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8" r:id="rId3"/>
    <p:sldId id="283" r:id="rId4"/>
    <p:sldId id="279" r:id="rId5"/>
    <p:sldId id="262" r:id="rId6"/>
    <p:sldId id="258" r:id="rId7"/>
    <p:sldId id="285" r:id="rId8"/>
    <p:sldId id="280" r:id="rId9"/>
    <p:sldId id="273" r:id="rId10"/>
    <p:sldId id="267" r:id="rId11"/>
    <p:sldId id="268" r:id="rId12"/>
    <p:sldId id="277" r:id="rId13"/>
    <p:sldId id="259" r:id="rId14"/>
    <p:sldId id="269" r:id="rId15"/>
    <p:sldId id="270" r:id="rId16"/>
    <p:sldId id="271" r:id="rId17"/>
    <p:sldId id="261" r:id="rId18"/>
    <p:sldId id="286" r:id="rId19"/>
    <p:sldId id="287" r:id="rId20"/>
    <p:sldId id="272" r:id="rId21"/>
    <p:sldId id="260" r:id="rId22"/>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85023" autoAdjust="0"/>
  </p:normalViewPr>
  <p:slideViewPr>
    <p:cSldViewPr snapToGrid="0" snapToObjects="1">
      <p:cViewPr varScale="1">
        <p:scale>
          <a:sx n="99" d="100"/>
          <a:sy n="99" d="100"/>
        </p:scale>
        <p:origin x="2166"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4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2015/4/2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本学への入学前は都内の会社（</a:t>
            </a:r>
            <a:r>
              <a:rPr kumimoji="1" lang="en-US" altLang="ja-JP" dirty="0" smtClean="0"/>
              <a:t>JST</a:t>
            </a:r>
            <a:r>
              <a:rPr kumimoji="1" lang="ja-JP" altLang="en-US" dirty="0" smtClean="0"/>
              <a:t>）に勤めていたので、通学時間は</a:t>
            </a:r>
            <a:r>
              <a:rPr kumimoji="1" lang="en-US" altLang="ja-JP" dirty="0" smtClean="0"/>
              <a:t>30</a:t>
            </a:r>
            <a:r>
              <a:rPr kumimoji="1" lang="ja-JP" altLang="en-US" dirty="0" smtClean="0"/>
              <a:t>分程度でしたが、任期制職員のため</a:t>
            </a:r>
            <a:endParaRPr kumimoji="1" lang="en-US" altLang="ja-JP" dirty="0" smtClean="0"/>
          </a:p>
          <a:p>
            <a:r>
              <a:rPr kumimoji="1" lang="ja-JP" altLang="en-US" dirty="0" smtClean="0"/>
              <a:t>転職活動を行い現在は横須賀の海洋研究開発機構にて技術スタッフとして勤めております。</a:t>
            </a:r>
            <a:endParaRPr kumimoji="1" lang="en-US" altLang="ja-JP" dirty="0" smtClean="0"/>
          </a:p>
          <a:p>
            <a:r>
              <a:rPr kumimoji="1" lang="ja-JP" altLang="en-US" dirty="0" smtClean="0"/>
              <a:t>通学時間が片道</a:t>
            </a:r>
            <a:r>
              <a:rPr kumimoji="1" lang="en-US" altLang="ja-JP" dirty="0" smtClean="0"/>
              <a:t>2</a:t>
            </a:r>
            <a:r>
              <a:rPr kumimoji="1" lang="ja-JP" altLang="en-US" dirty="0" smtClean="0"/>
              <a:t>時間</a:t>
            </a:r>
            <a:r>
              <a:rPr kumimoji="1" lang="en-US" altLang="ja-JP" dirty="0" smtClean="0"/>
              <a:t>30</a:t>
            </a:r>
            <a:r>
              <a:rPr kumimoji="1" lang="ja-JP" altLang="en-US" dirty="0" smtClean="0"/>
              <a:t>分ほどかかるうえ、業務内容も変わったため、研究の時間が今までほとんど取れていない状況ではあります。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a:t>
            </a:fld>
            <a:endParaRPr kumimoji="1" lang="ja-JP" altLang="en-US"/>
          </a:p>
        </p:txBody>
      </p:sp>
    </p:spTree>
    <p:extLst>
      <p:ext uri="{BB962C8B-B14F-4D97-AF65-F5344CB8AC3E}">
        <p14:creationId xmlns:p14="http://schemas.microsoft.com/office/powerpoint/2010/main" val="452665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そこで提案の手法では理解の助けとなるように</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変更して、実行ボタンを押すとエラーチェックができます。</a:t>
            </a:r>
            <a:endParaRPr kumimoji="1" lang="en-US" altLang="ja-JP" dirty="0" smtClean="0"/>
          </a:p>
          <a:p>
            <a:r>
              <a:rPr kumimoji="1" lang="ja-JP" altLang="en-US" dirty="0" smtClean="0"/>
              <a:t>最終結果として変更した新しいモデルファイルはダウンロードして</a:t>
            </a:r>
            <a:r>
              <a:rPr kumimoji="1" lang="en-US" altLang="ja-JP" dirty="0" err="1" smtClean="0"/>
              <a:t>Matlab</a:t>
            </a:r>
            <a:r>
              <a:rPr kumimoji="1" lang="ja-JP" altLang="en-US" dirty="0" smtClean="0"/>
              <a:t>や他のシミュレーションプログラムで利用することが出来ます。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20</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21</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研究活動のライフサイクル</a:t>
            </a:r>
            <a:endParaRPr kumimoji="1" lang="en-US" altLang="ja-JP" dirty="0" smtClean="0"/>
          </a:p>
          <a:p>
            <a:r>
              <a:rPr kumimoji="1" lang="ja-JP" altLang="en-US" dirty="0" smtClean="0"/>
              <a:t>論文を読む、ソースコードを解析する（頭の中で考えたり、絵を書いてみたり、フローチャートを書いてみたりする）、書き換える関数を見つける、新しく関数を作る、シミュレーションしてみる</a:t>
            </a:r>
            <a:endParaRPr kumimoji="1" lang="en-US" altLang="ja-JP" dirty="0" smtClean="0"/>
          </a:p>
          <a:p>
            <a:r>
              <a:rPr kumimoji="1" lang="ja-JP" altLang="en-US" dirty="0" smtClean="0"/>
              <a:t>という一連の流れはほぼ手動・手作業で行われている</a:t>
            </a:r>
            <a:endParaRPr kumimoji="1" lang="en-US" altLang="ja-JP" dirty="0" smtClean="0"/>
          </a:p>
          <a:p>
            <a:endParaRPr kumimoji="1" lang="en-US" altLang="ja-JP" dirty="0" smtClean="0"/>
          </a:p>
          <a:p>
            <a:r>
              <a:rPr kumimoji="1" lang="ja-JP" altLang="en-US" dirty="0" smtClean="0"/>
              <a:t>ソースコードの解析と流れの確認検証は自動化すべきである</a:t>
            </a:r>
            <a:endParaRPr kumimoji="1" lang="en-US" altLang="ja-JP" dirty="0" smtClean="0"/>
          </a:p>
          <a:p>
            <a:r>
              <a:rPr kumimoji="1" lang="ja-JP" altLang="en-US" dirty="0" smtClean="0"/>
              <a:t>一番泥くさい部分は面倒なのでコンピュータにやらせるべき</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a:p>
        </p:txBody>
      </p:sp>
    </p:spTree>
    <p:extLst>
      <p:ext uri="{BB962C8B-B14F-4D97-AF65-F5344CB8AC3E}">
        <p14:creationId xmlns:p14="http://schemas.microsoft.com/office/powerpoint/2010/main" val="1468119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3949951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en-US" altLang="ja-JP" dirty="0" smtClean="0"/>
          </a:p>
          <a:p>
            <a:r>
              <a:rPr kumimoji="1" lang="ja-JP" altLang="en-US" dirty="0" smtClean="0"/>
              <a:t>ここを長く</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2015/4/2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2015/4/2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gif"/><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ewiger/decade" TargetMode="External"/><Relationship Id="rId2" Type="http://schemas.openxmlformats.org/officeDocument/2006/relationships/hyperlink" Target="https://code.google.com/p/mla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draperlaboratory/llvm-cbe" TargetMode="External"/><Relationship Id="rId2" Type="http://schemas.openxmlformats.org/officeDocument/2006/relationships/hyperlink" Target="https://github.com/kripken/emscript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756138"/>
            <a:ext cx="7772400" cy="4888522"/>
          </a:xfrm>
        </p:spPr>
        <p:txBody>
          <a:bodyPr>
            <a:normAutofit/>
          </a:bodyPr>
          <a:lstStyle/>
          <a:p>
            <a:pPr>
              <a:spcAft>
                <a:spcPts val="600"/>
              </a:spcAft>
            </a:pPr>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データ可視化</a:t>
            </a:r>
            <a:r>
              <a:rPr lang="en-US" altLang="ja-JP" dirty="0" smtClean="0"/>
              <a:t/>
            </a:r>
            <a:br>
              <a:rPr lang="en-US" altLang="ja-JP" dirty="0" smtClean="0"/>
            </a:br>
            <a:r>
              <a:rPr lang="ja-JP" altLang="ja-JP" dirty="0" smtClean="0"/>
              <a:t>プログラミング環境の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8634" y="-6136"/>
            <a:ext cx="8229600" cy="1143000"/>
          </a:xfrm>
        </p:spPr>
        <p:txBody>
          <a:bodyPr/>
          <a:lstStyle/>
          <a:p>
            <a:r>
              <a:rPr lang="ja-JP" altLang="en-US" dirty="0" smtClean="0"/>
              <a:t>同種の問題</a:t>
            </a:r>
            <a:endParaRPr kumimoji="1" lang="ja-JP" altLang="en-US" dirty="0"/>
          </a:p>
        </p:txBody>
      </p:sp>
      <p:grpSp>
        <p:nvGrpSpPr>
          <p:cNvPr id="4" name="グループ化 3"/>
          <p:cNvGrpSpPr/>
          <p:nvPr/>
        </p:nvGrpSpPr>
        <p:grpSpPr>
          <a:xfrm>
            <a:off x="325717" y="1456911"/>
            <a:ext cx="8602031" cy="5245819"/>
            <a:chOff x="304799" y="1561981"/>
            <a:chExt cx="8602031" cy="524581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2800" dirty="0" err="1" smtClean="0"/>
                  <a:t>CovSal</a:t>
                </a:r>
                <a:r>
                  <a:rPr lang="en-US" altLang="ja-JP" sz="2800" dirty="0" smtClean="0"/>
                  <a:t>[1]</a:t>
                </a:r>
                <a:endParaRPr lang="ja-JP" altLang="en-US" sz="28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04799" y="5484361"/>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69992" y="1136864"/>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13" name="正方形/長方形 12"/>
          <p:cNvSpPr/>
          <p:nvPr/>
        </p:nvSpPr>
        <p:spPr>
          <a:xfrm>
            <a:off x="2187460" y="1366335"/>
            <a:ext cx="6569974"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nvGrpSpPr>
          <p:cNvPr id="73" name="グループ化 72"/>
          <p:cNvGrpSpPr/>
          <p:nvPr/>
        </p:nvGrpSpPr>
        <p:grpSpPr>
          <a:xfrm>
            <a:off x="527834" y="3050191"/>
            <a:ext cx="1402510" cy="1095764"/>
            <a:chOff x="527834" y="3050191"/>
            <a:chExt cx="1402510" cy="1095764"/>
          </a:xfrm>
        </p:grpSpPr>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gr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65" name="テキスト ボックス 64"/>
          <p:cNvSpPr txBox="1"/>
          <p:nvPr/>
        </p:nvSpPr>
        <p:spPr>
          <a:xfrm>
            <a:off x="339196" y="4603108"/>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2" name="グループ化 71"/>
          <p:cNvGrpSpPr/>
          <p:nvPr/>
        </p:nvGrpSpPr>
        <p:grpSpPr>
          <a:xfrm>
            <a:off x="3126467" y="2066190"/>
            <a:ext cx="3173590" cy="3086615"/>
            <a:chOff x="3126467" y="2066190"/>
            <a:chExt cx="3173590" cy="3086615"/>
          </a:xfrm>
        </p:grpSpPr>
        <p:sp>
          <p:nvSpPr>
            <p:cNvPr id="7" name="正方形/長方形 6"/>
            <p:cNvSpPr/>
            <p:nvPr/>
          </p:nvSpPr>
          <p:spPr>
            <a:xfrm>
              <a:off x="3126467" y="2066192"/>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山形 7"/>
            <p:cNvSpPr/>
            <p:nvPr/>
          </p:nvSpPr>
          <p:spPr>
            <a:xfrm>
              <a:off x="3883721" y="2066191"/>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 name="直線矢印コネクタ 10"/>
            <p:cNvCxnSpPr>
              <a:stCxn id="8" idx="3"/>
            </p:cNvCxnSpPr>
            <p:nvPr/>
          </p:nvCxnSpPr>
          <p:spPr>
            <a:xfrm flipV="1">
              <a:off x="4187616" y="2299187"/>
              <a:ext cx="60419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a:xfrm>
              <a:off x="4806204" y="2066463"/>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山形 39"/>
            <p:cNvSpPr/>
            <p:nvPr/>
          </p:nvSpPr>
          <p:spPr>
            <a:xfrm>
              <a:off x="5580034" y="206619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山形 37"/>
            <p:cNvSpPr/>
            <p:nvPr/>
          </p:nvSpPr>
          <p:spPr>
            <a:xfrm>
              <a:off x="4660433" y="206646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p:cNvSpPr/>
            <p:nvPr/>
          </p:nvSpPr>
          <p:spPr>
            <a:xfrm>
              <a:off x="3581068" y="3101325"/>
              <a:ext cx="909202" cy="985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山形 43"/>
            <p:cNvSpPr/>
            <p:nvPr/>
          </p:nvSpPr>
          <p:spPr>
            <a:xfrm>
              <a:off x="3440168" y="310132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カギ線コネクタ 26"/>
            <p:cNvCxnSpPr>
              <a:stCxn id="40" idx="3"/>
              <a:endCxn id="44" idx="1"/>
            </p:cNvCxnSpPr>
            <p:nvPr/>
          </p:nvCxnSpPr>
          <p:spPr>
            <a:xfrm flipH="1">
              <a:off x="3592116" y="2299187"/>
              <a:ext cx="2291813" cy="10351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山形 46"/>
            <p:cNvSpPr/>
            <p:nvPr/>
          </p:nvSpPr>
          <p:spPr>
            <a:xfrm>
              <a:off x="4337763" y="358883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山形 47"/>
            <p:cNvSpPr/>
            <p:nvPr/>
          </p:nvSpPr>
          <p:spPr>
            <a:xfrm>
              <a:off x="4337764" y="311554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p:cNvSpPr/>
            <p:nvPr/>
          </p:nvSpPr>
          <p:spPr>
            <a:xfrm>
              <a:off x="5238908" y="3101053"/>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山形 49"/>
            <p:cNvSpPr/>
            <p:nvPr/>
          </p:nvSpPr>
          <p:spPr>
            <a:xfrm>
              <a:off x="5093137" y="310105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直線矢印コネクタ 30"/>
            <p:cNvCxnSpPr>
              <a:stCxn id="48" idx="3"/>
              <a:endCxn id="50" idx="1"/>
            </p:cNvCxnSpPr>
            <p:nvPr/>
          </p:nvCxnSpPr>
          <p:spPr>
            <a:xfrm flipV="1">
              <a:off x="4641659" y="3334050"/>
              <a:ext cx="603426" cy="14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正方形/長方形 59"/>
            <p:cNvSpPr/>
            <p:nvPr/>
          </p:nvSpPr>
          <p:spPr>
            <a:xfrm>
              <a:off x="5285463" y="4164888"/>
              <a:ext cx="909202" cy="987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山形 60"/>
            <p:cNvSpPr/>
            <p:nvPr/>
          </p:nvSpPr>
          <p:spPr>
            <a:xfrm>
              <a:off x="5139692" y="416488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山形 62"/>
            <p:cNvSpPr/>
            <p:nvPr/>
          </p:nvSpPr>
          <p:spPr>
            <a:xfrm>
              <a:off x="5996162" y="3101052"/>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カギ線コネクタ 57"/>
            <p:cNvCxnSpPr>
              <a:stCxn id="63" idx="3"/>
              <a:endCxn id="61" idx="1"/>
            </p:cNvCxnSpPr>
            <p:nvPr/>
          </p:nvCxnSpPr>
          <p:spPr>
            <a:xfrm flipH="1">
              <a:off x="5291640" y="3334049"/>
              <a:ext cx="1008417" cy="1063836"/>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山形 67"/>
            <p:cNvSpPr/>
            <p:nvPr/>
          </p:nvSpPr>
          <p:spPr>
            <a:xfrm>
              <a:off x="5130760" y="4686812"/>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カギ線コネクタ 69"/>
            <p:cNvCxnSpPr>
              <a:endCxn id="68" idx="1"/>
            </p:cNvCxnSpPr>
            <p:nvPr/>
          </p:nvCxnSpPr>
          <p:spPr>
            <a:xfrm rot="16200000" flipH="1">
              <a:off x="4418931" y="4056031"/>
              <a:ext cx="1105279" cy="6222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6984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0-#ppt_w/2"/>
                                          </p:val>
                                        </p:tav>
                                        <p:tav tm="100000">
                                          <p:val>
                                            <p:strVal val="#ppt_x"/>
                                          </p:val>
                                        </p:tav>
                                      </p:tavLst>
                                    </p:anim>
                                    <p:anim calcmode="lin" valueType="num">
                                      <p:cBhvr additive="base">
                                        <p:cTn id="8"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8" grpId="0"/>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211892" y="1368417"/>
            <a:ext cx="6474908"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p:nvSpPr>
        <p:spPr>
          <a:xfrm>
            <a:off x="310907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46" name="テキスト ボックス 45"/>
          <p:cNvSpPr txBox="1"/>
          <p:nvPr/>
        </p:nvSpPr>
        <p:spPr>
          <a:xfrm>
            <a:off x="3432129" y="3313186"/>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1569247" y="2776370"/>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320850" y="2328793"/>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grpSp>
        <p:nvGrpSpPr>
          <p:cNvPr id="6" name="グループ化 5"/>
          <p:cNvGrpSpPr/>
          <p:nvPr/>
        </p:nvGrpSpPr>
        <p:grpSpPr>
          <a:xfrm>
            <a:off x="6076820" y="1828532"/>
            <a:ext cx="2093081" cy="2439851"/>
            <a:chOff x="8883175" y="1388561"/>
            <a:chExt cx="2093081" cy="2439851"/>
          </a:xfrm>
        </p:grpSpPr>
        <p:sp>
          <p:nvSpPr>
            <p:cNvPr id="50" name="正方形/長方形 49"/>
            <p:cNvSpPr/>
            <p:nvPr/>
          </p:nvSpPr>
          <p:spPr>
            <a:xfrm>
              <a:off x="8883175" y="1388561"/>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8908952" y="1443719"/>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grpSp>
      <p:sp>
        <p:nvSpPr>
          <p:cNvPr id="52" name="テキスト ボックス 51"/>
          <p:cNvSpPr txBox="1"/>
          <p:nvPr/>
        </p:nvSpPr>
        <p:spPr>
          <a:xfrm>
            <a:off x="5962977" y="4586542"/>
            <a:ext cx="2723823" cy="923330"/>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表示してソースコードの</a:t>
            </a:r>
            <a:endParaRPr kumimoji="1" lang="en-US" altLang="ja-JP" dirty="0" smtClean="0"/>
          </a:p>
          <a:p>
            <a:r>
              <a:rPr kumimoji="1" lang="ja-JP" altLang="en-US" dirty="0" smtClean="0"/>
              <a:t>閲覧</a:t>
            </a:r>
            <a:r>
              <a:rPr lang="ja-JP" altLang="en-US" dirty="0"/>
              <a:t>・</a:t>
            </a:r>
            <a:r>
              <a:rPr kumimoji="1" lang="ja-JP" altLang="en-US" dirty="0" smtClean="0"/>
              <a:t>編集が可能</a:t>
            </a:r>
            <a:endParaRPr kumimoji="1" lang="ja-JP" altLang="en-US" dirty="0"/>
          </a:p>
        </p:txBody>
      </p:sp>
      <p:sp>
        <p:nvSpPr>
          <p:cNvPr id="53" name="角丸四角形 52"/>
          <p:cNvSpPr/>
          <p:nvPr/>
        </p:nvSpPr>
        <p:spPr>
          <a:xfrm>
            <a:off x="2286862" y="5145492"/>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6" name="角丸四角形 55"/>
          <p:cNvSpPr/>
          <p:nvPr/>
        </p:nvSpPr>
        <p:spPr>
          <a:xfrm>
            <a:off x="2286862" y="5958090"/>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24704" y="5062092"/>
            <a:ext cx="2262158" cy="646331"/>
          </a:xfrm>
          <a:prstGeom prst="rect">
            <a:avLst/>
          </a:prstGeom>
          <a:noFill/>
        </p:spPr>
        <p:txBody>
          <a:bodyPr wrap="none" rtlCol="0">
            <a:spAutoFit/>
          </a:bodyPr>
          <a:lstStyle/>
          <a:p>
            <a:r>
              <a:rPr kumimoji="1" lang="ja-JP" altLang="en-US" dirty="0" smtClean="0"/>
              <a:t>実行ボタンを押すと</a:t>
            </a:r>
            <a:endParaRPr kumimoji="1" lang="en-US" altLang="ja-JP" dirty="0" smtClean="0"/>
          </a:p>
          <a:p>
            <a:r>
              <a:rPr lang="ja-JP" altLang="en-US" dirty="0" smtClean="0"/>
              <a:t>動作</a:t>
            </a:r>
            <a:r>
              <a:rPr lang="ja-JP" altLang="en-US" dirty="0"/>
              <a:t>確認</a:t>
            </a:r>
            <a:endParaRPr kumimoji="1" lang="ja-JP" altLang="en-US" dirty="0"/>
          </a:p>
        </p:txBody>
      </p:sp>
      <p:sp>
        <p:nvSpPr>
          <p:cNvPr id="7" name="テキスト ボックス 6"/>
          <p:cNvSpPr txBox="1"/>
          <p:nvPr/>
        </p:nvSpPr>
        <p:spPr>
          <a:xfrm>
            <a:off x="3191053" y="5145492"/>
            <a:ext cx="1282723" cy="369332"/>
          </a:xfrm>
          <a:prstGeom prst="rect">
            <a:avLst/>
          </a:prstGeom>
          <a:noFill/>
        </p:spPr>
        <p:txBody>
          <a:bodyPr wrap="none" rtlCol="0">
            <a:spAutoFit/>
          </a:bodyPr>
          <a:lstStyle/>
          <a:p>
            <a:r>
              <a:rPr lang="en-US" altLang="ja-JP" dirty="0" smtClean="0">
                <a:solidFill>
                  <a:schemeClr val="bg1"/>
                </a:solidFill>
              </a:rPr>
              <a:t>Result : OK</a:t>
            </a:r>
            <a:endParaRPr kumimoji="1" lang="ja-JP" altLang="en-US" dirty="0">
              <a:solidFill>
                <a:schemeClr val="bg1"/>
              </a:solidFill>
            </a:endParaRPr>
          </a:p>
        </p:txBody>
      </p:sp>
      <p:sp>
        <p:nvSpPr>
          <p:cNvPr id="74" name="正方形/長方形 73"/>
          <p:cNvSpPr/>
          <p:nvPr/>
        </p:nvSpPr>
        <p:spPr>
          <a:xfrm>
            <a:off x="2537013" y="1809217"/>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5" name="山形 74"/>
          <p:cNvSpPr/>
          <p:nvPr/>
        </p:nvSpPr>
        <p:spPr>
          <a:xfrm>
            <a:off x="3294267" y="1809216"/>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矢印コネクタ 75"/>
          <p:cNvCxnSpPr>
            <a:stCxn id="75" idx="3"/>
          </p:cNvCxnSpPr>
          <p:nvPr/>
        </p:nvCxnSpPr>
        <p:spPr>
          <a:xfrm flipV="1">
            <a:off x="3598162" y="2042212"/>
            <a:ext cx="60419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7" name="正方形/長方形 76"/>
          <p:cNvSpPr/>
          <p:nvPr/>
        </p:nvSpPr>
        <p:spPr>
          <a:xfrm>
            <a:off x="4216750" y="1809488"/>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山形 77"/>
          <p:cNvSpPr/>
          <p:nvPr/>
        </p:nvSpPr>
        <p:spPr>
          <a:xfrm>
            <a:off x="4990580" y="180921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山形 78"/>
          <p:cNvSpPr/>
          <p:nvPr/>
        </p:nvSpPr>
        <p:spPr>
          <a:xfrm>
            <a:off x="4070979" y="180948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正方形/長方形 79"/>
          <p:cNvSpPr/>
          <p:nvPr/>
        </p:nvSpPr>
        <p:spPr>
          <a:xfrm>
            <a:off x="2991614" y="2844350"/>
            <a:ext cx="909202" cy="9851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1" name="カギ線コネクタ 80"/>
          <p:cNvCxnSpPr>
            <a:stCxn id="78" idx="3"/>
          </p:cNvCxnSpPr>
          <p:nvPr/>
        </p:nvCxnSpPr>
        <p:spPr>
          <a:xfrm flipH="1">
            <a:off x="3002662" y="2042212"/>
            <a:ext cx="2291813" cy="1035135"/>
          </a:xfrm>
          <a:prstGeom prst="bentConnector5">
            <a:avLst>
              <a:gd name="adj1" fmla="val -9975"/>
              <a:gd name="adj2" fmla="val 50000"/>
              <a:gd name="adj3" fmla="val 109975"/>
            </a:avLst>
          </a:prstGeom>
          <a:ln>
            <a:tailEnd type="triangle"/>
          </a:ln>
        </p:spPr>
        <p:style>
          <a:lnRef idx="2">
            <a:schemeClr val="accent1"/>
          </a:lnRef>
          <a:fillRef idx="0">
            <a:schemeClr val="accent1"/>
          </a:fillRef>
          <a:effectRef idx="1">
            <a:schemeClr val="accent1"/>
          </a:effectRef>
          <a:fontRef idx="minor">
            <a:schemeClr val="tx1"/>
          </a:fontRef>
        </p:style>
      </p:cxnSp>
      <p:sp>
        <p:nvSpPr>
          <p:cNvPr id="82" name="山形 81"/>
          <p:cNvSpPr/>
          <p:nvPr/>
        </p:nvSpPr>
        <p:spPr>
          <a:xfrm>
            <a:off x="3748309" y="3331860"/>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山形 82"/>
          <p:cNvSpPr/>
          <p:nvPr/>
        </p:nvSpPr>
        <p:spPr>
          <a:xfrm>
            <a:off x="3748310" y="2858565"/>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正方形/長方形 83"/>
          <p:cNvSpPr/>
          <p:nvPr/>
        </p:nvSpPr>
        <p:spPr>
          <a:xfrm>
            <a:off x="4649454" y="2844078"/>
            <a:ext cx="909202" cy="4659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5" name="山形 84"/>
          <p:cNvSpPr/>
          <p:nvPr/>
        </p:nvSpPr>
        <p:spPr>
          <a:xfrm>
            <a:off x="4503683" y="2844078"/>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直線矢印コネクタ 85"/>
          <p:cNvCxnSpPr>
            <a:stCxn id="83" idx="3"/>
            <a:endCxn id="85" idx="1"/>
          </p:cNvCxnSpPr>
          <p:nvPr/>
        </p:nvCxnSpPr>
        <p:spPr>
          <a:xfrm flipV="1">
            <a:off x="4052205" y="3077075"/>
            <a:ext cx="603426" cy="14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7" name="正方形/長方形 86"/>
          <p:cNvSpPr/>
          <p:nvPr/>
        </p:nvSpPr>
        <p:spPr>
          <a:xfrm>
            <a:off x="4696009" y="3907913"/>
            <a:ext cx="909202" cy="987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8" name="山形 87"/>
          <p:cNvSpPr/>
          <p:nvPr/>
        </p:nvSpPr>
        <p:spPr>
          <a:xfrm>
            <a:off x="4550238" y="3907913"/>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89" name="山形 88"/>
          <p:cNvSpPr/>
          <p:nvPr/>
        </p:nvSpPr>
        <p:spPr>
          <a:xfrm>
            <a:off x="5406708" y="2844077"/>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カギ線コネクタ 89"/>
          <p:cNvCxnSpPr>
            <a:stCxn id="89" idx="3"/>
            <a:endCxn id="88" idx="1"/>
          </p:cNvCxnSpPr>
          <p:nvPr/>
        </p:nvCxnSpPr>
        <p:spPr>
          <a:xfrm flipH="1">
            <a:off x="4702186" y="3077074"/>
            <a:ext cx="1008417" cy="1063836"/>
          </a:xfrm>
          <a:prstGeom prst="bentConnector5">
            <a:avLst>
              <a:gd name="adj1" fmla="val -22669"/>
              <a:gd name="adj2" fmla="val 50000"/>
              <a:gd name="adj3" fmla="val 122669"/>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山形 90"/>
          <p:cNvSpPr/>
          <p:nvPr/>
        </p:nvSpPr>
        <p:spPr>
          <a:xfrm>
            <a:off x="4541306" y="4429837"/>
            <a:ext cx="303895" cy="46599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カギ線コネクタ 91"/>
          <p:cNvCxnSpPr>
            <a:endCxn id="91" idx="1"/>
          </p:cNvCxnSpPr>
          <p:nvPr/>
        </p:nvCxnSpPr>
        <p:spPr>
          <a:xfrm rot="16200000" flipH="1">
            <a:off x="3829477" y="3799056"/>
            <a:ext cx="1105279" cy="6222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500" fill="hold"/>
                                        <p:tgtEl>
                                          <p:spTgt spid="80"/>
                                        </p:tgtEl>
                                        <p:attrNameLst>
                                          <p:attrName>fillcolor</p:attrName>
                                        </p:attrNameLst>
                                      </p:cBhvr>
                                      <p:to>
                                        <a:schemeClr val="accent2"/>
                                      </p:to>
                                    </p:animClr>
                                    <p:set>
                                      <p:cBhvr>
                                        <p:cTn id="18" dur="500" fill="hold"/>
                                        <p:tgtEl>
                                          <p:spTgt spid="80"/>
                                        </p:tgtEl>
                                        <p:attrNameLst>
                                          <p:attrName>fill.type</p:attrName>
                                        </p:attrNameLst>
                                      </p:cBhvr>
                                      <p:to>
                                        <p:strVal val="solid"/>
                                      </p:to>
                                    </p:set>
                                    <p:set>
                                      <p:cBhvr>
                                        <p:cTn id="19" dur="500" fill="hold"/>
                                        <p:tgtEl>
                                          <p:spTgt spid="80"/>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500" fill="hold"/>
                                        <p:tgtEl>
                                          <p:spTgt spid="83"/>
                                        </p:tgtEl>
                                        <p:attrNameLst>
                                          <p:attrName>fillcolor</p:attrName>
                                        </p:attrNameLst>
                                      </p:cBhvr>
                                      <p:to>
                                        <a:schemeClr val="accent2"/>
                                      </p:to>
                                    </p:animClr>
                                    <p:set>
                                      <p:cBhvr>
                                        <p:cTn id="22" dur="500" fill="hold"/>
                                        <p:tgtEl>
                                          <p:spTgt spid="83"/>
                                        </p:tgtEl>
                                        <p:attrNameLst>
                                          <p:attrName>fill.type</p:attrName>
                                        </p:attrNameLst>
                                      </p:cBhvr>
                                      <p:to>
                                        <p:strVal val="solid"/>
                                      </p:to>
                                    </p:set>
                                    <p:set>
                                      <p:cBhvr>
                                        <p:cTn id="23" dur="500" fill="hold"/>
                                        <p:tgtEl>
                                          <p:spTgt spid="83"/>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500" fill="hold"/>
                                        <p:tgtEl>
                                          <p:spTgt spid="82"/>
                                        </p:tgtEl>
                                        <p:attrNameLst>
                                          <p:attrName>fillcolor</p:attrName>
                                        </p:attrNameLst>
                                      </p:cBhvr>
                                      <p:to>
                                        <a:schemeClr val="accent2"/>
                                      </p:to>
                                    </p:animClr>
                                    <p:set>
                                      <p:cBhvr>
                                        <p:cTn id="26" dur="500" fill="hold"/>
                                        <p:tgtEl>
                                          <p:spTgt spid="82"/>
                                        </p:tgtEl>
                                        <p:attrNameLst>
                                          <p:attrName>fill.type</p:attrName>
                                        </p:attrNameLst>
                                      </p:cBhvr>
                                      <p:to>
                                        <p:strVal val="solid"/>
                                      </p:to>
                                    </p:set>
                                    <p:set>
                                      <p:cBhvr>
                                        <p:cTn id="27" dur="500" fill="hold"/>
                                        <p:tgtEl>
                                          <p:spTgt spid="82"/>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fill="hold"/>
                                        <p:tgtEl>
                                          <p:spTgt spid="52"/>
                                        </p:tgtEl>
                                        <p:attrNameLst>
                                          <p:attrName>ppt_x</p:attrName>
                                        </p:attrNameLst>
                                      </p:cBhvr>
                                      <p:tavLst>
                                        <p:tav tm="0">
                                          <p:val>
                                            <p:strVal val="1+#ppt_w/2"/>
                                          </p:val>
                                        </p:tav>
                                        <p:tav tm="100000">
                                          <p:val>
                                            <p:strVal val="#ppt_x"/>
                                          </p:val>
                                        </p:tav>
                                      </p:tavLst>
                                    </p:anim>
                                    <p:anim calcmode="lin" valueType="num">
                                      <p:cBhvr additive="base">
                                        <p:cTn id="40"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randombar(horizontal)">
                                      <p:cBhvr>
                                        <p:cTn id="45" dur="500"/>
                                        <p:tgtEl>
                                          <p:spTgt spid="5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wipe(up)">
                                      <p:cBhvr>
                                        <p:cTn id="6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52" grpId="0"/>
      <p:bldP spid="53" grpId="0" animBg="1"/>
      <p:bldP spid="56" grpId="0" animBg="1"/>
      <p:bldP spid="3"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lang="ja-JP" altLang="en-US" dirty="0" smtClean="0"/>
              <a:t>教育用途が多い</a:t>
            </a:r>
            <a:endParaRPr lang="en-US" altLang="ja-JP" dirty="0" smtClean="0"/>
          </a:p>
          <a:p>
            <a:pPr lvl="3"/>
            <a:r>
              <a:rPr kumimoji="1" lang="en-US" altLang="ja-JP" dirty="0" smtClean="0"/>
              <a:t>Scratch</a:t>
            </a:r>
          </a:p>
          <a:p>
            <a:pPr lvl="3"/>
            <a:r>
              <a:rPr lang="en-US" altLang="ja-JP" dirty="0" err="1" smtClean="0"/>
              <a:t>LabView</a:t>
            </a:r>
            <a:endParaRPr lang="en-US" altLang="ja-JP" dirty="0" smtClean="0"/>
          </a:p>
          <a:p>
            <a:pPr lvl="3"/>
            <a:r>
              <a:rPr kumimoji="1" lang="en-US" altLang="ja-JP" dirty="0" smtClean="0"/>
              <a:t>Simulink</a:t>
            </a:r>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70" y="4721472"/>
            <a:ext cx="2813538" cy="202772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4529" y="4711992"/>
            <a:ext cx="3024917" cy="2037206"/>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967" y="4711992"/>
            <a:ext cx="2863693" cy="2037206"/>
          </a:xfrm>
          <a:prstGeom prst="rect">
            <a:avLst/>
          </a:prstGeom>
        </p:spPr>
      </p:pic>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Simulink</a:t>
            </a:r>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lang="en-US" altLang="ja-JP" dirty="0" smtClean="0"/>
          </a:p>
          <a:p>
            <a:pPr lvl="2"/>
            <a:r>
              <a:rPr lang="ja-JP" altLang="en-US" dirty="0" smtClean="0"/>
              <a:t>自作の場合は先に例示した手順が必要で煩雑</a:t>
            </a:r>
            <a:endParaRPr lang="en-US" altLang="ja-JP" dirty="0" smtClean="0"/>
          </a:p>
          <a:p>
            <a:pPr marL="914400" lvl="2" indent="0">
              <a:buNone/>
            </a:pPr>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en-US" altLang="ja-JP" dirty="0" smtClean="0"/>
              <a:t>GUI</a:t>
            </a:r>
            <a:r>
              <a:rPr kumimoji="1" lang="ja-JP" altLang="en-US" dirty="0" smtClean="0"/>
              <a:t>ベース</a:t>
            </a:r>
            <a:r>
              <a:rPr lang="ja-JP" altLang="en-US" dirty="0" smtClean="0"/>
              <a:t>のモデル</a:t>
            </a:r>
            <a:r>
              <a:rPr kumimoji="1" lang="ja-JP" altLang="en-US" dirty="0" smtClean="0"/>
              <a:t>構築は可視化されているので理解が早い。</a:t>
            </a:r>
            <a:endParaRPr kumimoji="1" lang="en-US" altLang="ja-JP" dirty="0" smtClean="0"/>
          </a:p>
          <a:p>
            <a:pPr lvl="1"/>
            <a:r>
              <a:rPr kumimoji="1" lang="ja-JP" altLang="en-US" dirty="0" smtClean="0"/>
              <a:t>欠点</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4" name="正方形/長方形 3"/>
          <p:cNvSpPr/>
          <p:nvPr/>
        </p:nvSpPr>
        <p:spPr>
          <a:xfrm>
            <a:off x="1138666" y="2414649"/>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414649"/>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414649"/>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414649"/>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stCxn id="4" idx="3"/>
            <a:endCxn id="5" idx="1"/>
          </p:cNvCxnSpPr>
          <p:nvPr/>
        </p:nvCxnSpPr>
        <p:spPr>
          <a:xfrm>
            <a:off x="2131349" y="2684736"/>
            <a:ext cx="72991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2684736"/>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2684736"/>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正方形/長方形 17"/>
          <p:cNvSpPr/>
          <p:nvPr/>
        </p:nvSpPr>
        <p:spPr>
          <a:xfrm>
            <a:off x="1042973" y="463031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765571" y="397335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765571" y="465951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765571" y="542775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035656" y="422153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035656" y="489310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035656" y="489310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590356" y="463031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845844" y="422153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845844" y="490040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845844" y="490040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1138666" y="1607430"/>
            <a:ext cx="4911922" cy="584775"/>
          </a:xfrm>
          <a:prstGeom prst="rect">
            <a:avLst/>
          </a:prstGeom>
          <a:noFill/>
        </p:spPr>
        <p:txBody>
          <a:bodyPr wrap="none" rtlCol="0">
            <a:spAutoFit/>
          </a:bodyPr>
          <a:lstStyle/>
          <a:p>
            <a:r>
              <a:rPr lang="en-US" altLang="ja-JP" sz="3200" dirty="0" err="1"/>
              <a:t>Simoncelli&amp;Heeger</a:t>
            </a:r>
            <a:r>
              <a:rPr kumimoji="1" lang="ja-JP" altLang="en-US" sz="3200" dirty="0" smtClean="0"/>
              <a:t>モデル</a:t>
            </a:r>
            <a:endParaRPr kumimoji="1" lang="ja-JP" altLang="en-US" sz="3200" dirty="0"/>
          </a:p>
        </p:txBody>
      </p:sp>
      <p:sp>
        <p:nvSpPr>
          <p:cNvPr id="17" name="テキスト ボックス 16"/>
          <p:cNvSpPr txBox="1"/>
          <p:nvPr/>
        </p:nvSpPr>
        <p:spPr>
          <a:xfrm>
            <a:off x="5976309" y="1668985"/>
            <a:ext cx="2339102" cy="523220"/>
          </a:xfrm>
          <a:prstGeom prst="rect">
            <a:avLst/>
          </a:prstGeom>
          <a:noFill/>
        </p:spPr>
        <p:txBody>
          <a:bodyPr wrap="none" rtlCol="0">
            <a:spAutoFit/>
          </a:bodyPr>
          <a:lstStyle/>
          <a:p>
            <a:r>
              <a:rPr kumimoji="1" lang="ja-JP" altLang="en-US" sz="2800" dirty="0" smtClean="0"/>
              <a:t>直列的な処理</a:t>
            </a:r>
            <a:endParaRPr kumimoji="1" lang="ja-JP" altLang="en-US" sz="2800" dirty="0"/>
          </a:p>
        </p:txBody>
      </p:sp>
      <p:sp>
        <p:nvSpPr>
          <p:cNvPr id="22" name="テキスト ボックス 21"/>
          <p:cNvSpPr txBox="1"/>
          <p:nvPr/>
        </p:nvSpPr>
        <p:spPr>
          <a:xfrm>
            <a:off x="1027519" y="3364778"/>
            <a:ext cx="2278188" cy="584775"/>
          </a:xfrm>
          <a:prstGeom prst="rect">
            <a:avLst/>
          </a:prstGeom>
          <a:noFill/>
        </p:spPr>
        <p:txBody>
          <a:bodyPr wrap="none" rtlCol="0">
            <a:spAutoFit/>
          </a:bodyPr>
          <a:lstStyle/>
          <a:p>
            <a:r>
              <a:rPr kumimoji="1" lang="en-US" altLang="ja-JP" sz="3200" dirty="0" smtClean="0"/>
              <a:t>Judd</a:t>
            </a:r>
            <a:r>
              <a:rPr kumimoji="1" lang="ja-JP" altLang="en-US" sz="3200" dirty="0" smtClean="0"/>
              <a:t>モデル</a:t>
            </a:r>
            <a:endParaRPr kumimoji="1" lang="ja-JP" altLang="en-US" sz="3200" dirty="0"/>
          </a:p>
        </p:txBody>
      </p:sp>
      <p:sp>
        <p:nvSpPr>
          <p:cNvPr id="26" name="テキスト ボックス 25"/>
          <p:cNvSpPr txBox="1"/>
          <p:nvPr/>
        </p:nvSpPr>
        <p:spPr>
          <a:xfrm>
            <a:off x="5880616" y="3287440"/>
            <a:ext cx="2339102" cy="523220"/>
          </a:xfrm>
          <a:prstGeom prst="rect">
            <a:avLst/>
          </a:prstGeom>
          <a:noFill/>
        </p:spPr>
        <p:txBody>
          <a:bodyPr wrap="none" rtlCol="0">
            <a:spAutoFit/>
          </a:bodyPr>
          <a:lstStyle/>
          <a:p>
            <a:r>
              <a:rPr kumimoji="1" lang="ja-JP" altLang="en-US" sz="2800" dirty="0" smtClean="0"/>
              <a:t>並列的な処理</a:t>
            </a:r>
            <a:endParaRPr kumimoji="1" lang="ja-JP" altLang="en-US" sz="2800" dirty="0"/>
          </a:p>
        </p:txBody>
      </p:sp>
    </p:spTree>
    <p:extLst>
      <p:ext uri="{BB962C8B-B14F-4D97-AF65-F5344CB8AC3E}">
        <p14:creationId xmlns:p14="http://schemas.microsoft.com/office/powerpoint/2010/main" val="140345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2000"/>
                            </p:stCondLst>
                            <p:childTnLst>
                              <p:par>
                                <p:cTn id="29" presetID="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par>
                          <p:cTn id="37" fill="hold">
                            <p:stCondLst>
                              <p:cond delay="3000"/>
                            </p:stCondLst>
                            <p:childTnLst>
                              <p:par>
                                <p:cTn id="38" presetID="2" presetClass="entr" presetSubtype="8"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0-#ppt_w/2"/>
                                          </p:val>
                                        </p:tav>
                                        <p:tav tm="100000">
                                          <p:val>
                                            <p:strVal val="#ppt_x"/>
                                          </p:val>
                                        </p:tav>
                                      </p:tavLst>
                                    </p:anim>
                                    <p:anim calcmode="lin" valueType="num">
                                      <p:cBhvr additive="base">
                                        <p:cTn id="41" dur="500" fill="hold"/>
                                        <p:tgtEl>
                                          <p:spTgt spid="7"/>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1+#ppt_w/2"/>
                                          </p:val>
                                        </p:tav>
                                        <p:tav tm="100000">
                                          <p:val>
                                            <p:strVal val="#ppt_x"/>
                                          </p:val>
                                        </p:tav>
                                      </p:tavLst>
                                    </p:anim>
                                    <p:anim calcmode="lin" valueType="num">
                                      <p:cBhvr additive="base">
                                        <p:cTn id="51" dur="500" fill="hold"/>
                                        <p:tgtEl>
                                          <p:spTgt spid="22"/>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 presetClass="entr" presetSubtype="8"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0-#ppt_w/2"/>
                                          </p:val>
                                        </p:tav>
                                        <p:tav tm="100000">
                                          <p:val>
                                            <p:strVal val="#ppt_x"/>
                                          </p:val>
                                        </p:tav>
                                      </p:tavLst>
                                    </p:anim>
                                    <p:anim calcmode="lin" valueType="num">
                                      <p:cBhvr additive="base">
                                        <p:cTn id="56" dur="500" fill="hold"/>
                                        <p:tgtEl>
                                          <p:spTgt spid="18"/>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childTnLst>
                          </p:cTn>
                        </p:par>
                        <p:par>
                          <p:cTn id="61" fill="hold">
                            <p:stCondLst>
                              <p:cond delay="1500"/>
                            </p:stCondLst>
                            <p:childTnLst>
                              <p:par>
                                <p:cTn id="62" presetID="10" presetClass="entr" presetSubtype="0"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childTnLst>
                          </p:cTn>
                        </p:par>
                        <p:par>
                          <p:cTn id="77" fill="hold">
                            <p:stCondLst>
                              <p:cond delay="3500"/>
                            </p:stCondLst>
                            <p:childTnLst>
                              <p:par>
                                <p:cTn id="78" presetID="10" presetClass="entr" presetSubtype="0"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childTnLst>
                          </p:cTn>
                        </p:par>
                        <p:par>
                          <p:cTn id="81" fill="hold">
                            <p:stCondLst>
                              <p:cond delay="4000"/>
                            </p:stCondLst>
                            <p:childTnLst>
                              <p:par>
                                <p:cTn id="82" presetID="10" presetClass="entr" presetSubtype="0" fill="hold"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childTnLst>
                          </p:cTn>
                        </p:par>
                        <p:par>
                          <p:cTn id="85" fill="hold">
                            <p:stCondLst>
                              <p:cond delay="4500"/>
                            </p:stCondLst>
                            <p:childTnLst>
                              <p:par>
                                <p:cTn id="86" presetID="10" presetClass="entr" presetSubtype="0" fill="hold"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childTnLst>
                                </p:cTn>
                              </p:par>
                            </p:childTnLst>
                          </p:cTn>
                        </p:par>
                        <p:par>
                          <p:cTn id="89" fill="hold">
                            <p:stCondLst>
                              <p:cond delay="5000"/>
                            </p:stCondLst>
                            <p:childTnLst>
                              <p:par>
                                <p:cTn id="90" presetID="10" presetClass="entr" presetSubtype="0" fill="hold"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childTnLst>
                          </p:cTn>
                        </p:par>
                        <p:par>
                          <p:cTn id="93" fill="hold">
                            <p:stCondLst>
                              <p:cond delay="5500"/>
                            </p:stCondLst>
                            <p:childTnLst>
                              <p:par>
                                <p:cTn id="94" presetID="10" presetClass="entr" presetSubtype="0"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childTnLst>
                          </p:cTn>
                        </p:par>
                        <p:par>
                          <p:cTn id="97" fill="hold">
                            <p:stCondLst>
                              <p:cond delay="6000"/>
                            </p:stCondLst>
                            <p:childTnLst>
                              <p:par>
                                <p:cTn id="98" presetID="2" presetClass="entr" presetSubtype="2"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additive="base">
                                        <p:cTn id="100" dur="500" fill="hold"/>
                                        <p:tgtEl>
                                          <p:spTgt spid="26"/>
                                        </p:tgtEl>
                                        <p:attrNameLst>
                                          <p:attrName>ppt_x</p:attrName>
                                        </p:attrNameLst>
                                      </p:cBhvr>
                                      <p:tavLst>
                                        <p:tav tm="0">
                                          <p:val>
                                            <p:strVal val="1+#ppt_w/2"/>
                                          </p:val>
                                        </p:tav>
                                        <p:tav tm="100000">
                                          <p:val>
                                            <p:strVal val="#ppt_x"/>
                                          </p:val>
                                        </p:tav>
                                      </p:tavLst>
                                    </p:anim>
                                    <p:anim calcmode="lin" valueType="num">
                                      <p:cBhvr additive="base">
                                        <p:cTn id="101"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8" grpId="0" animBg="1"/>
      <p:bldP spid="19" grpId="0" animBg="1"/>
      <p:bldP spid="20" grpId="0" animBg="1"/>
      <p:bldP spid="21" grpId="0" animBg="1"/>
      <p:bldP spid="28" grpId="0" animBg="1"/>
      <p:bldP spid="11" grpId="0"/>
      <p:bldP spid="17" grpId="0"/>
      <p:bldP spid="22"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a:xfrm>
            <a:off x="457200" y="1552353"/>
            <a:ext cx="8229600" cy="4795283"/>
          </a:xfrm>
        </p:spPr>
        <p:txBody>
          <a:bodyPr>
            <a:normAutofit/>
          </a:bodyPr>
          <a:lstStyle/>
          <a:p>
            <a:pPr marL="0" indent="0">
              <a:spcAft>
                <a:spcPts val="600"/>
              </a:spcAft>
              <a:buNone/>
            </a:pPr>
            <a:r>
              <a:rPr lang="en-US" altLang="ja-JP" dirty="0" smtClean="0"/>
              <a:t>LLVM Core</a:t>
            </a:r>
          </a:p>
          <a:p>
            <a:pPr marL="971550" lvl="1" indent="-514350">
              <a:spcAft>
                <a:spcPts val="600"/>
              </a:spcAft>
              <a:buFont typeface="+mj-lt"/>
              <a:buAutoNum type="arabicPeriod"/>
            </a:pPr>
            <a:r>
              <a:rPr lang="ja-JP" altLang="en-US" dirty="0" smtClean="0"/>
              <a:t>フロントエンド実装</a:t>
            </a:r>
            <a:endParaRPr lang="en-US" altLang="ja-JP" dirty="0" smtClean="0"/>
          </a:p>
          <a:p>
            <a:pPr marL="914400" lvl="2" indent="0">
              <a:spcAft>
                <a:spcPts val="600"/>
              </a:spcAft>
              <a:buNone/>
            </a:pPr>
            <a:r>
              <a:rPr lang="ja-JP" altLang="en-US" dirty="0" smtClean="0"/>
              <a:t>　</a:t>
            </a:r>
            <a:r>
              <a:rPr lang="en-US" altLang="ja-JP" dirty="0" err="1" smtClean="0"/>
              <a:t>Matlab</a:t>
            </a:r>
            <a:r>
              <a:rPr lang="en-US" altLang="ja-JP" dirty="0" smtClean="0"/>
              <a:t> </a:t>
            </a:r>
            <a:r>
              <a:rPr lang="ja-JP" altLang="en-US" dirty="0" smtClean="0"/>
              <a:t>コード</a:t>
            </a:r>
            <a:r>
              <a:rPr lang="en-US" altLang="ja-JP" dirty="0" smtClean="0"/>
              <a:t> </a:t>
            </a:r>
            <a:r>
              <a:rPr lang="ja-JP" altLang="en-US" dirty="0"/>
              <a:t>の</a:t>
            </a:r>
            <a:r>
              <a:rPr lang="ja-JP" altLang="en-US" dirty="0" smtClean="0"/>
              <a:t>字句解析、構文解析、意味解析</a:t>
            </a:r>
            <a:endParaRPr lang="en-US" altLang="ja-JP" dirty="0" smtClean="0"/>
          </a:p>
          <a:p>
            <a:pPr marL="971550" lvl="1" indent="-514350">
              <a:spcAft>
                <a:spcPts val="600"/>
              </a:spcAft>
              <a:buFont typeface="+mj-lt"/>
              <a:buAutoNum type="arabicPeriod"/>
            </a:pPr>
            <a:r>
              <a:rPr lang="en-US" altLang="ja-JP" dirty="0" smtClean="0"/>
              <a:t>LLVM</a:t>
            </a:r>
            <a:r>
              <a:rPr lang="ja-JP" altLang="en-US" dirty="0"/>
              <a:t> </a:t>
            </a:r>
            <a:r>
              <a:rPr lang="en-US" altLang="ja-JP" dirty="0" smtClean="0"/>
              <a:t>IR</a:t>
            </a:r>
          </a:p>
          <a:p>
            <a:pPr marL="971550" lvl="1" indent="-514350">
              <a:spcAft>
                <a:spcPts val="600"/>
              </a:spcAft>
              <a:buFont typeface="+mj-lt"/>
              <a:buAutoNum type="arabicPeriod"/>
            </a:pPr>
            <a:r>
              <a:rPr lang="ja-JP" altLang="en-US" dirty="0" smtClean="0"/>
              <a:t>バックエンド実装</a:t>
            </a:r>
            <a:endParaRPr lang="en-US" altLang="ja-JP" dirty="0" smtClean="0"/>
          </a:p>
          <a:p>
            <a:pPr marL="914400" lvl="2" indent="0">
              <a:spcAft>
                <a:spcPts val="600"/>
              </a:spcAft>
              <a:buNone/>
            </a:pPr>
            <a:r>
              <a:rPr lang="ja-JP" altLang="en-US" dirty="0" smtClean="0"/>
              <a:t>　</a:t>
            </a:r>
            <a:r>
              <a:rPr lang="en-US" altLang="ja-JP" dirty="0" smtClean="0"/>
              <a:t>JS</a:t>
            </a:r>
            <a:r>
              <a:rPr lang="ja-JP" altLang="en-US" dirty="0" smtClean="0"/>
              <a:t>：</a:t>
            </a:r>
            <a:r>
              <a:rPr lang="ja-JP" altLang="en-US" dirty="0"/>
              <a:t>ブラウザ</a:t>
            </a:r>
            <a:r>
              <a:rPr lang="ja-JP" altLang="en-US" dirty="0" smtClean="0"/>
              <a:t>でコードの可視化</a:t>
            </a:r>
            <a:endParaRPr lang="en-US" altLang="ja-JP" dirty="0" smtClean="0"/>
          </a:p>
          <a:p>
            <a:pPr marL="914400" lvl="2" indent="0">
              <a:spcAft>
                <a:spcPts val="600"/>
              </a:spcAft>
              <a:buNone/>
            </a:pPr>
            <a:r>
              <a:rPr lang="ja-JP" altLang="en-US" dirty="0" smtClean="0"/>
              <a:t>　</a:t>
            </a:r>
            <a:r>
              <a:rPr lang="en-US" altLang="ja-JP" dirty="0" smtClean="0"/>
              <a:t>C++</a:t>
            </a:r>
            <a:r>
              <a:rPr lang="ja-JP" altLang="en-US" dirty="0" smtClean="0"/>
              <a:t>：</a:t>
            </a:r>
            <a:r>
              <a:rPr lang="en-US" altLang="ja-JP" dirty="0" err="1" smtClean="0"/>
              <a:t>OpenRTM</a:t>
            </a:r>
            <a:r>
              <a:rPr lang="ja-JP" altLang="en-US" dirty="0" smtClean="0"/>
              <a:t>コンポーネント</a:t>
            </a: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pPr>
              <a:spcAft>
                <a:spcPts val="600"/>
              </a:spcAft>
            </a:pPr>
            <a:r>
              <a:rPr lang="ja-JP" altLang="en-US" dirty="0" smtClean="0"/>
              <a:t>フロントエンド実装</a:t>
            </a:r>
            <a:endParaRPr lang="en-US" altLang="ja-JP" dirty="0" smtClean="0"/>
          </a:p>
          <a:p>
            <a:pPr lvl="1">
              <a:spcAft>
                <a:spcPts val="600"/>
              </a:spcAft>
            </a:pPr>
            <a:r>
              <a:rPr lang="en-US" altLang="ja-JP" dirty="0" err="1" smtClean="0"/>
              <a:t>Matlab</a:t>
            </a:r>
            <a:r>
              <a:rPr lang="en-US" altLang="ja-JP" dirty="0" smtClean="0"/>
              <a:t> code </a:t>
            </a:r>
            <a:r>
              <a:rPr lang="ja-JP" altLang="en-US" dirty="0"/>
              <a:t>の</a:t>
            </a:r>
            <a:r>
              <a:rPr lang="ja-JP" altLang="en-US" dirty="0" smtClean="0"/>
              <a:t>字句解析、構文解析、意味解析を行い</a:t>
            </a:r>
            <a:r>
              <a:rPr lang="en-US" altLang="ja-JP" dirty="0" smtClean="0"/>
              <a:t>LLVM</a:t>
            </a:r>
            <a:r>
              <a:rPr lang="ja-JP" altLang="en-US" dirty="0" smtClean="0"/>
              <a:t> </a:t>
            </a:r>
            <a:r>
              <a:rPr lang="en-US" altLang="ja-JP" dirty="0" smtClean="0"/>
              <a:t>IR</a:t>
            </a:r>
            <a:r>
              <a:rPr lang="ja-JP" altLang="en-US" dirty="0" smtClean="0"/>
              <a:t>（中間コード）へ変換する。</a:t>
            </a:r>
            <a:endParaRPr lang="en-US" altLang="ja-JP" dirty="0" smtClean="0"/>
          </a:p>
          <a:p>
            <a:pPr lvl="1">
              <a:spcAft>
                <a:spcPts val="600"/>
              </a:spcAft>
            </a:pPr>
            <a:r>
              <a:rPr lang="en-US" altLang="ja-JP" dirty="0" err="1" smtClean="0"/>
              <a:t>mlang</a:t>
            </a:r>
            <a:r>
              <a:rPr lang="en-US" altLang="ja-JP" dirty="0" smtClean="0"/>
              <a:t>(</a:t>
            </a:r>
            <a:r>
              <a:rPr lang="en-US" altLang="ja-JP" dirty="0" smtClean="0">
                <a:hlinkClick r:id="rId2"/>
              </a:rPr>
              <a:t>https</a:t>
            </a:r>
            <a:r>
              <a:rPr lang="en-US" altLang="ja-JP" dirty="0">
                <a:hlinkClick r:id="rId2"/>
              </a:rPr>
              <a:t>://code.google.com/p/mlang</a:t>
            </a:r>
            <a:r>
              <a:rPr lang="en-US" altLang="ja-JP" dirty="0" smtClean="0">
                <a:hlinkClick r:id="rId2"/>
              </a:rPr>
              <a:t>/</a:t>
            </a:r>
            <a:r>
              <a:rPr lang="en-US" altLang="ja-JP" dirty="0" smtClean="0"/>
              <a:t>)</a:t>
            </a:r>
          </a:p>
          <a:p>
            <a:pPr lvl="1">
              <a:spcAft>
                <a:spcPts val="600"/>
              </a:spcAft>
            </a:pPr>
            <a:r>
              <a:rPr lang="en-US" altLang="ja-JP" dirty="0" smtClean="0"/>
              <a:t>decade(</a:t>
            </a:r>
            <a:r>
              <a:rPr lang="en-US" altLang="ja-JP" dirty="0" smtClean="0">
                <a:hlinkClick r:id="rId3"/>
              </a:rPr>
              <a:t>https</a:t>
            </a:r>
            <a:r>
              <a:rPr lang="en-US" altLang="ja-JP" dirty="0">
                <a:hlinkClick r:id="rId3"/>
              </a:rPr>
              <a:t>://</a:t>
            </a:r>
            <a:r>
              <a:rPr lang="en-US" altLang="ja-JP" dirty="0" smtClean="0">
                <a:hlinkClick r:id="rId3"/>
              </a:rPr>
              <a:t>github.com/ewiger/decade</a:t>
            </a:r>
            <a:r>
              <a:rPr lang="en-US" altLang="ja-JP" dirty="0" smtClean="0"/>
              <a:t>)</a:t>
            </a:r>
          </a:p>
          <a:p>
            <a:pPr marL="457200" lvl="1" indent="0">
              <a:spcAft>
                <a:spcPts val="600"/>
              </a:spcAft>
              <a:buNone/>
            </a:pP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8278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2620"/>
            <a:ext cx="8229600" cy="1143000"/>
          </a:xfrm>
        </p:spPr>
        <p:txBody>
          <a:bodyPr/>
          <a:lstStyle/>
          <a:p>
            <a:r>
              <a:rPr lang="ja-JP" altLang="en-US" dirty="0"/>
              <a:t>手段</a:t>
            </a:r>
            <a:r>
              <a:rPr lang="ja-JP" altLang="en-US" dirty="0" smtClean="0"/>
              <a:t>についての検討</a:t>
            </a:r>
            <a:endParaRPr kumimoji="1" lang="ja-JP" altLang="en-US" dirty="0"/>
          </a:p>
        </p:txBody>
      </p:sp>
      <p:sp>
        <p:nvSpPr>
          <p:cNvPr id="3" name="コンテンツ プレースホルダー 2"/>
          <p:cNvSpPr>
            <a:spLocks noGrp="1"/>
          </p:cNvSpPr>
          <p:nvPr>
            <p:ph idx="1"/>
          </p:nvPr>
        </p:nvSpPr>
        <p:spPr>
          <a:xfrm>
            <a:off x="457200" y="1323753"/>
            <a:ext cx="8229600" cy="5108944"/>
          </a:xfrm>
        </p:spPr>
        <p:txBody>
          <a:bodyPr>
            <a:normAutofit/>
          </a:bodyPr>
          <a:lstStyle/>
          <a:p>
            <a:pPr>
              <a:spcAft>
                <a:spcPts val="600"/>
              </a:spcAft>
            </a:pPr>
            <a:r>
              <a:rPr lang="ja-JP" altLang="en-US" dirty="0"/>
              <a:t>バック</a:t>
            </a:r>
            <a:r>
              <a:rPr lang="ja-JP" altLang="en-US" dirty="0" smtClean="0"/>
              <a:t>エンド実装</a:t>
            </a:r>
            <a:endParaRPr lang="en-US" altLang="ja-JP" dirty="0" smtClean="0"/>
          </a:p>
          <a:p>
            <a:pPr lvl="1">
              <a:spcAft>
                <a:spcPts val="600"/>
              </a:spcAft>
            </a:pPr>
            <a:r>
              <a:rPr lang="en-US" altLang="ja-JP" dirty="0" smtClean="0"/>
              <a:t>LLVM</a:t>
            </a:r>
            <a:r>
              <a:rPr lang="ja-JP" altLang="en-US" dirty="0" smtClean="0"/>
              <a:t> </a:t>
            </a:r>
            <a:r>
              <a:rPr lang="en-US" altLang="ja-JP" dirty="0" smtClean="0"/>
              <a:t>IR</a:t>
            </a:r>
            <a:r>
              <a:rPr lang="ja-JP" altLang="en-US" dirty="0" smtClean="0"/>
              <a:t>（中間コード）から各種コードへの変換を行う。</a:t>
            </a:r>
            <a:endParaRPr lang="en-US" altLang="ja-JP" dirty="0" smtClean="0"/>
          </a:p>
          <a:p>
            <a:pPr lvl="1">
              <a:spcAft>
                <a:spcPts val="600"/>
              </a:spcAft>
            </a:pPr>
            <a:r>
              <a:rPr lang="en-US" altLang="ja-JP" dirty="0" err="1" smtClean="0"/>
              <a:t>emscripten</a:t>
            </a:r>
            <a:r>
              <a:rPr lang="en-US" altLang="ja-JP" sz="2000" dirty="0" smtClean="0"/>
              <a:t>(</a:t>
            </a:r>
            <a:r>
              <a:rPr lang="en-US" altLang="ja-JP" sz="2000" dirty="0" smtClean="0">
                <a:hlinkClick r:id="rId2"/>
              </a:rPr>
              <a:t>https</a:t>
            </a:r>
            <a:r>
              <a:rPr lang="en-US" altLang="ja-JP" sz="2000" dirty="0">
                <a:hlinkClick r:id="rId2"/>
              </a:rPr>
              <a:t>://</a:t>
            </a:r>
            <a:r>
              <a:rPr lang="en-US" altLang="ja-JP" sz="2000" dirty="0" smtClean="0">
                <a:hlinkClick r:id="rId2"/>
              </a:rPr>
              <a:t>github.com/kripken/emscripten</a:t>
            </a:r>
            <a:r>
              <a:rPr lang="en-US" altLang="ja-JP" sz="2000" dirty="0" smtClean="0"/>
              <a:t>)</a:t>
            </a:r>
          </a:p>
          <a:p>
            <a:pPr lvl="2">
              <a:spcAft>
                <a:spcPts val="600"/>
              </a:spcAft>
            </a:pPr>
            <a:r>
              <a:rPr kumimoji="1" lang="en-US" altLang="ja-JP" dirty="0" smtClean="0"/>
              <a:t>JavaScript : </a:t>
            </a:r>
            <a:r>
              <a:rPr lang="ja-JP" altLang="en-US" dirty="0" smtClean="0"/>
              <a:t>可視化、ソースコード修正</a:t>
            </a:r>
            <a:endParaRPr lang="en-US" altLang="ja-JP" dirty="0" smtClean="0"/>
          </a:p>
          <a:p>
            <a:pPr lvl="1">
              <a:spcAft>
                <a:spcPts val="600"/>
              </a:spcAft>
            </a:pPr>
            <a:r>
              <a:rPr lang="en-US" altLang="ja-JP" dirty="0" err="1"/>
              <a:t>l</a:t>
            </a:r>
            <a:r>
              <a:rPr kumimoji="1" lang="en-US" altLang="ja-JP" dirty="0" err="1" smtClean="0"/>
              <a:t>lvm-cbe</a:t>
            </a:r>
            <a:r>
              <a:rPr kumimoji="1" lang="en-US" altLang="ja-JP" dirty="0" smtClean="0"/>
              <a:t> </a:t>
            </a:r>
            <a:r>
              <a:rPr lang="en-US" altLang="ja-JP" sz="2000" dirty="0" smtClean="0"/>
              <a:t>(</a:t>
            </a:r>
            <a:r>
              <a:rPr lang="en-US" altLang="ja-JP" sz="2000" dirty="0">
                <a:hlinkClick r:id="rId3"/>
              </a:rPr>
              <a:t>https://</a:t>
            </a:r>
            <a:r>
              <a:rPr lang="en-US" altLang="ja-JP" sz="2000" dirty="0" smtClean="0">
                <a:hlinkClick r:id="rId3"/>
              </a:rPr>
              <a:t>github.com/draperlaboratory/llvm-cbe</a:t>
            </a:r>
            <a:r>
              <a:rPr lang="en-US" altLang="ja-JP" sz="2000" dirty="0" smtClean="0"/>
              <a:t>)</a:t>
            </a:r>
          </a:p>
          <a:p>
            <a:pPr lvl="2">
              <a:spcAft>
                <a:spcPts val="600"/>
              </a:spcAft>
            </a:pPr>
            <a:r>
              <a:rPr lang="en-US" altLang="ja-JP" dirty="0" smtClean="0"/>
              <a:t>C/C++ : </a:t>
            </a:r>
            <a:r>
              <a:rPr lang="en-US" altLang="ja-JP" dirty="0" err="1" smtClean="0"/>
              <a:t>openRTM</a:t>
            </a:r>
            <a:r>
              <a:rPr lang="ja-JP" altLang="en-US" dirty="0" smtClean="0"/>
              <a:t>コンポーネント化</a:t>
            </a:r>
            <a:endParaRPr lang="en-US" altLang="ja-JP" dirty="0" smtClean="0"/>
          </a:p>
          <a:p>
            <a:pPr lvl="2">
              <a:spcAft>
                <a:spcPts val="600"/>
              </a:spcAft>
            </a:pPr>
            <a:endParaRPr kumimoji="1" lang="en-US" altLang="ja-JP" dirty="0" smtClean="0"/>
          </a:p>
          <a:p>
            <a:pPr>
              <a:spcAft>
                <a:spcPts val="600"/>
              </a:spcAft>
            </a:pPr>
            <a:endParaRPr kumimoji="1" lang="en-US" altLang="ja-JP" dirty="0" smtClean="0"/>
          </a:p>
          <a:p>
            <a:pPr marL="0" indent="0">
              <a:buNone/>
            </a:pPr>
            <a:endParaRPr kumimoji="1" lang="en-US" altLang="ja-JP" dirty="0" smtClean="0"/>
          </a:p>
        </p:txBody>
      </p:sp>
      <p:cxnSp>
        <p:nvCxnSpPr>
          <p:cNvPr id="5" name="直線コネクタ 4"/>
          <p:cNvCxnSpPr/>
          <p:nvPr/>
        </p:nvCxnSpPr>
        <p:spPr>
          <a:xfrm>
            <a:off x="457200" y="1109294"/>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4344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42106" y="2448919"/>
            <a:ext cx="8229600" cy="3705824"/>
          </a:xfrm>
        </p:spPr>
        <p:txBody>
          <a:bodyPr>
            <a:normAutofit fontScale="92500" lnSpcReduction="10000"/>
          </a:bodyPr>
          <a:lstStyle/>
          <a:p>
            <a:pPr marL="0" indent="0" algn="ctr">
              <a:lnSpc>
                <a:spcPct val="160000"/>
              </a:lnSpc>
              <a:spcAft>
                <a:spcPts val="600"/>
              </a:spcAft>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
        <p:nvSpPr>
          <p:cNvPr id="2" name="テキスト ボックス 1"/>
          <p:cNvSpPr txBox="1"/>
          <p:nvPr/>
        </p:nvSpPr>
        <p:spPr>
          <a:xfrm>
            <a:off x="627803" y="175356"/>
            <a:ext cx="8494633" cy="1923604"/>
          </a:xfrm>
          <a:prstGeom prst="rect">
            <a:avLst/>
          </a:prstGeom>
          <a:noFill/>
        </p:spPr>
        <p:txBody>
          <a:bodyPr wrap="none" rtlCol="0">
            <a:spAutoFit/>
          </a:bodyPr>
          <a:lstStyle/>
          <a:p>
            <a:pPr>
              <a:spcAft>
                <a:spcPts val="600"/>
              </a:spcAft>
            </a:pPr>
            <a:r>
              <a:rPr lang="ja-JP" altLang="en-US" dirty="0" smtClean="0"/>
              <a:t>略歴</a:t>
            </a:r>
            <a:endParaRPr lang="en-US" altLang="ja-JP" dirty="0" smtClean="0"/>
          </a:p>
          <a:p>
            <a:pPr>
              <a:lnSpc>
                <a:spcPct val="150000"/>
              </a:lnSpc>
              <a:spcAft>
                <a:spcPts val="600"/>
              </a:spcAft>
            </a:pPr>
            <a:r>
              <a:rPr kumimoji="1" lang="ja-JP" altLang="en-US" dirty="0" smtClean="0"/>
              <a:t>１９９７年４月～ゲームソフトウェア開発会社プログラマー</a:t>
            </a:r>
            <a:endParaRPr kumimoji="1" lang="en-US" altLang="ja-JP" dirty="0" smtClean="0"/>
          </a:p>
          <a:p>
            <a:pPr>
              <a:spcAft>
                <a:spcPts val="600"/>
              </a:spcAft>
            </a:pPr>
            <a:r>
              <a:rPr lang="ja-JP" altLang="en-US" dirty="0" smtClean="0"/>
              <a:t>２００５年１２月～理化学研究所脳科学総合研究センター神経情報基盤センター</a:t>
            </a:r>
            <a:endParaRPr lang="en-US" altLang="ja-JP" dirty="0" smtClean="0"/>
          </a:p>
          <a:p>
            <a:pPr>
              <a:spcAft>
                <a:spcPts val="600"/>
              </a:spcAft>
            </a:pPr>
            <a:r>
              <a:rPr kumimoji="1" lang="ja-JP" altLang="en-US" dirty="0" smtClean="0"/>
              <a:t>２０１２年４月～科学技術振興機構</a:t>
            </a:r>
            <a:r>
              <a:rPr kumimoji="1" lang="en-US" altLang="ja-JP" dirty="0" smtClean="0"/>
              <a:t>(JST)</a:t>
            </a:r>
          </a:p>
          <a:p>
            <a:pPr>
              <a:spcAft>
                <a:spcPts val="600"/>
              </a:spcAft>
            </a:pPr>
            <a:r>
              <a:rPr lang="ja-JP" altLang="en-US" dirty="0" smtClean="0"/>
              <a:t>２０１４年４月～海洋研究開発機構</a:t>
            </a:r>
            <a:r>
              <a:rPr lang="en-US" altLang="ja-JP" dirty="0" smtClean="0"/>
              <a:t>(JAMSTEC)</a:t>
            </a:r>
            <a:endParaRPr kumimoji="1" lang="ja-JP" altLang="en-US"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62" y="572344"/>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50" y="983257"/>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0" y="1412742"/>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50" y="1751740"/>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5" y="1026549"/>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a:xfrm>
            <a:off x="457200" y="1573824"/>
            <a:ext cx="8510954" cy="5011614"/>
          </a:xfrm>
        </p:spPr>
        <p:txBody>
          <a:bodyPr>
            <a:normAutofit/>
          </a:bodyPr>
          <a:lstStyle/>
          <a:p>
            <a:pPr marL="0" indent="0">
              <a:buNone/>
            </a:pPr>
            <a:r>
              <a:rPr lang="ja-JP" altLang="en-US" dirty="0" smtClean="0"/>
              <a:t>バックエンド</a:t>
            </a:r>
            <a:r>
              <a:rPr lang="ja-JP" altLang="en-US" dirty="0" smtClean="0"/>
              <a:t>実装</a:t>
            </a:r>
            <a:endParaRPr lang="en-US" altLang="ja-JP" dirty="0" smtClean="0"/>
          </a:p>
          <a:p>
            <a:pPr marL="0" indent="0">
              <a:buNone/>
            </a:pPr>
            <a:endParaRPr lang="en-US" altLang="ja-JP" dirty="0"/>
          </a:p>
          <a:p>
            <a:r>
              <a:rPr kumimoji="1" lang="en-US" altLang="ja-JP" dirty="0" smtClean="0"/>
              <a:t>LLVM,HTML5,JQuery,Ajax</a:t>
            </a:r>
            <a:r>
              <a:rPr lang="ja-JP" altLang="en-US" dirty="0" smtClean="0"/>
              <a:t>による</a:t>
            </a:r>
            <a:r>
              <a:rPr kumimoji="1" lang="ja-JP" altLang="en-US" dirty="0" smtClean="0"/>
              <a:t>開発</a:t>
            </a:r>
            <a:endParaRPr kumimoji="1" lang="en-US" altLang="ja-JP" dirty="0" smtClean="0"/>
          </a:p>
          <a:p>
            <a:pPr lvl="1"/>
            <a:r>
              <a:rPr lang="en-US" altLang="ja-JP" dirty="0" smtClean="0"/>
              <a:t>OS</a:t>
            </a:r>
            <a:r>
              <a:rPr lang="ja-JP" altLang="en-US" dirty="0" smtClean="0"/>
              <a:t>依存にならないため、幅広い利用が望める</a:t>
            </a:r>
            <a:endParaRPr lang="en-US" altLang="ja-JP" dirty="0" smtClean="0"/>
          </a:p>
          <a:p>
            <a:pPr lvl="2"/>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2"/>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ブラウザがインストールされているため、新規インストールの手間が</a:t>
            </a:r>
            <a:r>
              <a:rPr lang="ja-JP" altLang="en-US" dirty="0"/>
              <a:t>不必要</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811" y="1657127"/>
            <a:ext cx="715453" cy="715453"/>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1009" y="1608316"/>
            <a:ext cx="692773" cy="692773"/>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6027" y="1573824"/>
            <a:ext cx="761759" cy="761759"/>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4474" y="1596504"/>
            <a:ext cx="789962" cy="776076"/>
          </a:xfrm>
          <a:prstGeom prst="rect">
            <a:avLst/>
          </a:prstGeom>
        </p:spPr>
      </p:pic>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398182"/>
            <a:ext cx="8534400" cy="5117123"/>
          </a:xfrm>
        </p:spPr>
        <p:txBody>
          <a:bodyPr>
            <a:normAutofit fontScale="92500" lnSpcReduction="20000"/>
          </a:bodyPr>
          <a:lstStyle/>
          <a:p>
            <a:pPr>
              <a:lnSpc>
                <a:spcPct val="160000"/>
              </a:lnSpc>
              <a:spcAft>
                <a:spcPts val="600"/>
              </a:spcAft>
            </a:pPr>
            <a:r>
              <a:rPr lang="en-US" altLang="ja-JP" dirty="0"/>
              <a:t>WHATWG HTML Living Standard</a:t>
            </a:r>
            <a:r>
              <a:rPr lang="ja-JP" altLang="en-US" dirty="0"/>
              <a:t>の追跡</a:t>
            </a:r>
            <a:endParaRPr lang="en-US" altLang="ja-JP" dirty="0"/>
          </a:p>
          <a:p>
            <a:pPr lvl="1">
              <a:spcAft>
                <a:spcPts val="600"/>
              </a:spcAft>
            </a:pPr>
            <a:r>
              <a:rPr lang="en-US" altLang="ja-JP" sz="2400" dirty="0"/>
              <a:t>Web Hypertext Application Technology Working </a:t>
            </a:r>
            <a:r>
              <a:rPr lang="en-US" altLang="ja-JP" sz="2400" dirty="0" smtClean="0"/>
              <a:t>Group</a:t>
            </a:r>
          </a:p>
          <a:p>
            <a:pPr lvl="1">
              <a:spcAft>
                <a:spcPts val="600"/>
              </a:spcAft>
            </a:pPr>
            <a:r>
              <a:rPr lang="ja-JP" altLang="en-US" sz="2400" dirty="0" smtClean="0"/>
              <a:t>主要ブラウザ開発者が主に参照している</a:t>
            </a:r>
            <a:r>
              <a:rPr lang="en-US" altLang="ja-JP" sz="2400" dirty="0" smtClean="0"/>
              <a:t>WG</a:t>
            </a:r>
            <a:endParaRPr lang="en-US" altLang="ja-JP" sz="2400" dirty="0"/>
          </a:p>
          <a:p>
            <a:pPr>
              <a:spcAft>
                <a:spcPts val="600"/>
              </a:spcAft>
            </a:pPr>
            <a:r>
              <a:rPr kumimoji="1" lang="en-US" altLang="ja-JP" dirty="0" smtClean="0"/>
              <a:t>W3C</a:t>
            </a:r>
            <a:r>
              <a:rPr lang="ja-JP" altLang="en-US" dirty="0" smtClean="0"/>
              <a:t>仕様の確認</a:t>
            </a:r>
            <a:endParaRPr lang="en-US" altLang="ja-JP" sz="2400" dirty="0" smtClean="0"/>
          </a:p>
          <a:p>
            <a:pPr lvl="1">
              <a:spcAft>
                <a:spcPts val="600"/>
              </a:spcAft>
            </a:pPr>
            <a:r>
              <a:rPr lang="en-US" altLang="ja-JP" sz="2400" dirty="0"/>
              <a:t>WHATWG</a:t>
            </a:r>
            <a:r>
              <a:rPr lang="ja-JP" altLang="en-US" sz="2400" dirty="0"/>
              <a:t> </a:t>
            </a:r>
            <a:r>
              <a:rPr lang="en-US" altLang="ja-JP" sz="2400" dirty="0"/>
              <a:t>Living Standard</a:t>
            </a:r>
            <a:r>
              <a:rPr lang="ja-JP" altLang="en-US" sz="2400" dirty="0"/>
              <a:t>の成果を元にしている</a:t>
            </a:r>
            <a:endParaRPr lang="en-US" altLang="ja-JP" sz="2400" dirty="0"/>
          </a:p>
          <a:p>
            <a:pPr lvl="1">
              <a:spcAft>
                <a:spcPts val="600"/>
              </a:spcAft>
            </a:pPr>
            <a:r>
              <a:rPr lang="en-US" altLang="ja-JP" sz="2400" dirty="0" smtClean="0"/>
              <a:t>HTML5</a:t>
            </a:r>
            <a:r>
              <a:rPr lang="ja-JP" altLang="en-US" sz="2400" dirty="0" smtClean="0"/>
              <a:t>正式勧告</a:t>
            </a:r>
            <a:endParaRPr lang="en-US" altLang="ja-JP" sz="2400" dirty="0" smtClean="0"/>
          </a:p>
          <a:p>
            <a:pPr lvl="2">
              <a:spcAft>
                <a:spcPts val="600"/>
              </a:spcAft>
            </a:pPr>
            <a:r>
              <a:rPr lang="en-US" altLang="ja-JP" sz="2000" dirty="0" smtClean="0"/>
              <a:t>2014</a:t>
            </a:r>
            <a:r>
              <a:rPr lang="ja-JP" altLang="en-US" sz="2000" dirty="0" smtClean="0"/>
              <a:t>年</a:t>
            </a:r>
            <a:r>
              <a:rPr lang="en-US" altLang="ja-JP" sz="2000" dirty="0" smtClean="0"/>
              <a:t>10</a:t>
            </a:r>
            <a:r>
              <a:rPr lang="ja-JP" altLang="en-US" sz="2000" dirty="0" smtClean="0"/>
              <a:t>月</a:t>
            </a:r>
            <a:r>
              <a:rPr lang="en-US" altLang="ja-JP" sz="2000" dirty="0" smtClean="0"/>
              <a:t>28</a:t>
            </a:r>
            <a:r>
              <a:rPr lang="ja-JP" altLang="en-US" sz="2000" dirty="0" smtClean="0"/>
              <a:t>日（米国時間）</a:t>
            </a:r>
            <a:endParaRPr lang="en-US" altLang="ja-JP" sz="2000" dirty="0" smtClean="0"/>
          </a:p>
          <a:p>
            <a:pPr>
              <a:spcAft>
                <a:spcPts val="600"/>
              </a:spcAft>
            </a:pPr>
            <a:r>
              <a:rPr lang="ja-JP" altLang="en-US" dirty="0" smtClean="0"/>
              <a:t>手法の調査・コーディング</a:t>
            </a:r>
            <a:endParaRPr lang="en-US" altLang="ja-JP" dirty="0" smtClean="0"/>
          </a:p>
          <a:p>
            <a:pPr lvl="1">
              <a:spcAft>
                <a:spcPts val="600"/>
              </a:spcAft>
            </a:pPr>
            <a:r>
              <a:rPr kumimoji="1" lang="ja-JP" altLang="en-US" sz="2400" dirty="0" smtClean="0"/>
              <a:t>バックエンドの</a:t>
            </a:r>
            <a:r>
              <a:rPr kumimoji="1" lang="en-US" altLang="ja-JP" sz="2400" dirty="0" err="1" smtClean="0"/>
              <a:t>JQuery,Ajax</a:t>
            </a:r>
            <a:r>
              <a:rPr kumimoji="1" lang="ja-JP" altLang="en-US" sz="2400" dirty="0" smtClean="0"/>
              <a:t>によるプログラミング</a:t>
            </a:r>
            <a:endParaRPr lang="en-US" altLang="ja-JP" sz="2400" dirty="0" smtClean="0"/>
          </a:p>
          <a:p>
            <a:pPr lvl="1">
              <a:spcAft>
                <a:spcPts val="600"/>
              </a:spcAft>
            </a:pPr>
            <a:r>
              <a:rPr lang="ja-JP" altLang="en-US" sz="2400" dirty="0" smtClean="0"/>
              <a:t>フロントエンド、バックエンド共に</a:t>
            </a:r>
            <a:r>
              <a:rPr lang="en-US" altLang="ja-JP" sz="2400" dirty="0" smtClean="0"/>
              <a:t>LLVM</a:t>
            </a:r>
            <a:r>
              <a:rPr lang="ja-JP" altLang="en-US" sz="2400" dirty="0" smtClean="0"/>
              <a:t>サブプロジェクト化する</a:t>
            </a:r>
            <a:endParaRPr kumimoji="1" lang="en-US" altLang="ja-JP" sz="2400"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5857"/>
            <a:ext cx="8229600" cy="666139"/>
          </a:xfrm>
        </p:spPr>
        <p:txBody>
          <a:bodyPr>
            <a:normAutofit fontScale="90000"/>
          </a:bodyPr>
          <a:lstStyle/>
          <a:p>
            <a:r>
              <a:rPr lang="ja-JP" altLang="en-US" dirty="0" smtClean="0"/>
              <a:t>研究活動の流れ</a:t>
            </a:r>
            <a:endParaRPr kumimoji="1" lang="ja-JP" altLang="en-US" dirty="0"/>
          </a:p>
        </p:txBody>
      </p:sp>
      <p:cxnSp>
        <p:nvCxnSpPr>
          <p:cNvPr id="8" name="直線コネクタ 7"/>
          <p:cNvCxnSpPr/>
          <p:nvPr/>
        </p:nvCxnSpPr>
        <p:spPr>
          <a:xfrm>
            <a:off x="407242" y="854931"/>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57200" y="1195754"/>
            <a:ext cx="1652954" cy="93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事実へ</a:t>
            </a:r>
            <a:r>
              <a:rPr lang="ja-JP" altLang="en-US" dirty="0" smtClean="0"/>
              <a:t>の問い</a:t>
            </a:r>
            <a:endParaRPr kumimoji="1" lang="ja-JP" altLang="en-US" dirty="0"/>
          </a:p>
        </p:txBody>
      </p:sp>
      <p:sp>
        <p:nvSpPr>
          <p:cNvPr id="12" name="正方形/長方形 11"/>
          <p:cNvSpPr/>
          <p:nvPr/>
        </p:nvSpPr>
        <p:spPr>
          <a:xfrm>
            <a:off x="457200" y="2470638"/>
            <a:ext cx="1652954" cy="958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論文</a:t>
            </a:r>
            <a:r>
              <a:rPr lang="ja-JP" altLang="en-US" dirty="0"/>
              <a:t>の</a:t>
            </a:r>
            <a:r>
              <a:rPr lang="ja-JP" altLang="en-US" dirty="0" smtClean="0"/>
              <a:t>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13" name="正方形/長方形 12"/>
          <p:cNvSpPr/>
          <p:nvPr/>
        </p:nvSpPr>
        <p:spPr>
          <a:xfrm>
            <a:off x="457200" y="3714752"/>
            <a:ext cx="1652954" cy="9891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仮説の構築</a:t>
            </a:r>
            <a:endParaRPr kumimoji="1" lang="ja-JP" altLang="en-US" dirty="0"/>
          </a:p>
        </p:txBody>
      </p:sp>
      <p:sp>
        <p:nvSpPr>
          <p:cNvPr id="14" name="正方形/長方形 13"/>
          <p:cNvSpPr/>
          <p:nvPr/>
        </p:nvSpPr>
        <p:spPr>
          <a:xfrm>
            <a:off x="457200" y="5047021"/>
            <a:ext cx="1652954" cy="923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15" name="正方形/長方形 14"/>
          <p:cNvSpPr/>
          <p:nvPr/>
        </p:nvSpPr>
        <p:spPr>
          <a:xfrm>
            <a:off x="2602522" y="4538464"/>
            <a:ext cx="2064174" cy="816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endParaRPr kumimoji="1" lang="ja-JP" altLang="en-US" dirty="0"/>
          </a:p>
        </p:txBody>
      </p:sp>
      <p:sp>
        <p:nvSpPr>
          <p:cNvPr id="16" name="正方形/長方形 15"/>
          <p:cNvSpPr/>
          <p:nvPr/>
        </p:nvSpPr>
        <p:spPr>
          <a:xfrm>
            <a:off x="5419445" y="3802437"/>
            <a:ext cx="2064175" cy="11517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シミュレーションと仮説結果</a:t>
            </a:r>
            <a:r>
              <a:rPr lang="en-US" altLang="ja-JP" dirty="0" smtClean="0"/>
              <a:t/>
            </a:r>
            <a:br>
              <a:rPr lang="en-US" altLang="ja-JP" dirty="0" smtClean="0"/>
            </a:br>
            <a:r>
              <a:rPr lang="ja-JP" altLang="en-US" dirty="0" smtClean="0"/>
              <a:t>が不一致</a:t>
            </a:r>
            <a:endParaRPr kumimoji="1" lang="ja-JP" altLang="en-US" dirty="0"/>
          </a:p>
        </p:txBody>
      </p:sp>
      <p:sp>
        <p:nvSpPr>
          <p:cNvPr id="17" name="正方形/長方形 16"/>
          <p:cNvSpPr/>
          <p:nvPr/>
        </p:nvSpPr>
        <p:spPr>
          <a:xfrm>
            <a:off x="5419446" y="5244376"/>
            <a:ext cx="2064173" cy="1063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r>
              <a:rPr kumimoji="1" lang="ja-JP" altLang="en-US" dirty="0" smtClean="0"/>
              <a:t>と仮説結果</a:t>
            </a:r>
            <a:endParaRPr kumimoji="1" lang="en-US" altLang="ja-JP" dirty="0" smtClean="0"/>
          </a:p>
          <a:p>
            <a:pPr algn="ctr"/>
            <a:r>
              <a:rPr kumimoji="1" lang="ja-JP" altLang="en-US" dirty="0" smtClean="0"/>
              <a:t>が一致</a:t>
            </a:r>
            <a:endParaRPr kumimoji="1" lang="ja-JP" altLang="en-US" dirty="0"/>
          </a:p>
        </p:txBody>
      </p:sp>
      <p:sp>
        <p:nvSpPr>
          <p:cNvPr id="18" name="正方形/長方形 17"/>
          <p:cNvSpPr/>
          <p:nvPr/>
        </p:nvSpPr>
        <p:spPr>
          <a:xfrm>
            <a:off x="2602523" y="5629869"/>
            <a:ext cx="2064172" cy="8065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9" name="正方形/長方形 18"/>
          <p:cNvSpPr/>
          <p:nvPr/>
        </p:nvSpPr>
        <p:spPr>
          <a:xfrm>
            <a:off x="2602521" y="2470639"/>
            <a:ext cx="2064175" cy="9583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仮説</a:t>
            </a:r>
            <a:r>
              <a:rPr lang="ja-JP" altLang="en-US" dirty="0" smtClean="0"/>
              <a:t>が反証</a:t>
            </a:r>
            <a:r>
              <a:rPr lang="en-US" altLang="ja-JP" dirty="0" smtClean="0"/>
              <a:t/>
            </a:r>
            <a:br>
              <a:rPr lang="en-US" altLang="ja-JP" dirty="0" smtClean="0"/>
            </a:br>
            <a:r>
              <a:rPr lang="ja-JP" altLang="en-US" dirty="0" smtClean="0"/>
              <a:t>される</a:t>
            </a:r>
            <a:endParaRPr kumimoji="1" lang="ja-JP" altLang="en-US" dirty="0"/>
          </a:p>
        </p:txBody>
      </p:sp>
      <p:cxnSp>
        <p:nvCxnSpPr>
          <p:cNvPr id="21" name="直線矢印コネクタ 20"/>
          <p:cNvCxnSpPr>
            <a:stCxn id="11" idx="2"/>
            <a:endCxn id="12" idx="0"/>
          </p:cNvCxnSpPr>
          <p:nvPr/>
        </p:nvCxnSpPr>
        <p:spPr>
          <a:xfrm>
            <a:off x="1283677" y="2127738"/>
            <a:ext cx="0" cy="34290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3" name="直線矢印コネクタ 22"/>
          <p:cNvCxnSpPr>
            <a:stCxn id="12" idx="2"/>
            <a:endCxn id="13"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 name="直線矢印コネクタ 24"/>
          <p:cNvCxnSpPr>
            <a:stCxn id="13" idx="2"/>
            <a:endCxn id="14"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9" name="カギ線コネクタ 28"/>
          <p:cNvCxnSpPr>
            <a:stCxn id="14" idx="3"/>
            <a:endCxn id="15"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1" name="カギ線コネクタ 30"/>
          <p:cNvCxnSpPr>
            <a:stCxn id="15" idx="3"/>
            <a:endCxn id="16" idx="1"/>
          </p:cNvCxnSpPr>
          <p:nvPr/>
        </p:nvCxnSpPr>
        <p:spPr>
          <a:xfrm flipV="1">
            <a:off x="4666696" y="4378333"/>
            <a:ext cx="752749" cy="568157"/>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3" name="カギ線コネクタ 32"/>
          <p:cNvCxnSpPr>
            <a:stCxn id="15" idx="3"/>
            <a:endCxn id="17" idx="1"/>
          </p:cNvCxnSpPr>
          <p:nvPr/>
        </p:nvCxnSpPr>
        <p:spPr>
          <a:xfrm>
            <a:off x="4666696" y="4946490"/>
            <a:ext cx="752750" cy="82982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5" name="カギ線コネクタ 34"/>
          <p:cNvCxnSpPr>
            <a:stCxn id="16" idx="0"/>
            <a:endCxn id="19" idx="3"/>
          </p:cNvCxnSpPr>
          <p:nvPr/>
        </p:nvCxnSpPr>
        <p:spPr>
          <a:xfrm rot="16200000" flipV="1">
            <a:off x="5132807" y="2483710"/>
            <a:ext cx="852617"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7" name="カギ線コネクタ 36"/>
          <p:cNvCxnSpPr>
            <a:stCxn id="19" idx="1"/>
            <a:endCxn id="12"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9" name="カギ線コネクタ 38"/>
          <p:cNvCxnSpPr>
            <a:stCxn id="17" idx="2"/>
            <a:endCxn id="18" idx="3"/>
          </p:cNvCxnSpPr>
          <p:nvPr/>
        </p:nvCxnSpPr>
        <p:spPr>
          <a:xfrm rot="5400000" flipH="1">
            <a:off x="5421570" y="5278282"/>
            <a:ext cx="275088" cy="1784838"/>
          </a:xfrm>
          <a:prstGeom prst="bentConnector4">
            <a:avLst>
              <a:gd name="adj1" fmla="val -83101"/>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1" name="カギ線コネクタ 40"/>
          <p:cNvCxnSpPr>
            <a:stCxn id="18" idx="2"/>
            <a:endCxn id="14"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nvGrpSpPr>
          <p:cNvPr id="95" name="グループ化 94"/>
          <p:cNvGrpSpPr/>
          <p:nvPr/>
        </p:nvGrpSpPr>
        <p:grpSpPr>
          <a:xfrm>
            <a:off x="453482" y="2470639"/>
            <a:ext cx="7026421" cy="3965807"/>
            <a:chOff x="457200" y="2470638"/>
            <a:chExt cx="7026421" cy="3965807"/>
          </a:xfrm>
        </p:grpSpPr>
        <p:sp>
          <p:nvSpPr>
            <p:cNvPr id="96" name="正方形/長方形 95"/>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論文の解読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97" name="正方形/長方形 96"/>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仮説の構築</a:t>
              </a:r>
              <a:endParaRPr kumimoji="1" lang="ja-JP" altLang="en-US" dirty="0"/>
            </a:p>
          </p:txBody>
        </p:sp>
        <p:sp>
          <p:nvSpPr>
            <p:cNvPr id="98" name="正方形/長方形 97"/>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99" name="正方形/長方形 98"/>
            <p:cNvSpPr/>
            <p:nvPr/>
          </p:nvSpPr>
          <p:spPr>
            <a:xfrm>
              <a:off x="2602521" y="4538464"/>
              <a:ext cx="2064173"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100" name="正方形/長方形 99"/>
            <p:cNvSpPr/>
            <p:nvPr/>
          </p:nvSpPr>
          <p:spPr>
            <a:xfrm>
              <a:off x="5419446" y="3794698"/>
              <a:ext cx="2064175"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01" name="正方形/長方形 100"/>
            <p:cNvSpPr/>
            <p:nvPr/>
          </p:nvSpPr>
          <p:spPr>
            <a:xfrm>
              <a:off x="5419445" y="5227553"/>
              <a:ext cx="2064173"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2" name="正方形/長方形 101"/>
            <p:cNvSpPr/>
            <p:nvPr/>
          </p:nvSpPr>
          <p:spPr>
            <a:xfrm>
              <a:off x="2602523" y="5629869"/>
              <a:ext cx="206417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03" name="正方形/長方形 102"/>
            <p:cNvSpPr/>
            <p:nvPr/>
          </p:nvSpPr>
          <p:spPr>
            <a:xfrm>
              <a:off x="2602521" y="2470639"/>
              <a:ext cx="2064176"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仮説が反証</a:t>
              </a:r>
              <a:r>
                <a:rPr kumimoji="1" lang="en-US" altLang="ja-JP" dirty="0" smtClean="0"/>
                <a:t/>
              </a:r>
              <a:br>
                <a:rPr kumimoji="1" lang="en-US" altLang="ja-JP" dirty="0" smtClean="0"/>
              </a:br>
              <a:r>
                <a:rPr kumimoji="1" lang="ja-JP" altLang="en-US" dirty="0" smtClean="0"/>
                <a:t>される</a:t>
              </a:r>
              <a:endParaRPr kumimoji="1" lang="ja-JP" altLang="en-US" dirty="0"/>
            </a:p>
          </p:txBody>
        </p:sp>
        <p:cxnSp>
          <p:nvCxnSpPr>
            <p:cNvPr id="104" name="直線矢印コネクタ 103"/>
            <p:cNvCxnSpPr>
              <a:stCxn id="96" idx="2"/>
              <a:endCxn id="97"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5" name="直線矢印コネクタ 104"/>
            <p:cNvCxnSpPr>
              <a:stCxn id="97" idx="2"/>
              <a:endCxn id="98"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6" name="カギ線コネクタ 105"/>
            <p:cNvCxnSpPr>
              <a:stCxn id="98" idx="3"/>
              <a:endCxn id="99" idx="1"/>
            </p:cNvCxnSpPr>
            <p:nvPr/>
          </p:nvCxnSpPr>
          <p:spPr>
            <a:xfrm flipV="1">
              <a:off x="2110154" y="4946490"/>
              <a:ext cx="492367"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7" name="カギ線コネクタ 106"/>
            <p:cNvCxnSpPr>
              <a:stCxn id="99" idx="3"/>
              <a:endCxn id="100" idx="1"/>
            </p:cNvCxnSpPr>
            <p:nvPr/>
          </p:nvCxnSpPr>
          <p:spPr>
            <a:xfrm flipV="1">
              <a:off x="4666694" y="4370594"/>
              <a:ext cx="752752" cy="575896"/>
            </a:xfrm>
            <a:prstGeom prst="bentConnector3">
              <a:avLst>
                <a:gd name="adj1" fmla="val 500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8" name="カギ線コネクタ 107"/>
            <p:cNvCxnSpPr>
              <a:endCxn id="101" idx="1"/>
            </p:cNvCxnSpPr>
            <p:nvPr/>
          </p:nvCxnSpPr>
          <p:spPr>
            <a:xfrm rot="16200000" flipH="1">
              <a:off x="4838733" y="5178776"/>
              <a:ext cx="788436" cy="37298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9" name="カギ線コネクタ 108"/>
            <p:cNvCxnSpPr>
              <a:stCxn id="100" idx="0"/>
              <a:endCxn id="103" idx="3"/>
            </p:cNvCxnSpPr>
            <p:nvPr/>
          </p:nvCxnSpPr>
          <p:spPr>
            <a:xfrm rot="16200000" flipV="1">
              <a:off x="5136677" y="2479840"/>
              <a:ext cx="844878"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0" name="カギ線コネクタ 109"/>
            <p:cNvCxnSpPr>
              <a:stCxn id="103" idx="1"/>
              <a:endCxn id="96"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1" name="カギ線コネクタ 110"/>
            <p:cNvCxnSpPr>
              <a:stCxn id="101" idx="2"/>
              <a:endCxn id="102" idx="3"/>
            </p:cNvCxnSpPr>
            <p:nvPr/>
          </p:nvCxnSpPr>
          <p:spPr>
            <a:xfrm rot="5400000" flipH="1">
              <a:off x="5429980" y="5269871"/>
              <a:ext cx="258265" cy="1784838"/>
            </a:xfrm>
            <a:prstGeom prst="bentConnector4">
              <a:avLst>
                <a:gd name="adj1" fmla="val -88514"/>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2" name="カギ線コネクタ 111"/>
            <p:cNvCxnSpPr>
              <a:stCxn id="102" idx="2"/>
              <a:endCxn id="98"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13" name="テキスト ボックス 112"/>
          <p:cNvSpPr txBox="1"/>
          <p:nvPr/>
        </p:nvSpPr>
        <p:spPr>
          <a:xfrm>
            <a:off x="2233247" y="1229911"/>
            <a:ext cx="6652977" cy="523220"/>
          </a:xfrm>
          <a:prstGeom prst="rect">
            <a:avLst/>
          </a:prstGeom>
          <a:noFill/>
        </p:spPr>
        <p:txBody>
          <a:bodyPr wrap="square" rtlCol="0">
            <a:spAutoFit/>
          </a:bodyPr>
          <a:lstStyle/>
          <a:p>
            <a:r>
              <a:rPr kumimoji="1" lang="ja-JP" altLang="en-US" sz="2800" b="1" u="sng" dirty="0" smtClean="0">
                <a:ln>
                  <a:solidFill>
                    <a:srgbClr val="00B0F0"/>
                  </a:solidFill>
                </a:ln>
                <a:solidFill>
                  <a:srgbClr val="FF0000"/>
                </a:solidFill>
              </a:rPr>
              <a:t>研究活動のライフサイクルを</a:t>
            </a:r>
            <a:r>
              <a:rPr lang="ja-JP" altLang="en-US" sz="2800" b="1" u="sng" dirty="0" smtClean="0">
                <a:ln>
                  <a:solidFill>
                    <a:srgbClr val="00B0F0"/>
                  </a:solidFill>
                </a:ln>
                <a:solidFill>
                  <a:srgbClr val="FF0000"/>
                </a:solidFill>
              </a:rPr>
              <a:t>自動化</a:t>
            </a:r>
            <a:r>
              <a:rPr lang="ja-JP" altLang="en-US" sz="2800" b="1" u="sng" dirty="0">
                <a:ln>
                  <a:solidFill>
                    <a:srgbClr val="00B0F0"/>
                  </a:solidFill>
                </a:ln>
                <a:solidFill>
                  <a:srgbClr val="FF0000"/>
                </a:solidFill>
              </a:rPr>
              <a:t>する</a:t>
            </a:r>
            <a:endParaRPr kumimoji="1" lang="ja-JP" altLang="en-US" sz="2800" b="1" u="sng" dirty="0">
              <a:ln>
                <a:solidFill>
                  <a:srgbClr val="00B0F0"/>
                </a:solidFill>
              </a:ln>
              <a:solidFill>
                <a:srgbClr val="FF0000"/>
              </a:solidFill>
            </a:endParaRPr>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ox(i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par>
                          <p:cTn id="67" fill="hold">
                            <p:stCondLst>
                              <p:cond delay="500"/>
                            </p:stCondLst>
                            <p:childTnLst>
                              <p:par>
                                <p:cTn id="68" presetID="4" presetClass="entr" presetSubtype="16" fill="hold" nodeType="after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box(in)">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box(in)">
                                      <p:cBhvr>
                                        <p:cTn id="75" dur="500"/>
                                        <p:tgtEl>
                                          <p:spTgt spid="3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childTnLst>
                          </p:cTn>
                        </p:par>
                        <p:par>
                          <p:cTn id="79" fill="hold">
                            <p:stCondLst>
                              <p:cond delay="500"/>
                            </p:stCondLst>
                            <p:childTnLst>
                              <p:par>
                                <p:cTn id="80" presetID="4" presetClass="entr" presetSubtype="16" fill="hold"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box(in)">
                                      <p:cBhvr>
                                        <p:cTn id="82" dur="500"/>
                                        <p:tgtEl>
                                          <p:spTgt spid="39"/>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randombar(horizontal)">
                                      <p:cBhvr>
                                        <p:cTn id="87" dur="500"/>
                                        <p:tgtEl>
                                          <p:spTgt spid="18"/>
                                        </p:tgtEl>
                                      </p:cBhvr>
                                    </p:animEffect>
                                  </p:childTnLst>
                                </p:cTn>
                              </p:par>
                            </p:childTnLst>
                          </p:cTn>
                        </p:par>
                        <p:par>
                          <p:cTn id="88" fill="hold">
                            <p:stCondLst>
                              <p:cond delay="500"/>
                            </p:stCondLst>
                            <p:childTnLst>
                              <p:par>
                                <p:cTn id="89" presetID="4" presetClass="entr" presetSubtype="16" fill="hold"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box(in)">
                                      <p:cBhvr>
                                        <p:cTn id="91" dur="500"/>
                                        <p:tgtEl>
                                          <p:spTgt spid="41"/>
                                        </p:tgtEl>
                                      </p:cBhvr>
                                    </p:animEffect>
                                  </p:childTnLst>
                                </p:cTn>
                              </p:par>
                            </p:childTnLst>
                          </p:cTn>
                        </p:par>
                      </p:childTnLst>
                    </p:cTn>
                  </p:par>
                  <p:par>
                    <p:cTn id="92" fill="hold">
                      <p:stCondLst>
                        <p:cond delay="indefinite"/>
                      </p:stCondLst>
                      <p:childTnLst>
                        <p:par>
                          <p:cTn id="93" fill="hold">
                            <p:stCondLst>
                              <p:cond delay="0"/>
                            </p:stCondLst>
                            <p:childTnLst>
                              <p:par>
                                <p:cTn id="94" presetID="20" presetClass="entr" presetSubtype="0" fill="hold" nodeType="clickEffect">
                                  <p:stCondLst>
                                    <p:cond delay="0"/>
                                  </p:stCondLst>
                                  <p:childTnLst>
                                    <p:set>
                                      <p:cBhvr>
                                        <p:cTn id="95" dur="1" fill="hold">
                                          <p:stCondLst>
                                            <p:cond delay="0"/>
                                          </p:stCondLst>
                                        </p:cTn>
                                        <p:tgtEl>
                                          <p:spTgt spid="95"/>
                                        </p:tgtEl>
                                        <p:attrNameLst>
                                          <p:attrName>style.visibility</p:attrName>
                                        </p:attrNameLst>
                                      </p:cBhvr>
                                      <p:to>
                                        <p:strVal val="visible"/>
                                      </p:to>
                                    </p:set>
                                    <p:animEffect transition="in" filter="wedge">
                                      <p:cBhvr>
                                        <p:cTn id="96" dur="500"/>
                                        <p:tgtEl>
                                          <p:spTgt spid="95"/>
                                        </p:tgtEl>
                                      </p:cBhvr>
                                    </p:animEffect>
                                  </p:childTnLst>
                                </p:cTn>
                              </p:par>
                            </p:childTnLst>
                          </p:cTn>
                        </p:par>
                        <p:par>
                          <p:cTn id="97" fill="hold">
                            <p:stCondLst>
                              <p:cond delay="500"/>
                            </p:stCondLst>
                            <p:childTnLst>
                              <p:par>
                                <p:cTn id="98" presetID="53" presetClass="entr" presetSubtype="528" fill="hold" grpId="0" nodeType="afterEffect">
                                  <p:stCondLst>
                                    <p:cond delay="0"/>
                                  </p:stCondLst>
                                  <p:iterate type="lt">
                                    <p:tmPct val="10000"/>
                                  </p:iterate>
                                  <p:childTnLst>
                                    <p:set>
                                      <p:cBhvr>
                                        <p:cTn id="99" dur="1" fill="hold">
                                          <p:stCondLst>
                                            <p:cond delay="0"/>
                                          </p:stCondLst>
                                        </p:cTn>
                                        <p:tgtEl>
                                          <p:spTgt spid="113"/>
                                        </p:tgtEl>
                                        <p:attrNameLst>
                                          <p:attrName>style.visibility</p:attrName>
                                        </p:attrNameLst>
                                      </p:cBhvr>
                                      <p:to>
                                        <p:strVal val="visible"/>
                                      </p:to>
                                    </p:set>
                                    <p:anim calcmode="lin" valueType="num">
                                      <p:cBhvr>
                                        <p:cTn id="100" dur="500" fill="hold"/>
                                        <p:tgtEl>
                                          <p:spTgt spid="113"/>
                                        </p:tgtEl>
                                        <p:attrNameLst>
                                          <p:attrName>ppt_w</p:attrName>
                                        </p:attrNameLst>
                                      </p:cBhvr>
                                      <p:tavLst>
                                        <p:tav tm="0">
                                          <p:val>
                                            <p:fltVal val="0"/>
                                          </p:val>
                                        </p:tav>
                                        <p:tav tm="100000">
                                          <p:val>
                                            <p:strVal val="#ppt_w"/>
                                          </p:val>
                                        </p:tav>
                                      </p:tavLst>
                                    </p:anim>
                                    <p:anim calcmode="lin" valueType="num">
                                      <p:cBhvr>
                                        <p:cTn id="101" dur="500" fill="hold"/>
                                        <p:tgtEl>
                                          <p:spTgt spid="113"/>
                                        </p:tgtEl>
                                        <p:attrNameLst>
                                          <p:attrName>ppt_h</p:attrName>
                                        </p:attrNameLst>
                                      </p:cBhvr>
                                      <p:tavLst>
                                        <p:tav tm="0">
                                          <p:val>
                                            <p:fltVal val="0"/>
                                          </p:val>
                                        </p:tav>
                                        <p:tav tm="100000">
                                          <p:val>
                                            <p:strVal val="#ppt_h"/>
                                          </p:val>
                                        </p:tav>
                                      </p:tavLst>
                                    </p:anim>
                                    <p:animEffect transition="in" filter="fade">
                                      <p:cBhvr>
                                        <p:cTn id="102" dur="500"/>
                                        <p:tgtEl>
                                          <p:spTgt spid="113"/>
                                        </p:tgtEl>
                                      </p:cBhvr>
                                    </p:animEffect>
                                    <p:anim calcmode="lin" valueType="num">
                                      <p:cBhvr>
                                        <p:cTn id="103" dur="500" fill="hold"/>
                                        <p:tgtEl>
                                          <p:spTgt spid="113"/>
                                        </p:tgtEl>
                                        <p:attrNameLst>
                                          <p:attrName>ppt_x</p:attrName>
                                        </p:attrNameLst>
                                      </p:cBhvr>
                                      <p:tavLst>
                                        <p:tav tm="0">
                                          <p:val>
                                            <p:fltVal val="0.5"/>
                                          </p:val>
                                        </p:tav>
                                        <p:tav tm="100000">
                                          <p:val>
                                            <p:strVal val="#ppt_x"/>
                                          </p:val>
                                        </p:tav>
                                      </p:tavLst>
                                    </p:anim>
                                    <p:anim calcmode="lin" valueType="num">
                                      <p:cBhvr>
                                        <p:cTn id="104" dur="500" fill="hold"/>
                                        <p:tgtEl>
                                          <p:spTgt spid="1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1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視覚数理モデル研究</a:t>
            </a:r>
            <a:endParaRPr kumimoji="1" lang="ja-JP" altLang="en-US" sz="3600" dirty="0"/>
          </a:p>
        </p:txBody>
      </p:sp>
      <p:sp>
        <p:nvSpPr>
          <p:cNvPr id="3" name="コンテンツ プレースホルダー 2"/>
          <p:cNvSpPr>
            <a:spLocks noGrp="1"/>
          </p:cNvSpPr>
          <p:nvPr>
            <p:ph sz="half" idx="1"/>
          </p:nvPr>
        </p:nvSpPr>
        <p:spPr>
          <a:xfrm>
            <a:off x="281354" y="1247430"/>
            <a:ext cx="4958861" cy="4525963"/>
          </a:xfrm>
        </p:spPr>
        <p:txBody>
          <a:bodyPr>
            <a:normAutofit fontScale="92500" lnSpcReduction="10000"/>
          </a:bodyPr>
          <a:lstStyle/>
          <a:p>
            <a:pPr marL="514350" indent="-514350">
              <a:lnSpc>
                <a:spcPct val="160000"/>
              </a:lnSpc>
              <a:spcBef>
                <a:spcPts val="0"/>
              </a:spcBef>
              <a:spcAft>
                <a:spcPts val="600"/>
              </a:spcAft>
              <a:buFont typeface="+mj-lt"/>
              <a:buAutoNum type="arabicPeriod"/>
            </a:pPr>
            <a:r>
              <a:rPr lang="ja-JP" altLang="en-US" dirty="0" smtClean="0"/>
              <a:t>実験結果を数理的に記述</a:t>
            </a:r>
            <a:endParaRPr lang="en-US" altLang="ja-JP" dirty="0" smtClean="0"/>
          </a:p>
          <a:p>
            <a:pPr marL="400050" lvl="1" indent="0">
              <a:lnSpc>
                <a:spcPct val="110000"/>
              </a:lnSpc>
              <a:spcBef>
                <a:spcPts val="0"/>
              </a:spcBef>
              <a:spcAft>
                <a:spcPts val="600"/>
              </a:spcAft>
              <a:buNone/>
            </a:pPr>
            <a:r>
              <a:rPr lang="ja-JP" altLang="en-US" dirty="0" smtClean="0"/>
              <a:t> 式やアルゴリズムで表現し</a:t>
            </a:r>
            <a:endParaRPr lang="en-US" altLang="ja-JP" dirty="0" smtClean="0"/>
          </a:p>
          <a:p>
            <a:pPr marL="400050" lvl="1" indent="0">
              <a:lnSpc>
                <a:spcPct val="110000"/>
              </a:lnSpc>
              <a:spcBef>
                <a:spcPts val="0"/>
              </a:spcBef>
              <a:spcAft>
                <a:spcPts val="600"/>
              </a:spcAft>
              <a:buNone/>
            </a:pPr>
            <a:r>
              <a:rPr lang="ja-JP" altLang="en-US" dirty="0" smtClean="0"/>
              <a:t> 処理の流れを図示して論文を執筆</a:t>
            </a:r>
            <a:endParaRPr lang="en-US" altLang="ja-JP" dirty="0" smtClean="0"/>
          </a:p>
          <a:p>
            <a:pPr marL="514350" indent="-514350">
              <a:buFont typeface="+mj-lt"/>
              <a:buAutoNum type="arabicPeriod"/>
            </a:pPr>
            <a:r>
              <a:rPr lang="ja-JP" altLang="en-US" dirty="0" smtClean="0"/>
              <a:t>モデルの実装</a:t>
            </a:r>
            <a:r>
              <a:rPr lang="en-US" altLang="ja-JP" dirty="0" smtClean="0"/>
              <a:t>(</a:t>
            </a:r>
            <a:r>
              <a:rPr lang="ja-JP" altLang="en-US" dirty="0" smtClean="0"/>
              <a:t>プログラム</a:t>
            </a:r>
            <a:r>
              <a:rPr lang="en-US" altLang="ja-JP" dirty="0" smtClean="0"/>
              <a:t>)</a:t>
            </a:r>
          </a:p>
          <a:p>
            <a:pPr marL="400050" lvl="1" indent="0">
              <a:buNone/>
            </a:pPr>
            <a:r>
              <a:rPr lang="en-US" altLang="ja-JP" dirty="0" smtClean="0"/>
              <a:t>	</a:t>
            </a:r>
            <a:r>
              <a:rPr lang="ja-JP" altLang="en-US" dirty="0" smtClean="0"/>
              <a:t>式</a:t>
            </a:r>
            <a:r>
              <a:rPr lang="en-US" altLang="ja-JP" dirty="0" smtClean="0"/>
              <a:t>/</a:t>
            </a:r>
            <a:r>
              <a:rPr lang="ja-JP" altLang="en-US" dirty="0" smtClean="0"/>
              <a:t>アルゴリズム</a:t>
            </a:r>
            <a:r>
              <a:rPr lang="en-US" altLang="ja-JP" dirty="0"/>
              <a:t>/</a:t>
            </a:r>
            <a:r>
              <a:rPr lang="ja-JP" altLang="en-US" dirty="0" smtClean="0"/>
              <a:t>処理流れの翻訳</a:t>
            </a:r>
            <a:endParaRPr lang="en-US" altLang="ja-JP" dirty="0" smtClean="0"/>
          </a:p>
          <a:p>
            <a:pPr marL="514350" indent="-514350">
              <a:buFont typeface="+mj-lt"/>
              <a:buAutoNum type="arabicPeriod"/>
            </a:pPr>
            <a:r>
              <a:rPr lang="ja-JP" altLang="en-US" dirty="0" smtClean="0"/>
              <a:t>シミュレーション</a:t>
            </a:r>
            <a:endParaRPr lang="en-US" altLang="ja-JP" dirty="0" smtClean="0"/>
          </a:p>
          <a:p>
            <a:pPr marL="400050" lvl="1" indent="0">
              <a:buNone/>
            </a:pPr>
            <a:r>
              <a:rPr lang="ja-JP" altLang="en-US" dirty="0" smtClean="0"/>
              <a:t>モデル妥当性の検討、実験結果との整合性を確認</a:t>
            </a:r>
            <a:endParaRPr lang="en-US" altLang="ja-JP" dirty="0" smtClean="0"/>
          </a:p>
          <a:p>
            <a:pPr marL="400050" lvl="1" indent="0">
              <a:buNone/>
            </a:pPr>
            <a:endParaRPr lang="en-US" altLang="ja-JP" dirty="0" smtClean="0"/>
          </a:p>
          <a:p>
            <a:pPr marL="0" indent="0">
              <a:buNone/>
            </a:pPr>
            <a:r>
              <a:rPr lang="ja-JP" altLang="en-US" dirty="0" smtClean="0">
                <a:solidFill>
                  <a:srgbClr val="FF0000"/>
                </a:solidFill>
              </a:rPr>
              <a:t>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53393"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669443" y="2285198"/>
            <a:ext cx="5175953" cy="3054361"/>
          </a:xfrm>
          <a:prstGeom prst="rect">
            <a:avLst/>
          </a:prstGeom>
        </p:spPr>
      </p:pic>
      <p:cxnSp>
        <p:nvCxnSpPr>
          <p:cNvPr id="19" name="直線矢印コネクタ 18"/>
          <p:cNvCxnSpPr/>
          <p:nvPr/>
        </p:nvCxnSpPr>
        <p:spPr>
          <a:xfrm>
            <a:off x="7979553" y="4855715"/>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直線矢印コネクタ 16"/>
          <p:cNvCxnSpPr/>
          <p:nvPr/>
        </p:nvCxnSpPr>
        <p:spPr>
          <a:xfrm>
            <a:off x="7994401" y="3480216"/>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a:endCxn id="5" idx="0"/>
          </p:cNvCxnSpPr>
          <p:nvPr/>
        </p:nvCxnSpPr>
        <p:spPr>
          <a:xfrm>
            <a:off x="7997429" y="2086431"/>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7377002" y="1239674"/>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7379293" y="2629338"/>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7379293" y="4006731"/>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377001" y="5384124"/>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43" y="2260055"/>
            <a:ext cx="5173488" cy="3048663"/>
          </a:xfrm>
          <a:prstGeom prst="rect">
            <a:avLst/>
          </a:prstGeom>
        </p:spPr>
      </p:pic>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正方形/長方形 2"/>
          <p:cNvSpPr/>
          <p:nvPr/>
        </p:nvSpPr>
        <p:spPr>
          <a:xfrm>
            <a:off x="3541695" y="2285198"/>
            <a:ext cx="3077308" cy="41444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457200" y="6044589"/>
            <a:ext cx="6160570"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spTree>
    <p:extLst>
      <p:ext uri="{BB962C8B-B14F-4D97-AF65-F5344CB8AC3E}">
        <p14:creationId xmlns:p14="http://schemas.microsoft.com/office/powerpoint/2010/main" val="27329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1+#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1+#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4" presetClass="exit" presetSubtype="10" fill="hold" grpId="0" nodeType="clickEffect">
                                  <p:stCondLst>
                                    <p:cond delay="0"/>
                                  </p:stCondLst>
                                  <p:childTnLst>
                                    <p:animEffect transition="out" filter="randombar(horizontal)">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randombar(horizontal)">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768498"/>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3118161"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smtClean="0"/>
              <a:t>のモデル</a:t>
            </a:r>
            <a:endParaRPr kumimoji="1" lang="ja-JP" altLang="en-US" dirty="0"/>
          </a:p>
        </p:txBody>
      </p:sp>
      <p:sp>
        <p:nvSpPr>
          <p:cNvPr id="10" name="テキスト ボックス 9"/>
          <p:cNvSpPr txBox="1"/>
          <p:nvPr/>
        </p:nvSpPr>
        <p:spPr>
          <a:xfrm>
            <a:off x="5013068" y="4423321"/>
            <a:ext cx="3772186" cy="1077218"/>
          </a:xfrm>
          <a:prstGeom prst="rect">
            <a:avLst/>
          </a:prstGeom>
          <a:noFill/>
        </p:spPr>
        <p:txBody>
          <a:bodyPr wrap="none" rtlCol="0">
            <a:spAutoFit/>
          </a:bodyPr>
          <a:lstStyle/>
          <a:p>
            <a:pPr>
              <a:spcAft>
                <a:spcPts val="600"/>
              </a:spcAft>
            </a:pPr>
            <a:r>
              <a:rPr lang="en-US" altLang="ja-JP" dirty="0" err="1"/>
              <a:t>Nishimoto</a:t>
            </a:r>
            <a:r>
              <a:rPr lang="en-US" altLang="ja-JP" dirty="0"/>
              <a:t> </a:t>
            </a:r>
            <a:r>
              <a:rPr lang="ja-JP" altLang="en-US" dirty="0"/>
              <a:t>と</a:t>
            </a:r>
            <a:r>
              <a:rPr lang="en-US" altLang="ja-JP" dirty="0"/>
              <a:t>Gallant</a:t>
            </a:r>
            <a:r>
              <a:rPr lang="ja-JP" altLang="en-US" dirty="0"/>
              <a:t>の実験結果</a:t>
            </a:r>
          </a:p>
          <a:p>
            <a:pPr>
              <a:spcAft>
                <a:spcPts val="600"/>
              </a:spcAft>
            </a:pPr>
            <a:r>
              <a:rPr lang="ja-JP" altLang="en-US" dirty="0"/>
              <a:t>ある一定のスピード𝑣に対して</a:t>
            </a:r>
            <a:r>
              <a:rPr lang="ja-JP" altLang="en-US" dirty="0" smtClean="0"/>
              <a:t>興奮</a:t>
            </a:r>
            <a:endParaRPr lang="ja-JP" altLang="en-US" dirty="0"/>
          </a:p>
          <a:p>
            <a:pPr>
              <a:spcAft>
                <a:spcPts val="600"/>
              </a:spcAft>
            </a:pPr>
            <a:r>
              <a:rPr lang="ja-JP" altLang="en-US" dirty="0"/>
              <a:t>𝑣以下のスピードに対して</a:t>
            </a:r>
            <a:r>
              <a:rPr lang="ja-JP" altLang="en-US" dirty="0" smtClean="0"/>
              <a:t>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673587" y="1192155"/>
            <a:ext cx="8234947" cy="523220"/>
          </a:xfrm>
          <a:prstGeom prst="rect">
            <a:avLst/>
          </a:prstGeom>
          <a:noFill/>
        </p:spPr>
        <p:txBody>
          <a:bodyPr wrap="none" rtlCol="0">
            <a:spAutoFit/>
          </a:bodyPr>
          <a:lstStyle/>
          <a:p>
            <a:r>
              <a:rPr lang="en-US" altLang="ja-JP" sz="2800" dirty="0"/>
              <a:t>MT</a:t>
            </a:r>
            <a:r>
              <a:rPr lang="ja-JP" altLang="en-US" sz="2800" dirty="0"/>
              <a:t>細胞には抑制性受容野があると</a:t>
            </a:r>
            <a:r>
              <a:rPr lang="ja-JP" altLang="en-US" sz="2800" dirty="0" smtClean="0"/>
              <a:t>いう新しい知見</a:t>
            </a:r>
            <a:endParaRPr kumimoji="1" lang="ja-JP" altLang="en-US" sz="28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p:cNvCxnSpPr/>
          <p:nvPr/>
        </p:nvCxnSpPr>
        <p:spPr>
          <a:xfrm>
            <a:off x="8032870" y="4880048"/>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p:cNvCxnSpPr>
          <p:nvPr/>
        </p:nvCxnSpPr>
        <p:spPr>
          <a:xfrm>
            <a:off x="8058425" y="2127290"/>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7437998" y="1280533"/>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7440289" y="2670197"/>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7448237" y="4046576"/>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437997" y="5424983"/>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212" y="2376320"/>
            <a:ext cx="5173488" cy="3048663"/>
          </a:xfrm>
          <a:prstGeom prst="rect">
            <a:avLst/>
          </a:prstGeom>
        </p:spPr>
      </p:pic>
      <p:sp>
        <p:nvSpPr>
          <p:cNvPr id="20" name="テキスト ボックス 19"/>
          <p:cNvSpPr txBox="1"/>
          <p:nvPr/>
        </p:nvSpPr>
        <p:spPr>
          <a:xfrm>
            <a:off x="949212" y="5711257"/>
            <a:ext cx="5766884"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7457707" y="4059861"/>
            <a:ext cx="1246511"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cxnSp>
        <p:nvCxnSpPr>
          <p:cNvPr id="15" name="直線矢印コネクタ 14"/>
          <p:cNvCxnSpPr/>
          <p:nvPr/>
        </p:nvCxnSpPr>
        <p:spPr>
          <a:xfrm>
            <a:off x="8040494" y="3516954"/>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視覚数理モデル研究の</a:t>
            </a:r>
            <a:r>
              <a:rPr lang="ja-JP" altLang="en-US" sz="3600" dirty="0"/>
              <a:t>ライフサイクル</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5969976" cy="5396986"/>
          </a:xfrm>
          <a:prstGeom prst="rect">
            <a:avLst/>
          </a:prstGeom>
        </p:spPr>
      </p:pic>
      <p:sp>
        <p:nvSpPr>
          <p:cNvPr id="13" name="テキスト ボックス 12"/>
          <p:cNvSpPr txBox="1"/>
          <p:nvPr/>
        </p:nvSpPr>
        <p:spPr>
          <a:xfrm>
            <a:off x="5868316" y="979879"/>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2909703"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868315" y="1999827"/>
            <a:ext cx="2723823" cy="369332"/>
          </a:xfrm>
          <a:prstGeom prst="rect">
            <a:avLst/>
          </a:prstGeom>
          <a:noFill/>
        </p:spPr>
        <p:txBody>
          <a:bodyPr wrap="none" rtlCol="0">
            <a:spAutoFit/>
          </a:bodyPr>
          <a:lstStyle/>
          <a:p>
            <a:r>
              <a:rPr lang="ja-JP" altLang="en-US" dirty="0" smtClean="0"/>
              <a:t>３</a:t>
            </a:r>
            <a:r>
              <a:rPr kumimoji="1" lang="ja-JP" altLang="en-US" dirty="0" smtClean="0"/>
              <a:t>．ソースコードの解析</a:t>
            </a:r>
            <a:endParaRPr kumimoji="1" lang="ja-JP" altLang="en-US" dirty="0"/>
          </a:p>
        </p:txBody>
      </p:sp>
      <p:sp>
        <p:nvSpPr>
          <p:cNvPr id="21" name="テキスト ボックス 20"/>
          <p:cNvSpPr txBox="1"/>
          <p:nvPr/>
        </p:nvSpPr>
        <p:spPr>
          <a:xfrm>
            <a:off x="5868317" y="1330665"/>
            <a:ext cx="3416320" cy="646331"/>
          </a:xfrm>
          <a:prstGeom prst="rect">
            <a:avLst/>
          </a:prstGeom>
          <a:noFill/>
        </p:spPr>
        <p:txBody>
          <a:bodyPr wrap="none" rtlCol="0">
            <a:spAutoFit/>
          </a:bodyPr>
          <a:lstStyle/>
          <a:p>
            <a:r>
              <a:rPr lang="ja-JP" altLang="en-US" dirty="0" smtClean="0"/>
              <a:t>２</a:t>
            </a:r>
            <a:r>
              <a:rPr kumimoji="1" lang="ja-JP" altLang="en-US" dirty="0" smtClean="0"/>
              <a:t>．膨大なソースコードから</a:t>
            </a:r>
            <a:endParaRPr kumimoji="1" lang="en-US" altLang="ja-JP" dirty="0" smtClean="0"/>
          </a:p>
          <a:p>
            <a:r>
              <a:rPr lang="ja-JP" altLang="en-US" dirty="0" smtClean="0"/>
              <a:t>　　改変すべき関数を見つける</a:t>
            </a:r>
            <a:endParaRPr kumimoji="1" lang="ja-JP" altLang="en-US" dirty="0"/>
          </a:p>
        </p:txBody>
      </p:sp>
      <p:sp>
        <p:nvSpPr>
          <p:cNvPr id="22" name="テキスト ボックス 21"/>
          <p:cNvSpPr txBox="1"/>
          <p:nvPr/>
        </p:nvSpPr>
        <p:spPr>
          <a:xfrm>
            <a:off x="5868317" y="2349594"/>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4" name="テキスト ボックス 23"/>
          <p:cNvSpPr txBox="1"/>
          <p:nvPr/>
        </p:nvSpPr>
        <p:spPr>
          <a:xfrm>
            <a:off x="5868316" y="2688740"/>
            <a:ext cx="2492990" cy="369332"/>
          </a:xfrm>
          <a:prstGeom prst="rect">
            <a:avLst/>
          </a:prstGeom>
          <a:noFill/>
        </p:spPr>
        <p:txBody>
          <a:bodyPr wrap="none" rtlCol="0">
            <a:spAutoFit/>
          </a:bodyPr>
          <a:lstStyle/>
          <a:p>
            <a:r>
              <a:rPr kumimoji="1" lang="ja-JP" altLang="en-US" dirty="0" smtClean="0"/>
              <a:t>５．</a:t>
            </a:r>
            <a:r>
              <a:rPr lang="ja-JP" altLang="en-US" dirty="0" smtClean="0"/>
              <a:t>シミュレーション</a:t>
            </a:r>
            <a:endParaRPr kumimoji="1" lang="ja-JP" altLang="en-US" dirty="0"/>
          </a:p>
        </p:txBody>
      </p:sp>
      <p:sp>
        <p:nvSpPr>
          <p:cNvPr id="3" name="テキスト ボックス 2"/>
          <p:cNvSpPr txBox="1"/>
          <p:nvPr/>
        </p:nvSpPr>
        <p:spPr>
          <a:xfrm>
            <a:off x="6031522" y="3127838"/>
            <a:ext cx="3057247" cy="584775"/>
          </a:xfrm>
          <a:prstGeom prst="rect">
            <a:avLst/>
          </a:prstGeom>
          <a:noFill/>
        </p:spPr>
        <p:txBody>
          <a:bodyPr wrap="none" rtlCol="0">
            <a:spAutoFit/>
          </a:bodyPr>
          <a:lstStyle/>
          <a:p>
            <a:r>
              <a:rPr lang="ja-JP" altLang="en-US" sz="3200" dirty="0" smtClean="0">
                <a:solidFill>
                  <a:srgbClr val="FF0000"/>
                </a:solidFill>
              </a:rPr>
              <a:t>この繰り返し！</a:t>
            </a:r>
            <a:endParaRPr kumimoji="1" lang="ja-JP" altLang="en-US" sz="3200" dirty="0">
              <a:solidFill>
                <a:srgbClr val="FF0000"/>
              </a:solidFill>
            </a:endParaRPr>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heel(1)">
                                      <p:cBhvr>
                                        <p:cTn id="17" dur="75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1+#ppt_w/2"/>
                                          </p:val>
                                        </p:tav>
                                        <p:tav tm="100000">
                                          <p:val>
                                            <p:strVal val="#ppt_x"/>
                                          </p:val>
                                        </p:tav>
                                      </p:tavLst>
                                    </p:anim>
                                    <p:anim calcmode="lin" valueType="num">
                                      <p:cBhvr additive="base">
                                        <p:cTn id="23" dur="500" fill="hold"/>
                                        <p:tgtEl>
                                          <p:spTgt spid="21"/>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1"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heel(1)">
                                      <p:cBhvr>
                                        <p:cTn id="27" dur="75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1+#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1+#ppt_w/2"/>
                                          </p:val>
                                        </p:tav>
                                        <p:tav tm="100000">
                                          <p:val>
                                            <p:strVal val="#ppt_x"/>
                                          </p:val>
                                        </p:tav>
                                      </p:tavLst>
                                    </p:anim>
                                    <p:anim calcmode="lin" valueType="num">
                                      <p:cBhvr additive="base">
                                        <p:cTn id="39" dur="500" fill="hold"/>
                                        <p:tgtEl>
                                          <p:spTgt spid="22"/>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 presetClass="entr" presetSubtype="2" fill="hold" grpId="0" nodeType="afterEffect">
                                  <p:stCondLst>
                                    <p:cond delay="100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1+#ppt_w/2"/>
                                          </p:val>
                                        </p:tav>
                                        <p:tav tm="100000">
                                          <p:val>
                                            <p:strVal val="#ppt_x"/>
                                          </p:val>
                                        </p:tav>
                                      </p:tavLst>
                                    </p:anim>
                                    <p:anim calcmode="lin" valueType="num">
                                      <p:cBhvr additive="base">
                                        <p:cTn id="4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p:bldP spid="22" grpId="0"/>
      <p:bldP spid="24"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97531"/>
            <a:ext cx="8229600" cy="1143000"/>
          </a:xfrm>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2800" dirty="0" smtClean="0"/>
                      <a:t>Face Detector</a:t>
                    </a:r>
                    <a:endParaRPr lang="ja-JP" altLang="en-US" sz="28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225377" y="1259376"/>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デフォルトフォント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2670</TotalTime>
  <Words>1636</Words>
  <Application>Microsoft Office PowerPoint</Application>
  <PresentationFormat>画面に合わせる (4:3)</PresentationFormat>
  <Paragraphs>253</Paragraphs>
  <Slides>21</Slides>
  <Notes>17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ＭＳ Ｐゴシック</vt:lpstr>
      <vt:lpstr>メイリオ</vt:lpstr>
      <vt:lpstr>Arial</vt:lpstr>
      <vt:lpstr>Calibri</vt:lpstr>
      <vt:lpstr>Segoe UI</vt:lpstr>
      <vt:lpstr>ホワイト</vt:lpstr>
      <vt:lpstr>大規模数理モデルや 複合コンポーネントの構築を目的とした データ可視化 プログラミング環境の構築  </vt:lpstr>
      <vt:lpstr>PowerPoint プレゼンテーション</vt:lpstr>
      <vt:lpstr>研究活動の流れ</vt:lpstr>
      <vt:lpstr>視覚数理モデル研究</vt:lpstr>
      <vt:lpstr>Simoncelli&amp;Heegerの運動知覚モデル </vt:lpstr>
      <vt:lpstr> 新しい知見の検証 </vt:lpstr>
      <vt:lpstr>Simoncelli&amp;Heegerの運動知覚モデル </vt:lpstr>
      <vt:lpstr>視覚数理モデル研究のライフサイクル</vt:lpstr>
      <vt:lpstr>同種の問題</vt:lpstr>
      <vt:lpstr>同種の問題</vt:lpstr>
      <vt:lpstr>提案の手法</vt:lpstr>
      <vt:lpstr>提案の手法</vt:lpstr>
      <vt:lpstr>類似研究</vt:lpstr>
      <vt:lpstr>類似研究</vt:lpstr>
      <vt:lpstr>類似研究</vt:lpstr>
      <vt:lpstr>対象とする数理モデル</vt:lpstr>
      <vt:lpstr>手段についての検討</vt:lpstr>
      <vt:lpstr>手段についての検討</vt:lpstr>
      <vt:lpstr>手段についての検討</vt:lpstr>
      <vt:lpstr>手段についての検討</vt:lpstr>
      <vt:lpstr>現在までの結果</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173</cp:revision>
  <dcterms:created xsi:type="dcterms:W3CDTF">2014-10-11T04:30:58Z</dcterms:created>
  <dcterms:modified xsi:type="dcterms:W3CDTF">2015-04-02T06:32:37Z</dcterms:modified>
</cp:coreProperties>
</file>