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8" r:id="rId3"/>
    <p:sldId id="279" r:id="rId4"/>
    <p:sldId id="296" r:id="rId5"/>
    <p:sldId id="297" r:id="rId6"/>
    <p:sldId id="262" r:id="rId7"/>
    <p:sldId id="258" r:id="rId8"/>
    <p:sldId id="285" r:id="rId9"/>
    <p:sldId id="280" r:id="rId10"/>
    <p:sldId id="289" r:id="rId11"/>
    <p:sldId id="268" r:id="rId12"/>
    <p:sldId id="277" r:id="rId13"/>
    <p:sldId id="291" r:id="rId14"/>
    <p:sldId id="259" r:id="rId15"/>
    <p:sldId id="261" r:id="rId16"/>
    <p:sldId id="298" r:id="rId17"/>
    <p:sldId id="293" r:id="rId18"/>
    <p:sldId id="286" r:id="rId19"/>
    <p:sldId id="287" r:id="rId20"/>
    <p:sldId id="272" r:id="rId21"/>
    <p:sldId id="260" r:id="rId22"/>
    <p:sldId id="295" r:id="rId23"/>
    <p:sldId id="288" r:id="rId2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85023" autoAdjust="0"/>
  </p:normalViewPr>
  <p:slideViewPr>
    <p:cSldViewPr snapToGrid="0" snapToObjects="1">
      <p:cViewPr varScale="1">
        <p:scale>
          <a:sx n="99" d="100"/>
          <a:sy n="99" d="100"/>
        </p:scale>
        <p:origin x="216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22</a:t>
            </a:fld>
            <a:endParaRPr kumimoji="1" lang="ja-JP" altLang="en-US"/>
          </a:p>
        </p:txBody>
      </p:sp>
    </p:spTree>
    <p:extLst>
      <p:ext uri="{BB962C8B-B14F-4D97-AF65-F5344CB8AC3E}">
        <p14:creationId xmlns:p14="http://schemas.microsoft.com/office/powerpoint/2010/main" val="145305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256547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a:off x="304800" y="1043619"/>
            <a:ext cx="8534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129994" y="1166921"/>
            <a:ext cx="8545929" cy="3970318"/>
          </a:xfrm>
          <a:prstGeom prst="rect">
            <a:avLst/>
          </a:prstGeom>
          <a:noFill/>
        </p:spPr>
        <p:txBody>
          <a:bodyPr wrap="none" rtlCol="0">
            <a:spAutoFit/>
          </a:bodyPr>
          <a:lstStyle/>
          <a:p>
            <a:pPr marL="457200" indent="-457200">
              <a:buFont typeface="Wingdings" panose="05000000000000000000" pitchFamily="2" charset="2"/>
              <a:buChar char="l"/>
            </a:pPr>
            <a:r>
              <a:rPr lang="ja-JP" altLang="en-US" sz="2800" dirty="0"/>
              <a:t>処理</a:t>
            </a:r>
            <a:r>
              <a:rPr lang="ja-JP" altLang="en-US" sz="2800" dirty="0" smtClean="0"/>
              <a:t>の</a:t>
            </a:r>
            <a:r>
              <a:rPr lang="ja-JP" altLang="en-US" sz="2800" dirty="0"/>
              <a:t>流</a:t>
            </a:r>
            <a:r>
              <a:rPr lang="ja-JP" altLang="en-US" sz="2800" dirty="0" smtClean="0"/>
              <a:t>れを可視化することで</a:t>
            </a:r>
            <a:endParaRPr lang="en-US" altLang="ja-JP" sz="2800" dirty="0" smtClean="0"/>
          </a:p>
          <a:p>
            <a:r>
              <a:rPr lang="en-US" altLang="ja-JP" sz="2800" dirty="0"/>
              <a:t>	</a:t>
            </a:r>
            <a:r>
              <a:rPr lang="ja-JP" altLang="en-US" sz="2800" dirty="0" smtClean="0"/>
              <a:t>今まで頭の中で考えていたこと</a:t>
            </a:r>
            <a:endParaRPr lang="en-US" altLang="ja-JP" sz="2800" dirty="0" smtClean="0"/>
          </a:p>
          <a:p>
            <a:r>
              <a:rPr lang="en-US" altLang="ja-JP" sz="2800" dirty="0"/>
              <a:t>	</a:t>
            </a:r>
            <a:r>
              <a:rPr lang="ja-JP" altLang="en-US" sz="2800" dirty="0" smtClean="0"/>
              <a:t>紙に書いていたことから解放させ</a:t>
            </a:r>
            <a:r>
              <a:rPr lang="ja-JP" altLang="en-US" sz="2800" dirty="0"/>
              <a:t>、</a:t>
            </a:r>
            <a:r>
              <a:rPr lang="ja-JP" altLang="en-US" sz="2800" dirty="0" smtClean="0"/>
              <a:t>理解を早める</a:t>
            </a:r>
            <a:endParaRPr lang="en-US" altLang="ja-JP" sz="2800" dirty="0"/>
          </a:p>
          <a:p>
            <a:endParaRPr lang="en-US" altLang="ja-JP" sz="2800" dirty="0" smtClean="0"/>
          </a:p>
          <a:p>
            <a:pPr marL="457200" indent="-457200">
              <a:buFont typeface="Wingdings" panose="05000000000000000000" pitchFamily="2" charset="2"/>
              <a:buChar char="l"/>
            </a:pPr>
            <a:r>
              <a:rPr kumimoji="1" lang="en-US" altLang="ja-JP" sz="2800" dirty="0" smtClean="0"/>
              <a:t>GUI</a:t>
            </a:r>
            <a:r>
              <a:rPr kumimoji="1" lang="ja-JP" altLang="en-US" sz="2800" dirty="0" smtClean="0"/>
              <a:t>上で新たな関数の追加</a:t>
            </a:r>
            <a:r>
              <a:rPr lang="ja-JP" altLang="en-US" sz="2800" dirty="0" smtClean="0"/>
              <a:t>や編集が確認できる</a:t>
            </a:r>
            <a:endParaRPr lang="en-US" altLang="ja-JP" sz="2800" dirty="0" smtClean="0"/>
          </a:p>
          <a:p>
            <a:pPr marL="457200" indent="-457200">
              <a:buFont typeface="Wingdings" panose="05000000000000000000" pitchFamily="2" charset="2"/>
              <a:buChar char="l"/>
            </a:pPr>
            <a:endParaRPr kumimoji="1" lang="en-US" altLang="ja-JP" sz="2800" dirty="0" smtClean="0"/>
          </a:p>
          <a:p>
            <a:pPr marL="457200" indent="-457200">
              <a:buFont typeface="Wingdings" panose="05000000000000000000" pitchFamily="2" charset="2"/>
              <a:buChar char="l"/>
            </a:pPr>
            <a:r>
              <a:rPr lang="ja-JP" altLang="en-US" sz="2800" dirty="0" smtClean="0"/>
              <a:t>様々なデータフォーマットで作られた</a:t>
            </a:r>
            <a:endParaRPr lang="en-US" altLang="ja-JP" sz="2800" dirty="0" smtClean="0"/>
          </a:p>
          <a:p>
            <a:r>
              <a:rPr lang="en-US" altLang="ja-JP" sz="2800" dirty="0" smtClean="0"/>
              <a:t>	</a:t>
            </a:r>
            <a:r>
              <a:rPr lang="ja-JP" altLang="en-US" sz="2800" dirty="0" smtClean="0"/>
              <a:t>既存の資産を生かして結合して大きなモデルを</a:t>
            </a:r>
            <a:endParaRPr lang="en-US" altLang="ja-JP" sz="2800" dirty="0" smtClean="0"/>
          </a:p>
          <a:p>
            <a:r>
              <a:rPr lang="en-US" altLang="ja-JP" sz="2800" dirty="0"/>
              <a:t>	</a:t>
            </a:r>
            <a:r>
              <a:rPr lang="ja-JP" altLang="en-US" sz="2800" dirty="0" smtClean="0"/>
              <a:t>作る。</a:t>
            </a:r>
            <a:endParaRPr lang="en-US" altLang="ja-JP" sz="2800" dirty="0" smtClean="0"/>
          </a:p>
        </p:txBody>
      </p:sp>
      <p:sp>
        <p:nvSpPr>
          <p:cNvPr id="6" name="テキスト ボックス 5"/>
          <p:cNvSpPr txBox="1"/>
          <p:nvPr/>
        </p:nvSpPr>
        <p:spPr>
          <a:xfrm>
            <a:off x="2684303" y="325458"/>
            <a:ext cx="3775393" cy="707886"/>
          </a:xfrm>
          <a:prstGeom prst="rect">
            <a:avLst/>
          </a:prstGeom>
          <a:noFill/>
        </p:spPr>
        <p:txBody>
          <a:bodyPr wrap="none" rtlCol="0">
            <a:spAutoFit/>
          </a:bodyPr>
          <a:lstStyle/>
          <a:p>
            <a:r>
              <a:rPr lang="ja-JP" altLang="en-US" sz="4000" dirty="0"/>
              <a:t>解決</a:t>
            </a:r>
            <a:r>
              <a:rPr lang="ja-JP" altLang="en-US" sz="4000" dirty="0" smtClean="0"/>
              <a:t>するために</a:t>
            </a:r>
            <a:endParaRPr kumimoji="1" lang="ja-JP" altLang="en-US" sz="4000" dirty="0"/>
          </a:p>
        </p:txBody>
      </p:sp>
    </p:spTree>
    <p:extLst>
      <p:ext uri="{BB962C8B-B14F-4D97-AF65-F5344CB8AC3E}">
        <p14:creationId xmlns:p14="http://schemas.microsoft.com/office/powerpoint/2010/main" val="3846376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2" name="グループ化 21"/>
          <p:cNvGrpSpPr/>
          <p:nvPr/>
        </p:nvGrpSpPr>
        <p:grpSpPr>
          <a:xfrm>
            <a:off x="2187460" y="1422984"/>
            <a:ext cx="6574500" cy="5006391"/>
            <a:chOff x="2187460" y="1422984"/>
            <a:chExt cx="6574500" cy="5006391"/>
          </a:xfrm>
        </p:grpSpPr>
        <p:cxnSp>
          <p:nvCxnSpPr>
            <p:cNvPr id="5" name="直線コネクタ 4"/>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16" name="正方形/長方形 1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1712209" y="2930874"/>
            <a:ext cx="877163" cy="369332"/>
          </a:xfrm>
          <a:prstGeom prst="rect">
            <a:avLst/>
          </a:prstGeom>
          <a:noFill/>
        </p:spPr>
        <p:txBody>
          <a:bodyPr wrap="none" rtlCol="0">
            <a:spAutoFit/>
          </a:bodyPr>
          <a:lstStyle/>
          <a:p>
            <a:r>
              <a:rPr kumimoji="1" lang="ja-JP" altLang="en-US" b="1" dirty="0" smtClean="0">
                <a:solidFill>
                  <a:srgbClr val="FF0000"/>
                </a:solidFill>
              </a:rPr>
              <a:t>可視化</a:t>
            </a:r>
            <a:endParaRPr kumimoji="1" lang="ja-JP" altLang="en-US" b="1" dirty="0">
              <a:solidFill>
                <a:srgbClr val="FF0000"/>
              </a:solidFill>
            </a:endParaRPr>
          </a:p>
        </p:txBody>
      </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933307"/>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839152" y="456749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90446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90446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13746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90473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9044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90473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1" name="カギ線コネクタ 80"/>
          <p:cNvCxnSpPr>
            <a:stCxn id="78" idx="3"/>
          </p:cNvCxnSpPr>
          <p:nvPr/>
        </p:nvCxnSpPr>
        <p:spPr>
          <a:xfrm flipH="1">
            <a:off x="3002662" y="213746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2991614" y="293960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山形 81"/>
          <p:cNvSpPr/>
          <p:nvPr/>
        </p:nvSpPr>
        <p:spPr>
          <a:xfrm>
            <a:off x="3748309" y="342711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9538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93932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93932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17232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400316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40031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93932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17232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52508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89430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cxnSp>
        <p:nvCxnSpPr>
          <p:cNvPr id="38" name="直線コネクタ 37"/>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グループ化 38"/>
          <p:cNvGrpSpPr/>
          <p:nvPr/>
        </p:nvGrpSpPr>
        <p:grpSpPr>
          <a:xfrm>
            <a:off x="2101735" y="1422984"/>
            <a:ext cx="6574500" cy="5006391"/>
            <a:chOff x="2187460" y="1422984"/>
            <a:chExt cx="6574500" cy="5006391"/>
          </a:xfrm>
        </p:grpSpPr>
        <p:cxnSp>
          <p:nvCxnSpPr>
            <p:cNvPr id="40" name="直線コネクタ 39"/>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43" name="正方形/長方形 42"/>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二等辺三角形 43"/>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2" name="テキスト ボックス 1"/>
          <p:cNvSpPr txBox="1"/>
          <p:nvPr/>
        </p:nvSpPr>
        <p:spPr>
          <a:xfrm>
            <a:off x="24704" y="5872200"/>
            <a:ext cx="1569660" cy="646331"/>
          </a:xfrm>
          <a:prstGeom prst="rect">
            <a:avLst/>
          </a:prstGeom>
          <a:noFill/>
        </p:spPr>
        <p:txBody>
          <a:bodyPr wrap="none" rtlCol="0">
            <a:spAutoFit/>
          </a:bodyPr>
          <a:lstStyle/>
          <a:p>
            <a:r>
              <a:rPr kumimoji="1" lang="en-US" altLang="ja-JP" dirty="0" smtClean="0"/>
              <a:t>M</a:t>
            </a:r>
            <a:r>
              <a:rPr kumimoji="1" lang="ja-JP" altLang="en-US" dirty="0" smtClean="0"/>
              <a:t>ファイルの</a:t>
            </a:r>
            <a:r>
              <a:rPr kumimoji="1" lang="en-US" altLang="ja-JP" dirty="0" smtClean="0"/>
              <a:t/>
            </a:r>
            <a:br>
              <a:rPr kumimoji="1" lang="en-US" altLang="ja-JP" dirty="0" smtClean="0"/>
            </a:br>
            <a:r>
              <a:rPr kumimoji="1" lang="ja-JP" altLang="en-US" dirty="0" smtClean="0"/>
              <a:t>ダウンロード</a:t>
            </a:r>
            <a:endParaRPr kumimoji="1" lang="ja-JP" altLang="en-US" dirty="0"/>
          </a:p>
        </p:txBody>
      </p: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par>
                          <p:cTn id="13" fill="hold">
                            <p:stCondLst>
                              <p:cond delay="500"/>
                            </p:stCondLst>
                            <p:childTnLst>
                              <p:par>
                                <p:cTn id="14" presetID="21" presetClass="emph" presetSubtype="0" fill="hold" grpId="0" nodeType="afterEffect">
                                  <p:stCondLst>
                                    <p:cond delay="0"/>
                                  </p:stCondLst>
                                  <p:childTnLst>
                                    <p:animClr clrSpc="hsl" dir="cw">
                                      <p:cBhvr override="childStyle">
                                        <p:cTn id="15" dur="500" fill="hold"/>
                                        <p:tgtEl>
                                          <p:spTgt spid="80"/>
                                        </p:tgtEl>
                                        <p:attrNameLst>
                                          <p:attrName>style.color</p:attrName>
                                        </p:attrNameLst>
                                      </p:cBhvr>
                                      <p:by>
                                        <p:hsl h="7200000" s="0" l="0"/>
                                      </p:by>
                                    </p:animClr>
                                    <p:animClr clrSpc="hsl" dir="cw">
                                      <p:cBhvr>
                                        <p:cTn id="16" dur="500" fill="hold"/>
                                        <p:tgtEl>
                                          <p:spTgt spid="80"/>
                                        </p:tgtEl>
                                        <p:attrNameLst>
                                          <p:attrName>fillcolor</p:attrName>
                                        </p:attrNameLst>
                                      </p:cBhvr>
                                      <p:by>
                                        <p:hsl h="7200000" s="0" l="0"/>
                                      </p:by>
                                    </p:animClr>
                                    <p:animClr clrSpc="hsl" dir="cw">
                                      <p:cBhvr>
                                        <p:cTn id="17" dur="500" fill="hold"/>
                                        <p:tgtEl>
                                          <p:spTgt spid="80"/>
                                        </p:tgtEl>
                                        <p:attrNameLst>
                                          <p:attrName>stroke.color</p:attrName>
                                        </p:attrNameLst>
                                      </p:cBhvr>
                                      <p:by>
                                        <p:hsl h="7200000" s="0" l="0"/>
                                      </p:by>
                                    </p:animClr>
                                    <p:set>
                                      <p:cBhvr>
                                        <p:cTn id="18" dur="500" fill="hold"/>
                                        <p:tgtEl>
                                          <p:spTgt spid="80"/>
                                        </p:tgtEl>
                                        <p:attrNameLst>
                                          <p:attrName>fill.type</p:attrName>
                                        </p:attrNameLst>
                                      </p:cBhvr>
                                      <p:to>
                                        <p:strVal val="solid"/>
                                      </p:to>
                                    </p:set>
                                  </p:childTnLst>
                                </p:cTn>
                              </p:par>
                              <p:par>
                                <p:cTn id="19" presetID="21" presetClass="emph" presetSubtype="0" fill="hold" grpId="0" nodeType="withEffect">
                                  <p:stCondLst>
                                    <p:cond delay="0"/>
                                  </p:stCondLst>
                                  <p:childTnLst>
                                    <p:animClr clrSpc="hsl" dir="cw">
                                      <p:cBhvr override="childStyle">
                                        <p:cTn id="20" dur="500" fill="hold"/>
                                        <p:tgtEl>
                                          <p:spTgt spid="82"/>
                                        </p:tgtEl>
                                        <p:attrNameLst>
                                          <p:attrName>style.color</p:attrName>
                                        </p:attrNameLst>
                                      </p:cBhvr>
                                      <p:by>
                                        <p:hsl h="7200000" s="0" l="0"/>
                                      </p:by>
                                    </p:animClr>
                                    <p:animClr clrSpc="hsl" dir="cw">
                                      <p:cBhvr>
                                        <p:cTn id="21" dur="500" fill="hold"/>
                                        <p:tgtEl>
                                          <p:spTgt spid="82"/>
                                        </p:tgtEl>
                                        <p:attrNameLst>
                                          <p:attrName>fillcolor</p:attrName>
                                        </p:attrNameLst>
                                      </p:cBhvr>
                                      <p:by>
                                        <p:hsl h="7200000" s="0" l="0"/>
                                      </p:by>
                                    </p:animClr>
                                    <p:animClr clrSpc="hsl" dir="cw">
                                      <p:cBhvr>
                                        <p:cTn id="22" dur="500" fill="hold"/>
                                        <p:tgtEl>
                                          <p:spTgt spid="82"/>
                                        </p:tgtEl>
                                        <p:attrNameLst>
                                          <p:attrName>stroke.color</p:attrName>
                                        </p:attrNameLst>
                                      </p:cBhvr>
                                      <p:by>
                                        <p:hsl h="7200000" s="0" l="0"/>
                                      </p:by>
                                    </p:animClr>
                                    <p:set>
                                      <p:cBhvr>
                                        <p:cTn id="23" dur="500" fill="hold"/>
                                        <p:tgtEl>
                                          <p:spTgt spid="82"/>
                                        </p:tgtEl>
                                        <p:attrNameLst>
                                          <p:attrName>fill.type</p:attrName>
                                        </p:attrNameLst>
                                      </p:cBhvr>
                                      <p:to>
                                        <p:strVal val="solid"/>
                                      </p:to>
                                    </p:set>
                                  </p:childTnLst>
                                </p:cTn>
                              </p:par>
                              <p:par>
                                <p:cTn id="24" presetID="21" presetClass="emph" presetSubtype="0" fill="hold" grpId="0" nodeType="withEffect">
                                  <p:stCondLst>
                                    <p:cond delay="0"/>
                                  </p:stCondLst>
                                  <p:childTnLst>
                                    <p:animClr clrSpc="hsl" dir="cw">
                                      <p:cBhvr override="childStyle">
                                        <p:cTn id="25" dur="500" fill="hold"/>
                                        <p:tgtEl>
                                          <p:spTgt spid="83"/>
                                        </p:tgtEl>
                                        <p:attrNameLst>
                                          <p:attrName>style.color</p:attrName>
                                        </p:attrNameLst>
                                      </p:cBhvr>
                                      <p:by>
                                        <p:hsl h="7200000" s="0" l="0"/>
                                      </p:by>
                                    </p:animClr>
                                    <p:animClr clrSpc="hsl" dir="cw">
                                      <p:cBhvr>
                                        <p:cTn id="26" dur="500" fill="hold"/>
                                        <p:tgtEl>
                                          <p:spTgt spid="83"/>
                                        </p:tgtEl>
                                        <p:attrNameLst>
                                          <p:attrName>fillcolor</p:attrName>
                                        </p:attrNameLst>
                                      </p:cBhvr>
                                      <p:by>
                                        <p:hsl h="7200000" s="0" l="0"/>
                                      </p:by>
                                    </p:animClr>
                                    <p:animClr clrSpc="hsl" dir="cw">
                                      <p:cBhvr>
                                        <p:cTn id="27" dur="500" fill="hold"/>
                                        <p:tgtEl>
                                          <p:spTgt spid="83"/>
                                        </p:tgtEl>
                                        <p:attrNameLst>
                                          <p:attrName>stroke.color</p:attrName>
                                        </p:attrNameLst>
                                      </p:cBhvr>
                                      <p:by>
                                        <p:hsl h="7200000" s="0" l="0"/>
                                      </p:by>
                                    </p:animClr>
                                    <p:set>
                                      <p:cBhvr>
                                        <p:cTn id="28" dur="500" fill="hold"/>
                                        <p:tgtEl>
                                          <p:spTgt spid="83"/>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1+#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randombar(horizontal)">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P spid="80" grpId="0" animBg="1"/>
      <p:bldP spid="82" grpId="0" animBg="1"/>
      <p:bldP spid="83"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455207" y="4293612"/>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4714604"/>
            <a:ext cx="2031325" cy="1095764"/>
            <a:chOff x="527834" y="3050191"/>
            <a:chExt cx="2031325"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2031325" cy="646331"/>
            </a:xfrm>
            <a:prstGeom prst="rect">
              <a:avLst/>
            </a:prstGeom>
            <a:noFill/>
          </p:spPr>
          <p:txBody>
            <a:bodyPr wrap="none" rtlCol="0">
              <a:spAutoFit/>
            </a:bodyPr>
            <a:lstStyle/>
            <a:p>
              <a:r>
                <a:rPr lang="ja-JP" altLang="en-US" dirty="0" smtClean="0"/>
                <a:t>新しい数理</a:t>
              </a:r>
              <a:r>
                <a:rPr kumimoji="1" lang="ja-JP" altLang="en-US" dirty="0" smtClean="0"/>
                <a:t>モデル</a:t>
              </a:r>
              <a:r>
                <a:rPr kumimoji="1" lang="en-US" altLang="ja-JP" dirty="0" smtClean="0"/>
                <a:t/>
              </a:r>
              <a:br>
                <a:rPr kumimoji="1" lang="en-US" altLang="ja-JP" dirty="0" smtClean="0"/>
              </a:br>
              <a:endParaRPr kumimoji="1" lang="ja-JP" altLang="en-US" dirty="0"/>
            </a:p>
          </p:txBody>
        </p:sp>
      </p:gr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3" name="グループ化 32"/>
          <p:cNvGrpSpPr/>
          <p:nvPr/>
        </p:nvGrpSpPr>
        <p:grpSpPr>
          <a:xfrm>
            <a:off x="662020" y="2416783"/>
            <a:ext cx="1402510" cy="1095764"/>
            <a:chOff x="527834" y="3050191"/>
            <a:chExt cx="1402510" cy="1095764"/>
          </a:xfrm>
        </p:grpSpPr>
        <p:pic>
          <p:nvPicPr>
            <p:cNvPr id="34" name="図 33"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35" name="テキスト ボックス 34"/>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grpSp>
        <p:nvGrpSpPr>
          <p:cNvPr id="16" name="グループ化 15"/>
          <p:cNvGrpSpPr/>
          <p:nvPr/>
        </p:nvGrpSpPr>
        <p:grpSpPr>
          <a:xfrm>
            <a:off x="3126466" y="5141504"/>
            <a:ext cx="1781258" cy="350592"/>
            <a:chOff x="3126466" y="5141504"/>
            <a:chExt cx="1781258" cy="350592"/>
          </a:xfrm>
        </p:grpSpPr>
        <p:sp>
          <p:nvSpPr>
            <p:cNvPr id="45" name="山形 44"/>
            <p:cNvSpPr/>
            <p:nvPr/>
          </p:nvSpPr>
          <p:spPr>
            <a:xfrm>
              <a:off x="4712241"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3126466" y="5141505"/>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山形 36"/>
            <p:cNvSpPr/>
            <p:nvPr/>
          </p:nvSpPr>
          <p:spPr>
            <a:xfrm>
              <a:off x="3613575" y="5141504"/>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1" name="直線矢印コネクタ 40"/>
            <p:cNvCxnSpPr>
              <a:stCxn id="37" idx="3"/>
            </p:cNvCxnSpPr>
            <p:nvPr/>
          </p:nvCxnSpPr>
          <p:spPr>
            <a:xfrm flipV="1">
              <a:off x="3809058" y="5316697"/>
              <a:ext cx="388651" cy="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4206969" y="5141708"/>
              <a:ext cx="584851" cy="35038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山形 45"/>
            <p:cNvSpPr/>
            <p:nvPr/>
          </p:nvSpPr>
          <p:spPr>
            <a:xfrm>
              <a:off x="4113200" y="5141708"/>
              <a:ext cx="195483" cy="350388"/>
            </a:xfrm>
            <a:prstGeom prst="chevron">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1" name="環状矢印 50"/>
          <p:cNvSpPr/>
          <p:nvPr/>
        </p:nvSpPr>
        <p:spPr>
          <a:xfrm>
            <a:off x="1441511" y="208201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cxnSp>
        <p:nvCxnSpPr>
          <p:cNvPr id="22" name="カギ線コネクタ 21"/>
          <p:cNvCxnSpPr>
            <a:stCxn id="45" idx="3"/>
            <a:endCxn id="90" idx="1"/>
          </p:cNvCxnSpPr>
          <p:nvPr/>
        </p:nvCxnSpPr>
        <p:spPr>
          <a:xfrm flipH="1" flipV="1">
            <a:off x="3666684" y="3324914"/>
            <a:ext cx="1241040" cy="1991988"/>
          </a:xfrm>
          <a:prstGeom prst="bentConnector5">
            <a:avLst>
              <a:gd name="adj1" fmla="val -18420"/>
              <a:gd name="adj2" fmla="val 33571"/>
              <a:gd name="adj3" fmla="val 11842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7" name="グループ化 56"/>
          <p:cNvGrpSpPr/>
          <p:nvPr/>
        </p:nvGrpSpPr>
        <p:grpSpPr>
          <a:xfrm>
            <a:off x="2187460" y="1422984"/>
            <a:ext cx="6574500" cy="5006391"/>
            <a:chOff x="2187460" y="1422984"/>
            <a:chExt cx="6574500" cy="5006391"/>
          </a:xfrm>
        </p:grpSpPr>
        <p:cxnSp>
          <p:nvCxnSpPr>
            <p:cNvPr id="59" name="直線コネクタ 58"/>
            <p:cNvCxnSpPr/>
            <p:nvPr/>
          </p:nvCxnSpPr>
          <p:spPr>
            <a:xfrm>
              <a:off x="2187460" y="1792316"/>
              <a:ext cx="6569974" cy="0"/>
            </a:xfrm>
            <a:prstGeom prst="line">
              <a:avLst/>
            </a:prstGeom>
          </p:spPr>
          <p:style>
            <a:lnRef idx="2">
              <a:schemeClr val="accent1"/>
            </a:lnRef>
            <a:fillRef idx="0">
              <a:schemeClr val="accent1"/>
            </a:fillRef>
            <a:effectRef idx="1">
              <a:schemeClr val="accent1"/>
            </a:effectRef>
            <a:fontRef idx="minor">
              <a:schemeClr val="tx1"/>
            </a:fontRef>
          </p:style>
        </p:cxnSp>
        <p:sp>
          <p:nvSpPr>
            <p:cNvPr id="62" name="正方形/長方形 61"/>
            <p:cNvSpPr/>
            <p:nvPr/>
          </p:nvSpPr>
          <p:spPr>
            <a:xfrm>
              <a:off x="8410074" y="1466470"/>
              <a:ext cx="180975" cy="16769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2476499" y="1422984"/>
              <a:ext cx="5819775" cy="2629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dirty="0"/>
                <a:t>h</a:t>
              </a:r>
              <a:r>
                <a:rPr lang="en-US" altLang="ja-JP" dirty="0" smtClean="0"/>
                <a:t>ttp://hi.is.uec.ac.jp/~~</a:t>
              </a:r>
              <a:endParaRPr kumimoji="1" lang="ja-JP" altLang="en-US" dirty="0"/>
            </a:p>
          </p:txBody>
        </p:sp>
        <p:sp>
          <p:nvSpPr>
            <p:cNvPr id="66" name="正方形/長方形 65"/>
            <p:cNvSpPr/>
            <p:nvPr/>
          </p:nvSpPr>
          <p:spPr>
            <a:xfrm>
              <a:off x="8582025" y="1866900"/>
              <a:ext cx="175409" cy="4562475"/>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二等辺三角形 66"/>
            <p:cNvSpPr/>
            <p:nvPr/>
          </p:nvSpPr>
          <p:spPr>
            <a:xfrm>
              <a:off x="8582025" y="1859085"/>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二等辺三角形 68"/>
            <p:cNvSpPr/>
            <p:nvPr/>
          </p:nvSpPr>
          <p:spPr>
            <a:xfrm rot="-10800000">
              <a:off x="8586551" y="6175793"/>
              <a:ext cx="175409" cy="249360"/>
            </a:xfrm>
            <a:prstGeom prst="triangl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8105393" y="1470608"/>
              <a:ext cx="152400" cy="167691"/>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6161210" y="2038442"/>
            <a:ext cx="2093081" cy="2439851"/>
            <a:chOff x="8883175" y="1388561"/>
            <a:chExt cx="2093081" cy="2439851"/>
          </a:xfrm>
        </p:grpSpPr>
        <p:sp>
          <p:nvSpPr>
            <p:cNvPr id="75" name="正方形/長方形 74"/>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テキスト ボックス 75"/>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77" name="角丸四角形 76"/>
          <p:cNvSpPr/>
          <p:nvPr/>
        </p:nvSpPr>
        <p:spPr>
          <a:xfrm>
            <a:off x="6245714" y="4738908"/>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78" name="角丸四角形 77"/>
          <p:cNvSpPr/>
          <p:nvPr/>
        </p:nvSpPr>
        <p:spPr>
          <a:xfrm>
            <a:off x="6245714" y="555150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
        <p:nvSpPr>
          <p:cNvPr id="88" name="テキスト ボックス 87"/>
          <p:cNvSpPr txBox="1"/>
          <p:nvPr/>
        </p:nvSpPr>
        <p:spPr>
          <a:xfrm>
            <a:off x="1992798" y="2401609"/>
            <a:ext cx="877163" cy="369332"/>
          </a:xfrm>
          <a:prstGeom prst="rect">
            <a:avLst/>
          </a:prstGeom>
          <a:noFill/>
        </p:spPr>
        <p:txBody>
          <a:bodyPr wrap="none" rtlCol="0">
            <a:spAutoFit/>
          </a:bodyPr>
          <a:lstStyle/>
          <a:p>
            <a:r>
              <a:rPr kumimoji="1" lang="ja-JP" altLang="en-US" b="1" dirty="0" smtClean="0">
                <a:solidFill>
                  <a:srgbClr val="FF0000"/>
                </a:solidFill>
              </a:rPr>
              <a:t>可視化</a:t>
            </a:r>
            <a:endParaRPr kumimoji="1" lang="ja-JP" altLang="en-US" b="1" dirty="0">
              <a:solidFill>
                <a:srgbClr val="FF0000"/>
              </a:solidFill>
            </a:endParaRPr>
          </a:p>
        </p:txBody>
      </p:sp>
      <p:sp>
        <p:nvSpPr>
          <p:cNvPr id="89" name="テキスト ボックス 88"/>
          <p:cNvSpPr txBox="1"/>
          <p:nvPr/>
        </p:nvSpPr>
        <p:spPr>
          <a:xfrm>
            <a:off x="1982245" y="4682658"/>
            <a:ext cx="877163" cy="369332"/>
          </a:xfrm>
          <a:prstGeom prst="rect">
            <a:avLst/>
          </a:prstGeom>
          <a:noFill/>
        </p:spPr>
        <p:txBody>
          <a:bodyPr wrap="none" rtlCol="0">
            <a:spAutoFit/>
          </a:bodyPr>
          <a:lstStyle/>
          <a:p>
            <a:r>
              <a:rPr kumimoji="1" lang="ja-JP" altLang="en-US" b="1" dirty="0" smtClean="0">
                <a:solidFill>
                  <a:srgbClr val="FF0000"/>
                </a:solidFill>
              </a:rPr>
              <a:t>可視化</a:t>
            </a:r>
            <a:endParaRPr kumimoji="1" lang="ja-JP" altLang="en-US" b="1" dirty="0">
              <a:solidFill>
                <a:srgbClr val="FF0000"/>
              </a:solidFill>
            </a:endParaRPr>
          </a:p>
        </p:txBody>
      </p:sp>
      <p:grpSp>
        <p:nvGrpSpPr>
          <p:cNvPr id="15" name="グループ化 14"/>
          <p:cNvGrpSpPr/>
          <p:nvPr/>
        </p:nvGrpSpPr>
        <p:grpSpPr>
          <a:xfrm>
            <a:off x="3369887" y="1996981"/>
            <a:ext cx="2041434" cy="2320875"/>
            <a:chOff x="3369887" y="1996981"/>
            <a:chExt cx="2041434" cy="2320875"/>
          </a:xfrm>
        </p:grpSpPr>
        <p:grpSp>
          <p:nvGrpSpPr>
            <p:cNvPr id="20" name="グループ化 19"/>
            <p:cNvGrpSpPr/>
            <p:nvPr/>
          </p:nvGrpSpPr>
          <p:grpSpPr>
            <a:xfrm>
              <a:off x="3369887" y="1996981"/>
              <a:ext cx="2041434" cy="2320875"/>
              <a:chOff x="3126467" y="2066190"/>
              <a:chExt cx="2041434" cy="2320875"/>
            </a:xfrm>
          </p:grpSpPr>
          <p:sp>
            <p:nvSpPr>
              <p:cNvPr id="7" name="正方形/長方形 6"/>
              <p:cNvSpPr/>
              <p:nvPr/>
            </p:nvSpPr>
            <p:spPr>
              <a:xfrm>
                <a:off x="3126467" y="2066192"/>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613576" y="20661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3809059" y="2241384"/>
                <a:ext cx="38865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206970" y="2066395"/>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4704741" y="206619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113201" y="206639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418892" y="2844525"/>
                <a:ext cx="584851" cy="7407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328257" y="2844525"/>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425999" y="2241384"/>
                <a:ext cx="1474225" cy="7783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3905642" y="3211091"/>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3905642" y="2855213"/>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4485309" y="2844320"/>
                <a:ext cx="584851" cy="3503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4391541" y="284432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101125" y="3019514"/>
                <a:ext cx="388158" cy="10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4515256" y="3644234"/>
                <a:ext cx="584851" cy="7428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4421488" y="3644234"/>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4972418" y="2844319"/>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4519230" y="3019513"/>
                <a:ext cx="648671" cy="799915"/>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4415743" y="4036677"/>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3897804" y="3596191"/>
                <a:ext cx="831077" cy="4002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90" name="山形 89"/>
            <p:cNvSpPr/>
            <p:nvPr/>
          </p:nvSpPr>
          <p:spPr>
            <a:xfrm>
              <a:off x="3568942" y="3149720"/>
              <a:ext cx="195483" cy="350388"/>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4286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500"/>
                                        <p:tgtEl>
                                          <p:spTgt spid="51"/>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73"/>
                                        </p:tgtEl>
                                        <p:attrNameLst>
                                          <p:attrName>style.visibility</p:attrName>
                                        </p:attrNameLst>
                                      </p:cBhvr>
                                      <p:to>
                                        <p:strVal val="visible"/>
                                      </p:to>
                                    </p:set>
                                    <p:anim calcmode="lin" valueType="num">
                                      <p:cBhvr additive="base">
                                        <p:cTn id="26" dur="500" fill="hold"/>
                                        <p:tgtEl>
                                          <p:spTgt spid="73"/>
                                        </p:tgtEl>
                                        <p:attrNameLst>
                                          <p:attrName>ppt_x</p:attrName>
                                        </p:attrNameLst>
                                      </p:cBhvr>
                                      <p:tavLst>
                                        <p:tav tm="0">
                                          <p:val>
                                            <p:strVal val="0-#ppt_w/2"/>
                                          </p:val>
                                        </p:tav>
                                        <p:tav tm="100000">
                                          <p:val>
                                            <p:strVal val="#ppt_x"/>
                                          </p:val>
                                        </p:tav>
                                      </p:tavLst>
                                    </p:anim>
                                    <p:anim calcmode="lin" valueType="num">
                                      <p:cBhvr additive="base">
                                        <p:cTn id="27"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8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p:cTn id="49" dur="500" fill="hold"/>
                                        <p:tgtEl>
                                          <p:spTgt spid="74"/>
                                        </p:tgtEl>
                                        <p:attrNameLst>
                                          <p:attrName>ppt_w</p:attrName>
                                        </p:attrNameLst>
                                      </p:cBhvr>
                                      <p:tavLst>
                                        <p:tav tm="0">
                                          <p:val>
                                            <p:fltVal val="0"/>
                                          </p:val>
                                        </p:tav>
                                        <p:tav tm="100000">
                                          <p:val>
                                            <p:strVal val="#ppt_w"/>
                                          </p:val>
                                        </p:tav>
                                      </p:tavLst>
                                    </p:anim>
                                    <p:anim calcmode="lin" valueType="num">
                                      <p:cBhvr>
                                        <p:cTn id="50" dur="500" fill="hold"/>
                                        <p:tgtEl>
                                          <p:spTgt spid="74"/>
                                        </p:tgtEl>
                                        <p:attrNameLst>
                                          <p:attrName>ppt_h</p:attrName>
                                        </p:attrNameLst>
                                      </p:cBhvr>
                                      <p:tavLst>
                                        <p:tav tm="0">
                                          <p:val>
                                            <p:fltVal val="0"/>
                                          </p:val>
                                        </p:tav>
                                        <p:tav tm="100000">
                                          <p:val>
                                            <p:strVal val="#ppt_h"/>
                                          </p:val>
                                        </p:tav>
                                      </p:tavLst>
                                    </p:anim>
                                    <p:animEffect transition="in" filter="fade">
                                      <p:cBhvr>
                                        <p:cTn id="51" dur="500"/>
                                        <p:tgtEl>
                                          <p:spTgt spid="74"/>
                                        </p:tgtEl>
                                      </p:cBhvr>
                                    </p:animEffect>
                                  </p:childTnLst>
                                </p:cTn>
                              </p:par>
                            </p:childTnLst>
                          </p:cTn>
                        </p:par>
                        <p:par>
                          <p:cTn id="52" fill="hold">
                            <p:stCondLst>
                              <p:cond delay="500"/>
                            </p:stCondLst>
                            <p:childTnLst>
                              <p:par>
                                <p:cTn id="53" presetID="14" presetClass="entr" presetSubtype="10" fill="hold" grpId="0"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randombar(horizontal)">
                                      <p:cBhvr>
                                        <p:cTn id="55" dur="500"/>
                                        <p:tgtEl>
                                          <p:spTgt spid="77"/>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wipe(up)">
                                      <p:cBhvr>
                                        <p:cTn id="5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1" grpId="0" animBg="1"/>
      <p:bldP spid="77" grpId="0" animBg="1"/>
      <p:bldP spid="78" grpId="0" animBg="1"/>
      <p:bldP spid="88" grpId="0"/>
      <p:bldP spid="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313"/>
            <a:ext cx="8229600" cy="1143000"/>
          </a:xfrm>
        </p:spPr>
        <p:txBody>
          <a:bodyPr/>
          <a:lstStyle/>
          <a:p>
            <a:r>
              <a:rPr lang="ja-JP" altLang="en-US" dirty="0"/>
              <a:t>関連</a:t>
            </a:r>
            <a:r>
              <a:rPr lang="ja-JP" altLang="en-US" dirty="0" smtClean="0"/>
              <a:t>研究・技術</a:t>
            </a:r>
            <a:endParaRPr kumimoji="1" lang="ja-JP" altLang="en-US" dirty="0"/>
          </a:p>
        </p:txBody>
      </p:sp>
      <p:sp>
        <p:nvSpPr>
          <p:cNvPr id="3" name="コンテンツ プレースホルダー 2"/>
          <p:cNvSpPr>
            <a:spLocks noGrp="1"/>
          </p:cNvSpPr>
          <p:nvPr>
            <p:ph idx="1"/>
          </p:nvPr>
        </p:nvSpPr>
        <p:spPr>
          <a:xfrm>
            <a:off x="457200" y="1035122"/>
            <a:ext cx="8229600" cy="3676869"/>
          </a:xfrm>
        </p:spPr>
        <p:txBody>
          <a:bodyPr>
            <a:normAutofit lnSpcReduction="10000"/>
          </a:bodyPr>
          <a:lstStyle/>
          <a:p>
            <a:r>
              <a:rPr lang="ja-JP" altLang="en-US" dirty="0" smtClean="0"/>
              <a:t>ビジュアルプログラミング</a:t>
            </a:r>
            <a:endParaRPr lang="en-US" altLang="ja-JP" dirty="0" smtClean="0"/>
          </a:p>
          <a:p>
            <a:r>
              <a:rPr lang="ja-JP" altLang="en-US" dirty="0" smtClean="0"/>
              <a:t>データフロープログラミング</a:t>
            </a:r>
            <a:endParaRPr lang="en-US" altLang="ja-JP" dirty="0" smtClean="0"/>
          </a:p>
          <a:p>
            <a:pPr lvl="1"/>
            <a:r>
              <a:rPr kumimoji="1" lang="en-US" altLang="ja-JP" dirty="0" smtClean="0"/>
              <a:t>Scratch</a:t>
            </a:r>
          </a:p>
          <a:p>
            <a:pPr lvl="1"/>
            <a:r>
              <a:rPr lang="en-US" altLang="ja-JP" dirty="0" err="1" smtClean="0"/>
              <a:t>LabView</a:t>
            </a:r>
            <a:endParaRPr lang="en-US" altLang="ja-JP" dirty="0" smtClean="0"/>
          </a:p>
          <a:p>
            <a:pPr lvl="1"/>
            <a:r>
              <a:rPr kumimoji="1" lang="en-US" altLang="ja-JP" dirty="0" smtClean="0"/>
              <a:t>Simulink</a:t>
            </a:r>
          </a:p>
          <a:p>
            <a:pPr marL="0" indent="0">
              <a:buNone/>
            </a:pPr>
            <a:r>
              <a:rPr lang="ja-JP" altLang="en-US" dirty="0" smtClean="0">
                <a:solidFill>
                  <a:srgbClr val="FF0000"/>
                </a:solidFill>
              </a:rPr>
              <a:t>独自フォーマットなので結合して新しい数理モデルを作るのは難しい</a:t>
            </a:r>
            <a:endParaRPr kumimoji="1" lang="en-US" altLang="ja-JP" dirty="0" smtClean="0">
              <a:solidFill>
                <a:srgbClr val="FF0000"/>
              </a:solidFill>
            </a:endParaRPr>
          </a:p>
          <a:p>
            <a:pPr lvl="2"/>
            <a:endParaRPr kumimoji="1" lang="ja-JP" altLang="en-US" dirty="0"/>
          </a:p>
        </p:txBody>
      </p:sp>
      <p:cxnSp>
        <p:nvCxnSpPr>
          <p:cNvPr id="5" name="直線コネクタ 4"/>
          <p:cNvCxnSpPr/>
          <p:nvPr/>
        </p:nvCxnSpPr>
        <p:spPr>
          <a:xfrm>
            <a:off x="492187" y="945027"/>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7137"/>
            <a:ext cx="8229600" cy="1143000"/>
          </a:xfrm>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a:xfrm>
            <a:off x="457200" y="995863"/>
            <a:ext cx="8229600" cy="2223587"/>
          </a:xfrm>
        </p:spPr>
        <p:txBody>
          <a:bodyPr>
            <a:normAutofit fontScale="92500"/>
          </a:bodyPr>
          <a:lstStyle/>
          <a:p>
            <a:pPr marL="514350" indent="-514350">
              <a:spcAft>
                <a:spcPts val="600"/>
              </a:spcAft>
              <a:buFont typeface="+mj-lt"/>
              <a:buAutoNum type="arabicPeriod"/>
            </a:pPr>
            <a:r>
              <a:rPr lang="ja-JP" altLang="en-US" dirty="0" smtClean="0"/>
              <a:t>既存の資産を改修、または結合して</a:t>
            </a:r>
            <a:r>
              <a:rPr lang="ja-JP" altLang="en-US" dirty="0"/>
              <a:t>新たな</a:t>
            </a:r>
            <a:r>
              <a:rPr lang="ja-JP" altLang="en-US" dirty="0" smtClean="0"/>
              <a:t>モデルを作るためには</a:t>
            </a:r>
            <a:endParaRPr lang="en-US" altLang="ja-JP" dirty="0" smtClean="0"/>
          </a:p>
          <a:p>
            <a:pPr marL="514350" indent="-514350">
              <a:spcAft>
                <a:spcPts val="600"/>
              </a:spcAft>
              <a:buFont typeface="+mj-lt"/>
              <a:buAutoNum type="arabicPeriod"/>
            </a:pPr>
            <a:r>
              <a:rPr lang="ja-JP" altLang="en-US" dirty="0" smtClean="0"/>
              <a:t>既存の</a:t>
            </a:r>
            <a:r>
              <a:rPr lang="en-US" altLang="ja-JP" dirty="0" err="1" smtClean="0"/>
              <a:t>Matlab</a:t>
            </a:r>
            <a:r>
              <a:rPr lang="ja-JP" altLang="en-US" dirty="0" smtClean="0"/>
              <a:t>コードを結合しやすくするため、共通のコーディング規約を適用する</a:t>
            </a:r>
            <a:endParaRPr lang="en-US" altLang="ja-JP" dirty="0" smtClean="0"/>
          </a:p>
          <a:p>
            <a:pPr marL="0" indent="0">
              <a:spcAft>
                <a:spcPts val="600"/>
              </a:spcAft>
              <a:buNone/>
            </a:pPr>
            <a:endParaRPr kumimoji="1" lang="en-US" altLang="ja-JP" sz="2400" dirty="0" smtClean="0"/>
          </a:p>
          <a:p>
            <a:pPr lvl="1">
              <a:spcAft>
                <a:spcPts val="600"/>
              </a:spcAft>
            </a:pPr>
            <a:endParaRPr kumimoji="1" lang="en-US" altLang="ja-JP" sz="2400"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266700" y="447675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ソースコード</a:t>
            </a:r>
          </a:p>
        </p:txBody>
      </p:sp>
      <p:sp>
        <p:nvSpPr>
          <p:cNvPr id="6" name="右矢印 5"/>
          <p:cNvSpPr/>
          <p:nvPr/>
        </p:nvSpPr>
        <p:spPr>
          <a:xfrm>
            <a:off x="2505075" y="4038600"/>
            <a:ext cx="819150"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3695700" y="4229100"/>
            <a:ext cx="1952625" cy="12096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8" name="右矢印 7"/>
          <p:cNvSpPr/>
          <p:nvPr/>
        </p:nvSpPr>
        <p:spPr>
          <a:xfrm>
            <a:off x="6000749" y="4076700"/>
            <a:ext cx="1066801" cy="1409700"/>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43775" y="4495800"/>
            <a:ext cx="1619250" cy="495300"/>
          </a:xfrm>
          <a:prstGeom prst="rect">
            <a:avLst/>
          </a:prstGeom>
          <a:solidFill>
            <a:srgbClr val="FFC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chemeClr val="tx1"/>
                </a:solidFill>
              </a:rPr>
              <a:t>実行ファイル</a:t>
            </a:r>
            <a:endParaRPr lang="ja-JP" altLang="en-US" dirty="0">
              <a:solidFill>
                <a:schemeClr val="tx1"/>
              </a:solidFill>
            </a:endParaRPr>
          </a:p>
        </p:txBody>
      </p:sp>
      <p:sp>
        <p:nvSpPr>
          <p:cNvPr id="10" name="テキスト ボックス 9"/>
          <p:cNvSpPr txBox="1"/>
          <p:nvPr/>
        </p:nvSpPr>
        <p:spPr>
          <a:xfrm>
            <a:off x="2014403" y="5580476"/>
            <a:ext cx="1869423" cy="646331"/>
          </a:xfrm>
          <a:prstGeom prst="rect">
            <a:avLst/>
          </a:prstGeom>
          <a:noFill/>
        </p:spPr>
        <p:txBody>
          <a:bodyPr wrap="none" rtlCol="0">
            <a:spAutoFit/>
          </a:bodyPr>
          <a:lstStyle/>
          <a:p>
            <a:r>
              <a:rPr kumimoji="1" lang="ja-JP" altLang="en-US" dirty="0" smtClean="0"/>
              <a:t>フロントエンド</a:t>
            </a:r>
            <a:endParaRPr kumimoji="1" lang="en-US" altLang="ja-JP" dirty="0" smtClean="0"/>
          </a:p>
          <a:p>
            <a:r>
              <a:rPr lang="en-US" altLang="ja-JP" dirty="0" smtClean="0"/>
              <a:t>(</a:t>
            </a:r>
            <a:r>
              <a:rPr lang="ja-JP" altLang="en-US" dirty="0" smtClean="0"/>
              <a:t>解析・変換</a:t>
            </a:r>
            <a:r>
              <a:rPr lang="en-US" altLang="ja-JP" dirty="0" smtClean="0"/>
              <a:t>)</a:t>
            </a:r>
            <a:endParaRPr kumimoji="1" lang="ja-JP" altLang="en-US" dirty="0"/>
          </a:p>
        </p:txBody>
      </p:sp>
      <p:sp>
        <p:nvSpPr>
          <p:cNvPr id="11" name="テキスト ボックス 10"/>
          <p:cNvSpPr txBox="1"/>
          <p:nvPr/>
        </p:nvSpPr>
        <p:spPr>
          <a:xfrm>
            <a:off x="5774115" y="5580476"/>
            <a:ext cx="1569660" cy="646331"/>
          </a:xfrm>
          <a:prstGeom prst="rect">
            <a:avLst/>
          </a:prstGeom>
          <a:noFill/>
        </p:spPr>
        <p:txBody>
          <a:bodyPr wrap="none" rtlCol="0">
            <a:spAutoFit/>
          </a:bodyPr>
          <a:lstStyle/>
          <a:p>
            <a:r>
              <a:rPr kumimoji="1" lang="ja-JP" altLang="en-US" dirty="0" smtClean="0"/>
              <a:t>バックエンド</a:t>
            </a:r>
            <a:endParaRPr kumimoji="1" lang="en-US" altLang="ja-JP" dirty="0" smtClean="0"/>
          </a:p>
          <a:p>
            <a:r>
              <a:rPr lang="en-US" altLang="ja-JP" dirty="0" smtClean="0"/>
              <a:t>(</a:t>
            </a:r>
            <a:r>
              <a:rPr lang="ja-JP" altLang="en-US" dirty="0" smtClean="0"/>
              <a:t>コード生成</a:t>
            </a:r>
            <a:r>
              <a:rPr lang="en-US" altLang="ja-JP" dirty="0" smtClean="0"/>
              <a:t>)</a:t>
            </a:r>
            <a:endParaRPr kumimoji="1" lang="ja-JP" altLang="en-US" dirty="0"/>
          </a:p>
        </p:txBody>
      </p:sp>
      <p:sp>
        <p:nvSpPr>
          <p:cNvPr id="12" name="上カーブ矢印 11"/>
          <p:cNvSpPr/>
          <p:nvPr/>
        </p:nvSpPr>
        <p:spPr>
          <a:xfrm>
            <a:off x="4133850" y="5525104"/>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3982456" y="6190680"/>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14" name="テキスト ボックス 13"/>
          <p:cNvSpPr txBox="1"/>
          <p:nvPr/>
        </p:nvSpPr>
        <p:spPr>
          <a:xfrm>
            <a:off x="2325231" y="3333792"/>
            <a:ext cx="4493538" cy="523220"/>
          </a:xfrm>
          <a:prstGeom prst="rect">
            <a:avLst/>
          </a:prstGeom>
          <a:noFill/>
        </p:spPr>
        <p:txBody>
          <a:bodyPr wrap="none" rtlCol="0">
            <a:spAutoFit/>
          </a:bodyPr>
          <a:lstStyle/>
          <a:p>
            <a:pPr algn="ctr"/>
            <a:r>
              <a:rPr kumimoji="1" lang="ja-JP" altLang="en-US" sz="2800" dirty="0" smtClean="0"/>
              <a:t>コンパイラ処理の</a:t>
            </a:r>
            <a:r>
              <a:rPr lang="ja-JP" altLang="en-US" sz="2800" dirty="0"/>
              <a:t>イメージ</a:t>
            </a:r>
            <a:endParaRPr kumimoji="1" lang="ja-JP" altLang="en-US" sz="2800" dirty="0"/>
          </a:p>
        </p:txBody>
      </p:sp>
    </p:spTree>
    <p:extLst>
      <p:ext uri="{BB962C8B-B14F-4D97-AF65-F5344CB8AC3E}">
        <p14:creationId xmlns:p14="http://schemas.microsoft.com/office/powerpoint/2010/main" val="414130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P spid="11" grpId="0"/>
      <p:bldP spid="12"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p:cNvSpPr/>
          <p:nvPr/>
        </p:nvSpPr>
        <p:spPr>
          <a:xfrm>
            <a:off x="6872510" y="3435141"/>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4" name="タイトル 1"/>
          <p:cNvSpPr>
            <a:spLocks noGrp="1"/>
          </p:cNvSpPr>
          <p:nvPr>
            <p:ph type="title"/>
          </p:nvPr>
        </p:nvSpPr>
        <p:spPr>
          <a:xfrm>
            <a:off x="457200" y="-147137"/>
            <a:ext cx="8229600" cy="1143000"/>
          </a:xfrm>
        </p:spPr>
        <p:txBody>
          <a:bodyPr/>
          <a:lstStyle/>
          <a:p>
            <a:r>
              <a:rPr lang="ja-JP" altLang="en-US" dirty="0" smtClean="0"/>
              <a:t>手段の検討</a:t>
            </a:r>
            <a:endParaRPr kumimoji="1" lang="ja-JP" altLang="en-US" dirty="0"/>
          </a:p>
        </p:txBody>
      </p:sp>
      <p:cxnSp>
        <p:nvCxnSpPr>
          <p:cNvPr id="5" name="直線コネクタ 4"/>
          <p:cNvCxnSpPr/>
          <p:nvPr/>
        </p:nvCxnSpPr>
        <p:spPr>
          <a:xfrm>
            <a:off x="457200" y="817563"/>
            <a:ext cx="832658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467894" y="1192803"/>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C/C++</a:t>
            </a:r>
            <a:endParaRPr kumimoji="1" lang="ja-JP" altLang="en-US" dirty="0">
              <a:solidFill>
                <a:schemeClr val="tx1"/>
              </a:solidFill>
            </a:endParaRPr>
          </a:p>
        </p:txBody>
      </p:sp>
      <p:sp>
        <p:nvSpPr>
          <p:cNvPr id="7" name="右矢印 6"/>
          <p:cNvSpPr/>
          <p:nvPr/>
        </p:nvSpPr>
        <p:spPr>
          <a:xfrm>
            <a:off x="2638425" y="149300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73811" y="3086653"/>
            <a:ext cx="1338828" cy="369332"/>
          </a:xfrm>
          <a:prstGeom prst="rect">
            <a:avLst/>
          </a:prstGeom>
          <a:noFill/>
        </p:spPr>
        <p:txBody>
          <a:bodyPr wrap="none" rtlCol="0">
            <a:spAutoFit/>
          </a:bodyPr>
          <a:lstStyle/>
          <a:p>
            <a:r>
              <a:rPr kumimoji="1" lang="ja-JP" altLang="en-US" dirty="0" smtClean="0"/>
              <a:t>解析・変換</a:t>
            </a:r>
            <a:endParaRPr kumimoji="1" lang="ja-JP" altLang="en-US" dirty="0"/>
          </a:p>
        </p:txBody>
      </p:sp>
      <p:sp>
        <p:nvSpPr>
          <p:cNvPr id="9" name="角丸四角形 8"/>
          <p:cNvSpPr/>
          <p:nvPr/>
        </p:nvSpPr>
        <p:spPr>
          <a:xfrm>
            <a:off x="3533775" y="150649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0" name="右矢印 9"/>
          <p:cNvSpPr/>
          <p:nvPr/>
        </p:nvSpPr>
        <p:spPr>
          <a:xfrm>
            <a:off x="5743575" y="140020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45623" y="3152456"/>
            <a:ext cx="1338828" cy="369332"/>
          </a:xfrm>
          <a:prstGeom prst="rect">
            <a:avLst/>
          </a:prstGeom>
          <a:noFill/>
        </p:spPr>
        <p:txBody>
          <a:bodyPr wrap="none" rtlCol="0">
            <a:spAutoFit/>
          </a:bodyPr>
          <a:lstStyle/>
          <a:p>
            <a:r>
              <a:rPr lang="ja-JP" altLang="en-US" dirty="0" smtClean="0"/>
              <a:t>コード</a:t>
            </a:r>
            <a:r>
              <a:rPr lang="ja-JP" altLang="en-US" dirty="0"/>
              <a:t>生成</a:t>
            </a:r>
            <a:endParaRPr kumimoji="1" lang="ja-JP" altLang="en-US" dirty="0"/>
          </a:p>
        </p:txBody>
      </p:sp>
      <p:sp>
        <p:nvSpPr>
          <p:cNvPr id="13" name="正方形/長方形 12"/>
          <p:cNvSpPr/>
          <p:nvPr/>
        </p:nvSpPr>
        <p:spPr>
          <a:xfrm>
            <a:off x="6865659" y="2704880"/>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nVIDIA</a:t>
            </a:r>
            <a:r>
              <a:rPr lang="en-US" altLang="ja-JP" dirty="0" smtClean="0">
                <a:solidFill>
                  <a:schemeClr val="tx1"/>
                </a:solidFill>
              </a:rPr>
              <a:t> GPU</a:t>
            </a:r>
            <a:endParaRPr kumimoji="1" lang="ja-JP" altLang="en-US" dirty="0">
              <a:solidFill>
                <a:schemeClr val="tx1"/>
              </a:solidFill>
            </a:endParaRPr>
          </a:p>
        </p:txBody>
      </p:sp>
      <p:sp>
        <p:nvSpPr>
          <p:cNvPr id="14" name="正方形/長方形 13"/>
          <p:cNvSpPr/>
          <p:nvPr/>
        </p:nvSpPr>
        <p:spPr>
          <a:xfrm>
            <a:off x="6865660" y="198284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ARM</a:t>
            </a:r>
            <a:endParaRPr kumimoji="1" lang="ja-JP" altLang="en-US" dirty="0">
              <a:solidFill>
                <a:schemeClr val="tx1"/>
              </a:solidFill>
            </a:endParaRPr>
          </a:p>
        </p:txBody>
      </p:sp>
      <p:sp>
        <p:nvSpPr>
          <p:cNvPr id="15" name="正方形/長方形 14"/>
          <p:cNvSpPr/>
          <p:nvPr/>
        </p:nvSpPr>
        <p:spPr>
          <a:xfrm>
            <a:off x="6838950" y="119280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x86</a:t>
            </a:r>
            <a:endParaRPr kumimoji="1" lang="ja-JP" altLang="en-US" dirty="0">
              <a:solidFill>
                <a:schemeClr val="tx1"/>
              </a:solidFill>
            </a:endParaRPr>
          </a:p>
        </p:txBody>
      </p:sp>
      <p:sp>
        <p:nvSpPr>
          <p:cNvPr id="47" name="上カーブ矢印 46"/>
          <p:cNvSpPr/>
          <p:nvPr/>
        </p:nvSpPr>
        <p:spPr>
          <a:xfrm>
            <a:off x="3894242" y="297174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p:cNvSpPr txBox="1"/>
          <p:nvPr/>
        </p:nvSpPr>
        <p:spPr>
          <a:xfrm>
            <a:off x="3742848" y="363732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sp>
        <p:nvSpPr>
          <p:cNvPr id="34" name="正方形/長方形 33"/>
          <p:cNvSpPr/>
          <p:nvPr/>
        </p:nvSpPr>
        <p:spPr>
          <a:xfrm>
            <a:off x="465238" y="2639106"/>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F</a:t>
            </a:r>
            <a:r>
              <a:rPr kumimoji="1" lang="en-US" altLang="ja-JP" dirty="0" smtClean="0">
                <a:solidFill>
                  <a:schemeClr val="tx1"/>
                </a:solidFill>
              </a:rPr>
              <a:t>ortran</a:t>
            </a:r>
            <a:endParaRPr kumimoji="1" lang="ja-JP" altLang="en-US" dirty="0">
              <a:solidFill>
                <a:schemeClr val="tx1"/>
              </a:solidFill>
            </a:endParaRPr>
          </a:p>
        </p:txBody>
      </p:sp>
      <p:sp>
        <p:nvSpPr>
          <p:cNvPr id="35" name="正方形/長方形 34"/>
          <p:cNvSpPr/>
          <p:nvPr/>
        </p:nvSpPr>
        <p:spPr>
          <a:xfrm>
            <a:off x="474660" y="3363335"/>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Java</a:t>
            </a:r>
            <a:endParaRPr kumimoji="1" lang="ja-JP" altLang="en-US" dirty="0">
              <a:solidFill>
                <a:schemeClr val="tx1"/>
              </a:solidFill>
            </a:endParaRPr>
          </a:p>
        </p:txBody>
      </p:sp>
      <p:sp>
        <p:nvSpPr>
          <p:cNvPr id="69" name="正方形/長方形 68"/>
          <p:cNvSpPr/>
          <p:nvPr/>
        </p:nvSpPr>
        <p:spPr>
          <a:xfrm>
            <a:off x="2895600" y="995863"/>
            <a:ext cx="3133725" cy="3052262"/>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1809750" y="4772025"/>
            <a:ext cx="5262979" cy="1200329"/>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の規定</a:t>
            </a:r>
            <a:endParaRPr lang="en-US" altLang="ja-JP" dirty="0" smtClean="0"/>
          </a:p>
          <a:p>
            <a:pPr marL="285750" indent="-285750">
              <a:buFont typeface="Arial" panose="020B0604020202020204" pitchFamily="34" charset="0"/>
              <a:buChar char="•"/>
            </a:pPr>
            <a:r>
              <a:rPr kumimoji="1" lang="ja-JP" altLang="en-US" dirty="0" smtClean="0"/>
              <a:t>中間</a:t>
            </a:r>
            <a:r>
              <a:rPr kumimoji="1" lang="ja-JP" altLang="en-US" dirty="0"/>
              <a:t>表現</a:t>
            </a:r>
            <a:r>
              <a:rPr kumimoji="1" lang="ja-JP" altLang="en-US" dirty="0" smtClean="0"/>
              <a:t>の生成・解析／最適化</a:t>
            </a:r>
            <a:endParaRPr kumimoji="1" lang="en-US" altLang="ja-JP" dirty="0" smtClean="0"/>
          </a:p>
          <a:p>
            <a:pPr marL="285750" indent="-285750">
              <a:buFont typeface="Arial" panose="020B0604020202020204" pitchFamily="34" charset="0"/>
              <a:buChar char="•"/>
            </a:pPr>
            <a:r>
              <a:rPr lang="ja-JP" altLang="en-US" dirty="0" smtClean="0"/>
              <a:t>中間</a:t>
            </a:r>
            <a:r>
              <a:rPr lang="ja-JP" altLang="en-US" dirty="0"/>
              <a:t>表現</a:t>
            </a:r>
            <a:r>
              <a:rPr lang="ja-JP" altLang="en-US" dirty="0" smtClean="0"/>
              <a:t>からターゲットのコード生成</a:t>
            </a:r>
            <a:endParaRPr lang="en-US" altLang="ja-JP" dirty="0" smtClean="0"/>
          </a:p>
          <a:p>
            <a:r>
              <a:rPr kumimoji="1" lang="ja-JP" altLang="en-US" dirty="0" smtClean="0"/>
              <a:t>⇒各種モジュールが整理されて再利用できる環境</a:t>
            </a:r>
            <a:endParaRPr kumimoji="1" lang="ja-JP" altLang="en-US" dirty="0"/>
          </a:p>
        </p:txBody>
      </p:sp>
      <p:cxnSp>
        <p:nvCxnSpPr>
          <p:cNvPr id="71" name="カギ線コネクタ 70"/>
          <p:cNvCxnSpPr>
            <a:stCxn id="69" idx="2"/>
            <a:endCxn id="70" idx="1"/>
          </p:cNvCxnSpPr>
          <p:nvPr/>
        </p:nvCxnSpPr>
        <p:spPr>
          <a:xfrm rot="5400000">
            <a:off x="2474075" y="3383801"/>
            <a:ext cx="1324065" cy="2652713"/>
          </a:xfrm>
          <a:prstGeom prst="bentConnector4">
            <a:avLst>
              <a:gd name="adj1" fmla="val 27336"/>
              <a:gd name="adj2" fmla="val 108618"/>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6" name="グループ化 55"/>
          <p:cNvGrpSpPr/>
          <p:nvPr/>
        </p:nvGrpSpPr>
        <p:grpSpPr>
          <a:xfrm>
            <a:off x="1165441" y="2297718"/>
            <a:ext cx="7691888" cy="4291364"/>
            <a:chOff x="1094919" y="2404687"/>
            <a:chExt cx="7691888" cy="4291364"/>
          </a:xfrm>
        </p:grpSpPr>
        <p:sp>
          <p:nvSpPr>
            <p:cNvPr id="57" name="テキスト ボックス 56"/>
            <p:cNvSpPr txBox="1"/>
            <p:nvPr/>
          </p:nvSpPr>
          <p:spPr>
            <a:xfrm>
              <a:off x="3715385" y="2404687"/>
              <a:ext cx="1608454" cy="523220"/>
            </a:xfrm>
            <a:prstGeom prst="rect">
              <a:avLst/>
            </a:prstGeom>
            <a:noFill/>
          </p:spPr>
          <p:txBody>
            <a:bodyPr wrap="none" rtlCol="0">
              <a:spAutoFit/>
            </a:bodyPr>
            <a:lstStyle/>
            <a:p>
              <a:r>
                <a:rPr kumimoji="1" lang="en-US" altLang="ja-JP" sz="2800" b="1" dirty="0" smtClean="0"/>
                <a:t>LLVM-IR</a:t>
              </a:r>
              <a:endParaRPr kumimoji="1" lang="ja-JP" altLang="en-US" sz="2800" b="1" dirty="0"/>
            </a:p>
          </p:txBody>
        </p:sp>
        <p:sp>
          <p:nvSpPr>
            <p:cNvPr id="58" name="正方形/長方形 57"/>
            <p:cNvSpPr/>
            <p:nvPr/>
          </p:nvSpPr>
          <p:spPr>
            <a:xfrm>
              <a:off x="1109206" y="3603485"/>
              <a:ext cx="6482219" cy="249360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1094919" y="3608839"/>
              <a:ext cx="1114729" cy="523220"/>
            </a:xfrm>
            <a:prstGeom prst="rect">
              <a:avLst/>
            </a:prstGeom>
            <a:noFill/>
          </p:spPr>
          <p:txBody>
            <a:bodyPr wrap="none" rtlCol="0">
              <a:spAutoFit/>
            </a:bodyPr>
            <a:lstStyle/>
            <a:p>
              <a:r>
                <a:rPr kumimoji="1" lang="en-US" altLang="ja-JP" sz="2800" b="1" dirty="0" smtClean="0"/>
                <a:t>LLVM</a:t>
              </a:r>
              <a:endParaRPr kumimoji="1" lang="ja-JP" altLang="en-US" sz="2800" b="1" dirty="0"/>
            </a:p>
          </p:txBody>
        </p:sp>
        <p:sp>
          <p:nvSpPr>
            <p:cNvPr id="60" name="正方形/長方形 59"/>
            <p:cNvSpPr/>
            <p:nvPr/>
          </p:nvSpPr>
          <p:spPr>
            <a:xfrm>
              <a:off x="1356055" y="432048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変換前</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61" name="正方形/長方形 60"/>
            <p:cNvSpPr/>
            <p:nvPr/>
          </p:nvSpPr>
          <p:spPr>
            <a:xfrm>
              <a:off x="2555079" y="4320484"/>
              <a:ext cx="692945"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a:t>
              </a:r>
              <a:r>
                <a:rPr lang="ja-JP" altLang="en-US" dirty="0"/>
                <a:t> </a:t>
              </a:r>
              <a:r>
                <a:rPr lang="en-US" altLang="ja-JP" dirty="0" smtClean="0"/>
                <a:t>A</a:t>
              </a:r>
              <a:endParaRPr kumimoji="1" lang="ja-JP" altLang="en-US" dirty="0"/>
            </a:p>
          </p:txBody>
        </p:sp>
        <p:sp>
          <p:nvSpPr>
            <p:cNvPr id="62" name="正方形/長方形 61"/>
            <p:cNvSpPr/>
            <p:nvPr/>
          </p:nvSpPr>
          <p:spPr>
            <a:xfrm>
              <a:off x="3393279" y="4330554"/>
              <a:ext cx="660063" cy="145432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pPr algn="ctr"/>
              <a:r>
                <a:rPr kumimoji="1" lang="en-US" altLang="ja-JP" dirty="0" smtClean="0"/>
                <a:t>Pass B</a:t>
              </a:r>
              <a:endParaRPr kumimoji="1" lang="ja-JP" altLang="en-US" dirty="0"/>
            </a:p>
          </p:txBody>
        </p:sp>
        <p:sp>
          <p:nvSpPr>
            <p:cNvPr id="63" name="正方形/長方形 62"/>
            <p:cNvSpPr/>
            <p:nvPr/>
          </p:nvSpPr>
          <p:spPr>
            <a:xfrm>
              <a:off x="4269578" y="4330554"/>
              <a:ext cx="1025195" cy="1454323"/>
            </a:xfrm>
            <a:prstGeom prst="rect">
              <a:avLst/>
            </a:prstGeom>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ja-JP" altLang="en-US" dirty="0" smtClean="0"/>
                <a:t>変換</a:t>
              </a:r>
              <a:r>
                <a:rPr lang="ja-JP" altLang="en-US" dirty="0"/>
                <a:t>後</a:t>
              </a:r>
              <a:endParaRPr lang="en-US" altLang="ja-JP" dirty="0" smtClean="0"/>
            </a:p>
            <a:p>
              <a:pPr algn="ctr"/>
              <a:r>
                <a:rPr kumimoji="1" lang="en-US" altLang="ja-JP" dirty="0" smtClean="0"/>
                <a:t>LLVM-I</a:t>
              </a:r>
              <a:r>
                <a:rPr kumimoji="1" lang="en-US" altLang="ja-JP" dirty="0"/>
                <a:t>R</a:t>
              </a:r>
              <a:endParaRPr kumimoji="1" lang="ja-JP" altLang="en-US" dirty="0"/>
            </a:p>
          </p:txBody>
        </p:sp>
        <p:sp>
          <p:nvSpPr>
            <p:cNvPr id="64" name="正方形/長方形 63"/>
            <p:cNvSpPr/>
            <p:nvPr/>
          </p:nvSpPr>
          <p:spPr>
            <a:xfrm>
              <a:off x="5511009" y="4330554"/>
              <a:ext cx="1966234" cy="1454323"/>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b" anchorCtr="0"/>
            <a:lstStyle/>
            <a:p>
              <a:r>
                <a:rPr kumimoji="1" lang="en-US" altLang="ja-JP" dirty="0" smtClean="0"/>
                <a:t>Backend</a:t>
              </a:r>
            </a:p>
            <a:p>
              <a:r>
                <a:rPr lang="en-US" altLang="ja-JP" dirty="0" smtClean="0"/>
                <a:t>Pass</a:t>
              </a:r>
              <a:endParaRPr kumimoji="1" lang="ja-JP" altLang="en-US" dirty="0"/>
            </a:p>
          </p:txBody>
        </p:sp>
        <p:cxnSp>
          <p:nvCxnSpPr>
            <p:cNvPr id="65" name="直線矢印コネクタ 64"/>
            <p:cNvCxnSpPr/>
            <p:nvPr/>
          </p:nvCxnSpPr>
          <p:spPr>
            <a:xfrm>
              <a:off x="1109206" y="5059776"/>
              <a:ext cx="6482219" cy="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テキスト ボックス 65"/>
            <p:cNvSpPr txBox="1"/>
            <p:nvPr/>
          </p:nvSpPr>
          <p:spPr>
            <a:xfrm>
              <a:off x="2566982" y="4647089"/>
              <a:ext cx="1569660" cy="369332"/>
            </a:xfrm>
            <a:prstGeom prst="rect">
              <a:avLst/>
            </a:prstGeom>
            <a:noFill/>
          </p:spPr>
          <p:txBody>
            <a:bodyPr wrap="none" rtlCol="0">
              <a:spAutoFit/>
            </a:bodyPr>
            <a:lstStyle/>
            <a:p>
              <a:r>
                <a:rPr kumimoji="1" lang="ja-JP" altLang="en-US" dirty="0" smtClean="0"/>
                <a:t>解析・最適化</a:t>
              </a:r>
              <a:endParaRPr kumimoji="1" lang="ja-JP" altLang="en-US" dirty="0"/>
            </a:p>
          </p:txBody>
        </p:sp>
        <p:sp>
          <p:nvSpPr>
            <p:cNvPr id="67" name="テキスト ボックス 66"/>
            <p:cNvSpPr txBox="1"/>
            <p:nvPr/>
          </p:nvSpPr>
          <p:spPr>
            <a:xfrm>
              <a:off x="5445918" y="4613618"/>
              <a:ext cx="2031325" cy="369332"/>
            </a:xfrm>
            <a:prstGeom prst="rect">
              <a:avLst/>
            </a:prstGeom>
            <a:noFill/>
          </p:spPr>
          <p:txBody>
            <a:bodyPr wrap="none" rtlCol="0">
              <a:spAutoFit/>
            </a:bodyPr>
            <a:lstStyle/>
            <a:p>
              <a:r>
                <a:rPr lang="ja-JP" altLang="en-US" dirty="0" smtClean="0"/>
                <a:t>バックエンド</a:t>
              </a:r>
              <a:r>
                <a:rPr lang="ja-JP" altLang="en-US" dirty="0"/>
                <a:t>処理</a:t>
              </a:r>
              <a:endParaRPr kumimoji="1" lang="ja-JP" altLang="en-US" dirty="0"/>
            </a:p>
          </p:txBody>
        </p:sp>
        <p:sp>
          <p:nvSpPr>
            <p:cNvPr id="68" name="正方形/長方形 67"/>
            <p:cNvSpPr/>
            <p:nvPr/>
          </p:nvSpPr>
          <p:spPr>
            <a:xfrm>
              <a:off x="2566982" y="6248376"/>
              <a:ext cx="6219825" cy="447675"/>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Pass=</a:t>
              </a:r>
              <a:r>
                <a:rPr lang="ja-JP" altLang="en-US" dirty="0" smtClean="0">
                  <a:solidFill>
                    <a:schemeClr val="tx1"/>
                  </a:solidFill>
                </a:rPr>
                <a:t>中間表現</a:t>
              </a:r>
              <a:r>
                <a:rPr lang="en-US" altLang="ja-JP" dirty="0" smtClean="0">
                  <a:solidFill>
                    <a:schemeClr val="tx1"/>
                  </a:solidFill>
                </a:rPr>
                <a:t>(LLVM-IR)</a:t>
              </a:r>
              <a:r>
                <a:rPr lang="ja-JP" altLang="en-US" dirty="0" smtClean="0">
                  <a:solidFill>
                    <a:schemeClr val="tx1"/>
                  </a:solidFill>
                </a:rPr>
                <a:t>の解析や最適化を行うモジュール</a:t>
              </a:r>
              <a:endParaRPr kumimoji="1" lang="ja-JP" altLang="en-US" dirty="0">
                <a:solidFill>
                  <a:schemeClr val="tx1"/>
                </a:solidFill>
              </a:endParaRPr>
            </a:p>
          </p:txBody>
        </p:sp>
      </p:grpSp>
      <p:sp>
        <p:nvSpPr>
          <p:cNvPr id="72" name="正方形/長方形 71"/>
          <p:cNvSpPr/>
          <p:nvPr/>
        </p:nvSpPr>
        <p:spPr>
          <a:xfrm>
            <a:off x="467894" y="19247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CUDA</a:t>
            </a:r>
            <a:endParaRPr kumimoji="1" lang="ja-JP" altLang="en-US" dirty="0">
              <a:solidFill>
                <a:schemeClr val="tx1"/>
              </a:solidFill>
            </a:endParaRPr>
          </a:p>
        </p:txBody>
      </p:sp>
    </p:spTree>
    <p:extLst>
      <p:ext uri="{BB962C8B-B14F-4D97-AF65-F5344CB8AC3E}">
        <p14:creationId xmlns:p14="http://schemas.microsoft.com/office/powerpoint/2010/main" val="981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8872"/>
            <a:ext cx="8229600" cy="1143000"/>
          </a:xfrm>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a:xfrm>
            <a:off x="505691" y="3871575"/>
            <a:ext cx="8229600" cy="3075398"/>
          </a:xfrm>
        </p:spPr>
        <p:txBody>
          <a:bodyPr>
            <a:normAutofit/>
          </a:bodyPr>
          <a:lstStyle/>
          <a:p>
            <a:pPr>
              <a:spcAft>
                <a:spcPts val="600"/>
              </a:spcAft>
            </a:pPr>
            <a:r>
              <a:rPr lang="ja-JP" altLang="en-US" sz="2400" dirty="0" smtClean="0">
                <a:solidFill>
                  <a:srgbClr val="FF0000"/>
                </a:solidFill>
              </a:rPr>
              <a:t>フロントエンド</a:t>
            </a:r>
            <a:endParaRPr lang="en-US" altLang="ja-JP" sz="2400" dirty="0" smtClean="0">
              <a:solidFill>
                <a:srgbClr val="FF0000"/>
              </a:solidFill>
            </a:endParaRPr>
          </a:p>
          <a:p>
            <a:pPr lvl="1">
              <a:spcAft>
                <a:spcPts val="600"/>
              </a:spcAft>
            </a:pPr>
            <a:r>
              <a:rPr lang="ja-JP" altLang="en-US" sz="2400" dirty="0" smtClean="0"/>
              <a:t>　</a:t>
            </a:r>
            <a:r>
              <a:rPr lang="en-US" altLang="ja-JP" sz="2400" dirty="0" err="1" smtClean="0"/>
              <a:t>Matlab</a:t>
            </a:r>
            <a:r>
              <a:rPr lang="en-US" altLang="ja-JP" sz="2400" dirty="0" smtClean="0"/>
              <a:t> </a:t>
            </a:r>
            <a:r>
              <a:rPr lang="ja-JP" altLang="en-US" sz="2400" dirty="0" smtClean="0"/>
              <a:t>コード</a:t>
            </a:r>
            <a:r>
              <a:rPr lang="en-US" altLang="ja-JP" sz="2400" dirty="0" smtClean="0"/>
              <a:t> </a:t>
            </a:r>
            <a:r>
              <a:rPr lang="ja-JP" altLang="en-US" sz="2400" dirty="0"/>
              <a:t>の</a:t>
            </a:r>
            <a:r>
              <a:rPr lang="ja-JP" altLang="en-US" sz="2400" dirty="0" smtClean="0"/>
              <a:t>字句解析、構文解析、意味解析</a:t>
            </a:r>
            <a:endParaRPr lang="en-US" altLang="ja-JP" sz="2400" dirty="0" smtClean="0"/>
          </a:p>
          <a:p>
            <a:pPr>
              <a:spcAft>
                <a:spcPts val="600"/>
              </a:spcAft>
            </a:pPr>
            <a:r>
              <a:rPr lang="ja-JP" altLang="en-US" sz="2400" dirty="0" smtClean="0">
                <a:solidFill>
                  <a:schemeClr val="tx2">
                    <a:lumMod val="40000"/>
                    <a:lumOff val="60000"/>
                  </a:schemeClr>
                </a:solidFill>
              </a:rPr>
              <a:t>バックエンド</a:t>
            </a:r>
            <a:endParaRPr lang="en-US" altLang="ja-JP" sz="2400" dirty="0" smtClean="0">
              <a:solidFill>
                <a:schemeClr val="tx2">
                  <a:lumMod val="40000"/>
                  <a:lumOff val="60000"/>
                </a:schemeClr>
              </a:solidFill>
            </a:endParaRPr>
          </a:p>
          <a:p>
            <a:pPr lvl="1">
              <a:spcAft>
                <a:spcPts val="600"/>
              </a:spcAft>
            </a:pPr>
            <a:r>
              <a:rPr lang="ja-JP" altLang="en-US" sz="2400" dirty="0" smtClean="0"/>
              <a:t>　</a:t>
            </a:r>
            <a:r>
              <a:rPr lang="en-US" altLang="ja-JP" sz="2400" dirty="0" smtClean="0"/>
              <a:t>JS</a:t>
            </a:r>
            <a:r>
              <a:rPr lang="ja-JP" altLang="en-US" sz="2400" dirty="0" smtClean="0"/>
              <a:t>：</a:t>
            </a:r>
            <a:r>
              <a:rPr lang="ja-JP" altLang="en-US" sz="2400" dirty="0"/>
              <a:t>ブラウザ</a:t>
            </a:r>
            <a:r>
              <a:rPr lang="ja-JP" altLang="en-US" sz="2400" dirty="0" smtClean="0"/>
              <a:t>でコードの可視化</a:t>
            </a:r>
            <a:endParaRPr lang="en-US" altLang="ja-JP" sz="2400" dirty="0" smtClean="0"/>
          </a:p>
          <a:p>
            <a:pPr lvl="1">
              <a:spcAft>
                <a:spcPts val="600"/>
              </a:spcAft>
            </a:pPr>
            <a:r>
              <a:rPr lang="ja-JP" altLang="en-US" sz="2400" dirty="0" smtClean="0"/>
              <a:t>　</a:t>
            </a:r>
            <a:r>
              <a:rPr lang="en-US" altLang="ja-JP" sz="2400" dirty="0" smtClean="0"/>
              <a:t>C++</a:t>
            </a:r>
            <a:r>
              <a:rPr lang="ja-JP" altLang="en-US" sz="2400" dirty="0" smtClean="0"/>
              <a:t>：</a:t>
            </a:r>
            <a:r>
              <a:rPr lang="en-US" altLang="ja-JP" sz="2400" dirty="0" err="1" smtClean="0"/>
              <a:t>OpenRTM</a:t>
            </a:r>
            <a:r>
              <a:rPr lang="ja-JP" altLang="en-US" sz="2400" dirty="0" smtClean="0"/>
              <a:t>コンポーネント</a:t>
            </a:r>
            <a:endParaRPr kumimoji="1" lang="en-US" altLang="ja-JP" sz="2400" dirty="0" smtClean="0"/>
          </a:p>
        </p:txBody>
      </p:sp>
      <p:cxnSp>
        <p:nvCxnSpPr>
          <p:cNvPr id="5" name="直線コネクタ 4"/>
          <p:cNvCxnSpPr/>
          <p:nvPr/>
        </p:nvCxnSpPr>
        <p:spPr>
          <a:xfrm>
            <a:off x="457200" y="763120"/>
            <a:ext cx="832658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グループ化 6"/>
          <p:cNvGrpSpPr/>
          <p:nvPr/>
        </p:nvGrpSpPr>
        <p:grpSpPr>
          <a:xfrm>
            <a:off x="457200" y="887426"/>
            <a:ext cx="8086725" cy="3090851"/>
            <a:chOff x="457200" y="1335384"/>
            <a:chExt cx="8086725" cy="3090851"/>
          </a:xfrm>
        </p:grpSpPr>
        <p:sp>
          <p:nvSpPr>
            <p:cNvPr id="8" name="正方形/長方形 7"/>
            <p:cNvSpPr/>
            <p:nvPr/>
          </p:nvSpPr>
          <p:spPr>
            <a:xfrm>
              <a:off x="457200" y="196165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solidFill>
                    <a:schemeClr val="tx1"/>
                  </a:solidFill>
                </a:rPr>
                <a:t>Matlab</a:t>
              </a:r>
              <a:r>
                <a:rPr lang="ja-JP" altLang="en-US" dirty="0">
                  <a:solidFill>
                    <a:schemeClr val="tx1"/>
                  </a:solidFill>
                </a:rPr>
                <a:t>ソース</a:t>
              </a:r>
              <a:endParaRPr kumimoji="1" lang="ja-JP" altLang="en-US" dirty="0">
                <a:solidFill>
                  <a:schemeClr val="tx1"/>
                </a:solidFill>
              </a:endParaRPr>
            </a:p>
          </p:txBody>
        </p:sp>
        <p:sp>
          <p:nvSpPr>
            <p:cNvPr id="9" name="右矢印 8"/>
            <p:cNvSpPr/>
            <p:nvPr/>
          </p:nvSpPr>
          <p:spPr>
            <a:xfrm>
              <a:off x="2638425" y="1635586"/>
              <a:ext cx="609600" cy="1389063"/>
            </a:xfrm>
            <a:prstGeom prst="rightArrow">
              <a:avLst>
                <a:gd name="adj1" fmla="val 50000"/>
                <a:gd name="adj2" fmla="val 64035"/>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942355" y="2841207"/>
              <a:ext cx="1800493" cy="646331"/>
            </a:xfrm>
            <a:prstGeom prst="rect">
              <a:avLst/>
            </a:prstGeom>
            <a:noFill/>
          </p:spPr>
          <p:txBody>
            <a:bodyPr wrap="none" rtlCol="0">
              <a:spAutoFit/>
            </a:bodyPr>
            <a:lstStyle/>
            <a:p>
              <a:r>
                <a:rPr kumimoji="1" lang="ja-JP" altLang="en-US" dirty="0" smtClean="0"/>
                <a:t>解析・変換</a:t>
              </a:r>
              <a:r>
                <a:rPr kumimoji="1" lang="en-US" altLang="ja-JP" dirty="0" smtClean="0"/>
                <a:t/>
              </a:r>
              <a:br>
                <a:rPr kumimoji="1" lang="en-US" altLang="ja-JP" dirty="0" smtClean="0"/>
              </a:br>
              <a:r>
                <a:rPr kumimoji="1" lang="ja-JP" altLang="en-US" dirty="0" smtClean="0">
                  <a:solidFill>
                    <a:srgbClr val="FF0000"/>
                  </a:solidFill>
                </a:rPr>
                <a:t>フロントエンド</a:t>
              </a:r>
              <a:endParaRPr kumimoji="1" lang="ja-JP" altLang="en-US" dirty="0">
                <a:solidFill>
                  <a:srgbClr val="FF0000"/>
                </a:solidFill>
              </a:endParaRPr>
            </a:p>
          </p:txBody>
        </p:sp>
        <p:sp>
          <p:nvSpPr>
            <p:cNvPr id="11" name="角丸四角形 10"/>
            <p:cNvSpPr/>
            <p:nvPr/>
          </p:nvSpPr>
          <p:spPr>
            <a:xfrm>
              <a:off x="3533775" y="1649079"/>
              <a:ext cx="1924050" cy="1362075"/>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中間表現</a:t>
              </a:r>
              <a:endParaRPr kumimoji="1" lang="ja-JP" altLang="en-US" dirty="0"/>
            </a:p>
          </p:txBody>
        </p:sp>
        <p:sp>
          <p:nvSpPr>
            <p:cNvPr id="12" name="右矢印 11"/>
            <p:cNvSpPr/>
            <p:nvPr/>
          </p:nvSpPr>
          <p:spPr>
            <a:xfrm>
              <a:off x="5743575" y="1542780"/>
              <a:ext cx="542925" cy="1574671"/>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332961" y="2841206"/>
              <a:ext cx="1569660" cy="646331"/>
            </a:xfrm>
            <a:prstGeom prst="rect">
              <a:avLst/>
            </a:prstGeom>
            <a:noFill/>
          </p:spPr>
          <p:txBody>
            <a:bodyPr wrap="none" rtlCol="0">
              <a:spAutoFit/>
            </a:bodyPr>
            <a:lstStyle/>
            <a:p>
              <a:r>
                <a:rPr lang="ja-JP" altLang="en-US" dirty="0" smtClean="0"/>
                <a:t>コード生成</a:t>
              </a:r>
              <a:endParaRPr lang="en-US" altLang="ja-JP" dirty="0" smtClean="0"/>
            </a:p>
            <a:p>
              <a:r>
                <a:rPr kumimoji="1" lang="ja-JP" altLang="en-US" dirty="0">
                  <a:solidFill>
                    <a:schemeClr val="tx2">
                      <a:lumMod val="40000"/>
                      <a:lumOff val="60000"/>
                    </a:schemeClr>
                  </a:solidFill>
                </a:rPr>
                <a:t>バックエンド</a:t>
              </a:r>
            </a:p>
          </p:txBody>
        </p:sp>
        <p:sp>
          <p:nvSpPr>
            <p:cNvPr id="14" name="正方形/長方形 13"/>
            <p:cNvSpPr/>
            <p:nvPr/>
          </p:nvSpPr>
          <p:spPr>
            <a:xfrm>
              <a:off x="6838950" y="3218109"/>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chemeClr val="tx1"/>
                  </a:solidFill>
                </a:rPr>
                <a:t>Others</a:t>
              </a:r>
              <a:endParaRPr kumimoji="1" lang="ja-JP" altLang="en-US" dirty="0">
                <a:solidFill>
                  <a:schemeClr val="tx1"/>
                </a:solidFill>
              </a:endParaRPr>
            </a:p>
          </p:txBody>
        </p:sp>
        <p:sp>
          <p:nvSpPr>
            <p:cNvPr id="15" name="正方形/長方形 14"/>
            <p:cNvSpPr/>
            <p:nvPr/>
          </p:nvSpPr>
          <p:spPr>
            <a:xfrm>
              <a:off x="6838950" y="2256382"/>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a:solidFill>
                    <a:schemeClr val="tx1"/>
                  </a:solidFill>
                </a:rPr>
                <a:t>O</a:t>
              </a:r>
              <a:r>
                <a:rPr kumimoji="1" lang="en-US" altLang="ja-JP" dirty="0" err="1" smtClean="0">
                  <a:solidFill>
                    <a:schemeClr val="tx1"/>
                  </a:solidFill>
                </a:rPr>
                <a:t>penRTM</a:t>
              </a:r>
              <a:endParaRPr kumimoji="1" lang="ja-JP" altLang="en-US" dirty="0">
                <a:solidFill>
                  <a:schemeClr val="tx1"/>
                </a:solidFill>
              </a:endParaRPr>
            </a:p>
          </p:txBody>
        </p:sp>
        <p:sp>
          <p:nvSpPr>
            <p:cNvPr id="16" name="正方形/長方形 15"/>
            <p:cNvSpPr/>
            <p:nvPr/>
          </p:nvSpPr>
          <p:spPr>
            <a:xfrm>
              <a:off x="6838950" y="1335384"/>
              <a:ext cx="1704975" cy="58946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err="1" smtClean="0">
                  <a:solidFill>
                    <a:schemeClr val="tx1"/>
                  </a:solidFill>
                </a:rPr>
                <a:t>Matla</a:t>
              </a:r>
              <a:r>
                <a:rPr lang="en-US" altLang="ja-JP" dirty="0" err="1">
                  <a:solidFill>
                    <a:schemeClr val="tx1"/>
                  </a:solidFill>
                </a:rPr>
                <a:t>b</a:t>
              </a:r>
              <a:endParaRPr kumimoji="1" lang="ja-JP" altLang="en-US" dirty="0">
                <a:solidFill>
                  <a:schemeClr val="tx1"/>
                </a:solidFill>
              </a:endParaRPr>
            </a:p>
          </p:txBody>
        </p:sp>
        <p:sp>
          <p:nvSpPr>
            <p:cNvPr id="17" name="上カーブ矢印 16"/>
            <p:cNvSpPr/>
            <p:nvPr/>
          </p:nvSpPr>
          <p:spPr>
            <a:xfrm>
              <a:off x="3894242" y="3114328"/>
              <a:ext cx="1328533" cy="606453"/>
            </a:xfrm>
            <a:prstGeom prst="curvedUp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3742848" y="3779904"/>
              <a:ext cx="1707519" cy="646331"/>
            </a:xfrm>
            <a:prstGeom prst="rect">
              <a:avLst/>
            </a:prstGeom>
            <a:noFill/>
          </p:spPr>
          <p:txBody>
            <a:bodyPr wrap="none" rtlCol="0">
              <a:spAutoFit/>
            </a:bodyPr>
            <a:lstStyle/>
            <a:p>
              <a:r>
                <a:rPr kumimoji="1" lang="ja-JP" altLang="en-US" dirty="0" smtClean="0"/>
                <a:t>ミドルエンド</a:t>
              </a:r>
              <a:endParaRPr kumimoji="1" lang="en-US" altLang="ja-JP" dirty="0" smtClean="0"/>
            </a:p>
            <a:p>
              <a:r>
                <a:rPr lang="en-US" altLang="ja-JP" dirty="0" smtClean="0"/>
                <a:t>(</a:t>
              </a:r>
              <a:r>
                <a:rPr lang="ja-JP" altLang="en-US" dirty="0" smtClean="0"/>
                <a:t>解析・最適化</a:t>
              </a:r>
              <a:r>
                <a:rPr lang="en-US" altLang="ja-JP" dirty="0" smtClean="0"/>
                <a:t>)</a:t>
              </a:r>
              <a:endParaRPr kumimoji="1" lang="ja-JP" altLang="en-US" dirty="0"/>
            </a:p>
          </p:txBody>
        </p:sp>
      </p:grpSp>
    </p:spTree>
    <p:extLst>
      <p:ext uri="{BB962C8B-B14F-4D97-AF65-F5344CB8AC3E}">
        <p14:creationId xmlns:p14="http://schemas.microsoft.com/office/powerpoint/2010/main" val="1109268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smtClean="0"/>
              <a:t>手段の検討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2448919"/>
            <a:ext cx="9144000" cy="3705824"/>
          </a:xfrm>
        </p:spPr>
        <p:txBody>
          <a:bodyPr>
            <a:normAutofit/>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r>
              <a:rPr lang="ja-JP" altLang="en-US" sz="4000" spc="300" dirty="0" smtClean="0"/>
              <a:t>解決する</a:t>
            </a:r>
            <a:endParaRPr lang="en-US" altLang="ja-JP" sz="4000" spc="300" dirty="0" smtClean="0"/>
          </a:p>
          <a:p>
            <a:pPr marL="0" indent="0" algn="ctr">
              <a:buNone/>
            </a:pPr>
            <a:r>
              <a:rPr lang="ja-JP" altLang="en-US" sz="4000" dirty="0" smtClean="0"/>
              <a:t>ソリューション開発を目指す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a:t>
            </a:r>
            <a:r>
              <a:rPr lang="ja-JP" altLang="en-US" b="1" dirty="0" smtClean="0"/>
              <a:t>脳科学総合研究センター神経情報基盤センター</a:t>
            </a:r>
            <a:endParaRPr lang="en-US" altLang="ja-JP" b="1"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ユーザー向け</a:t>
            </a:r>
            <a:r>
              <a:rPr lang="en-US" altLang="ja-JP" dirty="0" smtClean="0"/>
              <a:t>GUI</a:t>
            </a:r>
            <a:r>
              <a:rPr lang="ja-JP" altLang="en-US" dirty="0" smtClean="0"/>
              <a:t>開発</a:t>
            </a:r>
            <a:endParaRPr lang="en-US" altLang="ja-JP" dirty="0" smtClean="0"/>
          </a:p>
          <a:p>
            <a:pPr marL="0" indent="0">
              <a:buNone/>
            </a:pP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CPU/OS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11" y="1657127"/>
            <a:ext cx="715453" cy="71545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09" y="1608316"/>
            <a:ext cx="692773" cy="69277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6027" y="1573824"/>
            <a:ext cx="761759" cy="761759"/>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4474" y="1596504"/>
            <a:ext cx="789962" cy="776076"/>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lnSpcReduction="1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a:t>WHATWG</a:t>
            </a:r>
            <a:r>
              <a:rPr lang="ja-JP" altLang="en-US" sz="2400" dirty="0"/>
              <a:t> </a:t>
            </a:r>
            <a:r>
              <a:rPr lang="en-US" altLang="ja-JP" sz="2400" dirty="0"/>
              <a:t>Living Standard</a:t>
            </a:r>
            <a:r>
              <a:rPr lang="ja-JP" altLang="en-US" sz="2400" dirty="0"/>
              <a:t>の成果を元にしている</a:t>
            </a:r>
            <a:endParaRPr lang="en-US" altLang="ja-JP" sz="2400" dirty="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a:spcAft>
                <a:spcPts val="600"/>
              </a:spcAft>
            </a:pPr>
            <a:r>
              <a:rPr lang="ja-JP" altLang="en-US" dirty="0" smtClean="0"/>
              <a:t>手法の調査</a:t>
            </a:r>
            <a:endParaRPr lang="en-US" altLang="ja-JP" dirty="0" smtClean="0"/>
          </a:p>
          <a:p>
            <a:pPr lvl="1">
              <a:spcAft>
                <a:spcPts val="600"/>
              </a:spcAft>
            </a:pPr>
            <a:r>
              <a:rPr lang="en-US" altLang="ja-JP" dirty="0" smtClean="0"/>
              <a:t>LLVM</a:t>
            </a:r>
            <a:r>
              <a:rPr lang="ja-JP" altLang="en-US" smtClean="0"/>
              <a:t>サブプロジェクトの調査</a:t>
            </a:r>
            <a:endParaRPr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lang="ja-JP" altLang="en-US" dirty="0" smtClean="0"/>
              <a:t>今後の予定</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a:bodyPr>
          <a:lstStyle/>
          <a:p>
            <a:pPr>
              <a:spcAft>
                <a:spcPts val="600"/>
              </a:spcAft>
            </a:pPr>
            <a:r>
              <a:rPr lang="ja-JP" altLang="en-US" dirty="0" smtClean="0"/>
              <a:t>コーディング</a:t>
            </a:r>
            <a:endParaRPr lang="en-US" altLang="ja-JP" dirty="0" smtClean="0"/>
          </a:p>
          <a:p>
            <a:pPr lvl="1">
              <a:spcAft>
                <a:spcPts val="600"/>
              </a:spcAft>
            </a:pPr>
            <a:r>
              <a:rPr lang="ja-JP" altLang="en-US" sz="2400" dirty="0" smtClean="0"/>
              <a:t>まずは視覚数理モデルの分野で利用できるようにする</a:t>
            </a:r>
            <a:endParaRPr lang="en-US" altLang="ja-JP" dirty="0" smtClean="0"/>
          </a:p>
          <a:p>
            <a:pPr>
              <a:spcAft>
                <a:spcPts val="600"/>
              </a:spcAft>
            </a:pPr>
            <a:r>
              <a:rPr lang="en-US" altLang="ja-JP" dirty="0" err="1" smtClean="0"/>
              <a:t>Matlab</a:t>
            </a:r>
            <a:r>
              <a:rPr lang="ja-JP" altLang="en-US" dirty="0" smtClean="0"/>
              <a:t>用</a:t>
            </a:r>
            <a:r>
              <a:rPr lang="en-US" altLang="ja-JP" dirty="0" smtClean="0"/>
              <a:t>Pass</a:t>
            </a:r>
            <a:r>
              <a:rPr lang="ja-JP" altLang="en-US" dirty="0" smtClean="0"/>
              <a:t>作成、視覚数理モデル研究の現場で試用</a:t>
            </a:r>
            <a:r>
              <a:rPr lang="ja-JP" altLang="en-US" dirty="0"/>
              <a:t>／</a:t>
            </a:r>
            <a:r>
              <a:rPr lang="ja-JP" altLang="en-US" dirty="0" smtClean="0"/>
              <a:t>改良／検討する</a:t>
            </a:r>
            <a:endParaRPr lang="en-US" altLang="ja-JP" dirty="0" smtClean="0"/>
          </a:p>
          <a:p>
            <a:pPr>
              <a:spcAft>
                <a:spcPts val="600"/>
              </a:spcAft>
            </a:pPr>
            <a:r>
              <a:rPr lang="en-US" altLang="ja-JP" dirty="0" smtClean="0"/>
              <a:t>Fortran</a:t>
            </a:r>
            <a:r>
              <a:rPr lang="ja-JP" altLang="en-US" dirty="0" smtClean="0"/>
              <a:t>用</a:t>
            </a:r>
            <a:r>
              <a:rPr lang="en-US" altLang="ja-JP" dirty="0" smtClean="0"/>
              <a:t>Pass</a:t>
            </a:r>
            <a:r>
              <a:rPr lang="ja-JP" altLang="en-US" dirty="0" smtClean="0"/>
              <a:t>を作成すれば、他分野にも適用可（例：海洋学）</a:t>
            </a:r>
            <a:endParaRPr kumimoji="1" lang="en-US" altLang="ja-JP"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242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6337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数理モデル研究のライフサイクル</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式やアルゴリズムで表現し</a:t>
            </a:r>
            <a:endParaRPr lang="en-US" altLang="ja-JP" dirty="0" smtClean="0"/>
          </a:p>
          <a:p>
            <a:pPr marL="400050" lvl="1" indent="0">
              <a:lnSpc>
                <a:spcPct val="110000"/>
              </a:lnSpc>
              <a:spcBef>
                <a:spcPts val="0"/>
              </a:spcBef>
              <a:spcAft>
                <a:spcPts val="600"/>
              </a:spcAft>
              <a:buNone/>
            </a:pPr>
            <a:r>
              <a:rPr lang="ja-JP" altLang="en-US" dirty="0" smtClean="0"/>
              <a:t> 処理の流れを図示して論文を執筆</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モデル妥当性の検討、実験結果との整合性を確認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タイトル 1"/>
          <p:cNvSpPr>
            <a:spLocks noGrp="1"/>
          </p:cNvSpPr>
          <p:nvPr>
            <p:ph type="title"/>
          </p:nvPr>
        </p:nvSpPr>
        <p:spPr>
          <a:xfrm>
            <a:off x="533400" y="139611"/>
            <a:ext cx="8229600" cy="719325"/>
          </a:xfrm>
        </p:spPr>
        <p:txBody>
          <a:bodyPr>
            <a:normAutofit/>
          </a:bodyPr>
          <a:lstStyle/>
          <a:p>
            <a:r>
              <a:rPr kumimoji="1" lang="ja-JP" altLang="en-US" sz="3600" dirty="0" smtClean="0"/>
              <a:t>数理モデル研究のライフサイクル</a:t>
            </a:r>
            <a:endParaRPr kumimoji="1" lang="ja-JP" altLang="en-US" sz="3600" dirty="0"/>
          </a:p>
        </p:txBody>
      </p:sp>
      <p:sp>
        <p:nvSpPr>
          <p:cNvPr id="8" name="テキスト ボックス 7"/>
          <p:cNvSpPr txBox="1"/>
          <p:nvPr/>
        </p:nvSpPr>
        <p:spPr>
          <a:xfrm>
            <a:off x="408709" y="1022278"/>
            <a:ext cx="8834470" cy="35394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smtClean="0"/>
              <a:t>モデルの実装（プログラミング）</a:t>
            </a:r>
            <a:endParaRPr kumimoji="1" lang="en-US" altLang="ja-JP" sz="2800" dirty="0" smtClean="0"/>
          </a:p>
          <a:p>
            <a:pPr marL="285750" indent="-285750">
              <a:buFont typeface="Arial" panose="020B0604020202020204" pitchFamily="34" charset="0"/>
              <a:buChar char="•"/>
            </a:pPr>
            <a:endParaRPr kumimoji="1" lang="en-US" altLang="ja-JP" sz="2800" dirty="0" smtClean="0"/>
          </a:p>
          <a:p>
            <a:pPr marL="742950" lvl="1" indent="-285750">
              <a:buFont typeface="Arial" panose="020B0604020202020204" pitchFamily="34" charset="0"/>
              <a:buChar char="•"/>
            </a:pPr>
            <a:r>
              <a:rPr kumimoji="1" lang="ja-JP" altLang="en-US" sz="2800" dirty="0" smtClean="0"/>
              <a:t>式やアルゴリズムをプログラム化する</a:t>
            </a:r>
            <a:endParaRPr kumimoji="1" lang="en-US" altLang="ja-JP" sz="2800" dirty="0" smtClean="0"/>
          </a:p>
          <a:p>
            <a:pPr marL="742950" lvl="1" indent="-285750">
              <a:buFont typeface="Arial" panose="020B0604020202020204" pitchFamily="34" charset="0"/>
              <a:buChar char="•"/>
            </a:pPr>
            <a:r>
              <a:rPr lang="ja-JP" altLang="en-US" sz="2800" dirty="0"/>
              <a:t>処理</a:t>
            </a:r>
            <a:r>
              <a:rPr lang="ja-JP" altLang="en-US" sz="2800" dirty="0" smtClean="0"/>
              <a:t>の</a:t>
            </a:r>
            <a:r>
              <a:rPr lang="ja-JP" altLang="en-US" sz="2800" dirty="0"/>
              <a:t>流</a:t>
            </a:r>
            <a:r>
              <a:rPr lang="ja-JP" altLang="en-US" sz="2800" dirty="0" smtClean="0"/>
              <a:t>れを頭の中で考える</a:t>
            </a:r>
            <a:endParaRPr lang="en-US" altLang="ja-JP" sz="2800" dirty="0" smtClean="0"/>
          </a:p>
          <a:p>
            <a:pPr marL="742950" lvl="1" indent="-285750">
              <a:buFont typeface="Arial" panose="020B0604020202020204" pitchFamily="34" charset="0"/>
              <a:buChar char="•"/>
            </a:pPr>
            <a:r>
              <a:rPr lang="ja-JP" altLang="en-US" sz="2800" dirty="0"/>
              <a:t>実際</a:t>
            </a:r>
            <a:r>
              <a:rPr lang="ja-JP" altLang="en-US" sz="2800" dirty="0" smtClean="0"/>
              <a:t>に</a:t>
            </a:r>
            <a:r>
              <a:rPr kumimoji="1" lang="ja-JP" altLang="en-US" sz="2800" dirty="0" smtClean="0"/>
              <a:t>フローチャートを書く等して理解を深める</a:t>
            </a:r>
            <a:endParaRPr kumimoji="1" lang="en-US" altLang="ja-JP" sz="2800" dirty="0" smtClean="0"/>
          </a:p>
          <a:p>
            <a:pPr marL="742950" lvl="1" indent="-285750">
              <a:buFont typeface="Arial" panose="020B0604020202020204" pitchFamily="34" charset="0"/>
              <a:buChar char="•"/>
            </a:pPr>
            <a:r>
              <a:rPr lang="ja-JP" altLang="en-US" sz="2800" dirty="0" smtClean="0"/>
              <a:t>プログラム</a:t>
            </a:r>
            <a:r>
              <a:rPr lang="ja-JP" altLang="en-US" sz="2800" dirty="0"/>
              <a:t>コード</a:t>
            </a:r>
            <a:r>
              <a:rPr lang="ja-JP" altLang="en-US" sz="2800" dirty="0" smtClean="0"/>
              <a:t>を</a:t>
            </a:r>
            <a:r>
              <a:rPr lang="ja-JP" altLang="en-US" sz="2800" dirty="0"/>
              <a:t>書</a:t>
            </a:r>
            <a:r>
              <a:rPr lang="ja-JP" altLang="en-US" sz="2800" dirty="0" smtClean="0"/>
              <a:t>く</a:t>
            </a:r>
            <a:endParaRPr kumimoji="1" lang="en-US" altLang="ja-JP" sz="2800" dirty="0" smtClean="0"/>
          </a:p>
          <a:p>
            <a:pPr marL="742950" lvl="1" indent="-285750">
              <a:buFont typeface="Arial" panose="020B0604020202020204" pitchFamily="34" charset="0"/>
              <a:buChar char="•"/>
            </a:pPr>
            <a:endParaRPr kumimoji="1" lang="en-US" altLang="ja-JP" sz="2800" dirty="0" smtClean="0"/>
          </a:p>
          <a:p>
            <a:pPr lvl="1"/>
            <a:endParaRPr kumimoji="1" lang="en-US" altLang="ja-JP" sz="2800" dirty="0" smtClean="0"/>
          </a:p>
        </p:txBody>
      </p:sp>
      <p:pic>
        <p:nvPicPr>
          <p:cNvPr id="1026" name="Picture 2" descr="フローチャート例の図 PNG 1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38726"/>
            <a:ext cx="2692144" cy="2819274"/>
          </a:xfrm>
          <a:prstGeom prst="rect">
            <a:avLst/>
          </a:prstGeom>
          <a:noFill/>
          <a:extLst>
            <a:ext uri="{909E8E84-426E-40DD-AFC4-6F175D3DCCD1}">
              <a14:hiddenFill xmlns:a14="http://schemas.microsoft.com/office/drawing/2010/main">
                <a:solidFill>
                  <a:srgbClr val="FFFFFF"/>
                </a:solidFill>
              </a14:hiddenFill>
            </a:ext>
          </a:extLst>
        </p:spPr>
      </p:pic>
      <p:sp>
        <p:nvSpPr>
          <p:cNvPr id="9" name="右矢印 8"/>
          <p:cNvSpPr/>
          <p:nvPr/>
        </p:nvSpPr>
        <p:spPr>
          <a:xfrm>
            <a:off x="3702808" y="4691451"/>
            <a:ext cx="770562" cy="1684962"/>
          </a:xfrm>
          <a:prstGeom prs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030" name="Picture 6" descr="Pythonのコー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031" y="3714600"/>
            <a:ext cx="3750924" cy="297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932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タイトル 1"/>
          <p:cNvSpPr>
            <a:spLocks noGrp="1"/>
          </p:cNvSpPr>
          <p:nvPr>
            <p:ph type="title"/>
          </p:nvPr>
        </p:nvSpPr>
        <p:spPr>
          <a:xfrm>
            <a:off x="533400" y="139611"/>
            <a:ext cx="8229600" cy="719325"/>
          </a:xfrm>
        </p:spPr>
        <p:txBody>
          <a:bodyPr>
            <a:normAutofit/>
          </a:bodyPr>
          <a:lstStyle/>
          <a:p>
            <a:r>
              <a:rPr kumimoji="1" lang="ja-JP" altLang="en-US" sz="3600" dirty="0" smtClean="0"/>
              <a:t>数理モデル研究のライフサイクル</a:t>
            </a:r>
            <a:endParaRPr kumimoji="1" lang="ja-JP" altLang="en-US" sz="3600" dirty="0"/>
          </a:p>
        </p:txBody>
      </p:sp>
      <p:sp>
        <p:nvSpPr>
          <p:cNvPr id="8" name="テキスト ボックス 7"/>
          <p:cNvSpPr txBox="1"/>
          <p:nvPr/>
        </p:nvSpPr>
        <p:spPr>
          <a:xfrm>
            <a:off x="408709" y="688604"/>
            <a:ext cx="8153194" cy="3847207"/>
          </a:xfrm>
          <a:prstGeom prst="rect">
            <a:avLst/>
          </a:prstGeom>
          <a:noFill/>
        </p:spPr>
        <p:txBody>
          <a:bodyPr wrap="none" rtlCol="0">
            <a:spAutoFit/>
          </a:bodyPr>
          <a:lstStyle/>
          <a:p>
            <a:endParaRPr kumimoji="1" lang="en-US" altLang="ja-JP" sz="2800" dirty="0" smtClean="0"/>
          </a:p>
          <a:p>
            <a:pPr marL="285750" indent="-285750">
              <a:buFont typeface="Arial" panose="020B0604020202020204" pitchFamily="34" charset="0"/>
              <a:buChar char="•"/>
            </a:pPr>
            <a:r>
              <a:rPr lang="ja-JP" altLang="en-US" sz="2800" dirty="0" smtClean="0"/>
              <a:t>シミュレーション（仮説の検証）を行う</a:t>
            </a:r>
            <a:endParaRPr lang="en-US" altLang="ja-JP" sz="2800" dirty="0" smtClean="0"/>
          </a:p>
          <a:p>
            <a:pPr marL="285750" indent="-285750">
              <a:buFont typeface="Arial" panose="020B0604020202020204" pitchFamily="34" charset="0"/>
              <a:buChar char="•"/>
            </a:pPr>
            <a:endParaRPr lang="en-US" altLang="ja-JP" sz="2800" dirty="0" smtClean="0"/>
          </a:p>
          <a:p>
            <a:pPr marL="742950" lvl="1" indent="-285750">
              <a:buFont typeface="Arial" panose="020B0604020202020204" pitchFamily="34" charset="0"/>
              <a:buChar char="•"/>
            </a:pPr>
            <a:r>
              <a:rPr lang="ja-JP" altLang="en-US" sz="2800" dirty="0" smtClean="0"/>
              <a:t>既存の数理モデルを改良する</a:t>
            </a:r>
            <a:endParaRPr lang="en-US" altLang="ja-JP" sz="2800" dirty="0" smtClean="0"/>
          </a:p>
          <a:p>
            <a:pPr marL="742950" lvl="1" indent="-285750">
              <a:buFont typeface="Arial" panose="020B0604020202020204" pitchFamily="34" charset="0"/>
              <a:buChar char="•"/>
            </a:pPr>
            <a:r>
              <a:rPr lang="ja-JP" altLang="en-US" sz="2800" dirty="0" smtClean="0"/>
              <a:t>既存の数理モデル・資産</a:t>
            </a:r>
            <a:r>
              <a:rPr lang="en-US" altLang="ja-JP" sz="2800" dirty="0" smtClean="0"/>
              <a:t>(</a:t>
            </a:r>
            <a:r>
              <a:rPr lang="en-US" altLang="ja-JP" sz="2800" dirty="0" err="1" smtClean="0"/>
              <a:t>Visiome</a:t>
            </a:r>
            <a:r>
              <a:rPr lang="en-US" altLang="ja-JP" sz="2800" dirty="0"/>
              <a:t>)</a:t>
            </a:r>
            <a:r>
              <a:rPr lang="ja-JP" altLang="en-US" sz="2800" dirty="0" smtClean="0"/>
              <a:t>を生かして</a:t>
            </a:r>
            <a:endParaRPr lang="en-US" altLang="ja-JP" sz="2800" dirty="0"/>
          </a:p>
          <a:p>
            <a:pPr lvl="1"/>
            <a:r>
              <a:rPr lang="ja-JP" altLang="en-US" sz="2800" dirty="0" smtClean="0"/>
              <a:t>　新たな数理モデルを構築する</a:t>
            </a:r>
            <a:endParaRPr lang="en-US" altLang="ja-JP" sz="2800" dirty="0" smtClean="0"/>
          </a:p>
          <a:p>
            <a:pPr lvl="1"/>
            <a:r>
              <a:rPr lang="ja-JP" altLang="en-US" sz="2000" dirty="0" smtClean="0">
                <a:solidFill>
                  <a:srgbClr val="00B050"/>
                </a:solidFill>
              </a:rPr>
              <a:t>全く</a:t>
            </a:r>
            <a:r>
              <a:rPr lang="ja-JP" altLang="en-US" sz="2000" dirty="0">
                <a:solidFill>
                  <a:srgbClr val="00B050"/>
                </a:solidFill>
              </a:rPr>
              <a:t>新規</a:t>
            </a:r>
            <a:r>
              <a:rPr lang="ja-JP" altLang="en-US" sz="2000" dirty="0" smtClean="0">
                <a:solidFill>
                  <a:srgbClr val="00B050"/>
                </a:solidFill>
              </a:rPr>
              <a:t>の数理モデルを構築することも</a:t>
            </a:r>
            <a:endParaRPr lang="en-US" altLang="ja-JP" sz="2000" dirty="0" smtClean="0">
              <a:solidFill>
                <a:srgbClr val="00B050"/>
              </a:solidFill>
            </a:endParaRPr>
          </a:p>
          <a:p>
            <a:pPr lvl="1"/>
            <a:endParaRPr lang="en-US" altLang="ja-JP" sz="2800" dirty="0"/>
          </a:p>
          <a:p>
            <a:pPr lvl="1"/>
            <a:endParaRPr lang="en-US" altLang="ja-JP" sz="2800" dirty="0"/>
          </a:p>
        </p:txBody>
      </p:sp>
      <p:sp>
        <p:nvSpPr>
          <p:cNvPr id="3" name="下矢印 2"/>
          <p:cNvSpPr/>
          <p:nvPr/>
        </p:nvSpPr>
        <p:spPr>
          <a:xfrm>
            <a:off x="1850171" y="3870091"/>
            <a:ext cx="2856215" cy="503433"/>
          </a:xfrm>
          <a:prstGeom prst="down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33400" y="4982966"/>
            <a:ext cx="8032968" cy="1569660"/>
          </a:xfrm>
          <a:prstGeom prst="rect">
            <a:avLst/>
          </a:prstGeom>
          <a:noFill/>
        </p:spPr>
        <p:txBody>
          <a:bodyPr wrap="none" rtlCol="0">
            <a:spAutoFit/>
          </a:bodyPr>
          <a:lstStyle/>
          <a:p>
            <a:pPr marL="457200" indent="-457200">
              <a:buFont typeface="Arial" panose="020B0604020202020204" pitchFamily="34" charset="0"/>
              <a:buChar char="•"/>
            </a:pPr>
            <a:r>
              <a:rPr lang="ja-JP" altLang="en-US" sz="3200" dirty="0" smtClean="0"/>
              <a:t>一部をコピー＆ペーストする</a:t>
            </a:r>
            <a:endParaRPr lang="en-US" altLang="ja-JP" sz="3200" dirty="0" smtClean="0"/>
          </a:p>
          <a:p>
            <a:pPr marL="457200" indent="-457200">
              <a:buFont typeface="Arial" panose="020B0604020202020204" pitchFamily="34" charset="0"/>
              <a:buChar char="•"/>
            </a:pPr>
            <a:r>
              <a:rPr lang="ja-JP" altLang="en-US" sz="3200" dirty="0"/>
              <a:t>関数</a:t>
            </a:r>
            <a:r>
              <a:rPr lang="ja-JP" altLang="en-US" sz="3200" dirty="0" smtClean="0"/>
              <a:t>の</a:t>
            </a:r>
            <a:r>
              <a:rPr lang="ja-JP" altLang="en-US" sz="3200" dirty="0"/>
              <a:t>パラメータ</a:t>
            </a:r>
            <a:r>
              <a:rPr lang="ja-JP" altLang="en-US" sz="3200" dirty="0" smtClean="0"/>
              <a:t>を変える</a:t>
            </a:r>
            <a:endParaRPr lang="en-US" altLang="ja-JP" sz="3200" dirty="0" smtClean="0"/>
          </a:p>
          <a:p>
            <a:pPr marL="457200" indent="-457200">
              <a:buFont typeface="Arial" panose="020B0604020202020204" pitchFamily="34" charset="0"/>
              <a:buChar char="•"/>
            </a:pPr>
            <a:r>
              <a:rPr kumimoji="1" lang="ja-JP" altLang="en-US" sz="3200" dirty="0"/>
              <a:t>改良</a:t>
            </a:r>
            <a:r>
              <a:rPr kumimoji="1" lang="ja-JP" altLang="en-US" sz="3200" dirty="0" smtClean="0"/>
              <a:t>したい</a:t>
            </a:r>
            <a:r>
              <a:rPr kumimoji="1" lang="ja-JP" altLang="en-US" sz="3200" dirty="0"/>
              <a:t>関数</a:t>
            </a:r>
            <a:r>
              <a:rPr kumimoji="1" lang="ja-JP" altLang="en-US" sz="3200" dirty="0" smtClean="0"/>
              <a:t>を見つけて、書き換える</a:t>
            </a:r>
            <a:endParaRPr kumimoji="1" lang="ja-JP" altLang="en-US" sz="3200" dirty="0"/>
          </a:p>
        </p:txBody>
      </p:sp>
      <p:sp>
        <p:nvSpPr>
          <p:cNvPr id="6" name="テキスト ボックス 5"/>
          <p:cNvSpPr txBox="1"/>
          <p:nvPr/>
        </p:nvSpPr>
        <p:spPr>
          <a:xfrm>
            <a:off x="5011292" y="3907964"/>
            <a:ext cx="3775393" cy="523220"/>
          </a:xfrm>
          <a:prstGeom prst="rect">
            <a:avLst/>
          </a:prstGeom>
          <a:noFill/>
        </p:spPr>
        <p:txBody>
          <a:bodyPr wrap="none" rtlCol="0">
            <a:spAutoFit/>
          </a:bodyPr>
          <a:lstStyle/>
          <a:p>
            <a:r>
              <a:rPr kumimoji="1" lang="ja-JP" altLang="en-US" sz="2800" dirty="0" smtClean="0"/>
              <a:t>その場合、どうする？</a:t>
            </a:r>
            <a:endParaRPr kumimoji="1" lang="ja-JP" altLang="en-US" sz="2800" dirty="0"/>
          </a:p>
        </p:txBody>
      </p:sp>
    </p:spTree>
    <p:extLst>
      <p:ext uri="{BB962C8B-B14F-4D97-AF65-F5344CB8AC3E}">
        <p14:creationId xmlns:p14="http://schemas.microsoft.com/office/powerpoint/2010/main" val="251426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smtClean="0"/>
              <a:t>の</a:t>
            </a:r>
            <a:r>
              <a:rPr lang="en-US" altLang="ja-JP" sz="3600" dirty="0" smtClean="0"/>
              <a:t>MT</a:t>
            </a:r>
            <a:r>
              <a:rPr lang="ja-JP" altLang="en-US" sz="3600" dirty="0" smtClean="0"/>
              <a:t>野モデル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smtClean="0"/>
              <a:t>の</a:t>
            </a:r>
            <a:r>
              <a:rPr lang="en-US" altLang="ja-JP" sz="3600" dirty="0" smtClean="0"/>
              <a:t>MT</a:t>
            </a:r>
            <a:r>
              <a:rPr lang="ja-JP" altLang="en-US" sz="3600" dirty="0" smtClean="0"/>
              <a:t>野モデル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928240"/>
            <a:ext cx="2723823" cy="369332"/>
          </a:xfrm>
          <a:prstGeom prst="rect">
            <a:avLst/>
          </a:prstGeom>
          <a:noFill/>
        </p:spPr>
        <p:txBody>
          <a:bodyPr wrap="none" rtlCol="0">
            <a:spAutoFit/>
          </a:bodyPr>
          <a:lstStyle/>
          <a:p>
            <a:r>
              <a:rPr lang="ja-JP" altLang="en-US" dirty="0" smtClean="0"/>
              <a:t>３</a:t>
            </a:r>
            <a:r>
              <a:rPr kumimoji="1" lang="ja-JP" altLang="en-US" dirty="0" smtClean="0"/>
              <a:t>．ソースコードの解析</a:t>
            </a:r>
            <a:endParaRPr kumimoji="1" lang="ja-JP" altLang="en-US" dirty="0"/>
          </a:p>
        </p:txBody>
      </p:sp>
      <p:sp>
        <p:nvSpPr>
          <p:cNvPr id="21" name="テキスト ボックス 20"/>
          <p:cNvSpPr txBox="1"/>
          <p:nvPr/>
        </p:nvSpPr>
        <p:spPr>
          <a:xfrm>
            <a:off x="5868315" y="1330665"/>
            <a:ext cx="3514104" cy="646331"/>
          </a:xfrm>
          <a:prstGeom prst="rect">
            <a:avLst/>
          </a:prstGeom>
          <a:noFill/>
        </p:spPr>
        <p:txBody>
          <a:bodyPr wrap="none" rtlCol="0">
            <a:spAutoFit/>
          </a:bodyPr>
          <a:lstStyle/>
          <a:p>
            <a:r>
              <a:rPr lang="ja-JP" altLang="en-US" dirty="0" smtClean="0"/>
              <a:t>２</a:t>
            </a:r>
            <a:r>
              <a:rPr kumimoji="1" lang="ja-JP" altLang="en-US" dirty="0" smtClean="0"/>
              <a:t>．膨大</a:t>
            </a:r>
            <a:r>
              <a:rPr kumimoji="1" lang="ja-JP" altLang="en-US" dirty="0" smtClean="0"/>
              <a:t>な</a:t>
            </a:r>
            <a:r>
              <a:rPr kumimoji="1" lang="en-US" altLang="ja-JP" dirty="0" smtClean="0">
                <a:solidFill>
                  <a:srgbClr val="FF0000"/>
                </a:solidFill>
              </a:rPr>
              <a:t>(93files)</a:t>
            </a:r>
            <a:r>
              <a:rPr kumimoji="1" lang="ja-JP" altLang="en-US" dirty="0" smtClean="0"/>
              <a:t>ソースから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53784" y="2273319"/>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7" y="264983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374416"/>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
        <p:nvSpPr>
          <p:cNvPr id="4" name="テキスト ボックス 3"/>
          <p:cNvSpPr txBox="1"/>
          <p:nvPr/>
        </p:nvSpPr>
        <p:spPr>
          <a:xfrm>
            <a:off x="5939055" y="3901851"/>
            <a:ext cx="3057247" cy="523220"/>
          </a:xfrm>
          <a:prstGeom prst="rect">
            <a:avLst/>
          </a:prstGeom>
          <a:noFill/>
        </p:spPr>
        <p:txBody>
          <a:bodyPr wrap="none" rtlCol="0">
            <a:spAutoFit/>
          </a:bodyPr>
          <a:lstStyle/>
          <a:p>
            <a:r>
              <a:rPr lang="ja-JP" altLang="en-US" sz="2800" b="1" dirty="0">
                <a:ln w="22225">
                  <a:solidFill>
                    <a:schemeClr val="accent2"/>
                  </a:solidFill>
                  <a:prstDash val="solid"/>
                </a:ln>
                <a:solidFill>
                  <a:schemeClr val="accent2">
                    <a:lumMod val="40000"/>
                    <a:lumOff val="60000"/>
                  </a:schemeClr>
                </a:solidFill>
                <a:effectLst>
                  <a:outerShdw blurRad="50800" dist="38100" dir="2700000" algn="tl" rotWithShape="0">
                    <a:prstClr val="black">
                      <a:alpha val="40000"/>
                    </a:prstClr>
                  </a:outerShdw>
                </a:effectLst>
              </a:rPr>
              <a:t>手間を減らしたい</a:t>
            </a:r>
          </a:p>
        </p:txBody>
      </p:sp>
      <p:sp>
        <p:nvSpPr>
          <p:cNvPr id="6" name="正方形/長方形 5"/>
          <p:cNvSpPr/>
          <p:nvPr/>
        </p:nvSpPr>
        <p:spPr>
          <a:xfrm>
            <a:off x="4479635" y="2967335"/>
            <a:ext cx="184730" cy="923330"/>
          </a:xfrm>
          <a:prstGeom prst="rect">
            <a:avLst/>
          </a:prstGeom>
          <a:noFill/>
        </p:spPr>
        <p:txBody>
          <a:bodyPr wrap="none" lIns="91440" tIns="45720" rIns="91440" bIns="45720">
            <a:spAutoFit/>
          </a:bodyPr>
          <a:lstStyle/>
          <a:p>
            <a:pPr algn="ctr"/>
            <a:endParaRPr lang="ja-JP" altLang="en-US" sz="5400" b="1" cap="none" spc="0" dirty="0">
              <a:ln w="22225">
                <a:solidFill>
                  <a:schemeClr val="accent2"/>
                </a:solidFill>
                <a:prstDash val="solid"/>
              </a:ln>
              <a:solidFill>
                <a:schemeClr val="accent2">
                  <a:lumMod val="40000"/>
                  <a:lumOff val="60000"/>
                </a:schemeClr>
              </a:solidFill>
              <a:effectLst/>
            </a:endParaRPr>
          </a:p>
        </p:txBody>
      </p:sp>
      <p:sp>
        <p:nvSpPr>
          <p:cNvPr id="7" name="テキスト ボックス 6"/>
          <p:cNvSpPr txBox="1"/>
          <p:nvPr/>
        </p:nvSpPr>
        <p:spPr>
          <a:xfrm>
            <a:off x="955913" y="1145999"/>
            <a:ext cx="3693640" cy="369332"/>
          </a:xfrm>
          <a:prstGeom prst="rect">
            <a:avLst/>
          </a:prstGeom>
          <a:noFill/>
        </p:spPr>
        <p:txBody>
          <a:bodyPr wrap="none" rtlCol="0">
            <a:spAutoFit/>
          </a:bodyPr>
          <a:lstStyle/>
          <a:p>
            <a:r>
              <a:rPr kumimoji="1" lang="en-US" altLang="ja-JP" b="1" dirty="0" err="1" smtClean="0">
                <a:solidFill>
                  <a:srgbClr val="00B050"/>
                </a:solidFill>
              </a:rPr>
              <a:t>Simoncelli</a:t>
            </a:r>
            <a:r>
              <a:rPr kumimoji="1" lang="ja-JP" altLang="en-US" b="1" dirty="0" smtClean="0">
                <a:solidFill>
                  <a:srgbClr val="00B050"/>
                </a:solidFill>
              </a:rPr>
              <a:t> </a:t>
            </a:r>
            <a:r>
              <a:rPr kumimoji="1" lang="en-US" altLang="ja-JP" b="1" dirty="0" smtClean="0">
                <a:solidFill>
                  <a:srgbClr val="00B050"/>
                </a:solidFill>
              </a:rPr>
              <a:t>&amp;</a:t>
            </a:r>
            <a:r>
              <a:rPr kumimoji="1" lang="ja-JP" altLang="en-US" b="1" dirty="0" smtClean="0">
                <a:solidFill>
                  <a:srgbClr val="00B050"/>
                </a:solidFill>
              </a:rPr>
              <a:t> </a:t>
            </a:r>
            <a:r>
              <a:rPr kumimoji="1" lang="en-US" altLang="ja-JP" b="1" dirty="0" err="1" smtClean="0">
                <a:solidFill>
                  <a:srgbClr val="00B050"/>
                </a:solidFill>
              </a:rPr>
              <a:t>Heeger</a:t>
            </a:r>
            <a:r>
              <a:rPr kumimoji="1" lang="ja-JP" altLang="en-US" b="1" dirty="0" smtClean="0">
                <a:solidFill>
                  <a:srgbClr val="00B050"/>
                </a:solidFill>
              </a:rPr>
              <a:t>の</a:t>
            </a:r>
            <a:r>
              <a:rPr kumimoji="1" lang="en-US" altLang="ja-JP" b="1" dirty="0" smtClean="0">
                <a:solidFill>
                  <a:srgbClr val="00B050"/>
                </a:solidFill>
              </a:rPr>
              <a:t>MT</a:t>
            </a:r>
            <a:r>
              <a:rPr kumimoji="1" lang="ja-JP" altLang="en-US" b="1" dirty="0" smtClean="0">
                <a:solidFill>
                  <a:srgbClr val="00B050"/>
                </a:solidFill>
              </a:rPr>
              <a:t>モデル</a:t>
            </a:r>
            <a:endParaRPr kumimoji="1" lang="ja-JP" altLang="en-US" b="1" dirty="0">
              <a:solidFill>
                <a:srgbClr val="00B050"/>
              </a:solidFill>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1" presetClass="entr" presetSubtype="1"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75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75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1+#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2" fill="hold" grpId="0" nodeType="after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1+#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uiExpand="1"/>
      <p:bldP spid="22" grpId="0"/>
      <p:bldP spid="24" grpId="0"/>
      <p:bldP spid="3" grpId="0"/>
      <p:bldP spid="4" grpId="0"/>
      <p:bldP spid="7" grpId="0"/>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3154</TotalTime>
  <Words>1537</Words>
  <Application>Microsoft Office PowerPoint</Application>
  <PresentationFormat>画面に合わせる (4:3)</PresentationFormat>
  <Paragraphs>282</Paragraphs>
  <Slides>23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ＭＳ Ｐゴシック</vt:lpstr>
      <vt:lpstr>メイリオ</vt:lpstr>
      <vt:lpstr>Arial</vt:lpstr>
      <vt:lpstr>Calibri</vt:lpstr>
      <vt:lpstr>Segoe UI</vt:lpstr>
      <vt:lpstr>Wingdings</vt:lpstr>
      <vt:lpstr>ホワイト</vt:lpstr>
      <vt:lpstr>大規模数理モデルや 複合コンポーネントの構築を目的とした データ可視化 プログラミング環境の構築  </vt:lpstr>
      <vt:lpstr>PowerPoint プレゼンテーション</vt:lpstr>
      <vt:lpstr>数理モデル研究のライフサイクル</vt:lpstr>
      <vt:lpstr>数理モデル研究のライフサイクル</vt:lpstr>
      <vt:lpstr>数理モデル研究のライフサイクル</vt:lpstr>
      <vt:lpstr>Simoncelli&amp;HeegerのMT野モデル </vt:lpstr>
      <vt:lpstr> 新しい知見の検証 </vt:lpstr>
      <vt:lpstr>Simoncelli&amp;HeegerのMT野モデル </vt:lpstr>
      <vt:lpstr>数理モデル研究のライフサイクル</vt:lpstr>
      <vt:lpstr>PowerPoint プレゼンテーション</vt:lpstr>
      <vt:lpstr>提案の手法</vt:lpstr>
      <vt:lpstr>提案の手法</vt:lpstr>
      <vt:lpstr>提案の手法</vt:lpstr>
      <vt:lpstr>関連研究・技術</vt:lpstr>
      <vt:lpstr>手段の検討</vt:lpstr>
      <vt:lpstr>手段の検討</vt:lpstr>
      <vt:lpstr>手段の検討</vt:lpstr>
      <vt:lpstr>手段の検討</vt:lpstr>
      <vt:lpstr>手段の検討</vt:lpstr>
      <vt:lpstr>手段の検討</vt:lpstr>
      <vt:lpstr>現在までの結果</vt:lpstr>
      <vt:lpstr>今後の予定</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213</cp:revision>
  <dcterms:created xsi:type="dcterms:W3CDTF">2014-10-11T04:30:58Z</dcterms:created>
  <dcterms:modified xsi:type="dcterms:W3CDTF">2015-04-07T04:58:10Z</dcterms:modified>
</cp:coreProperties>
</file>