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8" r:id="rId3"/>
    <p:sldId id="283" r:id="rId4"/>
    <p:sldId id="279" r:id="rId5"/>
    <p:sldId id="262" r:id="rId6"/>
    <p:sldId id="258" r:id="rId7"/>
    <p:sldId id="285" r:id="rId8"/>
    <p:sldId id="280" r:id="rId9"/>
    <p:sldId id="273" r:id="rId10"/>
    <p:sldId id="267" r:id="rId11"/>
    <p:sldId id="268" r:id="rId12"/>
    <p:sldId id="277" r:id="rId13"/>
    <p:sldId id="259" r:id="rId14"/>
    <p:sldId id="269" r:id="rId15"/>
    <p:sldId id="270" r:id="rId16"/>
    <p:sldId id="271" r:id="rId17"/>
    <p:sldId id="261" r:id="rId18"/>
    <p:sldId id="286" r:id="rId19"/>
    <p:sldId id="287" r:id="rId20"/>
    <p:sldId id="272" r:id="rId21"/>
    <p:sldId id="260" r:id="rId2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5023" autoAdjust="0"/>
  </p:normalViewPr>
  <p:slideViewPr>
    <p:cSldViewPr snapToGrid="0" snapToObjects="1">
      <p:cViewPr varScale="1">
        <p:scale>
          <a:sx n="99" d="100"/>
          <a:sy n="99" d="100"/>
        </p:scale>
        <p:origin x="1452"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本学への入学前は都内の会社（</a:t>
            </a:r>
            <a:r>
              <a:rPr kumimoji="1" lang="en-US" altLang="ja-JP" dirty="0" smtClean="0"/>
              <a:t>JST</a:t>
            </a:r>
            <a:r>
              <a:rPr kumimoji="1" lang="ja-JP" altLang="en-US" dirty="0" smtClean="0"/>
              <a:t>）に勤めていたので、通学時間は</a:t>
            </a:r>
            <a:r>
              <a:rPr kumimoji="1" lang="en-US" altLang="ja-JP" dirty="0" smtClean="0"/>
              <a:t>30</a:t>
            </a:r>
            <a:r>
              <a:rPr kumimoji="1" lang="ja-JP" altLang="en-US" dirty="0" smtClean="0"/>
              <a:t>分程度でしたが、任期制職員のため</a:t>
            </a:r>
            <a:endParaRPr kumimoji="1" lang="en-US" altLang="ja-JP" dirty="0" smtClean="0"/>
          </a:p>
          <a:p>
            <a:r>
              <a:rPr kumimoji="1" lang="ja-JP" altLang="en-US" dirty="0" smtClean="0"/>
              <a:t>転職活動を行い現在は横須賀の海洋研究開発機構にて技術スタッフとして勤めております。</a:t>
            </a:r>
            <a:endParaRPr kumimoji="1" lang="en-US" altLang="ja-JP" dirty="0" smtClean="0"/>
          </a:p>
          <a:p>
            <a:r>
              <a:rPr kumimoji="1" lang="ja-JP" altLang="en-US" dirty="0" smtClean="0"/>
              <a:t>通学時間が片道</a:t>
            </a:r>
            <a:r>
              <a:rPr kumimoji="1" lang="en-US" altLang="ja-JP" dirty="0" smtClean="0"/>
              <a:t>2</a:t>
            </a:r>
            <a:r>
              <a:rPr kumimoji="1" lang="ja-JP" altLang="en-US" dirty="0" smtClean="0"/>
              <a:t>時間</a:t>
            </a:r>
            <a:r>
              <a:rPr kumimoji="1" lang="en-US" altLang="ja-JP" dirty="0" smtClean="0"/>
              <a:t>30</a:t>
            </a:r>
            <a:r>
              <a:rPr kumimoji="1" lang="ja-JP" altLang="en-US" dirty="0" smtClean="0"/>
              <a:t>分ほどかかるうえ、業務内容も変わったため、研究の時間が今までほとんど取れていない状況ではあります。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2800" dirty="0" err="1" smtClean="0"/>
                  <a:t>CovSal</a:t>
                </a:r>
                <a:r>
                  <a:rPr lang="en-US" altLang="ja-JP" sz="2800" dirty="0" smtClean="0"/>
                  <a:t>[1]</a:t>
                </a:r>
                <a:endParaRPr lang="ja-JP" altLang="en-US" sz="28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828532"/>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962977" y="458654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80921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80921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04221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80948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8092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8094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正方形/長方形 79"/>
          <p:cNvSpPr/>
          <p:nvPr/>
        </p:nvSpPr>
        <p:spPr>
          <a:xfrm>
            <a:off x="2991614" y="284435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1" name="カギ線コネクタ 80"/>
          <p:cNvCxnSpPr>
            <a:stCxn id="78" idx="3"/>
          </p:cNvCxnSpPr>
          <p:nvPr/>
        </p:nvCxnSpPr>
        <p:spPr>
          <a:xfrm flipH="1">
            <a:off x="3002662" y="204221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山形 81"/>
          <p:cNvSpPr/>
          <p:nvPr/>
        </p:nvSpPr>
        <p:spPr>
          <a:xfrm>
            <a:off x="3748309" y="333186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8585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84407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84407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07707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390791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390791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84407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07707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42983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79905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80"/>
                                        </p:tgtEl>
                                        <p:attrNameLst>
                                          <p:attrName>fillcolor</p:attrName>
                                        </p:attrNameLst>
                                      </p:cBhvr>
                                      <p:to>
                                        <a:schemeClr val="accent2"/>
                                      </p:to>
                                    </p:animClr>
                                    <p:set>
                                      <p:cBhvr>
                                        <p:cTn id="18" dur="500" fill="hold"/>
                                        <p:tgtEl>
                                          <p:spTgt spid="80"/>
                                        </p:tgtEl>
                                        <p:attrNameLst>
                                          <p:attrName>fill.type</p:attrName>
                                        </p:attrNameLst>
                                      </p:cBhvr>
                                      <p:to>
                                        <p:strVal val="solid"/>
                                      </p:to>
                                    </p:set>
                                    <p:set>
                                      <p:cBhvr>
                                        <p:cTn id="19" dur="500" fill="hold"/>
                                        <p:tgtEl>
                                          <p:spTgt spid="80"/>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83"/>
                                        </p:tgtEl>
                                        <p:attrNameLst>
                                          <p:attrName>fillcolor</p:attrName>
                                        </p:attrNameLst>
                                      </p:cBhvr>
                                      <p:to>
                                        <a:schemeClr val="accent2"/>
                                      </p:to>
                                    </p:animClr>
                                    <p:set>
                                      <p:cBhvr>
                                        <p:cTn id="22" dur="500" fill="hold"/>
                                        <p:tgtEl>
                                          <p:spTgt spid="83"/>
                                        </p:tgtEl>
                                        <p:attrNameLst>
                                          <p:attrName>fill.type</p:attrName>
                                        </p:attrNameLst>
                                      </p:cBhvr>
                                      <p:to>
                                        <p:strVal val="solid"/>
                                      </p:to>
                                    </p:set>
                                    <p:set>
                                      <p:cBhvr>
                                        <p:cTn id="23" dur="500" fill="hold"/>
                                        <p:tgtEl>
                                          <p:spTgt spid="83"/>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82"/>
                                        </p:tgtEl>
                                        <p:attrNameLst>
                                          <p:attrName>fillcolor</p:attrName>
                                        </p:attrNameLst>
                                      </p:cBhvr>
                                      <p:to>
                                        <a:schemeClr val="accent2"/>
                                      </p:to>
                                    </p:animClr>
                                    <p:set>
                                      <p:cBhvr>
                                        <p:cTn id="26" dur="500" fill="hold"/>
                                        <p:tgtEl>
                                          <p:spTgt spid="82"/>
                                        </p:tgtEl>
                                        <p:attrNameLst>
                                          <p:attrName>fill.type</p:attrName>
                                        </p:attrNameLst>
                                      </p:cBhvr>
                                      <p:to>
                                        <p:strVal val="solid"/>
                                      </p:to>
                                    </p:set>
                                    <p:set>
                                      <p:cBhvr>
                                        <p:cTn id="27" dur="500" fill="hold"/>
                                        <p:tgtEl>
                                          <p:spTgt spid="82"/>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1+#ppt_w/2"/>
                                          </p:val>
                                        </p:tav>
                                        <p:tav tm="100000">
                                          <p:val>
                                            <p:strVal val="#ppt_x"/>
                                          </p:val>
                                        </p:tav>
                                      </p:tavLst>
                                    </p:anim>
                                    <p:anim calcmode="lin" valueType="num">
                                      <p:cBhvr additive="base">
                                        <p:cTn id="4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randombar(horizontal)">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up)">
                                      <p:cBhvr>
                                        <p:cTn id="6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lang="ja-JP" altLang="en-US" dirty="0" smtClean="0"/>
              <a:t>教育用途が多い</a:t>
            </a:r>
            <a:endParaRPr lang="en-US" altLang="ja-JP" dirty="0" smtClean="0"/>
          </a:p>
          <a:p>
            <a:pPr lvl="3"/>
            <a:r>
              <a:rPr kumimoji="1" lang="en-US" altLang="ja-JP" dirty="0" smtClean="0"/>
              <a:t>Scratch</a:t>
            </a:r>
          </a:p>
          <a:p>
            <a:pPr lvl="3"/>
            <a:r>
              <a:rPr lang="en-US" altLang="ja-JP" dirty="0" err="1" smtClean="0"/>
              <a:t>LabView</a:t>
            </a:r>
            <a:endParaRPr lang="en-US" altLang="ja-JP" dirty="0" smtClean="0"/>
          </a:p>
          <a:p>
            <a:pPr lvl="3"/>
            <a:r>
              <a:rPr kumimoji="1" lang="en-US" altLang="ja-JP" dirty="0" smtClean="0"/>
              <a:t>Simulink</a:t>
            </a:r>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lang="en-US" altLang="ja-JP" dirty="0" smtClean="0"/>
          </a:p>
          <a:p>
            <a:pPr lvl="2"/>
            <a:r>
              <a:rPr lang="ja-JP" altLang="en-US" dirty="0" smtClean="0"/>
              <a:t>自作の場合は先に例示した手順が必要で煩雑</a:t>
            </a:r>
            <a:endParaRPr lang="en-US" altLang="ja-JP" dirty="0" smtClean="0"/>
          </a:p>
          <a:p>
            <a:pPr marL="914400" lvl="2" indent="0">
              <a:buNone/>
            </a:pPr>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en-US" altLang="ja-JP" dirty="0" smtClean="0"/>
              <a:t>GUI</a:t>
            </a:r>
            <a:r>
              <a:rPr kumimoji="1" lang="ja-JP" altLang="en-US" dirty="0" smtClean="0"/>
              <a:t>ベース</a:t>
            </a:r>
            <a:r>
              <a:rPr lang="ja-JP" altLang="en-US" dirty="0" smtClean="0"/>
              <a:t>のモデル</a:t>
            </a:r>
            <a:r>
              <a:rPr kumimoji="1" lang="ja-JP" altLang="en-US" dirty="0" smtClean="0"/>
              <a:t>構築は可視化されているので理解が早い。</a:t>
            </a:r>
            <a:endParaRPr kumimoji="1" lang="en-US" altLang="ja-JP" dirty="0" smtClean="0"/>
          </a:p>
          <a:p>
            <a:pPr lvl="1"/>
            <a:r>
              <a:rPr kumimoji="1" lang="ja-JP" altLang="en-US" dirty="0" smtClean="0"/>
              <a:t>欠点</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4" name="正方形/長方形 3"/>
          <p:cNvSpPr/>
          <p:nvPr/>
        </p:nvSpPr>
        <p:spPr>
          <a:xfrm>
            <a:off x="1138666" y="2414649"/>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414649"/>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414649"/>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414649"/>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stCxn id="4" idx="3"/>
            <a:endCxn id="5" idx="1"/>
          </p:cNvCxnSpPr>
          <p:nvPr/>
        </p:nvCxnSpPr>
        <p:spPr>
          <a:xfrm>
            <a:off x="2131349" y="2684736"/>
            <a:ext cx="7299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2684736"/>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2684736"/>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042973" y="463031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765571" y="397335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765571" y="465951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765571" y="542775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035656" y="422153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035656" y="489310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035656" y="489310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590356" y="463031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845844" y="422153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845844" y="490040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845844" y="490040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138666" y="1607430"/>
            <a:ext cx="4911922" cy="584775"/>
          </a:xfrm>
          <a:prstGeom prst="rect">
            <a:avLst/>
          </a:prstGeom>
          <a:noFill/>
        </p:spPr>
        <p:txBody>
          <a:bodyPr wrap="none" rtlCol="0">
            <a:spAutoFit/>
          </a:bodyPr>
          <a:lstStyle/>
          <a:p>
            <a:r>
              <a:rPr lang="en-US" altLang="ja-JP" sz="3200" dirty="0" err="1"/>
              <a:t>Simoncelli&amp;Heeger</a:t>
            </a:r>
            <a:r>
              <a:rPr kumimoji="1" lang="ja-JP" altLang="en-US" sz="3200" dirty="0" smtClean="0"/>
              <a:t>モデル</a:t>
            </a:r>
            <a:endParaRPr kumimoji="1" lang="ja-JP" altLang="en-US" sz="3200" dirty="0"/>
          </a:p>
        </p:txBody>
      </p:sp>
      <p:sp>
        <p:nvSpPr>
          <p:cNvPr id="17" name="テキスト ボックス 16"/>
          <p:cNvSpPr txBox="1"/>
          <p:nvPr/>
        </p:nvSpPr>
        <p:spPr>
          <a:xfrm>
            <a:off x="5976309" y="1668985"/>
            <a:ext cx="2339102" cy="523220"/>
          </a:xfrm>
          <a:prstGeom prst="rect">
            <a:avLst/>
          </a:prstGeom>
          <a:noFill/>
        </p:spPr>
        <p:txBody>
          <a:bodyPr wrap="none" rtlCol="0">
            <a:spAutoFit/>
          </a:bodyPr>
          <a:lstStyle/>
          <a:p>
            <a:r>
              <a:rPr kumimoji="1" lang="ja-JP" altLang="en-US" sz="2800" dirty="0" smtClean="0"/>
              <a:t>直列的な処理</a:t>
            </a:r>
            <a:endParaRPr kumimoji="1" lang="ja-JP" altLang="en-US" sz="2800" dirty="0"/>
          </a:p>
        </p:txBody>
      </p:sp>
      <p:sp>
        <p:nvSpPr>
          <p:cNvPr id="22" name="テキスト ボックス 21"/>
          <p:cNvSpPr txBox="1"/>
          <p:nvPr/>
        </p:nvSpPr>
        <p:spPr>
          <a:xfrm>
            <a:off x="1027519" y="3364778"/>
            <a:ext cx="2278188" cy="584775"/>
          </a:xfrm>
          <a:prstGeom prst="rect">
            <a:avLst/>
          </a:prstGeom>
          <a:noFill/>
        </p:spPr>
        <p:txBody>
          <a:bodyPr wrap="none" rtlCol="0">
            <a:spAutoFit/>
          </a:bodyPr>
          <a:lstStyle/>
          <a:p>
            <a:r>
              <a:rPr kumimoji="1" lang="en-US" altLang="ja-JP" sz="3200" dirty="0" smtClean="0"/>
              <a:t>Judd</a:t>
            </a:r>
            <a:r>
              <a:rPr kumimoji="1" lang="ja-JP" altLang="en-US" sz="3200" dirty="0" smtClean="0"/>
              <a:t>モデル</a:t>
            </a:r>
            <a:endParaRPr kumimoji="1" lang="ja-JP" altLang="en-US" sz="3200" dirty="0"/>
          </a:p>
        </p:txBody>
      </p:sp>
      <p:sp>
        <p:nvSpPr>
          <p:cNvPr id="26" name="テキスト ボックス 25"/>
          <p:cNvSpPr txBox="1"/>
          <p:nvPr/>
        </p:nvSpPr>
        <p:spPr>
          <a:xfrm>
            <a:off x="5880616" y="3287440"/>
            <a:ext cx="2339102" cy="523220"/>
          </a:xfrm>
          <a:prstGeom prst="rect">
            <a:avLst/>
          </a:prstGeom>
          <a:noFill/>
        </p:spPr>
        <p:txBody>
          <a:bodyPr wrap="none" rtlCol="0">
            <a:spAutoFit/>
          </a:bodyPr>
          <a:lstStyle/>
          <a:p>
            <a:r>
              <a:rPr kumimoji="1" lang="ja-JP" altLang="en-US" sz="2800" dirty="0" smtClean="0"/>
              <a:t>並列的な処理</a:t>
            </a:r>
            <a:endParaRPr kumimoji="1" lang="ja-JP" altLang="en-US" sz="2800" dirty="0"/>
          </a:p>
        </p:txBody>
      </p:sp>
    </p:spTree>
    <p:extLst>
      <p:ext uri="{BB962C8B-B14F-4D97-AF65-F5344CB8AC3E}">
        <p14:creationId xmlns:p14="http://schemas.microsoft.com/office/powerpoint/2010/main" val="14034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1+#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5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6000"/>
                            </p:stCondLst>
                            <p:childTnLst>
                              <p:par>
                                <p:cTn id="98" presetID="2" presetClass="entr" presetSubtype="2"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1+#ppt_w/2"/>
                                          </p:val>
                                        </p:tav>
                                        <p:tav tm="100000">
                                          <p:val>
                                            <p:strVal val="#ppt_x"/>
                                          </p:val>
                                        </p:tav>
                                      </p:tavLst>
                                    </p:anim>
                                    <p:anim calcmode="lin" valueType="num">
                                      <p:cBhvr additive="base">
                                        <p:cTn id="10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19" grpId="0" animBg="1"/>
      <p:bldP spid="20" grpId="0" animBg="1"/>
      <p:bldP spid="21" grpId="0" animBg="1"/>
      <p:bldP spid="28" grpId="0" animBg="1"/>
      <p:bldP spid="11" grpId="0"/>
      <p:bldP spid="17" grpId="0"/>
      <p:bldP spid="2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552353"/>
            <a:ext cx="8229600" cy="4795283"/>
          </a:xfrm>
        </p:spPr>
        <p:txBody>
          <a:bodyPr>
            <a:normAutofit/>
          </a:bodyPr>
          <a:lstStyle/>
          <a:p>
            <a:pPr marL="0" indent="0">
              <a:spcAft>
                <a:spcPts val="600"/>
              </a:spcAft>
              <a:buNone/>
            </a:pPr>
            <a:r>
              <a:rPr lang="en-US" altLang="ja-JP" dirty="0" smtClean="0"/>
              <a:t>LLVM Core</a:t>
            </a:r>
          </a:p>
          <a:p>
            <a:pPr marL="971550" lvl="1" indent="-514350">
              <a:spcAft>
                <a:spcPts val="600"/>
              </a:spcAft>
              <a:buFont typeface="+mj-lt"/>
              <a:buAutoNum type="arabicPeriod"/>
            </a:pPr>
            <a:r>
              <a:rPr lang="ja-JP" altLang="en-US" dirty="0" smtClean="0"/>
              <a:t>フロントエンド実装</a:t>
            </a:r>
            <a:endParaRPr lang="en-US" altLang="ja-JP" dirty="0" smtClean="0"/>
          </a:p>
          <a:p>
            <a:pPr marL="914400" lvl="2" indent="0">
              <a:spcAft>
                <a:spcPts val="600"/>
              </a:spcAft>
              <a:buNone/>
            </a:pPr>
            <a:r>
              <a:rPr lang="ja-JP" altLang="en-US" dirty="0" smtClean="0"/>
              <a:t>　</a:t>
            </a:r>
            <a:r>
              <a:rPr lang="en-US" altLang="ja-JP" dirty="0" err="1" smtClean="0"/>
              <a:t>Matlab</a:t>
            </a:r>
            <a:r>
              <a:rPr lang="en-US" altLang="ja-JP" dirty="0" smtClean="0"/>
              <a:t> </a:t>
            </a:r>
            <a:r>
              <a:rPr lang="ja-JP" altLang="en-US" dirty="0" smtClean="0"/>
              <a:t>コード</a:t>
            </a:r>
            <a:r>
              <a:rPr lang="en-US" altLang="ja-JP" dirty="0" smtClean="0"/>
              <a:t> </a:t>
            </a:r>
            <a:r>
              <a:rPr lang="ja-JP" altLang="en-US" dirty="0"/>
              <a:t>の</a:t>
            </a:r>
            <a:r>
              <a:rPr lang="ja-JP" altLang="en-US" dirty="0" smtClean="0"/>
              <a:t>字句解析、構文解析、意味解析</a:t>
            </a:r>
            <a:endParaRPr lang="en-US" altLang="ja-JP" dirty="0" smtClean="0"/>
          </a:p>
          <a:p>
            <a:pPr marL="971550" lvl="1" indent="-514350">
              <a:spcAft>
                <a:spcPts val="600"/>
              </a:spcAft>
              <a:buFont typeface="+mj-lt"/>
              <a:buAutoNum type="arabicPeriod"/>
            </a:pPr>
            <a:r>
              <a:rPr lang="en-US" altLang="ja-JP" dirty="0" smtClean="0"/>
              <a:t>LLVM</a:t>
            </a:r>
            <a:r>
              <a:rPr lang="ja-JP" altLang="en-US" dirty="0"/>
              <a:t> </a:t>
            </a:r>
            <a:r>
              <a:rPr lang="en-US" altLang="ja-JP" dirty="0" smtClean="0"/>
              <a:t>IR</a:t>
            </a:r>
          </a:p>
          <a:p>
            <a:pPr marL="971550" lvl="1" indent="-514350">
              <a:spcAft>
                <a:spcPts val="600"/>
              </a:spcAft>
              <a:buFont typeface="+mj-lt"/>
              <a:buAutoNum type="arabicPeriod"/>
            </a:pPr>
            <a:r>
              <a:rPr lang="ja-JP" altLang="en-US" dirty="0" smtClean="0"/>
              <a:t>バックエンド実装</a:t>
            </a:r>
            <a:endParaRPr lang="en-US" altLang="ja-JP" dirty="0" smtClean="0"/>
          </a:p>
          <a:p>
            <a:pPr marL="914400" lvl="2" indent="0">
              <a:spcAft>
                <a:spcPts val="600"/>
              </a:spcAft>
              <a:buNone/>
            </a:pPr>
            <a:r>
              <a:rPr lang="ja-JP" altLang="en-US" dirty="0" smtClean="0"/>
              <a:t>　</a:t>
            </a:r>
            <a:r>
              <a:rPr lang="en-US" altLang="ja-JP" dirty="0" smtClean="0"/>
              <a:t>JS</a:t>
            </a:r>
            <a:r>
              <a:rPr lang="ja-JP" altLang="en-US" dirty="0" smtClean="0"/>
              <a:t>：</a:t>
            </a:r>
            <a:r>
              <a:rPr lang="ja-JP" altLang="en-US" dirty="0"/>
              <a:t>ブラウザ</a:t>
            </a:r>
            <a:r>
              <a:rPr lang="ja-JP" altLang="en-US" dirty="0" smtClean="0"/>
              <a:t>でコードの可視化</a:t>
            </a:r>
            <a:endParaRPr lang="en-US" altLang="ja-JP" dirty="0" smtClean="0"/>
          </a:p>
          <a:p>
            <a:pPr marL="914400" lvl="2" indent="0">
              <a:spcAft>
                <a:spcPts val="600"/>
              </a:spcAft>
              <a:buNone/>
            </a:pPr>
            <a:r>
              <a:rPr lang="ja-JP" altLang="en-US" dirty="0" smtClean="0"/>
              <a:t>　</a:t>
            </a:r>
            <a:r>
              <a:rPr lang="en-US" altLang="ja-JP" dirty="0" smtClean="0"/>
              <a:t>C++</a:t>
            </a:r>
            <a:r>
              <a:rPr lang="ja-JP" altLang="en-US" dirty="0" smtClean="0"/>
              <a:t>：</a:t>
            </a:r>
            <a:r>
              <a:rPr lang="en-US" altLang="ja-JP" dirty="0" err="1" smtClean="0"/>
              <a:t>OpenRTM</a:t>
            </a:r>
            <a:r>
              <a:rPr lang="ja-JP" altLang="en-US" dirty="0" smtClean="0"/>
              <a:t>コンポーネント</a:t>
            </a: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バックエンド実装</a:t>
            </a: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377" y="1507983"/>
            <a:ext cx="596838" cy="59683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330" y="1530662"/>
            <a:ext cx="592159" cy="5921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368" y="1513181"/>
            <a:ext cx="595130" cy="595130"/>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fontScale="925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a:t>WHATWG</a:t>
            </a:r>
            <a:r>
              <a:rPr lang="ja-JP" altLang="en-US" sz="2400" dirty="0"/>
              <a:t> </a:t>
            </a:r>
            <a:r>
              <a:rPr lang="en-US" altLang="ja-JP" sz="2400" dirty="0"/>
              <a:t>Living Standard</a:t>
            </a:r>
            <a:r>
              <a:rPr lang="ja-JP" altLang="en-US" sz="2400" dirty="0"/>
              <a:t>の成果を元にしている</a:t>
            </a:r>
            <a:endParaRPr lang="en-US" altLang="ja-JP" sz="2400" dirty="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a:spcAft>
                <a:spcPts val="600"/>
              </a:spcAft>
            </a:pPr>
            <a:r>
              <a:rPr lang="ja-JP" altLang="en-US" dirty="0" smtClean="0"/>
              <a:t>手法</a:t>
            </a:r>
            <a:r>
              <a:rPr lang="ja-JP" altLang="en-US" dirty="0" smtClean="0"/>
              <a:t>の調査・</a:t>
            </a:r>
            <a:r>
              <a:rPr lang="ja-JP" altLang="en-US" dirty="0" smtClean="0"/>
              <a:t>コーディング</a:t>
            </a:r>
            <a:endParaRPr lang="en-US" altLang="ja-JP" dirty="0" smtClean="0"/>
          </a:p>
          <a:p>
            <a:pPr lvl="1">
              <a:spcAft>
                <a:spcPts val="600"/>
              </a:spcAft>
            </a:pPr>
            <a:r>
              <a:rPr kumimoji="1" lang="ja-JP" altLang="en-US" sz="2400" dirty="0" smtClean="0"/>
              <a:t>バックエンドの</a:t>
            </a:r>
            <a:r>
              <a:rPr kumimoji="1" lang="en-US" altLang="ja-JP" sz="2400" dirty="0" err="1" smtClean="0"/>
              <a:t>JQuery,Ajax</a:t>
            </a:r>
            <a:r>
              <a:rPr kumimoji="1" lang="ja-JP" altLang="en-US" sz="2400" dirty="0" smtClean="0"/>
              <a:t>によるプログラミング</a:t>
            </a:r>
            <a:endParaRPr lang="en-US" altLang="ja-JP" sz="2400" dirty="0" smtClean="0"/>
          </a:p>
          <a:p>
            <a:pPr lvl="1">
              <a:spcAft>
                <a:spcPts val="600"/>
              </a:spcAft>
            </a:pPr>
            <a:r>
              <a:rPr lang="ja-JP" altLang="en-US" sz="2400" dirty="0" smtClean="0"/>
              <a:t>フロントエンド</a:t>
            </a:r>
            <a:r>
              <a:rPr lang="ja-JP" altLang="en-US" sz="2400" dirty="0" smtClean="0"/>
              <a:t>、バックエンド共に</a:t>
            </a:r>
            <a:r>
              <a:rPr lang="en-US" altLang="ja-JP" sz="2400" dirty="0" smtClean="0"/>
              <a:t>LLVM</a:t>
            </a:r>
            <a:r>
              <a:rPr lang="ja-JP" altLang="en-US" sz="2400" dirty="0" smtClean="0"/>
              <a:t>サブプロジェクト化</a:t>
            </a:r>
            <a:r>
              <a:rPr lang="ja-JP" altLang="en-US" sz="2400" dirty="0" smtClean="0"/>
              <a:t>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smtClean="0"/>
              <a:t>研究活動の流れ</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500"/>
                            </p:stCondLst>
                            <p:childTnLst>
                              <p:par>
                                <p:cTn id="68" presetID="4"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ox(in)">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ox(in)">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par>
                          <p:cTn id="79" fill="hold">
                            <p:stCondLst>
                              <p:cond delay="500"/>
                            </p:stCondLst>
                            <p:childTnLst>
                              <p:par>
                                <p:cTn id="80" presetID="4" presetClass="entr" presetSubtype="16"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ox(in)">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randombar(horizontal)">
                                      <p:cBhvr>
                                        <p:cTn id="87" dur="500"/>
                                        <p:tgtEl>
                                          <p:spTgt spid="18"/>
                                        </p:tgtEl>
                                      </p:cBhvr>
                                    </p:animEffect>
                                  </p:childTnLst>
                                </p:cTn>
                              </p:par>
                            </p:childTnLst>
                          </p:cTn>
                        </p:par>
                        <p:par>
                          <p:cTn id="88" fill="hold">
                            <p:stCondLst>
                              <p:cond delay="500"/>
                            </p:stCondLst>
                            <p:childTnLst>
                              <p:par>
                                <p:cTn id="89" presetID="4" presetClass="entr" presetSubtype="16"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box(in)">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20" presetClass="entr" presetSubtype="0" fill="hold"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wedge">
                                      <p:cBhvr>
                                        <p:cTn id="96" dur="500"/>
                                        <p:tgtEl>
                                          <p:spTgt spid="95"/>
                                        </p:tgtEl>
                                      </p:cBhvr>
                                    </p:animEffect>
                                  </p:childTnLst>
                                </p:cTn>
                              </p:par>
                            </p:childTnLst>
                          </p:cTn>
                        </p:par>
                        <p:par>
                          <p:cTn id="97" fill="hold">
                            <p:stCondLst>
                              <p:cond delay="500"/>
                            </p:stCondLst>
                            <p:childTnLst>
                              <p:par>
                                <p:cTn id="98" presetID="53" presetClass="entr" presetSubtype="528" fill="hold" grpId="0" nodeType="afterEffect">
                                  <p:stCondLst>
                                    <p:cond delay="0"/>
                                  </p:stCondLst>
                                  <p:iterate type="lt">
                                    <p:tmPct val="10000"/>
                                  </p:iterate>
                                  <p:childTnLst>
                                    <p:set>
                                      <p:cBhvr>
                                        <p:cTn id="99" dur="1" fill="hold">
                                          <p:stCondLst>
                                            <p:cond delay="0"/>
                                          </p:stCondLst>
                                        </p:cTn>
                                        <p:tgtEl>
                                          <p:spTgt spid="113"/>
                                        </p:tgtEl>
                                        <p:attrNameLst>
                                          <p:attrName>style.visibility</p:attrName>
                                        </p:attrNameLst>
                                      </p:cBhvr>
                                      <p:to>
                                        <p:strVal val="visible"/>
                                      </p:to>
                                    </p:set>
                                    <p:anim calcmode="lin" valueType="num">
                                      <p:cBhvr>
                                        <p:cTn id="100" dur="500" fill="hold"/>
                                        <p:tgtEl>
                                          <p:spTgt spid="113"/>
                                        </p:tgtEl>
                                        <p:attrNameLst>
                                          <p:attrName>ppt_w</p:attrName>
                                        </p:attrNameLst>
                                      </p:cBhvr>
                                      <p:tavLst>
                                        <p:tav tm="0">
                                          <p:val>
                                            <p:fltVal val="0"/>
                                          </p:val>
                                        </p:tav>
                                        <p:tav tm="100000">
                                          <p:val>
                                            <p:strVal val="#ppt_w"/>
                                          </p:val>
                                        </p:tav>
                                      </p:tavLst>
                                    </p:anim>
                                    <p:anim calcmode="lin" valueType="num">
                                      <p:cBhvr>
                                        <p:cTn id="101" dur="500" fill="hold"/>
                                        <p:tgtEl>
                                          <p:spTgt spid="113"/>
                                        </p:tgtEl>
                                        <p:attrNameLst>
                                          <p:attrName>ppt_h</p:attrName>
                                        </p:attrNameLst>
                                      </p:cBhvr>
                                      <p:tavLst>
                                        <p:tav tm="0">
                                          <p:val>
                                            <p:fltVal val="0"/>
                                          </p:val>
                                        </p:tav>
                                        <p:tav tm="100000">
                                          <p:val>
                                            <p:strVal val="#ppt_h"/>
                                          </p:val>
                                        </p:tav>
                                      </p:tavLst>
                                    </p:anim>
                                    <p:animEffect transition="in" filter="fade">
                                      <p:cBhvr>
                                        <p:cTn id="102" dur="500"/>
                                        <p:tgtEl>
                                          <p:spTgt spid="113"/>
                                        </p:tgtEl>
                                      </p:cBhvr>
                                    </p:animEffect>
                                    <p:anim calcmode="lin" valueType="num">
                                      <p:cBhvr>
                                        <p:cTn id="103" dur="500" fill="hold"/>
                                        <p:tgtEl>
                                          <p:spTgt spid="113"/>
                                        </p:tgtEl>
                                        <p:attrNameLst>
                                          <p:attrName>ppt_x</p:attrName>
                                        </p:attrNameLst>
                                      </p:cBhvr>
                                      <p:tavLst>
                                        <p:tav tm="0">
                                          <p:val>
                                            <p:fltVal val="0.5"/>
                                          </p:val>
                                        </p:tav>
                                        <p:tav tm="100000">
                                          <p:val>
                                            <p:strVal val="#ppt_x"/>
                                          </p:val>
                                        </p:tav>
                                      </p:tavLst>
                                    </p:anim>
                                    <p:anim calcmode="lin" valueType="num">
                                      <p:cBhvr>
                                        <p:cTn id="104"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式やアルゴリズムで表現し</a:t>
            </a:r>
            <a:endParaRPr lang="en-US" altLang="ja-JP" dirty="0" smtClean="0"/>
          </a:p>
          <a:p>
            <a:pPr marL="400050" lvl="1" indent="0">
              <a:lnSpc>
                <a:spcPct val="110000"/>
              </a:lnSpc>
              <a:spcBef>
                <a:spcPts val="0"/>
              </a:spcBef>
              <a:spcAft>
                <a:spcPts val="600"/>
              </a:spcAft>
              <a:buNone/>
            </a:pPr>
            <a:r>
              <a:rPr lang="ja-JP" altLang="en-US" dirty="0" smtClean="0"/>
              <a:t> 処理の流れを図示して論文を執筆</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モデル妥当性の検討、実験結果との整合性を確認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5" y="1999827"/>
            <a:ext cx="2723823" cy="369332"/>
          </a:xfrm>
          <a:prstGeom prst="rect">
            <a:avLst/>
          </a:prstGeom>
          <a:noFill/>
        </p:spPr>
        <p:txBody>
          <a:bodyPr wrap="none" rtlCol="0">
            <a:spAutoFit/>
          </a:bodyPr>
          <a:lstStyle/>
          <a:p>
            <a:r>
              <a:rPr lang="ja-JP" altLang="en-US" dirty="0" smtClean="0"/>
              <a:t>３</a:t>
            </a:r>
            <a:r>
              <a:rPr kumimoji="1" lang="ja-JP" altLang="en-US" dirty="0" smtClean="0"/>
              <a:t>．ソースコードの解析</a:t>
            </a:r>
            <a:endParaRPr kumimoji="1" lang="ja-JP" altLang="en-US" dirty="0"/>
          </a:p>
        </p:txBody>
      </p:sp>
      <p:sp>
        <p:nvSpPr>
          <p:cNvPr id="21" name="テキスト ボックス 20"/>
          <p:cNvSpPr txBox="1"/>
          <p:nvPr/>
        </p:nvSpPr>
        <p:spPr>
          <a:xfrm>
            <a:off x="5868317" y="1330665"/>
            <a:ext cx="3416320" cy="646331"/>
          </a:xfrm>
          <a:prstGeom prst="rect">
            <a:avLst/>
          </a:prstGeom>
          <a:noFill/>
        </p:spPr>
        <p:txBody>
          <a:bodyPr wrap="none" rtlCol="0">
            <a:spAutoFit/>
          </a:bodyPr>
          <a:lstStyle/>
          <a:p>
            <a:r>
              <a:rPr lang="ja-JP" altLang="en-US" dirty="0" smtClean="0"/>
              <a:t>２</a:t>
            </a:r>
            <a:r>
              <a:rPr kumimoji="1" lang="ja-JP" altLang="en-US" dirty="0" smtClean="0"/>
              <a:t>．膨大なソースコードから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127838"/>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75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1+#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4"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2800" dirty="0" smtClean="0"/>
                      <a:t>Face Detector</a:t>
                    </a:r>
                    <a:endParaRPr lang="ja-JP" altLang="en-US" sz="28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2670</TotalTime>
  <Words>1636</Words>
  <Application>Microsoft Office PowerPoint</Application>
  <PresentationFormat>画面に合わせる (4:3)</PresentationFormat>
  <Paragraphs>252</Paragraphs>
  <Slides>21</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研究活動の流れ</vt:lpstr>
      <vt:lpstr>視覚数理モデル研究</vt:lpstr>
      <vt:lpstr>Simoncelli&amp;Heegerの運動知覚モデル </vt:lpstr>
      <vt:lpstr> 新しい知見の検証 </vt:lpstr>
      <vt:lpstr>Simoncelli&amp;Heegerの運動知覚モデル </vt:lpstr>
      <vt:lpstr>視覚数理モデル研究のライフサイクル</vt:lpstr>
      <vt:lpstr>同種の問題</vt:lpstr>
      <vt:lpstr>同種の問題</vt:lpstr>
      <vt:lpstr>提案の手法</vt:lpstr>
      <vt:lpstr>提案の手法</vt:lpstr>
      <vt:lpstr>類似研究</vt:lpstr>
      <vt:lpstr>類似研究</vt:lpstr>
      <vt:lpstr>類似研究</vt:lpstr>
      <vt:lpstr>対象とする数理モデル</vt:lpstr>
      <vt:lpstr>手段についての検討</vt:lpstr>
      <vt:lpstr>手段についての検討</vt:lpstr>
      <vt:lpstr>手段についての検討</vt:lpstr>
      <vt:lpstr>手段についての検討</vt:lpstr>
      <vt:lpstr>現在までの結果</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172</cp:revision>
  <dcterms:created xsi:type="dcterms:W3CDTF">2014-10-11T04:30:58Z</dcterms:created>
  <dcterms:modified xsi:type="dcterms:W3CDTF">2015-04-02T06:07:49Z</dcterms:modified>
</cp:coreProperties>
</file>