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78" r:id="rId3"/>
    <p:sldId id="279" r:id="rId4"/>
    <p:sldId id="280" r:id="rId5"/>
    <p:sldId id="283" r:id="rId6"/>
    <p:sldId id="281" r:id="rId7"/>
    <p:sldId id="262" r:id="rId8"/>
    <p:sldId id="258" r:id="rId9"/>
    <p:sldId id="264" r:id="rId10"/>
    <p:sldId id="276" r:id="rId11"/>
    <p:sldId id="265" r:id="rId12"/>
    <p:sldId id="273" r:id="rId13"/>
    <p:sldId id="267" r:id="rId14"/>
    <p:sldId id="263" r:id="rId15"/>
    <p:sldId id="268" r:id="rId16"/>
    <p:sldId id="277" r:id="rId17"/>
    <p:sldId id="259" r:id="rId18"/>
    <p:sldId id="269" r:id="rId19"/>
    <p:sldId id="270" r:id="rId20"/>
    <p:sldId id="271" r:id="rId21"/>
    <p:sldId id="272" r:id="rId22"/>
    <p:sldId id="260" r:id="rId23"/>
    <p:sldId id="261" r:id="rId24"/>
    <p:sldId id="282" r:id="rId25"/>
    <p:sldId id="257" r:id="rId26"/>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08" autoAdjust="0"/>
    <p:restoredTop sz="93548" autoAdjust="0"/>
  </p:normalViewPr>
  <p:slideViewPr>
    <p:cSldViewPr snapToGrid="0" snapToObjects="1">
      <p:cViewPr varScale="1">
        <p:scale>
          <a:sx n="109" d="100"/>
          <a:sy n="109" d="100"/>
        </p:scale>
        <p:origin x="1896"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C89E97-5434-9C4E-B6E5-C9F9FBA5FCE1}" type="datetimeFigureOut">
              <a:rPr kumimoji="1" lang="ja-JP" altLang="en-US" smtClean="0"/>
              <a:t>2014/11/6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414CEF-9AC9-7B40-8689-4792AE055851}" type="slidenum">
              <a:rPr kumimoji="1" lang="ja-JP" altLang="en-US" smtClean="0"/>
              <a:t>‹#›</a:t>
            </a:fld>
            <a:endParaRPr kumimoji="1" lang="ja-JP" altLang="en-US"/>
          </a:p>
        </p:txBody>
      </p:sp>
    </p:spTree>
    <p:extLst>
      <p:ext uri="{BB962C8B-B14F-4D97-AF65-F5344CB8AC3E}">
        <p14:creationId xmlns:p14="http://schemas.microsoft.com/office/powerpoint/2010/main" val="3279660343"/>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読み上げる</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3</a:t>
            </a:fld>
            <a:endParaRPr kumimoji="1" lang="ja-JP" altLang="en-US" dirty="0"/>
          </a:p>
        </p:txBody>
      </p:sp>
    </p:spTree>
    <p:extLst>
      <p:ext uri="{BB962C8B-B14F-4D97-AF65-F5344CB8AC3E}">
        <p14:creationId xmlns:p14="http://schemas.microsoft.com/office/powerpoint/2010/main" val="2256039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並列的処理の各部分で新しい知見が発見された場合、先ほどと同様の手順を行い検証することになります。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13</a:t>
            </a:fld>
            <a:endParaRPr kumimoji="1" lang="ja-JP" altLang="en-US"/>
          </a:p>
        </p:txBody>
      </p:sp>
    </p:spTree>
    <p:extLst>
      <p:ext uri="{BB962C8B-B14F-4D97-AF65-F5344CB8AC3E}">
        <p14:creationId xmlns:p14="http://schemas.microsoft.com/office/powerpoint/2010/main" val="629013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従来の手法では以上の様に、まずソースを頭の中で解析して、プログラムコードに書き出すという作業や</a:t>
            </a:r>
            <a:endParaRPr kumimoji="1" lang="en-US" altLang="ja-JP" dirty="0" smtClean="0"/>
          </a:p>
          <a:p>
            <a:r>
              <a:rPr kumimoji="1" lang="ja-JP" altLang="en-US" dirty="0" smtClean="0"/>
              <a:t>変更する部分を見つける、直すという手順は全て手動で行う必要があります。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14</a:t>
            </a:fld>
            <a:endParaRPr kumimoji="1" lang="ja-JP" altLang="en-US"/>
          </a:p>
        </p:txBody>
      </p:sp>
    </p:spTree>
    <p:extLst>
      <p:ext uri="{BB962C8B-B14F-4D97-AF65-F5344CB8AC3E}">
        <p14:creationId xmlns:p14="http://schemas.microsoft.com/office/powerpoint/2010/main" val="1436513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そこで提案の手法ではまず</a:t>
            </a:r>
            <a:r>
              <a:rPr kumimoji="1" lang="en-US" altLang="ja-JP" dirty="0" smtClean="0"/>
              <a:t>WEB</a:t>
            </a:r>
            <a:r>
              <a:rPr kumimoji="1" lang="ja-JP" altLang="en-US" dirty="0" smtClean="0"/>
              <a:t>ブラウザにモデルファイルを入力すると処理（メソッド）の流れを可視化して表示します。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15</a:t>
            </a:fld>
            <a:endParaRPr kumimoji="1" lang="ja-JP" altLang="en-US"/>
          </a:p>
        </p:txBody>
      </p:sp>
    </p:spTree>
    <p:extLst>
      <p:ext uri="{BB962C8B-B14F-4D97-AF65-F5344CB8AC3E}">
        <p14:creationId xmlns:p14="http://schemas.microsoft.com/office/powerpoint/2010/main" val="753666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さらに各関数をクリックするとその関数のソースコードがエディタウインドで表示されて確認したり編集をすることができたりします。</a:t>
            </a:r>
            <a:endParaRPr kumimoji="1" lang="en-US" altLang="ja-JP" dirty="0" smtClean="0"/>
          </a:p>
          <a:p>
            <a:r>
              <a:rPr kumimoji="1" lang="ja-JP" altLang="en-US" dirty="0" smtClean="0"/>
              <a:t>変更して、実行ボタンを押すとその関数でパラメータフィッティングを行い評価結果を表示します。評価結果を比較することでより良い関数を作成することが出来ます。</a:t>
            </a:r>
            <a:endParaRPr kumimoji="1" lang="en-US" altLang="ja-JP" dirty="0" smtClean="0"/>
          </a:p>
          <a:p>
            <a:r>
              <a:rPr kumimoji="1" lang="ja-JP" altLang="en-US" dirty="0" smtClean="0"/>
              <a:t>最終結果として変更した新しいモデルファイルはダウンロードすることが出来ます。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16</a:t>
            </a:fld>
            <a:endParaRPr kumimoji="1" lang="ja-JP" altLang="en-US"/>
          </a:p>
        </p:txBody>
      </p:sp>
    </p:spTree>
    <p:extLst>
      <p:ext uri="{BB962C8B-B14F-4D97-AF65-F5344CB8AC3E}">
        <p14:creationId xmlns:p14="http://schemas.microsoft.com/office/powerpoint/2010/main" val="3150019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類似研究について今調べていることを少し書きます。</a:t>
            </a:r>
            <a:endParaRPr kumimoji="1" lang="en-US" altLang="ja-JP" dirty="0" smtClean="0"/>
          </a:p>
          <a:p>
            <a:r>
              <a:rPr kumimoji="1" lang="ja-JP" altLang="en-US" dirty="0" smtClean="0"/>
              <a:t>提案手法の元となったアイデアは</a:t>
            </a:r>
            <a:r>
              <a:rPr kumimoji="1" lang="en-US" altLang="ja-JP" dirty="0" smtClean="0"/>
              <a:t>GUI</a:t>
            </a:r>
            <a:r>
              <a:rPr kumimoji="1" lang="ja-JP" altLang="en-US" dirty="0" smtClean="0"/>
              <a:t>のプログラミング環境、学術的にはビジュアルプログラミングやデータフロープログラミングと呼ばれている手法です。</a:t>
            </a:r>
            <a:endParaRPr kumimoji="1" lang="en-US" altLang="ja-JP" dirty="0" smtClean="0"/>
          </a:p>
          <a:p>
            <a:r>
              <a:rPr kumimoji="1" lang="ja-JP" altLang="en-US" dirty="0" smtClean="0"/>
              <a:t>主要なものとして</a:t>
            </a:r>
            <a:r>
              <a:rPr kumimoji="1" lang="en-US" altLang="ja-JP" dirty="0" smtClean="0"/>
              <a:t>Simulink</a:t>
            </a:r>
            <a:r>
              <a:rPr kumimoji="1" lang="ja-JP" altLang="en-US" dirty="0" smtClean="0"/>
              <a:t>や</a:t>
            </a:r>
            <a:r>
              <a:rPr kumimoji="1" lang="en-US" altLang="ja-JP" dirty="0" err="1" smtClean="0"/>
              <a:t>LabView</a:t>
            </a:r>
            <a:r>
              <a:rPr kumimoji="1" lang="ja-JP" altLang="en-US" dirty="0" smtClean="0"/>
              <a:t>が有名で、あのようなスタイルをイメージしていただけるとわかりやすいかと思います。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17</a:t>
            </a:fld>
            <a:endParaRPr kumimoji="1" lang="ja-JP" altLang="en-US"/>
          </a:p>
        </p:txBody>
      </p:sp>
    </p:spTree>
    <p:extLst>
      <p:ext uri="{BB962C8B-B14F-4D97-AF65-F5344CB8AC3E}">
        <p14:creationId xmlns:p14="http://schemas.microsoft.com/office/powerpoint/2010/main" val="707529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18</a:t>
            </a:fld>
            <a:endParaRPr kumimoji="1" lang="ja-JP" altLang="en-US"/>
          </a:p>
        </p:txBody>
      </p:sp>
    </p:spTree>
    <p:extLst>
      <p:ext uri="{BB962C8B-B14F-4D97-AF65-F5344CB8AC3E}">
        <p14:creationId xmlns:p14="http://schemas.microsoft.com/office/powerpoint/2010/main" val="960121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19</a:t>
            </a:fld>
            <a:endParaRPr kumimoji="1" lang="ja-JP" altLang="en-US"/>
          </a:p>
        </p:txBody>
      </p:sp>
    </p:spTree>
    <p:extLst>
      <p:ext uri="{BB962C8B-B14F-4D97-AF65-F5344CB8AC3E}">
        <p14:creationId xmlns:p14="http://schemas.microsoft.com/office/powerpoint/2010/main" val="3987932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今後の計画として例で上げた</a:t>
            </a:r>
            <a:r>
              <a:rPr kumimoji="1" lang="en-US" altLang="ja-JP" dirty="0" smtClean="0"/>
              <a:t>2</a:t>
            </a:r>
            <a:r>
              <a:rPr kumimoji="1" lang="ja-JP" altLang="en-US" dirty="0" smtClean="0"/>
              <a:t>つのモデルにまずは絞って実行できる環境とするように目指します。</a:t>
            </a:r>
            <a:endParaRPr kumimoji="1" lang="en-US" altLang="ja-JP" dirty="0" smtClean="0"/>
          </a:p>
          <a:p>
            <a:r>
              <a:rPr kumimoji="1" lang="ja-JP" altLang="en-US" dirty="0" smtClean="0"/>
              <a:t>直列的な処理と並列的な処理があるのである程度の網羅性があると思います。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20</a:t>
            </a:fld>
            <a:endParaRPr kumimoji="1" lang="ja-JP" altLang="en-US"/>
          </a:p>
        </p:txBody>
      </p:sp>
    </p:spTree>
    <p:extLst>
      <p:ext uri="{BB962C8B-B14F-4D97-AF65-F5344CB8AC3E}">
        <p14:creationId xmlns:p14="http://schemas.microsoft.com/office/powerpoint/2010/main" val="26713465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WEB</a:t>
            </a:r>
            <a:r>
              <a:rPr kumimoji="1" lang="ja-JP" altLang="en-US" dirty="0" smtClean="0"/>
              <a:t>アプリ化したいという話</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21</a:t>
            </a:fld>
            <a:endParaRPr kumimoji="1" lang="ja-JP" altLang="en-US"/>
          </a:p>
        </p:txBody>
      </p:sp>
    </p:spTree>
    <p:extLst>
      <p:ext uri="{BB962C8B-B14F-4D97-AF65-F5344CB8AC3E}">
        <p14:creationId xmlns:p14="http://schemas.microsoft.com/office/powerpoint/2010/main" val="17219165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今までの結果</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22</a:t>
            </a:fld>
            <a:endParaRPr kumimoji="1" lang="ja-JP" altLang="en-US"/>
          </a:p>
        </p:txBody>
      </p:sp>
    </p:spTree>
    <p:extLst>
      <p:ext uri="{BB962C8B-B14F-4D97-AF65-F5344CB8AC3E}">
        <p14:creationId xmlns:p14="http://schemas.microsoft.com/office/powerpoint/2010/main" val="4121301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数理モデル研究者の日常的な１．並びに２．の実施方法について述べ、問題点をガッツリ指摘する。</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4</a:t>
            </a:fld>
            <a:endParaRPr kumimoji="1" lang="ja-JP" altLang="en-US" dirty="0"/>
          </a:p>
        </p:txBody>
      </p:sp>
    </p:spTree>
    <p:extLst>
      <p:ext uri="{BB962C8B-B14F-4D97-AF65-F5344CB8AC3E}">
        <p14:creationId xmlns:p14="http://schemas.microsoft.com/office/powerpoint/2010/main" val="14027855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読み上げる</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25</a:t>
            </a:fld>
            <a:endParaRPr kumimoji="1" lang="ja-JP" altLang="en-US" dirty="0"/>
          </a:p>
        </p:txBody>
      </p:sp>
    </p:spTree>
    <p:extLst>
      <p:ext uri="{BB962C8B-B14F-4D97-AF65-F5344CB8AC3E}">
        <p14:creationId xmlns:p14="http://schemas.microsoft.com/office/powerpoint/2010/main" val="3194250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従来の方法では、まずメインとなるソースコードを眺めて、処理の流れを頭のなかで整理して作成して、新しい知見で置き換えるべき関数を見つけて</a:t>
            </a:r>
            <a:endParaRPr kumimoji="1" lang="en-US" altLang="ja-JP" dirty="0" smtClean="0"/>
          </a:p>
          <a:p>
            <a:r>
              <a:rPr kumimoji="1" lang="ja-JP" altLang="en-US" dirty="0" smtClean="0"/>
              <a:t>見つけたらその関数を新しい関数に治すという手順を踏んでいると思います。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6</a:t>
            </a:fld>
            <a:endParaRPr kumimoji="1" lang="ja-JP" altLang="en-US"/>
          </a:p>
        </p:txBody>
      </p:sp>
    </p:spTree>
    <p:extLst>
      <p:ext uri="{BB962C8B-B14F-4D97-AF65-F5344CB8AC3E}">
        <p14:creationId xmlns:p14="http://schemas.microsoft.com/office/powerpoint/2010/main" val="1675080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例えば視覚神経数理モデルでの例として</a:t>
            </a:r>
            <a:r>
              <a:rPr kumimoji="1" lang="en-US" altLang="ja-JP" dirty="0" smtClean="0"/>
              <a:t>S</a:t>
            </a:r>
            <a:r>
              <a:rPr kumimoji="1" lang="ja-JP" altLang="en-US" dirty="0" smtClean="0"/>
              <a:t>＆</a:t>
            </a:r>
            <a:r>
              <a:rPr kumimoji="1" lang="en-US" altLang="ja-JP" dirty="0" smtClean="0"/>
              <a:t>H</a:t>
            </a:r>
            <a:r>
              <a:rPr kumimoji="1" lang="ja-JP" altLang="en-US" dirty="0" smtClean="0"/>
              <a:t>のモデルがあります。</a:t>
            </a:r>
            <a:endParaRPr kumimoji="1" lang="en-US" altLang="ja-JP" dirty="0" smtClean="0"/>
          </a:p>
          <a:p>
            <a:r>
              <a:rPr kumimoji="1" lang="ja-JP" altLang="en-US" dirty="0" smtClean="0"/>
              <a:t>この数理モデルは画像データ入力のあと、</a:t>
            </a:r>
            <a:r>
              <a:rPr kumimoji="1" lang="en-US" altLang="ja-JP" dirty="0" smtClean="0"/>
              <a:t>V1</a:t>
            </a:r>
            <a:r>
              <a:rPr kumimoji="1" lang="ja-JP" altLang="en-US" dirty="0" smtClean="0"/>
              <a:t>野で処理されて出力、その出力を受け取って</a:t>
            </a:r>
            <a:r>
              <a:rPr kumimoji="1" lang="en-US" altLang="ja-JP" dirty="0" smtClean="0"/>
              <a:t>MT</a:t>
            </a:r>
            <a:r>
              <a:rPr kumimoji="1" lang="ja-JP" altLang="en-US" dirty="0" smtClean="0"/>
              <a:t>野で処理が行われて、出力結果が得られるという直線的な処理の流れで</a:t>
            </a:r>
            <a:endParaRPr kumimoji="1" lang="en-US" altLang="ja-JP" dirty="0" smtClean="0"/>
          </a:p>
          <a:p>
            <a:r>
              <a:rPr kumimoji="1" lang="ja-JP" altLang="en-US" dirty="0" smtClean="0"/>
              <a:t>行われる数理モデルがあります。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7</a:t>
            </a:fld>
            <a:endParaRPr kumimoji="1" lang="ja-JP" altLang="en-US"/>
          </a:p>
        </p:txBody>
      </p:sp>
    </p:spTree>
    <p:extLst>
      <p:ext uri="{BB962C8B-B14F-4D97-AF65-F5344CB8AC3E}">
        <p14:creationId xmlns:p14="http://schemas.microsoft.com/office/powerpoint/2010/main" val="1426034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ここで、西本先生らの新しい論文で</a:t>
            </a:r>
            <a:r>
              <a:rPr kumimoji="1" lang="en-US" altLang="ja-JP" dirty="0" smtClean="0"/>
              <a:t>MT</a:t>
            </a:r>
            <a:r>
              <a:rPr kumimoji="1" lang="ja-JP" altLang="en-US" dirty="0" smtClean="0"/>
              <a:t>細胞には抑制性受容野があるという新しい知見が出てきました。</a:t>
            </a:r>
            <a:endParaRPr kumimoji="1" lang="en-US" altLang="ja-JP" dirty="0" smtClean="0"/>
          </a:p>
          <a:p>
            <a:r>
              <a:rPr kumimoji="1" lang="ja-JP" altLang="en-US" dirty="0" smtClean="0"/>
              <a:t>西本先生らの実験ではある一定のスピードｖに対して興奮、ｖ以下のスピードに対して抑制されるというように左右の図の様に違いがあります。</a:t>
            </a:r>
            <a:endParaRPr kumimoji="1" lang="en-US" altLang="ja-JP" dirty="0" smtClean="0"/>
          </a:p>
          <a:p>
            <a:r>
              <a:rPr kumimoji="1" lang="ja-JP" altLang="en-US" dirty="0" smtClean="0"/>
              <a:t>こういった場合には先のスライドの</a:t>
            </a:r>
            <a:r>
              <a:rPr kumimoji="1" lang="en-US" altLang="ja-JP" dirty="0" smtClean="0"/>
              <a:t>S&amp;H</a:t>
            </a:r>
            <a:r>
              <a:rPr kumimoji="1" lang="ja-JP" altLang="en-US" dirty="0" smtClean="0"/>
              <a:t>モデルで</a:t>
            </a:r>
            <a:r>
              <a:rPr kumimoji="1" lang="en-US" altLang="ja-JP" dirty="0" smtClean="0"/>
              <a:t>MT</a:t>
            </a:r>
            <a:r>
              <a:rPr kumimoji="1" lang="ja-JP" altLang="en-US" dirty="0" smtClean="0"/>
              <a:t>野の処理を変更することで検証を行います。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8</a:t>
            </a:fld>
            <a:endParaRPr kumimoji="1" lang="ja-JP" altLang="en-US"/>
          </a:p>
        </p:txBody>
      </p:sp>
    </p:spTree>
    <p:extLst>
      <p:ext uri="{BB962C8B-B14F-4D97-AF65-F5344CB8AC3E}">
        <p14:creationId xmlns:p14="http://schemas.microsoft.com/office/powerpoint/2010/main" val="4140797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西本先生らの新しい知見は先の数理モデルの</a:t>
            </a:r>
            <a:r>
              <a:rPr kumimoji="1" lang="en-US" altLang="ja-JP" dirty="0" smtClean="0"/>
              <a:t>MT</a:t>
            </a:r>
            <a:r>
              <a:rPr kumimoji="1" lang="ja-JP" altLang="en-US" dirty="0" smtClean="0"/>
              <a:t>野の処理の部分を他の関数に置き換えることで検証することが出来ます。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9</a:t>
            </a:fld>
            <a:endParaRPr kumimoji="1" lang="ja-JP" altLang="en-US"/>
          </a:p>
        </p:txBody>
      </p:sp>
    </p:spTree>
    <p:extLst>
      <p:ext uri="{BB962C8B-B14F-4D97-AF65-F5344CB8AC3E}">
        <p14:creationId xmlns:p14="http://schemas.microsoft.com/office/powerpoint/2010/main" val="2243020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従来の方法では、まずメインとなるソースコードを眺めて、処理の流れを頭のなかで整理して作成して、新しい知見で置き換えるべき関数を見つけて</a:t>
            </a:r>
            <a:endParaRPr kumimoji="1" lang="en-US" altLang="ja-JP" dirty="0" smtClean="0"/>
          </a:p>
          <a:p>
            <a:r>
              <a:rPr kumimoji="1" lang="ja-JP" altLang="en-US" dirty="0" smtClean="0"/>
              <a:t>見つけたらその関数を新しい関数に治すという手順を踏んでいると思います。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10</a:t>
            </a:fld>
            <a:endParaRPr kumimoji="1" lang="ja-JP" altLang="en-US"/>
          </a:p>
        </p:txBody>
      </p:sp>
    </p:spTree>
    <p:extLst>
      <p:ext uri="{BB962C8B-B14F-4D97-AF65-F5344CB8AC3E}">
        <p14:creationId xmlns:p14="http://schemas.microsoft.com/office/powerpoint/2010/main" val="2651812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問題点をもういちど整理します。</a:t>
            </a:r>
            <a:endParaRPr kumimoji="1" lang="en-US" altLang="ja-JP" dirty="0" smtClean="0"/>
          </a:p>
          <a:p>
            <a:r>
              <a:rPr kumimoji="1" lang="ja-JP" altLang="en-US" dirty="0" smtClean="0"/>
              <a:t>従来の手法では、まず論文ベースで数理モデルを理解して頭のなかでプログラムを作成するためのモデル図を書きます。またフローチャートなどを作成したりもします。</a:t>
            </a:r>
            <a:endParaRPr kumimoji="1" lang="en-US" altLang="ja-JP" dirty="0" smtClean="0"/>
          </a:p>
          <a:p>
            <a:r>
              <a:rPr kumimoji="1" lang="ja-JP" altLang="en-US" dirty="0" smtClean="0"/>
              <a:t>次に数理モデルを実装したプログラムソースコードの解読をします。論文内容と</a:t>
            </a:r>
            <a:r>
              <a:rPr kumimoji="1" lang="en-US" altLang="ja-JP" dirty="0" err="1" smtClean="0"/>
              <a:t>Matlab</a:t>
            </a:r>
            <a:r>
              <a:rPr kumimoji="1" lang="ja-JP" altLang="en-US" dirty="0" smtClean="0"/>
              <a:t>ファイルの対応関係を見つけます。この段階はプログラムのコメント文などをヒントにして解析する必要があります。</a:t>
            </a:r>
            <a:endParaRPr kumimoji="1" lang="en-US" altLang="ja-JP" dirty="0" smtClean="0"/>
          </a:p>
          <a:p>
            <a:r>
              <a:rPr kumimoji="1" lang="ja-JP" altLang="en-US" dirty="0" smtClean="0"/>
              <a:t>そして改変すべき関数を見つけたら、その部分を新しい関数で書き直します。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11</a:t>
            </a:fld>
            <a:endParaRPr kumimoji="1" lang="ja-JP" altLang="en-US"/>
          </a:p>
        </p:txBody>
      </p:sp>
    </p:spTree>
    <p:extLst>
      <p:ext uri="{BB962C8B-B14F-4D97-AF65-F5344CB8AC3E}">
        <p14:creationId xmlns:p14="http://schemas.microsoft.com/office/powerpoint/2010/main" val="1575801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同じような問題は他にもあります。</a:t>
            </a:r>
            <a:endParaRPr kumimoji="1" lang="en-US" altLang="ja-JP" dirty="0" smtClean="0"/>
          </a:p>
          <a:p>
            <a:r>
              <a:rPr kumimoji="1" lang="en-US" altLang="ja-JP" dirty="0" smtClean="0"/>
              <a:t>Judd</a:t>
            </a:r>
            <a:r>
              <a:rPr kumimoji="1" lang="ja-JP" altLang="en-US" dirty="0" smtClean="0"/>
              <a:t>の注視モデルでは入力データに対して複数の並列的な処理を経て出力結果が得られる数理モデルです。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12</a:t>
            </a:fld>
            <a:endParaRPr kumimoji="1" lang="ja-JP" altLang="en-US"/>
          </a:p>
        </p:txBody>
      </p:sp>
    </p:spTree>
    <p:extLst>
      <p:ext uri="{BB962C8B-B14F-4D97-AF65-F5344CB8AC3E}">
        <p14:creationId xmlns:p14="http://schemas.microsoft.com/office/powerpoint/2010/main" val="2499578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63018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7974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7934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18824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631481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916543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E38DBD1-F25C-9E4F-851F-C78CA3583CBD}" type="datetimeFigureOut">
              <a:rPr kumimoji="1" lang="ja-JP" altLang="en-US" smtClean="0"/>
              <a:t>2014/11/6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09468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E38DBD1-F25C-9E4F-851F-C78CA3583CBD}" type="datetimeFigureOut">
              <a:rPr kumimoji="1" lang="ja-JP" altLang="en-US" smtClean="0"/>
              <a:t>2014/11/6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416833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E38DBD1-F25C-9E4F-851F-C78CA3583CBD}" type="datetimeFigureOut">
              <a:rPr kumimoji="1" lang="ja-JP" altLang="en-US" smtClean="0"/>
              <a:t>2014/11/6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49064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07682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581935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8DBD1-F25C-9E4F-851F-C78CA3583CBD}" type="datetimeFigureOut">
              <a:rPr kumimoji="1" lang="ja-JP" altLang="en-US" smtClean="0"/>
              <a:t>2014/11/6</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190400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hyperlink" Target="http://people.csail.mit.edu/tjudd/WherePeopleLook/Docs/wherepeoplelook.pd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cs-people.bu.edu/jmzhang/BMS/BMS_iccv13_preprint.pdf" TargetMode="External"/><Relationship Id="rId5" Type="http://schemas.openxmlformats.org/officeDocument/2006/relationships/hyperlink" Target="http://www.journalofvision.org/content/13/4/11.full.pdf+html" TargetMode="Externa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gi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70438" y="1459523"/>
            <a:ext cx="7772400" cy="3789484"/>
          </a:xfrm>
        </p:spPr>
        <p:txBody>
          <a:bodyPr>
            <a:normAutofit fontScale="90000"/>
          </a:bodyPr>
          <a:lstStyle/>
          <a:p>
            <a:r>
              <a:rPr lang="ja-JP" altLang="ja-JP" dirty="0"/>
              <a:t>大規模数理モデル</a:t>
            </a:r>
            <a:r>
              <a:rPr lang="ja-JP" altLang="ja-JP" dirty="0" smtClean="0"/>
              <a:t>や</a:t>
            </a:r>
            <a:r>
              <a:rPr lang="en-US" altLang="ja-JP" dirty="0" smtClean="0"/>
              <a:t/>
            </a:r>
            <a:br>
              <a:rPr lang="en-US" altLang="ja-JP" dirty="0" smtClean="0"/>
            </a:br>
            <a:r>
              <a:rPr lang="ja-JP" altLang="ja-JP" dirty="0" smtClean="0"/>
              <a:t>複合</a:t>
            </a:r>
            <a:r>
              <a:rPr lang="ja-JP" altLang="ja-JP" dirty="0"/>
              <a:t>コンポーネントの</a:t>
            </a:r>
            <a:r>
              <a:rPr lang="ja-JP" altLang="ja-JP" dirty="0" smtClean="0"/>
              <a:t>構築</a:t>
            </a:r>
            <a:r>
              <a:rPr lang="en-US" altLang="ja-JP" dirty="0" smtClean="0"/>
              <a:t/>
            </a:r>
            <a:br>
              <a:rPr lang="en-US" altLang="ja-JP" dirty="0" smtClean="0"/>
            </a:br>
            <a:r>
              <a:rPr lang="ja-JP" altLang="ja-JP" dirty="0" smtClean="0"/>
              <a:t>を目的</a:t>
            </a:r>
            <a:r>
              <a:rPr lang="ja-JP" altLang="ja-JP" dirty="0"/>
              <a:t>と</a:t>
            </a:r>
            <a:r>
              <a:rPr lang="ja-JP" altLang="ja-JP" dirty="0" smtClean="0"/>
              <a:t>した</a:t>
            </a:r>
            <a:r>
              <a:rPr lang="en-US" altLang="ja-JP" dirty="0" smtClean="0"/>
              <a:t/>
            </a:r>
            <a:br>
              <a:rPr lang="en-US" altLang="ja-JP" dirty="0" smtClean="0"/>
            </a:br>
            <a:r>
              <a:rPr lang="ja-JP" altLang="ja-JP" dirty="0" smtClean="0"/>
              <a:t>データ</a:t>
            </a:r>
            <a:r>
              <a:rPr lang="ja-JP" altLang="ja-JP" dirty="0"/>
              <a:t>可視化</a:t>
            </a:r>
            <a:r>
              <a:rPr lang="ja-JP" altLang="ja-JP" dirty="0" smtClean="0"/>
              <a:t>プログラミング環境</a:t>
            </a:r>
            <a:r>
              <a:rPr lang="en-US" altLang="ja-JP" dirty="0" smtClean="0"/>
              <a:t/>
            </a:r>
            <a:br>
              <a:rPr lang="en-US" altLang="ja-JP" dirty="0" smtClean="0"/>
            </a:br>
            <a:r>
              <a:rPr lang="ja-JP" altLang="ja-JP" dirty="0" smtClean="0"/>
              <a:t>の</a:t>
            </a:r>
            <a:r>
              <a:rPr lang="ja-JP" altLang="ja-JP" dirty="0"/>
              <a:t>構築</a:t>
            </a:r>
            <a:br>
              <a:rPr lang="ja-JP" altLang="ja-JP" dirty="0"/>
            </a:br>
            <a:r>
              <a:rPr lang="en-US" altLang="ja-JP" dirty="0"/>
              <a:t> </a:t>
            </a:r>
            <a:endParaRPr kumimoji="1" lang="ja-JP" altLang="en-US" dirty="0"/>
          </a:p>
        </p:txBody>
      </p:sp>
      <p:sp>
        <p:nvSpPr>
          <p:cNvPr id="3" name="サブタイトル 2"/>
          <p:cNvSpPr>
            <a:spLocks noGrp="1"/>
          </p:cNvSpPr>
          <p:nvPr>
            <p:ph type="subTitle" idx="1"/>
          </p:nvPr>
        </p:nvSpPr>
        <p:spPr>
          <a:xfrm>
            <a:off x="2743200" y="4981489"/>
            <a:ext cx="6400800" cy="1752600"/>
          </a:xfrm>
        </p:spPr>
        <p:txBody>
          <a:bodyPr>
            <a:normAutofit fontScale="70000" lnSpcReduction="20000"/>
          </a:bodyPr>
          <a:lstStyle/>
          <a:p>
            <a:pPr algn="r"/>
            <a:r>
              <a:rPr kumimoji="1" lang="ja-JP" altLang="en-US" dirty="0" smtClean="0"/>
              <a:t>人間情報学講座</a:t>
            </a:r>
            <a:endParaRPr kumimoji="1" lang="en-US" altLang="ja-JP" dirty="0" smtClean="0"/>
          </a:p>
          <a:p>
            <a:pPr algn="r"/>
            <a:r>
              <a:rPr kumimoji="1" lang="ja-JP" altLang="en-US" dirty="0" smtClean="0"/>
              <a:t>１３６０００１</a:t>
            </a:r>
            <a:endParaRPr kumimoji="1" lang="en-US" altLang="ja-JP" dirty="0" smtClean="0"/>
          </a:p>
          <a:p>
            <a:pPr algn="r"/>
            <a:r>
              <a:rPr lang="ja-JP" altLang="en-US" dirty="0" smtClean="0"/>
              <a:t>赤澤文彦</a:t>
            </a:r>
            <a:endParaRPr lang="en-US" altLang="ja-JP" dirty="0" smtClean="0"/>
          </a:p>
          <a:p>
            <a:pPr algn="r"/>
            <a:endParaRPr lang="en-US" altLang="ja-JP" dirty="0" smtClean="0"/>
          </a:p>
          <a:p>
            <a:pPr algn="r"/>
            <a:r>
              <a:rPr kumimoji="1" lang="ja-JP" altLang="en-US" dirty="0" smtClean="0"/>
              <a:t>指導教員　佐藤俊治</a:t>
            </a:r>
            <a:endParaRPr kumimoji="1" lang="ja-JP" altLang="en-US" dirty="0"/>
          </a:p>
        </p:txBody>
      </p:sp>
    </p:spTree>
    <p:extLst>
      <p:ext uri="{BB962C8B-B14F-4D97-AF65-F5344CB8AC3E}">
        <p14:creationId xmlns:p14="http://schemas.microsoft.com/office/powerpoint/2010/main" val="2585516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問題点</a:t>
            </a:r>
            <a:r>
              <a:rPr lang="en-US" altLang="ja-JP" dirty="0" smtClean="0"/>
              <a:t/>
            </a:r>
            <a:br>
              <a:rPr lang="en-US" altLang="ja-JP" dirty="0" smtClean="0"/>
            </a:br>
            <a:r>
              <a:rPr lang="ja-JP" altLang="en-US" dirty="0" smtClean="0"/>
              <a:t>（</a:t>
            </a:r>
            <a:r>
              <a:rPr lang="en-US" altLang="ja-JP" dirty="0" err="1" smtClean="0"/>
              <a:t>Matlab</a:t>
            </a:r>
            <a:r>
              <a:rPr lang="ja-JP" altLang="en-US" dirty="0" smtClean="0"/>
              <a:t>の場合）</a:t>
            </a:r>
            <a:endParaRPr kumimoji="1" lang="ja-JP" altLang="en-US" dirty="0"/>
          </a:p>
        </p:txBody>
      </p:sp>
      <p:pic>
        <p:nvPicPr>
          <p:cNvPr id="7" name="図 6" descr="sozai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239" y="1678591"/>
            <a:ext cx="3289905" cy="2409598"/>
          </a:xfrm>
          <a:prstGeom prst="rect">
            <a:avLst/>
          </a:prstGeom>
        </p:spPr>
      </p:pic>
      <p:pic>
        <p:nvPicPr>
          <p:cNvPr id="8" name="図 7" descr="sozai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239" y="4318000"/>
            <a:ext cx="3289905" cy="2409598"/>
          </a:xfrm>
          <a:prstGeom prst="rect">
            <a:avLst/>
          </a:prstGeom>
        </p:spPr>
      </p:pic>
      <p:sp>
        <p:nvSpPr>
          <p:cNvPr id="9" name="テキスト ボックス 8"/>
          <p:cNvSpPr txBox="1"/>
          <p:nvPr/>
        </p:nvSpPr>
        <p:spPr>
          <a:xfrm>
            <a:off x="4717143" y="2143811"/>
            <a:ext cx="3941103" cy="923330"/>
          </a:xfrm>
          <a:prstGeom prst="rect">
            <a:avLst/>
          </a:prstGeom>
          <a:noFill/>
        </p:spPr>
        <p:txBody>
          <a:bodyPr wrap="none" rtlCol="0">
            <a:spAutoFit/>
          </a:bodyPr>
          <a:lstStyle/>
          <a:p>
            <a:r>
              <a:rPr lang="ja-JP" altLang="en-US" dirty="0" smtClean="0"/>
              <a:t>ソースコードを表示してコメントなどから</a:t>
            </a:r>
            <a:endParaRPr lang="en-US" altLang="ja-JP" dirty="0" smtClean="0"/>
          </a:p>
          <a:p>
            <a:r>
              <a:rPr lang="ja-JP" altLang="en-US" dirty="0" smtClean="0"/>
              <a:t>処理の流れを確認する</a:t>
            </a:r>
            <a:endParaRPr lang="en-US" altLang="ja-JP" dirty="0" smtClean="0"/>
          </a:p>
          <a:p>
            <a:endParaRPr kumimoji="1" lang="en-US" altLang="ja-JP" dirty="0" smtClean="0"/>
          </a:p>
        </p:txBody>
      </p:sp>
      <p:sp>
        <p:nvSpPr>
          <p:cNvPr id="10" name="テキスト ボックス 9"/>
          <p:cNvSpPr txBox="1"/>
          <p:nvPr/>
        </p:nvSpPr>
        <p:spPr>
          <a:xfrm>
            <a:off x="4717143" y="4511963"/>
            <a:ext cx="3370334" cy="646331"/>
          </a:xfrm>
          <a:prstGeom prst="rect">
            <a:avLst/>
          </a:prstGeom>
          <a:noFill/>
        </p:spPr>
        <p:txBody>
          <a:bodyPr wrap="none" rtlCol="0">
            <a:spAutoFit/>
          </a:bodyPr>
          <a:lstStyle/>
          <a:p>
            <a:r>
              <a:rPr kumimoji="1" lang="ja-JP" altLang="en-US" dirty="0" smtClean="0"/>
              <a:t>置き換えるべき関数を同定したら</a:t>
            </a:r>
            <a:endParaRPr kumimoji="1" lang="en-US" altLang="ja-JP" dirty="0" smtClean="0"/>
          </a:p>
          <a:p>
            <a:r>
              <a:rPr lang="ja-JP" altLang="en-US" dirty="0" smtClean="0"/>
              <a:t>ソースコードを書き換え。</a:t>
            </a:r>
            <a:endParaRPr kumimoji="1" lang="ja-JP" altLang="en-US" dirty="0"/>
          </a:p>
        </p:txBody>
      </p:sp>
      <p:sp>
        <p:nvSpPr>
          <p:cNvPr id="11" name="下矢印 10"/>
          <p:cNvSpPr/>
          <p:nvPr/>
        </p:nvSpPr>
        <p:spPr>
          <a:xfrm>
            <a:off x="5919380" y="3090672"/>
            <a:ext cx="810381" cy="1282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4" name="直線コネクタ 3"/>
          <p:cNvCxnSpPr/>
          <p:nvPr/>
        </p:nvCxnSpPr>
        <p:spPr>
          <a:xfrm>
            <a:off x="346364" y="1533448"/>
            <a:ext cx="865909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50930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問題点</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dirty="0" smtClean="0"/>
              <a:t>一部改変による改良を行う場合、</a:t>
            </a:r>
            <a:r>
              <a:rPr kumimoji="1" lang="ja-JP" altLang="en-US" u="sng" dirty="0" smtClean="0">
                <a:solidFill>
                  <a:srgbClr val="FFC000"/>
                </a:solidFill>
              </a:rPr>
              <a:t>従来の手法</a:t>
            </a:r>
            <a:endParaRPr kumimoji="1" lang="en-US" altLang="ja-JP" u="sng" dirty="0" smtClean="0">
              <a:solidFill>
                <a:srgbClr val="FFC000"/>
              </a:solidFill>
            </a:endParaRPr>
          </a:p>
          <a:p>
            <a:pPr marL="514350" indent="-514350">
              <a:buClr>
                <a:schemeClr val="accent6"/>
              </a:buClr>
              <a:buFont typeface="+mj-ea"/>
              <a:buAutoNum type="circleNumDbPlain"/>
            </a:pPr>
            <a:r>
              <a:rPr lang="ja-JP" altLang="en-US" dirty="0" smtClean="0"/>
              <a:t>論文ベースでの</a:t>
            </a:r>
            <a:r>
              <a:rPr lang="en-US" altLang="ja-JP" dirty="0" smtClean="0"/>
              <a:t>S&amp;H</a:t>
            </a:r>
            <a:r>
              <a:rPr lang="ja-JP" altLang="en-US" dirty="0" smtClean="0"/>
              <a:t>数理モデルの解釈（プログラム用のモデル図を描く）</a:t>
            </a:r>
            <a:endParaRPr lang="en-US" altLang="ja-JP" dirty="0" smtClean="0"/>
          </a:p>
          <a:p>
            <a:pPr marL="514350" indent="-514350">
              <a:buClr>
                <a:schemeClr val="accent6"/>
              </a:buClr>
              <a:buFont typeface="+mj-ea"/>
              <a:buAutoNum type="circleNumDbPlain"/>
            </a:pPr>
            <a:r>
              <a:rPr kumimoji="1" lang="ja-JP" altLang="en-US" dirty="0" smtClean="0"/>
              <a:t>数理モデルを実装（翻訳）したプログラミング言語の解読＝コードから論文内容と</a:t>
            </a:r>
            <a:r>
              <a:rPr kumimoji="1" lang="en-US" altLang="ja-JP" dirty="0" err="1" smtClean="0"/>
              <a:t>Matlab</a:t>
            </a:r>
            <a:r>
              <a:rPr kumimoji="1" lang="ja-JP" altLang="en-US" dirty="0" smtClean="0"/>
              <a:t>ファイルの対応関係を読みとる</a:t>
            </a:r>
            <a:endParaRPr kumimoji="1" lang="en-US" altLang="ja-JP" dirty="0" smtClean="0"/>
          </a:p>
          <a:p>
            <a:pPr marL="514350" indent="-514350">
              <a:buClr>
                <a:schemeClr val="accent6"/>
              </a:buClr>
              <a:buFont typeface="+mj-ea"/>
              <a:buAutoNum type="circleNumDbPlain"/>
            </a:pPr>
            <a:r>
              <a:rPr lang="ja-JP" altLang="en-US" dirty="0" smtClean="0"/>
              <a:t>改変すべき関数の同定</a:t>
            </a:r>
            <a:endParaRPr lang="en-US" altLang="ja-JP" dirty="0" smtClean="0"/>
          </a:p>
          <a:p>
            <a:pPr marL="514350" indent="-514350">
              <a:buClr>
                <a:schemeClr val="accent6"/>
              </a:buClr>
              <a:buFont typeface="+mj-ea"/>
              <a:buAutoNum type="circleNumDbPlain"/>
            </a:pPr>
            <a:r>
              <a:rPr kumimoji="1" lang="ja-JP" altLang="en-US" dirty="0" smtClean="0"/>
              <a:t>新しい知見を反映した新関数への置き換え</a:t>
            </a:r>
            <a:endParaRPr kumimoji="1" lang="en-US" altLang="ja-JP" dirty="0" smtClean="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31736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同種の問題</a:t>
            </a:r>
            <a:endParaRPr kumimoji="1" lang="ja-JP" altLang="en-US" dirty="0"/>
          </a:p>
        </p:txBody>
      </p:sp>
      <p:grpSp>
        <p:nvGrpSpPr>
          <p:cNvPr id="4" name="グループ化 2"/>
          <p:cNvGrpSpPr/>
          <p:nvPr/>
        </p:nvGrpSpPr>
        <p:grpSpPr>
          <a:xfrm>
            <a:off x="304800" y="1778075"/>
            <a:ext cx="8534400" cy="4728306"/>
            <a:chOff x="304803" y="1689318"/>
            <a:chExt cx="8534400" cy="4567413"/>
          </a:xfrm>
        </p:grpSpPr>
        <p:grpSp>
          <p:nvGrpSpPr>
            <p:cNvPr id="5" name="グループ化 3"/>
            <p:cNvGrpSpPr/>
            <p:nvPr/>
          </p:nvGrpSpPr>
          <p:grpSpPr>
            <a:xfrm>
              <a:off x="304803" y="1689318"/>
              <a:ext cx="8534400" cy="4567413"/>
              <a:chOff x="304803" y="1951923"/>
              <a:chExt cx="8534400" cy="4567413"/>
            </a:xfrm>
          </p:grpSpPr>
          <p:sp>
            <p:nvSpPr>
              <p:cNvPr id="8" name="正方形/長方形 7"/>
              <p:cNvSpPr/>
              <p:nvPr/>
            </p:nvSpPr>
            <p:spPr>
              <a:xfrm>
                <a:off x="304803" y="1951923"/>
                <a:ext cx="8534400" cy="4567413"/>
              </a:xfrm>
              <a:prstGeom prst="rect">
                <a:avLst/>
              </a:prstGeom>
              <a:solidFill>
                <a:schemeClr val="bg1"/>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10" name="グループ化 8"/>
              <p:cNvGrpSpPr/>
              <p:nvPr/>
            </p:nvGrpSpPr>
            <p:grpSpPr>
              <a:xfrm>
                <a:off x="555198" y="2229424"/>
                <a:ext cx="8134330" cy="4184339"/>
                <a:chOff x="555198" y="2229424"/>
                <a:chExt cx="8134330" cy="4184339"/>
              </a:xfrm>
            </p:grpSpPr>
            <p:grpSp>
              <p:nvGrpSpPr>
                <p:cNvPr id="12" name="グループ化 10"/>
                <p:cNvGrpSpPr/>
                <p:nvPr/>
              </p:nvGrpSpPr>
              <p:grpSpPr>
                <a:xfrm>
                  <a:off x="555198" y="3681131"/>
                  <a:ext cx="2014314" cy="1809521"/>
                  <a:chOff x="-92969" y="3924695"/>
                  <a:chExt cx="2014314" cy="1809521"/>
                </a:xfrm>
              </p:grpSpPr>
              <p:sp>
                <p:nvSpPr>
                  <p:cNvPr id="46" name="山形 45"/>
                  <p:cNvSpPr/>
                  <p:nvPr/>
                </p:nvSpPr>
                <p:spPr bwMode="auto">
                  <a:xfrm>
                    <a:off x="1250040" y="3975433"/>
                    <a:ext cx="671305" cy="168926"/>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grpSp>
                <p:nvGrpSpPr>
                  <p:cNvPr id="47" name="グループ化 45"/>
                  <p:cNvGrpSpPr/>
                  <p:nvPr/>
                </p:nvGrpSpPr>
                <p:grpSpPr>
                  <a:xfrm>
                    <a:off x="-92969" y="3924695"/>
                    <a:ext cx="2007932" cy="1809521"/>
                    <a:chOff x="-92969" y="3924695"/>
                    <a:chExt cx="2007932" cy="1809521"/>
                  </a:xfrm>
                </p:grpSpPr>
                <p:pic>
                  <p:nvPicPr>
                    <p:cNvPr id="48" name="コンテンツ プレースホルダ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69" y="3924695"/>
                      <a:ext cx="1876178" cy="1368243"/>
                    </a:xfrm>
                    <a:prstGeom prst="rect">
                      <a:avLst/>
                    </a:prstGeom>
                  </p:spPr>
                </p:pic>
                <p:sp>
                  <p:nvSpPr>
                    <p:cNvPr id="49" name="テキスト ボックス 54"/>
                    <p:cNvSpPr txBox="1">
                      <a:spLocks noChangeArrowheads="1"/>
                    </p:cNvSpPr>
                    <p:nvPr/>
                  </p:nvSpPr>
                  <p:spPr bwMode="auto">
                    <a:xfrm>
                      <a:off x="-72833" y="5210996"/>
                      <a:ext cx="198779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1" hangingPunct="1"/>
                      <a:r>
                        <a:rPr lang="en-US" altLang="ja-JP" sz="2800" dirty="0" smtClean="0"/>
                        <a:t>Input Image</a:t>
                      </a:r>
                      <a:endParaRPr lang="en-US" altLang="ja-JP" sz="2800" dirty="0"/>
                    </a:p>
                  </p:txBody>
                </p:sp>
              </p:grpSp>
            </p:grpSp>
            <p:cxnSp>
              <p:nvCxnSpPr>
                <p:cNvPr id="13" name="直線コネクタ 16"/>
                <p:cNvCxnSpPr>
                  <a:stCxn id="46" idx="3"/>
                  <a:endCxn id="39" idx="1"/>
                </p:cNvCxnSpPr>
                <p:nvPr/>
              </p:nvCxnSpPr>
              <p:spPr bwMode="auto">
                <a:xfrm flipV="1">
                  <a:off x="2569512" y="2384558"/>
                  <a:ext cx="803862" cy="1431774"/>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9"/>
                <p:cNvCxnSpPr>
                  <a:stCxn id="46" idx="3"/>
                  <a:endCxn id="33" idx="1"/>
                </p:cNvCxnSpPr>
                <p:nvPr/>
              </p:nvCxnSpPr>
              <p:spPr bwMode="auto">
                <a:xfrm flipV="1">
                  <a:off x="2569512" y="3260191"/>
                  <a:ext cx="803862" cy="556141"/>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34"/>
                <p:cNvCxnSpPr>
                  <a:stCxn id="40" idx="3"/>
                  <a:endCxn id="44" idx="1"/>
                </p:cNvCxnSpPr>
                <p:nvPr/>
              </p:nvCxnSpPr>
              <p:spPr bwMode="auto">
                <a:xfrm>
                  <a:off x="6075690" y="2384558"/>
                  <a:ext cx="688893" cy="1473221"/>
                </a:xfrm>
                <a:prstGeom prst="bentConnector3">
                  <a:avLst>
                    <a:gd name="adj1" fmla="val 47235"/>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36"/>
                <p:cNvCxnSpPr>
                  <a:stCxn id="37" idx="3"/>
                  <a:endCxn id="44" idx="1"/>
                </p:cNvCxnSpPr>
                <p:nvPr/>
              </p:nvCxnSpPr>
              <p:spPr bwMode="auto">
                <a:xfrm flipV="1">
                  <a:off x="6041823" y="3857779"/>
                  <a:ext cx="722760" cy="202931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925"/>
                <p:cNvCxnSpPr>
                  <a:stCxn id="46" idx="3"/>
                  <a:endCxn id="36" idx="1"/>
                </p:cNvCxnSpPr>
                <p:nvPr/>
              </p:nvCxnSpPr>
              <p:spPr bwMode="auto">
                <a:xfrm>
                  <a:off x="2569512" y="3816332"/>
                  <a:ext cx="769995" cy="207075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931"/>
                <p:cNvCxnSpPr>
                  <a:stCxn id="46" idx="3"/>
                  <a:endCxn id="30" idx="1"/>
                </p:cNvCxnSpPr>
                <p:nvPr/>
              </p:nvCxnSpPr>
              <p:spPr bwMode="auto">
                <a:xfrm>
                  <a:off x="2569512" y="3816332"/>
                  <a:ext cx="803862" cy="319492"/>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933"/>
                <p:cNvCxnSpPr>
                  <a:stCxn id="31" idx="3"/>
                  <a:endCxn id="44" idx="1"/>
                </p:cNvCxnSpPr>
                <p:nvPr/>
              </p:nvCxnSpPr>
              <p:spPr bwMode="auto">
                <a:xfrm flipV="1">
                  <a:off x="6075690" y="3857779"/>
                  <a:ext cx="688893" cy="243411"/>
                </a:xfrm>
                <a:prstGeom prst="bentConnector3">
                  <a:avLst>
                    <a:gd name="adj1" fmla="val 47234"/>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37"/>
                <p:cNvCxnSpPr>
                  <a:stCxn id="34" idx="3"/>
                  <a:endCxn id="44" idx="1"/>
                </p:cNvCxnSpPr>
                <p:nvPr/>
              </p:nvCxnSpPr>
              <p:spPr bwMode="auto">
                <a:xfrm>
                  <a:off x="6075690" y="3260191"/>
                  <a:ext cx="688893" cy="597588"/>
                </a:xfrm>
                <a:prstGeom prst="bentConnector3">
                  <a:avLst>
                    <a:gd name="adj1" fmla="val 47235"/>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21" name="グループ化 19"/>
                <p:cNvGrpSpPr/>
                <p:nvPr/>
              </p:nvGrpSpPr>
              <p:grpSpPr>
                <a:xfrm>
                  <a:off x="6454501" y="3696260"/>
                  <a:ext cx="2235027" cy="1799876"/>
                  <a:chOff x="6341446" y="3813452"/>
                  <a:chExt cx="2235027" cy="1799876"/>
                </a:xfrm>
              </p:grpSpPr>
              <p:sp>
                <p:nvSpPr>
                  <p:cNvPr id="42" name="テキスト ボックス 54"/>
                  <p:cNvSpPr txBox="1">
                    <a:spLocks noChangeArrowheads="1"/>
                  </p:cNvSpPr>
                  <p:nvPr/>
                </p:nvSpPr>
                <p:spPr bwMode="auto">
                  <a:xfrm>
                    <a:off x="6341446" y="5090108"/>
                    <a:ext cx="2225723"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1" hangingPunct="1"/>
                    <a:r>
                      <a:rPr lang="en-US" altLang="ja-JP" sz="2800" dirty="0" smtClean="0"/>
                      <a:t>saliency </a:t>
                    </a:r>
                    <a:r>
                      <a:rPr lang="en-US" altLang="ja-JP" sz="2800" dirty="0"/>
                      <a:t>map</a:t>
                    </a:r>
                  </a:p>
                </p:txBody>
              </p:sp>
              <p:grpSp>
                <p:nvGrpSpPr>
                  <p:cNvPr id="43" name="グループ化 41"/>
                  <p:cNvGrpSpPr/>
                  <p:nvPr/>
                </p:nvGrpSpPr>
                <p:grpSpPr>
                  <a:xfrm>
                    <a:off x="6574896" y="3813452"/>
                    <a:ext cx="2001577" cy="1303875"/>
                    <a:chOff x="6135111" y="3751032"/>
                    <a:chExt cx="2001577" cy="1303875"/>
                  </a:xfrm>
                </p:grpSpPr>
                <p:sp>
                  <p:nvSpPr>
                    <p:cNvPr id="44" name="山形 43"/>
                    <p:cNvSpPr/>
                    <p:nvPr/>
                  </p:nvSpPr>
                  <p:spPr bwMode="auto">
                    <a:xfrm>
                      <a:off x="6135111" y="3835919"/>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pic>
                  <p:nvPicPr>
                    <p:cNvPr id="45" name="図 4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312688" y="3751032"/>
                      <a:ext cx="1824000" cy="1303875"/>
                    </a:xfrm>
                    <a:prstGeom prst="rect">
                      <a:avLst/>
                    </a:prstGeom>
                  </p:spPr>
                </p:pic>
              </p:grpSp>
            </p:grpSp>
            <p:grpSp>
              <p:nvGrpSpPr>
                <p:cNvPr id="22" name="グループ化 20"/>
                <p:cNvGrpSpPr/>
                <p:nvPr/>
              </p:nvGrpSpPr>
              <p:grpSpPr>
                <a:xfrm>
                  <a:off x="3296742" y="2229424"/>
                  <a:ext cx="2778948" cy="681807"/>
                  <a:chOff x="3146972" y="2781793"/>
                  <a:chExt cx="2778948" cy="681807"/>
                </a:xfrm>
              </p:grpSpPr>
              <p:sp>
                <p:nvSpPr>
                  <p:cNvPr id="39" name="山形 38"/>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0" name="山形 39"/>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1" name="正方形/長方形 40"/>
                  <p:cNvSpPr/>
                  <p:nvPr/>
                </p:nvSpPr>
                <p:spPr bwMode="auto">
                  <a:xfrm>
                    <a:off x="3274949" y="2781793"/>
                    <a:ext cx="2498109"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Color</a:t>
                    </a:r>
                    <a:endParaRPr lang="ja-JP" altLang="en-US" sz="3200" dirty="0"/>
                  </a:p>
                </p:txBody>
              </p:sp>
            </p:grpSp>
            <p:grpSp>
              <p:nvGrpSpPr>
                <p:cNvPr id="23" name="グループ化 21"/>
                <p:cNvGrpSpPr/>
                <p:nvPr/>
              </p:nvGrpSpPr>
              <p:grpSpPr>
                <a:xfrm>
                  <a:off x="3262875" y="5731956"/>
                  <a:ext cx="2778948" cy="681807"/>
                  <a:chOff x="3146972" y="2781793"/>
                  <a:chExt cx="2778948" cy="681807"/>
                </a:xfrm>
              </p:grpSpPr>
              <p:sp>
                <p:nvSpPr>
                  <p:cNvPr id="36" name="山形 35"/>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7" name="山形 36"/>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8" name="正方形/長方形 37"/>
                  <p:cNvSpPr/>
                  <p:nvPr/>
                </p:nvSpPr>
                <p:spPr bwMode="auto">
                  <a:xfrm>
                    <a:off x="3308817" y="2781793"/>
                    <a:ext cx="2498108"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other</a:t>
                    </a:r>
                    <a:endParaRPr lang="ja-JP" altLang="en-US" sz="3200" dirty="0"/>
                  </a:p>
                </p:txBody>
              </p:sp>
            </p:grpSp>
            <p:grpSp>
              <p:nvGrpSpPr>
                <p:cNvPr id="24" name="グループ化 22"/>
                <p:cNvGrpSpPr/>
                <p:nvPr/>
              </p:nvGrpSpPr>
              <p:grpSpPr>
                <a:xfrm>
                  <a:off x="3296742" y="3105057"/>
                  <a:ext cx="2778948" cy="681807"/>
                  <a:chOff x="3146972" y="2781793"/>
                  <a:chExt cx="2778948" cy="681807"/>
                </a:xfrm>
              </p:grpSpPr>
              <p:sp>
                <p:nvSpPr>
                  <p:cNvPr id="33" name="山形 32"/>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4" name="山形 33"/>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5" name="正方形/長方形 34"/>
                  <p:cNvSpPr/>
                  <p:nvPr/>
                </p:nvSpPr>
                <p:spPr bwMode="auto">
                  <a:xfrm>
                    <a:off x="3274950" y="2781793"/>
                    <a:ext cx="2498108"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Intensity</a:t>
                    </a:r>
                    <a:endParaRPr lang="ja-JP" altLang="en-US" sz="3200" dirty="0"/>
                  </a:p>
                </p:txBody>
              </p:sp>
            </p:grpSp>
            <p:grpSp>
              <p:nvGrpSpPr>
                <p:cNvPr id="25" name="グループ化 23"/>
                <p:cNvGrpSpPr/>
                <p:nvPr/>
              </p:nvGrpSpPr>
              <p:grpSpPr>
                <a:xfrm>
                  <a:off x="3296742" y="3980690"/>
                  <a:ext cx="2778948" cy="681807"/>
                  <a:chOff x="3146972" y="2781793"/>
                  <a:chExt cx="2778948" cy="681807"/>
                </a:xfrm>
              </p:grpSpPr>
              <p:sp>
                <p:nvSpPr>
                  <p:cNvPr id="30" name="山形 29"/>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1" name="山形 30"/>
                  <p:cNvSpPr/>
                  <p:nvPr/>
                </p:nvSpPr>
                <p:spPr bwMode="auto">
                  <a:xfrm>
                    <a:off x="5346615" y="2817830"/>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2" name="正方形/長方形 31"/>
                  <p:cNvSpPr/>
                  <p:nvPr/>
                </p:nvSpPr>
                <p:spPr bwMode="auto">
                  <a:xfrm>
                    <a:off x="3274949" y="2781793"/>
                    <a:ext cx="2498109"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Orientations</a:t>
                    </a:r>
                    <a:endParaRPr lang="ja-JP" altLang="en-US" sz="3200" dirty="0"/>
                  </a:p>
                </p:txBody>
              </p:sp>
            </p:grpSp>
            <p:grpSp>
              <p:nvGrpSpPr>
                <p:cNvPr id="26" name="グループ化 24"/>
                <p:cNvGrpSpPr/>
                <p:nvPr/>
              </p:nvGrpSpPr>
              <p:grpSpPr>
                <a:xfrm>
                  <a:off x="3296742" y="4856323"/>
                  <a:ext cx="2778948" cy="681807"/>
                  <a:chOff x="3146972" y="2781793"/>
                  <a:chExt cx="2778948" cy="681807"/>
                </a:xfrm>
              </p:grpSpPr>
              <p:sp>
                <p:nvSpPr>
                  <p:cNvPr id="27" name="山形 26"/>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28" name="山形 27"/>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29" name="正方形/長方形 28"/>
                  <p:cNvSpPr/>
                  <p:nvPr/>
                </p:nvSpPr>
                <p:spPr bwMode="auto">
                  <a:xfrm>
                    <a:off x="3274949" y="2781793"/>
                    <a:ext cx="2498111"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Face Detector</a:t>
                    </a:r>
                    <a:endParaRPr lang="ja-JP" altLang="en-US" sz="3200" dirty="0"/>
                  </a:p>
                </p:txBody>
              </p:sp>
            </p:grpSp>
          </p:grpSp>
        </p:grpSp>
        <p:cxnSp>
          <p:nvCxnSpPr>
            <p:cNvPr id="6" name="直線コネクタ 1931"/>
            <p:cNvCxnSpPr>
              <a:stCxn id="46" idx="3"/>
              <a:endCxn id="27" idx="1"/>
            </p:cNvCxnSpPr>
            <p:nvPr/>
          </p:nvCxnSpPr>
          <p:spPr bwMode="auto">
            <a:xfrm>
              <a:off x="2569512" y="3553727"/>
              <a:ext cx="803862" cy="119512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1931"/>
            <p:cNvCxnSpPr>
              <a:stCxn id="28" idx="3"/>
              <a:endCxn id="44" idx="1"/>
            </p:cNvCxnSpPr>
            <p:nvPr/>
          </p:nvCxnSpPr>
          <p:spPr bwMode="auto">
            <a:xfrm flipV="1">
              <a:off x="6075690" y="3595174"/>
              <a:ext cx="688893" cy="115367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cxnSp>
        <p:nvCxnSpPr>
          <p:cNvPr id="9" name="直線コネクタ 8"/>
          <p:cNvCxnSpPr/>
          <p:nvPr/>
        </p:nvCxnSpPr>
        <p:spPr>
          <a:xfrm>
            <a:off x="304800" y="1417638"/>
            <a:ext cx="85344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38010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同種の問題</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grpSp>
        <p:nvGrpSpPr>
          <p:cNvPr id="4" name="グループ化 3"/>
          <p:cNvGrpSpPr/>
          <p:nvPr/>
        </p:nvGrpSpPr>
        <p:grpSpPr>
          <a:xfrm>
            <a:off x="304800" y="1696451"/>
            <a:ext cx="8622949" cy="5161549"/>
            <a:chOff x="304800" y="1561981"/>
            <a:chExt cx="8622949" cy="5161549"/>
          </a:xfrm>
        </p:grpSpPr>
        <p:sp>
          <p:nvSpPr>
            <p:cNvPr id="5" name="正方形/長方形 4"/>
            <p:cNvSpPr/>
            <p:nvPr/>
          </p:nvSpPr>
          <p:spPr>
            <a:xfrm>
              <a:off x="304800" y="1561981"/>
              <a:ext cx="8534400" cy="5161549"/>
            </a:xfrm>
            <a:prstGeom prst="rect">
              <a:avLst/>
            </a:prstGeom>
            <a:solidFill>
              <a:schemeClr val="bg1"/>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16"/>
            <p:cNvCxnSpPr>
              <a:stCxn id="26" idx="3"/>
              <a:endCxn id="39" idx="1"/>
            </p:cNvCxnSpPr>
            <p:nvPr/>
          </p:nvCxnSpPr>
          <p:spPr bwMode="auto">
            <a:xfrm flipV="1">
              <a:off x="2574266" y="2088583"/>
              <a:ext cx="1123643" cy="132585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19"/>
            <p:cNvCxnSpPr>
              <a:stCxn id="26" idx="3"/>
              <a:endCxn id="33" idx="1"/>
            </p:cNvCxnSpPr>
            <p:nvPr/>
          </p:nvCxnSpPr>
          <p:spPr bwMode="auto">
            <a:xfrm flipV="1">
              <a:off x="2574266" y="2949459"/>
              <a:ext cx="1123643" cy="46497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34"/>
            <p:cNvCxnSpPr>
              <a:stCxn id="40" idx="3"/>
              <a:endCxn id="24" idx="1"/>
            </p:cNvCxnSpPr>
            <p:nvPr/>
          </p:nvCxnSpPr>
          <p:spPr bwMode="auto">
            <a:xfrm>
              <a:off x="5643952" y="2088583"/>
              <a:ext cx="851941" cy="136698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36"/>
            <p:cNvCxnSpPr>
              <a:stCxn id="37" idx="3"/>
              <a:endCxn id="24" idx="1"/>
            </p:cNvCxnSpPr>
            <p:nvPr/>
          </p:nvCxnSpPr>
          <p:spPr bwMode="auto">
            <a:xfrm flipV="1">
              <a:off x="5643952" y="3455568"/>
              <a:ext cx="851941" cy="1215644"/>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1925"/>
            <p:cNvCxnSpPr>
              <a:stCxn id="26" idx="3"/>
              <a:endCxn id="36" idx="1"/>
            </p:cNvCxnSpPr>
            <p:nvPr/>
          </p:nvCxnSpPr>
          <p:spPr bwMode="auto">
            <a:xfrm>
              <a:off x="2574266" y="3414434"/>
              <a:ext cx="1123643" cy="125677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931"/>
            <p:cNvCxnSpPr>
              <a:stCxn id="26" idx="3"/>
              <a:endCxn id="30" idx="1"/>
            </p:cNvCxnSpPr>
            <p:nvPr/>
          </p:nvCxnSpPr>
          <p:spPr bwMode="auto">
            <a:xfrm>
              <a:off x="2574266" y="3414434"/>
              <a:ext cx="1123643" cy="39590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933"/>
            <p:cNvCxnSpPr>
              <a:stCxn id="31" idx="3"/>
              <a:endCxn id="24" idx="1"/>
            </p:cNvCxnSpPr>
            <p:nvPr/>
          </p:nvCxnSpPr>
          <p:spPr bwMode="auto">
            <a:xfrm flipV="1">
              <a:off x="5643952" y="3455568"/>
              <a:ext cx="851941" cy="354767"/>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937"/>
            <p:cNvCxnSpPr>
              <a:stCxn id="34" idx="3"/>
              <a:endCxn id="24" idx="1"/>
            </p:cNvCxnSpPr>
            <p:nvPr/>
          </p:nvCxnSpPr>
          <p:spPr bwMode="auto">
            <a:xfrm>
              <a:off x="5643952" y="2949459"/>
              <a:ext cx="851941" cy="506109"/>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14" name="グループ化 13"/>
            <p:cNvGrpSpPr/>
            <p:nvPr/>
          </p:nvGrpSpPr>
          <p:grpSpPr>
            <a:xfrm>
              <a:off x="3613639" y="1917987"/>
              <a:ext cx="2030313" cy="749763"/>
              <a:chOff x="3146972" y="2781793"/>
              <a:chExt cx="2030313" cy="681807"/>
            </a:xfrm>
          </p:grpSpPr>
          <p:sp>
            <p:nvSpPr>
              <p:cNvPr id="39" name="山形 38"/>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0" name="山形 39"/>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1" name="正方形/長方形 40"/>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err="1" smtClean="0"/>
                  <a:t>CovSal</a:t>
                </a:r>
                <a:r>
                  <a:rPr lang="en-US" altLang="ja-JP" sz="3200" dirty="0" smtClean="0"/>
                  <a:t>[1]</a:t>
                </a:r>
                <a:endParaRPr lang="ja-JP" altLang="en-US" sz="3200" dirty="0"/>
              </a:p>
            </p:txBody>
          </p:sp>
        </p:grpSp>
        <p:grpSp>
          <p:nvGrpSpPr>
            <p:cNvPr id="15" name="グループ化 14"/>
            <p:cNvGrpSpPr/>
            <p:nvPr/>
          </p:nvGrpSpPr>
          <p:grpSpPr>
            <a:xfrm>
              <a:off x="3613639" y="4500616"/>
              <a:ext cx="2030313" cy="749763"/>
              <a:chOff x="3146972" y="2781793"/>
              <a:chExt cx="2030313" cy="681807"/>
            </a:xfrm>
          </p:grpSpPr>
          <p:sp>
            <p:nvSpPr>
              <p:cNvPr id="36" name="山形 35"/>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7" name="山形 36"/>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8" name="正方形/長方形 37"/>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other</a:t>
                </a:r>
                <a:endParaRPr lang="ja-JP" altLang="en-US" sz="3200" dirty="0"/>
              </a:p>
            </p:txBody>
          </p:sp>
        </p:grpSp>
        <p:grpSp>
          <p:nvGrpSpPr>
            <p:cNvPr id="16" name="グループ化 15"/>
            <p:cNvGrpSpPr/>
            <p:nvPr/>
          </p:nvGrpSpPr>
          <p:grpSpPr>
            <a:xfrm>
              <a:off x="3613639" y="2778863"/>
              <a:ext cx="2030313" cy="749763"/>
              <a:chOff x="3146972" y="2781793"/>
              <a:chExt cx="2030313" cy="681807"/>
            </a:xfrm>
          </p:grpSpPr>
          <p:sp>
            <p:nvSpPr>
              <p:cNvPr id="33" name="山形 32"/>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4" name="山形 33"/>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5" name="正方形/長方形 34"/>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BMS[2]</a:t>
                </a:r>
                <a:endParaRPr lang="ja-JP" altLang="en-US" sz="3200" dirty="0"/>
              </a:p>
            </p:txBody>
          </p:sp>
        </p:grpSp>
        <p:grpSp>
          <p:nvGrpSpPr>
            <p:cNvPr id="17" name="グループ化 16"/>
            <p:cNvGrpSpPr/>
            <p:nvPr/>
          </p:nvGrpSpPr>
          <p:grpSpPr>
            <a:xfrm>
              <a:off x="3613639" y="3639739"/>
              <a:ext cx="2030313" cy="749763"/>
              <a:chOff x="3146972" y="2781793"/>
              <a:chExt cx="2030313" cy="681807"/>
            </a:xfrm>
          </p:grpSpPr>
          <p:sp>
            <p:nvSpPr>
              <p:cNvPr id="30" name="山形 29"/>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1" name="山形 30"/>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2" name="正方形/長方形 31"/>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Judd[3]</a:t>
                </a:r>
                <a:endParaRPr lang="ja-JP" altLang="en-US" sz="3200" dirty="0"/>
              </a:p>
            </p:txBody>
          </p:sp>
        </p:grpSp>
        <p:grpSp>
          <p:nvGrpSpPr>
            <p:cNvPr id="18" name="グループ化 17"/>
            <p:cNvGrpSpPr/>
            <p:nvPr/>
          </p:nvGrpSpPr>
          <p:grpSpPr>
            <a:xfrm>
              <a:off x="559952" y="3279233"/>
              <a:ext cx="2014314" cy="1824963"/>
              <a:chOff x="448887" y="3755365"/>
              <a:chExt cx="2014314" cy="1824963"/>
            </a:xfrm>
          </p:grpSpPr>
          <p:sp>
            <p:nvSpPr>
              <p:cNvPr id="26" name="山形 25"/>
              <p:cNvSpPr/>
              <p:nvPr/>
            </p:nvSpPr>
            <p:spPr bwMode="auto">
              <a:xfrm>
                <a:off x="1791896" y="3806103"/>
                <a:ext cx="671305" cy="168926"/>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grpSp>
            <p:nvGrpSpPr>
              <p:cNvPr id="27" name="グループ化 26"/>
              <p:cNvGrpSpPr/>
              <p:nvPr/>
            </p:nvGrpSpPr>
            <p:grpSpPr>
              <a:xfrm>
                <a:off x="448887" y="3755365"/>
                <a:ext cx="2000770" cy="1824963"/>
                <a:chOff x="448887" y="3755365"/>
                <a:chExt cx="2000770" cy="1824963"/>
              </a:xfrm>
            </p:grpSpPr>
            <p:pic>
              <p:nvPicPr>
                <p:cNvPr id="28" name="コンテンツ プレースホルダ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887" y="3755365"/>
                  <a:ext cx="1876178" cy="1368243"/>
                </a:xfrm>
                <a:prstGeom prst="rect">
                  <a:avLst/>
                </a:prstGeom>
              </p:spPr>
            </p:pic>
            <p:sp>
              <p:nvSpPr>
                <p:cNvPr id="29" name="テキスト ボックス 54"/>
                <p:cNvSpPr txBox="1">
                  <a:spLocks noChangeArrowheads="1"/>
                </p:cNvSpPr>
                <p:nvPr/>
              </p:nvSpPr>
              <p:spPr bwMode="auto">
                <a:xfrm>
                  <a:off x="461861" y="5057108"/>
                  <a:ext cx="198779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1" hangingPunct="1"/>
                  <a:r>
                    <a:rPr lang="en-US" altLang="ja-JP" sz="2800" dirty="0" smtClean="0"/>
                    <a:t>Input Image</a:t>
                  </a:r>
                  <a:endParaRPr lang="en-US" altLang="ja-JP" sz="2800" dirty="0"/>
                </a:p>
              </p:txBody>
            </p:sp>
          </p:grpSp>
        </p:grpSp>
        <p:grpSp>
          <p:nvGrpSpPr>
            <p:cNvPr id="19" name="グループ化 18"/>
            <p:cNvGrpSpPr/>
            <p:nvPr/>
          </p:nvGrpSpPr>
          <p:grpSpPr>
            <a:xfrm>
              <a:off x="6419261" y="3275607"/>
              <a:ext cx="2258973" cy="1828901"/>
              <a:chOff x="6308196" y="3778077"/>
              <a:chExt cx="2258973" cy="1828901"/>
            </a:xfrm>
          </p:grpSpPr>
          <p:sp>
            <p:nvSpPr>
              <p:cNvPr id="22" name="テキスト ボックス 54"/>
              <p:cNvSpPr txBox="1">
                <a:spLocks noChangeArrowheads="1"/>
              </p:cNvSpPr>
              <p:nvPr/>
            </p:nvSpPr>
            <p:spPr bwMode="auto">
              <a:xfrm>
                <a:off x="6341446" y="5083758"/>
                <a:ext cx="2225723"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1" hangingPunct="1"/>
                <a:r>
                  <a:rPr lang="en-US" altLang="ja-JP" sz="2800" dirty="0" smtClean="0"/>
                  <a:t>saliency </a:t>
                </a:r>
                <a:r>
                  <a:rPr lang="en-US" altLang="ja-JP" sz="2800" dirty="0"/>
                  <a:t>map</a:t>
                </a:r>
              </a:p>
            </p:txBody>
          </p:sp>
          <p:grpSp>
            <p:nvGrpSpPr>
              <p:cNvPr id="23" name="グループ化 22"/>
              <p:cNvGrpSpPr/>
              <p:nvPr/>
            </p:nvGrpSpPr>
            <p:grpSpPr>
              <a:xfrm>
                <a:off x="6308196" y="3778077"/>
                <a:ext cx="1989277" cy="1340760"/>
                <a:chOff x="5868411" y="3715657"/>
                <a:chExt cx="1989277" cy="1340760"/>
              </a:xfrm>
            </p:grpSpPr>
            <p:sp>
              <p:nvSpPr>
                <p:cNvPr id="24" name="山形 23"/>
                <p:cNvSpPr/>
                <p:nvPr/>
              </p:nvSpPr>
              <p:spPr bwMode="auto">
                <a:xfrm>
                  <a:off x="5868411" y="3818986"/>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pic>
              <p:nvPicPr>
                <p:cNvPr id="25" name="図 2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982088" y="3715657"/>
                  <a:ext cx="1875600" cy="1340760"/>
                </a:xfrm>
                <a:prstGeom prst="rect">
                  <a:avLst/>
                </a:prstGeom>
              </p:spPr>
            </p:pic>
          </p:grpSp>
        </p:grpSp>
        <p:sp>
          <p:nvSpPr>
            <p:cNvPr id="21" name="テキスト ボックス 20"/>
            <p:cNvSpPr txBox="1"/>
            <p:nvPr/>
          </p:nvSpPr>
          <p:spPr>
            <a:xfrm>
              <a:off x="325718" y="5308642"/>
              <a:ext cx="8602031" cy="1323439"/>
            </a:xfrm>
            <a:prstGeom prst="rect">
              <a:avLst/>
            </a:prstGeom>
            <a:noFill/>
          </p:spPr>
          <p:txBody>
            <a:bodyPr wrap="square" rtlCol="0">
              <a:spAutoFit/>
            </a:bodyPr>
            <a:lstStyle/>
            <a:p>
              <a:r>
                <a:rPr lang="en-US" altLang="ja-JP" sz="1600" dirty="0" smtClean="0"/>
                <a:t>[1] </a:t>
              </a:r>
              <a:r>
                <a:rPr lang="en-US" altLang="ja-JP" sz="1600" dirty="0" err="1" smtClean="0"/>
                <a:t>Erkut</a:t>
              </a:r>
              <a:r>
                <a:rPr lang="en-US" altLang="ja-JP" sz="1600" dirty="0" smtClean="0"/>
                <a:t> </a:t>
              </a:r>
              <a:r>
                <a:rPr lang="en-US" altLang="ja-JP" sz="1600" dirty="0" err="1"/>
                <a:t>Erdem</a:t>
              </a:r>
              <a:r>
                <a:rPr lang="en-US" altLang="ja-JP" sz="1600" dirty="0"/>
                <a:t>, </a:t>
              </a:r>
              <a:r>
                <a:rPr lang="en-US" altLang="ja-JP" sz="1600" dirty="0" err="1"/>
                <a:t>Aykut</a:t>
              </a:r>
              <a:r>
                <a:rPr lang="en-US" altLang="ja-JP" sz="1600" dirty="0"/>
                <a:t> </a:t>
              </a:r>
              <a:r>
                <a:rPr lang="en-US" altLang="ja-JP" sz="1600" dirty="0" err="1"/>
                <a:t>Erdem.</a:t>
              </a:r>
              <a:r>
                <a:rPr lang="en-US" altLang="ja-JP" sz="1600" dirty="0" err="1">
                  <a:hlinkClick r:id="rId5"/>
                </a:rPr>
                <a:t>Visual</a:t>
              </a:r>
              <a:r>
                <a:rPr lang="en-US" altLang="ja-JP" sz="1600" dirty="0">
                  <a:hlinkClick r:id="rId5"/>
                </a:rPr>
                <a:t> saliency estimation by nonlinearly integrating features using region </a:t>
              </a:r>
              <a:r>
                <a:rPr lang="en-US" altLang="ja-JP" sz="1600" dirty="0" err="1">
                  <a:hlinkClick r:id="rId5"/>
                </a:rPr>
                <a:t>covariances</a:t>
              </a:r>
              <a:r>
                <a:rPr lang="en-US" altLang="ja-JP" sz="1600" dirty="0">
                  <a:hlinkClick r:id="rId5"/>
                </a:rPr>
                <a:t> [</a:t>
              </a:r>
              <a:r>
                <a:rPr lang="en-US" altLang="ja-JP" sz="1600" dirty="0" err="1">
                  <a:hlinkClick r:id="rId5"/>
                </a:rPr>
                <a:t>JoV</a:t>
              </a:r>
              <a:r>
                <a:rPr lang="en-US" altLang="ja-JP" sz="1600" dirty="0">
                  <a:hlinkClick r:id="rId5"/>
                </a:rPr>
                <a:t> 2013</a:t>
              </a:r>
              <a:r>
                <a:rPr lang="en-US" altLang="ja-JP" sz="1600" dirty="0" smtClean="0">
                  <a:hlinkClick r:id="rId5"/>
                </a:rPr>
                <a:t>]</a:t>
              </a:r>
              <a:endParaRPr lang="en-US" altLang="ja-JP" sz="1600" dirty="0" smtClean="0"/>
            </a:p>
            <a:p>
              <a:r>
                <a:rPr lang="en-US" altLang="ja-JP" sz="1600" dirty="0" smtClean="0"/>
                <a:t>[2] </a:t>
              </a:r>
              <a:r>
                <a:rPr lang="en-US" altLang="ja-JP" sz="1600" dirty="0" err="1"/>
                <a:t>Jianming</a:t>
              </a:r>
              <a:r>
                <a:rPr lang="en-US" altLang="ja-JP" sz="1600" dirty="0"/>
                <a:t> Zhang, Stan </a:t>
              </a:r>
              <a:r>
                <a:rPr lang="en-US" altLang="ja-JP" sz="1600" dirty="0" err="1"/>
                <a:t>Sclaroff.</a:t>
              </a:r>
              <a:r>
                <a:rPr lang="en-US" altLang="ja-JP" sz="1600" dirty="0" err="1">
                  <a:hlinkClick r:id="rId6"/>
                </a:rPr>
                <a:t>Saliency</a:t>
              </a:r>
              <a:r>
                <a:rPr lang="en-US" altLang="ja-JP" sz="1600" dirty="0">
                  <a:hlinkClick r:id="rId6"/>
                </a:rPr>
                <a:t> detection: a </a:t>
              </a:r>
              <a:r>
                <a:rPr lang="en-US" altLang="ja-JP" sz="1600" dirty="0" err="1">
                  <a:hlinkClick r:id="rId6"/>
                </a:rPr>
                <a:t>boolean</a:t>
              </a:r>
              <a:r>
                <a:rPr lang="en-US" altLang="ja-JP" sz="1600" dirty="0">
                  <a:hlinkClick r:id="rId6"/>
                </a:rPr>
                <a:t> map approach [ICCV 2013</a:t>
              </a:r>
              <a:r>
                <a:rPr lang="en-US" altLang="ja-JP" sz="1600" dirty="0" smtClean="0">
                  <a:hlinkClick r:id="rId6"/>
                </a:rPr>
                <a:t>]</a:t>
              </a:r>
              <a:endParaRPr lang="en-US" altLang="ja-JP" sz="1600" dirty="0" smtClean="0"/>
            </a:p>
            <a:p>
              <a:r>
                <a:rPr kumimoji="1" lang="en-US" altLang="ja-JP" sz="1600" dirty="0" smtClean="0"/>
                <a:t>[3] </a:t>
              </a:r>
              <a:r>
                <a:rPr lang="en-US" altLang="ja-JP" sz="1600" dirty="0" err="1"/>
                <a:t>Tilke</a:t>
              </a:r>
              <a:r>
                <a:rPr lang="en-US" altLang="ja-JP" sz="1600" dirty="0"/>
                <a:t> Judd, Krista </a:t>
              </a:r>
              <a:r>
                <a:rPr lang="en-US" altLang="ja-JP" sz="1600" dirty="0" err="1"/>
                <a:t>Ehinger</a:t>
              </a:r>
              <a:r>
                <a:rPr lang="en-US" altLang="ja-JP" sz="1600" dirty="0"/>
                <a:t>, </a:t>
              </a:r>
              <a:r>
                <a:rPr lang="en-US" altLang="ja-JP" sz="1600" dirty="0" err="1"/>
                <a:t>Fredo</a:t>
              </a:r>
              <a:r>
                <a:rPr lang="en-US" altLang="ja-JP" sz="1600" dirty="0"/>
                <a:t> Durand, Antonio </a:t>
              </a:r>
              <a:r>
                <a:rPr lang="en-US" altLang="ja-JP" sz="1600" dirty="0" err="1"/>
                <a:t>Torralba.</a:t>
              </a:r>
              <a:r>
                <a:rPr lang="en-US" altLang="ja-JP" sz="1600" dirty="0" err="1">
                  <a:hlinkClick r:id="rId7"/>
                </a:rPr>
                <a:t>Learning</a:t>
              </a:r>
              <a:r>
                <a:rPr lang="en-US" altLang="ja-JP" sz="1600" dirty="0">
                  <a:hlinkClick r:id="rId7"/>
                </a:rPr>
                <a:t> to predict where humans look [ICCV 2009]</a:t>
              </a:r>
              <a:endParaRPr kumimoji="1" lang="ja-JP" altLang="en-US" sz="1600" dirty="0"/>
            </a:p>
          </p:txBody>
        </p:sp>
      </p:grpSp>
      <p:cxnSp>
        <p:nvCxnSpPr>
          <p:cNvPr id="42" name="直線コネクタ 41"/>
          <p:cNvCxnSpPr/>
          <p:nvPr/>
        </p:nvCxnSpPr>
        <p:spPr>
          <a:xfrm>
            <a:off x="325718" y="1417638"/>
            <a:ext cx="85134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07232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従来の手法</a:t>
            </a:r>
            <a:endParaRPr kumimoji="1" lang="ja-JP" altLang="en-US" dirty="0"/>
          </a:p>
        </p:txBody>
      </p:sp>
      <p:grpSp>
        <p:nvGrpSpPr>
          <p:cNvPr id="16" name="図形グループ 15"/>
          <p:cNvGrpSpPr/>
          <p:nvPr/>
        </p:nvGrpSpPr>
        <p:grpSpPr>
          <a:xfrm>
            <a:off x="832102" y="2103804"/>
            <a:ext cx="7291842" cy="3932118"/>
            <a:chOff x="832102" y="2103804"/>
            <a:chExt cx="7291842" cy="3932118"/>
          </a:xfrm>
        </p:grpSpPr>
        <p:sp>
          <p:nvSpPr>
            <p:cNvPr id="5" name="正方形/長方形 4"/>
            <p:cNvSpPr/>
            <p:nvPr/>
          </p:nvSpPr>
          <p:spPr>
            <a:xfrm>
              <a:off x="832102" y="3211836"/>
              <a:ext cx="1065675" cy="16351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t>ソースコード</a:t>
              </a:r>
              <a:endParaRPr kumimoji="1" lang="ja-JP" altLang="en-US" dirty="0"/>
            </a:p>
          </p:txBody>
        </p:sp>
        <p:sp>
          <p:nvSpPr>
            <p:cNvPr id="6" name="正方形/長方形 5"/>
            <p:cNvSpPr/>
            <p:nvPr/>
          </p:nvSpPr>
          <p:spPr>
            <a:xfrm>
              <a:off x="2642289" y="3211836"/>
              <a:ext cx="1226256" cy="16351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解析</a:t>
              </a:r>
              <a:r>
                <a:rPr lang="ja-JP" altLang="en-US" dirty="0" smtClean="0"/>
                <a:t>と</a:t>
              </a:r>
              <a:r>
                <a:rPr kumimoji="1" lang="en-US" altLang="ja-JP" dirty="0" smtClean="0"/>
                <a:t/>
              </a:r>
              <a:br>
                <a:rPr kumimoji="1" lang="en-US" altLang="ja-JP" dirty="0" smtClean="0"/>
              </a:br>
              <a:r>
                <a:rPr kumimoji="1" lang="ja-JP" altLang="en-US" dirty="0" smtClean="0"/>
                <a:t>モデル化</a:t>
              </a:r>
              <a:endParaRPr kumimoji="1" lang="ja-JP" altLang="en-US" dirty="0"/>
            </a:p>
          </p:txBody>
        </p:sp>
        <p:sp>
          <p:nvSpPr>
            <p:cNvPr id="7" name="正方形/長方形 6"/>
            <p:cNvSpPr/>
            <p:nvPr/>
          </p:nvSpPr>
          <p:spPr>
            <a:xfrm>
              <a:off x="4788236" y="2103804"/>
              <a:ext cx="1270051" cy="1635116"/>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新しい知見</a:t>
              </a:r>
              <a:endParaRPr kumimoji="1" lang="en-US" altLang="ja-JP" dirty="0" smtClean="0"/>
            </a:p>
            <a:p>
              <a:pPr algn="ctr"/>
              <a:r>
                <a:rPr kumimoji="1" lang="ja-JP" altLang="en-US" dirty="0" smtClean="0"/>
                <a:t>を追加</a:t>
              </a:r>
              <a:endParaRPr kumimoji="1" lang="ja-JP" altLang="en-US" dirty="0"/>
            </a:p>
          </p:txBody>
        </p:sp>
        <p:sp>
          <p:nvSpPr>
            <p:cNvPr id="8" name="正方形/長方形 7"/>
            <p:cNvSpPr/>
            <p:nvPr/>
          </p:nvSpPr>
          <p:spPr>
            <a:xfrm>
              <a:off x="6941483" y="3241035"/>
              <a:ext cx="1182461" cy="16351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t>実行オブジェクト</a:t>
              </a:r>
              <a:r>
                <a:rPr lang="en-US" altLang="ja-JP" dirty="0" smtClean="0"/>
                <a:t/>
              </a:r>
              <a:br>
                <a:rPr lang="en-US" altLang="ja-JP" dirty="0" smtClean="0"/>
              </a:br>
              <a:r>
                <a:rPr lang="ja-JP" altLang="en-US" dirty="0" smtClean="0"/>
                <a:t>（出力）</a:t>
              </a:r>
              <a:endParaRPr kumimoji="1" lang="ja-JP" altLang="en-US" dirty="0"/>
            </a:p>
          </p:txBody>
        </p:sp>
        <p:cxnSp>
          <p:nvCxnSpPr>
            <p:cNvPr id="10" name="直線矢印コネクタ 9"/>
            <p:cNvCxnSpPr>
              <a:stCxn id="5" idx="3"/>
              <a:endCxn id="6" idx="1"/>
            </p:cNvCxnSpPr>
            <p:nvPr/>
          </p:nvCxnSpPr>
          <p:spPr>
            <a:xfrm>
              <a:off x="1897777" y="4029394"/>
              <a:ext cx="7445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a:endCxn id="7" idx="1"/>
            </p:cNvCxnSpPr>
            <p:nvPr/>
          </p:nvCxnSpPr>
          <p:spPr>
            <a:xfrm flipV="1">
              <a:off x="3868545" y="2921362"/>
              <a:ext cx="919691" cy="817558"/>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7" idx="3"/>
            </p:cNvCxnSpPr>
            <p:nvPr/>
          </p:nvCxnSpPr>
          <p:spPr>
            <a:xfrm>
              <a:off x="6058287" y="2921362"/>
              <a:ext cx="883196" cy="817558"/>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9" name="直線矢印コネクタ 8"/>
            <p:cNvCxnSpPr/>
            <p:nvPr/>
          </p:nvCxnSpPr>
          <p:spPr>
            <a:xfrm flipV="1">
              <a:off x="832102" y="5533118"/>
              <a:ext cx="7291842" cy="29198"/>
            </a:xfrm>
            <a:prstGeom prst="straightConnector1">
              <a:avLst/>
            </a:prstGeom>
            <a:ln w="76200">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3" name="テキスト ボックス 12"/>
            <p:cNvSpPr txBox="1"/>
            <p:nvPr/>
          </p:nvSpPr>
          <p:spPr>
            <a:xfrm>
              <a:off x="3494853" y="5574257"/>
              <a:ext cx="2586766" cy="461665"/>
            </a:xfrm>
            <a:prstGeom prst="rect">
              <a:avLst/>
            </a:prstGeom>
            <a:noFill/>
          </p:spPr>
          <p:txBody>
            <a:bodyPr wrap="none" rtlCol="0">
              <a:spAutoFit/>
            </a:bodyPr>
            <a:lstStyle/>
            <a:p>
              <a:r>
                <a:rPr lang="ja-JP" altLang="en-US" sz="2400" dirty="0" smtClean="0">
                  <a:solidFill>
                    <a:srgbClr val="FF0000"/>
                  </a:solidFill>
                </a:rPr>
                <a:t>全て手動で</a:t>
              </a:r>
              <a:r>
                <a:rPr kumimoji="1" lang="ja-JP" altLang="en-US" sz="2400" dirty="0" smtClean="0">
                  <a:solidFill>
                    <a:srgbClr val="FF0000"/>
                  </a:solidFill>
                </a:rPr>
                <a:t>一方向</a:t>
              </a:r>
              <a:endParaRPr kumimoji="1" lang="ja-JP" altLang="en-US" sz="2400" dirty="0">
                <a:solidFill>
                  <a:srgbClr val="FF0000"/>
                </a:solidFill>
              </a:endParaRPr>
            </a:p>
          </p:txBody>
        </p:sp>
      </p:grpSp>
      <p:cxnSp>
        <p:nvCxnSpPr>
          <p:cNvPr id="4" name="直線コネクタ 3"/>
          <p:cNvCxnSpPr/>
          <p:nvPr/>
        </p:nvCxnSpPr>
        <p:spPr>
          <a:xfrm flipV="1">
            <a:off x="457200" y="1551709"/>
            <a:ext cx="8229600" cy="2770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47055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7834" y="116686"/>
            <a:ext cx="8229600" cy="849505"/>
          </a:xfrm>
        </p:spPr>
        <p:txBody>
          <a:bodyPr/>
          <a:lstStyle/>
          <a:p>
            <a:r>
              <a:rPr lang="ja-JP" altLang="en-US" dirty="0" smtClean="0">
                <a:solidFill>
                  <a:srgbClr val="0070C0"/>
                </a:solidFill>
                <a:effectLst>
                  <a:outerShdw blurRad="38100" dist="38100" dir="2700000" algn="tl">
                    <a:srgbClr val="000000">
                      <a:alpha val="43137"/>
                    </a:srgbClr>
                  </a:outerShdw>
                </a:effectLst>
              </a:rPr>
              <a:t>提案の手法</a:t>
            </a:r>
            <a:endParaRPr kumimoji="1" lang="ja-JP" altLang="en-US" dirty="0">
              <a:solidFill>
                <a:srgbClr val="0070C0"/>
              </a:solidFill>
              <a:effectLst>
                <a:outerShdw blurRad="38100" dist="38100" dir="2700000" algn="tl">
                  <a:srgbClr val="000000">
                    <a:alpha val="43137"/>
                  </a:srgbClr>
                </a:outerShdw>
              </a:effectLst>
            </a:endParaRPr>
          </a:p>
        </p:txBody>
      </p:sp>
      <p:pic>
        <p:nvPicPr>
          <p:cNvPr id="10" name="図 9" descr="BU00198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834" y="3050191"/>
            <a:ext cx="1171479" cy="1095764"/>
          </a:xfrm>
          <a:prstGeom prst="rect">
            <a:avLst/>
          </a:prstGeom>
        </p:spPr>
      </p:pic>
      <p:sp>
        <p:nvSpPr>
          <p:cNvPr id="13" name="正方形/長方形 12"/>
          <p:cNvSpPr/>
          <p:nvPr/>
        </p:nvSpPr>
        <p:spPr>
          <a:xfrm>
            <a:off x="2704542" y="1422984"/>
            <a:ext cx="4139126"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環状矢印 27"/>
          <p:cNvSpPr/>
          <p:nvPr/>
        </p:nvSpPr>
        <p:spPr>
          <a:xfrm>
            <a:off x="1198091" y="2629199"/>
            <a:ext cx="1928376" cy="1516756"/>
          </a:xfrm>
          <a:prstGeom prst="circularArrow">
            <a:avLst/>
          </a:prstGeom>
          <a:solidFill>
            <a:schemeClr val="accent2">
              <a:lumMod val="40000"/>
              <a:lumOff val="60000"/>
            </a:schemeClr>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17" name="テキスト ボックス 16"/>
          <p:cNvSpPr txBox="1"/>
          <p:nvPr/>
        </p:nvSpPr>
        <p:spPr>
          <a:xfrm>
            <a:off x="527834" y="3455684"/>
            <a:ext cx="1402510" cy="646331"/>
          </a:xfrm>
          <a:prstGeom prst="rect">
            <a:avLst/>
          </a:prstGeom>
          <a:noFill/>
        </p:spPr>
        <p:txBody>
          <a:bodyPr wrap="none" rtlCol="0">
            <a:spAutoFit/>
          </a:bodyPr>
          <a:lstStyle/>
          <a:p>
            <a:r>
              <a:rPr lang="ja-JP" altLang="en-US" dirty="0"/>
              <a:t>数理</a:t>
            </a:r>
            <a:r>
              <a:rPr kumimoji="1" lang="ja-JP" altLang="en-US" dirty="0" smtClean="0"/>
              <a:t>モデル</a:t>
            </a:r>
            <a:r>
              <a:rPr kumimoji="1" lang="en-US" altLang="ja-JP" dirty="0" smtClean="0"/>
              <a:t/>
            </a:r>
            <a:br>
              <a:rPr kumimoji="1" lang="en-US" altLang="ja-JP" dirty="0" smtClean="0"/>
            </a:br>
            <a:r>
              <a:rPr kumimoji="1" lang="en-US" altLang="ja-JP" dirty="0" smtClean="0"/>
              <a:t>(</a:t>
            </a:r>
            <a:r>
              <a:rPr kumimoji="1" lang="ja-JP" altLang="en-US" dirty="0" smtClean="0"/>
              <a:t>プログラム</a:t>
            </a:r>
            <a:r>
              <a:rPr kumimoji="1" lang="en-US" altLang="ja-JP" dirty="0" smtClean="0"/>
              <a:t>)</a:t>
            </a:r>
            <a:endParaRPr kumimoji="1" lang="ja-JP" altLang="en-US" dirty="0"/>
          </a:p>
        </p:txBody>
      </p:sp>
      <p:sp>
        <p:nvSpPr>
          <p:cNvPr id="18" name="テキスト ボックス 17"/>
          <p:cNvSpPr txBox="1"/>
          <p:nvPr/>
        </p:nvSpPr>
        <p:spPr>
          <a:xfrm>
            <a:off x="1455207" y="2259867"/>
            <a:ext cx="1249335" cy="369332"/>
          </a:xfrm>
          <a:prstGeom prst="rect">
            <a:avLst/>
          </a:prstGeom>
          <a:noFill/>
        </p:spPr>
        <p:txBody>
          <a:bodyPr wrap="none" rtlCol="0">
            <a:spAutoFit/>
          </a:bodyPr>
          <a:lstStyle/>
          <a:p>
            <a:r>
              <a:rPr kumimoji="1" lang="en-US" altLang="ja-JP" dirty="0" err="1" smtClean="0"/>
              <a:t>Drag&amp;Drop</a:t>
            </a:r>
            <a:endParaRPr kumimoji="1" lang="ja-JP" altLang="en-US" dirty="0"/>
          </a:p>
        </p:txBody>
      </p:sp>
      <p:sp>
        <p:nvSpPr>
          <p:cNvPr id="19" name="テキスト ボックス 18"/>
          <p:cNvSpPr txBox="1"/>
          <p:nvPr/>
        </p:nvSpPr>
        <p:spPr>
          <a:xfrm>
            <a:off x="385691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sp>
        <p:nvSpPr>
          <p:cNvPr id="32" name="円/楕円 31"/>
          <p:cNvSpPr/>
          <p:nvPr/>
        </p:nvSpPr>
        <p:spPr>
          <a:xfrm>
            <a:off x="3126467" y="2077643"/>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3" name="円/楕円 32"/>
          <p:cNvSpPr/>
          <p:nvPr/>
        </p:nvSpPr>
        <p:spPr>
          <a:xfrm>
            <a:off x="3126467" y="2696260"/>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4" name="円/楕円 33"/>
          <p:cNvSpPr/>
          <p:nvPr/>
        </p:nvSpPr>
        <p:spPr>
          <a:xfrm>
            <a:off x="3126467" y="3273460"/>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5" name="円/楕円 34"/>
          <p:cNvSpPr/>
          <p:nvPr/>
        </p:nvSpPr>
        <p:spPr>
          <a:xfrm>
            <a:off x="3126467" y="3963731"/>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6" name="円/楕円 35"/>
          <p:cNvSpPr/>
          <p:nvPr/>
        </p:nvSpPr>
        <p:spPr>
          <a:xfrm>
            <a:off x="3126467" y="4642738"/>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7" name="円/楕円 36"/>
          <p:cNvSpPr/>
          <p:nvPr/>
        </p:nvSpPr>
        <p:spPr>
          <a:xfrm>
            <a:off x="3150062" y="5359535"/>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0" name="テキスト ボックス 19"/>
          <p:cNvSpPr txBox="1"/>
          <p:nvPr/>
        </p:nvSpPr>
        <p:spPr>
          <a:xfrm>
            <a:off x="3150062" y="2072758"/>
            <a:ext cx="1124226" cy="369332"/>
          </a:xfrm>
          <a:prstGeom prst="rect">
            <a:avLst/>
          </a:prstGeom>
          <a:noFill/>
        </p:spPr>
        <p:txBody>
          <a:bodyPr wrap="none" rtlCol="0">
            <a:spAutoFit/>
          </a:bodyPr>
          <a:lstStyle/>
          <a:p>
            <a:r>
              <a:rPr kumimoji="1" lang="en-US" altLang="ja-JP" dirty="0" smtClean="0"/>
              <a:t>Method A</a:t>
            </a:r>
            <a:endParaRPr kumimoji="1" lang="ja-JP" altLang="en-US" dirty="0"/>
          </a:p>
        </p:txBody>
      </p:sp>
      <p:sp>
        <p:nvSpPr>
          <p:cNvPr id="22" name="テキスト ボックス 21"/>
          <p:cNvSpPr txBox="1"/>
          <p:nvPr/>
        </p:nvSpPr>
        <p:spPr>
          <a:xfrm>
            <a:off x="3150062" y="2704530"/>
            <a:ext cx="1120820" cy="369332"/>
          </a:xfrm>
          <a:prstGeom prst="rect">
            <a:avLst/>
          </a:prstGeom>
          <a:noFill/>
        </p:spPr>
        <p:txBody>
          <a:bodyPr wrap="none" rtlCol="0">
            <a:spAutoFit/>
          </a:bodyPr>
          <a:lstStyle/>
          <a:p>
            <a:r>
              <a:rPr kumimoji="1" lang="en-US" altLang="ja-JP" dirty="0" smtClean="0"/>
              <a:t>Method B</a:t>
            </a:r>
            <a:endParaRPr kumimoji="1" lang="ja-JP" altLang="en-US" dirty="0"/>
          </a:p>
        </p:txBody>
      </p:sp>
      <p:sp>
        <p:nvSpPr>
          <p:cNvPr id="23" name="テキスト ボックス 22"/>
          <p:cNvSpPr txBox="1"/>
          <p:nvPr/>
        </p:nvSpPr>
        <p:spPr>
          <a:xfrm>
            <a:off x="3146178" y="3273460"/>
            <a:ext cx="1120820" cy="369332"/>
          </a:xfrm>
          <a:prstGeom prst="rect">
            <a:avLst/>
          </a:prstGeom>
          <a:noFill/>
        </p:spPr>
        <p:txBody>
          <a:bodyPr wrap="none" rtlCol="0">
            <a:spAutoFit/>
          </a:bodyPr>
          <a:lstStyle/>
          <a:p>
            <a:r>
              <a:rPr kumimoji="1" lang="en-US" altLang="ja-JP" dirty="0" smtClean="0"/>
              <a:t>Method C</a:t>
            </a:r>
            <a:endParaRPr kumimoji="1" lang="ja-JP" altLang="en-US" dirty="0"/>
          </a:p>
        </p:txBody>
      </p:sp>
      <p:sp>
        <p:nvSpPr>
          <p:cNvPr id="24" name="テキスト ボックス 23"/>
          <p:cNvSpPr txBox="1"/>
          <p:nvPr/>
        </p:nvSpPr>
        <p:spPr>
          <a:xfrm>
            <a:off x="3150062" y="3958846"/>
            <a:ext cx="1133644" cy="369332"/>
          </a:xfrm>
          <a:prstGeom prst="rect">
            <a:avLst/>
          </a:prstGeom>
          <a:noFill/>
        </p:spPr>
        <p:txBody>
          <a:bodyPr wrap="none" rtlCol="0">
            <a:spAutoFit/>
          </a:bodyPr>
          <a:lstStyle/>
          <a:p>
            <a:r>
              <a:rPr kumimoji="1" lang="en-US" altLang="ja-JP" dirty="0" smtClean="0"/>
              <a:t>Method D</a:t>
            </a:r>
            <a:endParaRPr kumimoji="1" lang="ja-JP" altLang="en-US" dirty="0"/>
          </a:p>
        </p:txBody>
      </p:sp>
      <p:sp>
        <p:nvSpPr>
          <p:cNvPr id="25" name="テキスト ボックス 24"/>
          <p:cNvSpPr txBox="1"/>
          <p:nvPr/>
        </p:nvSpPr>
        <p:spPr>
          <a:xfrm>
            <a:off x="3170914" y="4614573"/>
            <a:ext cx="1103374" cy="369332"/>
          </a:xfrm>
          <a:prstGeom prst="rect">
            <a:avLst/>
          </a:prstGeom>
          <a:noFill/>
        </p:spPr>
        <p:txBody>
          <a:bodyPr wrap="none" rtlCol="0">
            <a:spAutoFit/>
          </a:bodyPr>
          <a:lstStyle/>
          <a:p>
            <a:r>
              <a:rPr kumimoji="1" lang="en-US" altLang="ja-JP" dirty="0" smtClean="0"/>
              <a:t>Method E</a:t>
            </a:r>
            <a:endParaRPr kumimoji="1" lang="ja-JP" altLang="en-US" dirty="0"/>
          </a:p>
        </p:txBody>
      </p:sp>
      <p:sp>
        <p:nvSpPr>
          <p:cNvPr id="29" name="テキスト ボックス 28"/>
          <p:cNvSpPr txBox="1"/>
          <p:nvPr/>
        </p:nvSpPr>
        <p:spPr>
          <a:xfrm>
            <a:off x="3158515" y="5338302"/>
            <a:ext cx="1096724" cy="369332"/>
          </a:xfrm>
          <a:prstGeom prst="rect">
            <a:avLst/>
          </a:prstGeom>
          <a:noFill/>
        </p:spPr>
        <p:txBody>
          <a:bodyPr wrap="none" rtlCol="0">
            <a:spAutoFit/>
          </a:bodyPr>
          <a:lstStyle/>
          <a:p>
            <a:r>
              <a:rPr kumimoji="1" lang="en-US" altLang="ja-JP" dirty="0" smtClean="0"/>
              <a:t>Method F</a:t>
            </a:r>
            <a:endParaRPr kumimoji="1" lang="ja-JP" altLang="en-US" dirty="0"/>
          </a:p>
        </p:txBody>
      </p:sp>
      <p:cxnSp>
        <p:nvCxnSpPr>
          <p:cNvPr id="45" name="直線コネクタ 44"/>
          <p:cNvCxnSpPr>
            <a:stCxn id="32" idx="4"/>
            <a:endCxn id="22" idx="0"/>
          </p:cNvCxnSpPr>
          <p:nvPr/>
        </p:nvCxnSpPr>
        <p:spPr>
          <a:xfrm>
            <a:off x="3708492" y="2442090"/>
            <a:ext cx="1980" cy="26244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54" name="直線コネクタ 53"/>
          <p:cNvCxnSpPr>
            <a:stCxn id="22" idx="2"/>
            <a:endCxn id="23" idx="0"/>
          </p:cNvCxnSpPr>
          <p:nvPr/>
        </p:nvCxnSpPr>
        <p:spPr>
          <a:xfrm flipH="1">
            <a:off x="3706588" y="3073862"/>
            <a:ext cx="3884" cy="199598"/>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56" name="直線コネクタ 55"/>
          <p:cNvCxnSpPr>
            <a:stCxn id="34" idx="4"/>
            <a:endCxn id="24" idx="0"/>
          </p:cNvCxnSpPr>
          <p:nvPr/>
        </p:nvCxnSpPr>
        <p:spPr>
          <a:xfrm>
            <a:off x="3708492" y="3637907"/>
            <a:ext cx="8392" cy="320939"/>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59" name="直線コネクタ 58"/>
          <p:cNvCxnSpPr>
            <a:stCxn id="24" idx="2"/>
            <a:endCxn id="25" idx="0"/>
          </p:cNvCxnSpPr>
          <p:nvPr/>
        </p:nvCxnSpPr>
        <p:spPr>
          <a:xfrm>
            <a:off x="3716884" y="4328178"/>
            <a:ext cx="5717" cy="286395"/>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62" name="直線コネクタ 61"/>
          <p:cNvCxnSpPr>
            <a:stCxn id="36" idx="4"/>
            <a:endCxn id="29" idx="0"/>
          </p:cNvCxnSpPr>
          <p:nvPr/>
        </p:nvCxnSpPr>
        <p:spPr>
          <a:xfrm flipH="1">
            <a:off x="3706877" y="5007185"/>
            <a:ext cx="1615" cy="331117"/>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65" name="テキスト ボックス 64"/>
          <p:cNvSpPr txBox="1"/>
          <p:nvPr/>
        </p:nvSpPr>
        <p:spPr>
          <a:xfrm>
            <a:off x="4515410" y="3589514"/>
            <a:ext cx="2228795" cy="369332"/>
          </a:xfrm>
          <a:prstGeom prst="rect">
            <a:avLst/>
          </a:prstGeom>
          <a:noFill/>
        </p:spPr>
        <p:txBody>
          <a:bodyPr wrap="none" rtlCol="0">
            <a:spAutoFit/>
          </a:bodyPr>
          <a:lstStyle/>
          <a:p>
            <a:r>
              <a:rPr lang="ja-JP" altLang="en-US" b="1" dirty="0" smtClean="0">
                <a:solidFill>
                  <a:srgbClr val="FF0000"/>
                </a:solidFill>
              </a:rPr>
              <a:t>処理の流れを可視化</a:t>
            </a:r>
            <a:endParaRPr kumimoji="1" lang="ja-JP" altLang="en-US" b="1" dirty="0">
              <a:solidFill>
                <a:srgbClr val="FF0000"/>
              </a:solidFill>
            </a:endParaRPr>
          </a:p>
        </p:txBody>
      </p:sp>
      <p:cxnSp>
        <p:nvCxnSpPr>
          <p:cNvPr id="4" name="直線コネクタ 3"/>
          <p:cNvCxnSpPr/>
          <p:nvPr/>
        </p:nvCxnSpPr>
        <p:spPr>
          <a:xfrm>
            <a:off x="527834" y="966191"/>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98445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33539"/>
            <a:ext cx="8229600" cy="1143000"/>
          </a:xfrm>
        </p:spPr>
        <p:txBody>
          <a:bodyPr/>
          <a:lstStyle/>
          <a:p>
            <a:r>
              <a:rPr kumimoji="1" lang="ja-JP" altLang="en-US" dirty="0" smtClean="0">
                <a:solidFill>
                  <a:srgbClr val="0070C0"/>
                </a:solidFill>
                <a:effectLst>
                  <a:outerShdw blurRad="38100" dist="38100" dir="2700000" algn="tl">
                    <a:srgbClr val="000000">
                      <a:alpha val="43137"/>
                    </a:srgbClr>
                  </a:outerShdw>
                </a:effectLst>
              </a:rPr>
              <a:t>提案の手法</a:t>
            </a:r>
            <a:endParaRPr kumimoji="1" lang="ja-JP" altLang="en-US" dirty="0">
              <a:solidFill>
                <a:srgbClr val="0070C0"/>
              </a:solidFill>
              <a:effectLst>
                <a:outerShdw blurRad="38100" dist="38100" dir="2700000" algn="tl">
                  <a:srgbClr val="000000">
                    <a:alpha val="43137"/>
                  </a:srgbClr>
                </a:outerShdw>
              </a:effectLst>
            </a:endParaRPr>
          </a:p>
        </p:txBody>
      </p:sp>
      <p:sp>
        <p:nvSpPr>
          <p:cNvPr id="25" name="正方形/長方形 24"/>
          <p:cNvSpPr/>
          <p:nvPr/>
        </p:nvSpPr>
        <p:spPr>
          <a:xfrm>
            <a:off x="2704542" y="1422984"/>
            <a:ext cx="4139126"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385691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sp>
        <p:nvSpPr>
          <p:cNvPr id="27" name="円/楕円 26"/>
          <p:cNvSpPr/>
          <p:nvPr/>
        </p:nvSpPr>
        <p:spPr>
          <a:xfrm>
            <a:off x="3126467" y="2077643"/>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8" name="円/楕円 27"/>
          <p:cNvSpPr/>
          <p:nvPr/>
        </p:nvSpPr>
        <p:spPr>
          <a:xfrm>
            <a:off x="3126467" y="2696260"/>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9" name="円/楕円 28"/>
          <p:cNvSpPr/>
          <p:nvPr/>
        </p:nvSpPr>
        <p:spPr>
          <a:xfrm>
            <a:off x="3126467" y="3278345"/>
            <a:ext cx="1164049" cy="364447"/>
          </a:xfrm>
          <a:prstGeom prst="ellipse">
            <a:avLst/>
          </a:prstGeom>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0" name="円/楕円 29"/>
          <p:cNvSpPr/>
          <p:nvPr/>
        </p:nvSpPr>
        <p:spPr>
          <a:xfrm>
            <a:off x="3126467" y="3963731"/>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1" name="円/楕円 30"/>
          <p:cNvSpPr/>
          <p:nvPr/>
        </p:nvSpPr>
        <p:spPr>
          <a:xfrm>
            <a:off x="3126467" y="4642738"/>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2" name="円/楕円 31"/>
          <p:cNvSpPr/>
          <p:nvPr/>
        </p:nvSpPr>
        <p:spPr>
          <a:xfrm>
            <a:off x="3150062" y="5359535"/>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3" name="テキスト ボックス 32"/>
          <p:cNvSpPr txBox="1"/>
          <p:nvPr/>
        </p:nvSpPr>
        <p:spPr>
          <a:xfrm>
            <a:off x="3150062" y="2072758"/>
            <a:ext cx="1124226" cy="369332"/>
          </a:xfrm>
          <a:prstGeom prst="rect">
            <a:avLst/>
          </a:prstGeom>
          <a:noFill/>
        </p:spPr>
        <p:txBody>
          <a:bodyPr wrap="none" rtlCol="0">
            <a:spAutoFit/>
          </a:bodyPr>
          <a:lstStyle/>
          <a:p>
            <a:r>
              <a:rPr kumimoji="1" lang="en-US" altLang="ja-JP" dirty="0" smtClean="0"/>
              <a:t>Method A</a:t>
            </a:r>
            <a:endParaRPr kumimoji="1" lang="ja-JP" altLang="en-US" dirty="0"/>
          </a:p>
        </p:txBody>
      </p:sp>
      <p:sp>
        <p:nvSpPr>
          <p:cNvPr id="34" name="テキスト ボックス 33"/>
          <p:cNvSpPr txBox="1"/>
          <p:nvPr/>
        </p:nvSpPr>
        <p:spPr>
          <a:xfrm>
            <a:off x="3150062" y="2704530"/>
            <a:ext cx="1120820" cy="369332"/>
          </a:xfrm>
          <a:prstGeom prst="rect">
            <a:avLst/>
          </a:prstGeom>
          <a:noFill/>
        </p:spPr>
        <p:txBody>
          <a:bodyPr wrap="none" rtlCol="0">
            <a:spAutoFit/>
          </a:bodyPr>
          <a:lstStyle/>
          <a:p>
            <a:r>
              <a:rPr kumimoji="1" lang="en-US" altLang="ja-JP" dirty="0" smtClean="0"/>
              <a:t>Method B</a:t>
            </a:r>
            <a:endParaRPr kumimoji="1" lang="ja-JP" altLang="en-US" dirty="0"/>
          </a:p>
        </p:txBody>
      </p:sp>
      <p:sp>
        <p:nvSpPr>
          <p:cNvPr id="35" name="テキスト ボックス 34"/>
          <p:cNvSpPr txBox="1"/>
          <p:nvPr/>
        </p:nvSpPr>
        <p:spPr>
          <a:xfrm>
            <a:off x="3146178" y="3273460"/>
            <a:ext cx="1120820" cy="369332"/>
          </a:xfrm>
          <a:prstGeom prst="rect">
            <a:avLst/>
          </a:prstGeom>
          <a:noFill/>
        </p:spPr>
        <p:txBody>
          <a:bodyPr wrap="none" rtlCol="0">
            <a:spAutoFit/>
          </a:bodyPr>
          <a:lstStyle/>
          <a:p>
            <a:r>
              <a:rPr kumimoji="1" lang="en-US" altLang="ja-JP" dirty="0" smtClean="0"/>
              <a:t>Method C</a:t>
            </a:r>
            <a:endParaRPr kumimoji="1" lang="ja-JP" altLang="en-US" dirty="0"/>
          </a:p>
        </p:txBody>
      </p:sp>
      <p:sp>
        <p:nvSpPr>
          <p:cNvPr id="36" name="テキスト ボックス 35"/>
          <p:cNvSpPr txBox="1"/>
          <p:nvPr/>
        </p:nvSpPr>
        <p:spPr>
          <a:xfrm>
            <a:off x="3150062" y="3958846"/>
            <a:ext cx="1133644" cy="369332"/>
          </a:xfrm>
          <a:prstGeom prst="rect">
            <a:avLst/>
          </a:prstGeom>
          <a:noFill/>
        </p:spPr>
        <p:txBody>
          <a:bodyPr wrap="none" rtlCol="0">
            <a:spAutoFit/>
          </a:bodyPr>
          <a:lstStyle/>
          <a:p>
            <a:r>
              <a:rPr kumimoji="1" lang="en-US" altLang="ja-JP" dirty="0" smtClean="0"/>
              <a:t>Method D</a:t>
            </a:r>
            <a:endParaRPr kumimoji="1" lang="ja-JP" altLang="en-US" dirty="0"/>
          </a:p>
        </p:txBody>
      </p:sp>
      <p:sp>
        <p:nvSpPr>
          <p:cNvPr id="37" name="テキスト ボックス 36"/>
          <p:cNvSpPr txBox="1"/>
          <p:nvPr/>
        </p:nvSpPr>
        <p:spPr>
          <a:xfrm>
            <a:off x="3170914" y="4614573"/>
            <a:ext cx="1103374" cy="369332"/>
          </a:xfrm>
          <a:prstGeom prst="rect">
            <a:avLst/>
          </a:prstGeom>
          <a:noFill/>
        </p:spPr>
        <p:txBody>
          <a:bodyPr wrap="none" rtlCol="0">
            <a:spAutoFit/>
          </a:bodyPr>
          <a:lstStyle/>
          <a:p>
            <a:r>
              <a:rPr kumimoji="1" lang="en-US" altLang="ja-JP" dirty="0" smtClean="0"/>
              <a:t>Method E</a:t>
            </a:r>
            <a:endParaRPr kumimoji="1" lang="ja-JP" altLang="en-US" dirty="0"/>
          </a:p>
        </p:txBody>
      </p:sp>
      <p:sp>
        <p:nvSpPr>
          <p:cNvPr id="38" name="テキスト ボックス 37"/>
          <p:cNvSpPr txBox="1"/>
          <p:nvPr/>
        </p:nvSpPr>
        <p:spPr>
          <a:xfrm>
            <a:off x="3158515" y="5338302"/>
            <a:ext cx="1096724" cy="369332"/>
          </a:xfrm>
          <a:prstGeom prst="rect">
            <a:avLst/>
          </a:prstGeom>
          <a:noFill/>
        </p:spPr>
        <p:txBody>
          <a:bodyPr wrap="none" rtlCol="0">
            <a:spAutoFit/>
          </a:bodyPr>
          <a:lstStyle/>
          <a:p>
            <a:r>
              <a:rPr kumimoji="1" lang="en-US" altLang="ja-JP" dirty="0" smtClean="0"/>
              <a:t>Method F</a:t>
            </a:r>
            <a:endParaRPr kumimoji="1" lang="ja-JP" altLang="en-US" dirty="0"/>
          </a:p>
        </p:txBody>
      </p:sp>
      <p:cxnSp>
        <p:nvCxnSpPr>
          <p:cNvPr id="39" name="直線コネクタ 38"/>
          <p:cNvCxnSpPr>
            <a:stCxn id="27" idx="4"/>
            <a:endCxn id="34" idx="0"/>
          </p:cNvCxnSpPr>
          <p:nvPr/>
        </p:nvCxnSpPr>
        <p:spPr>
          <a:xfrm>
            <a:off x="3708492" y="2442090"/>
            <a:ext cx="1980" cy="26244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0" name="直線コネクタ 39"/>
          <p:cNvCxnSpPr>
            <a:stCxn id="34" idx="2"/>
            <a:endCxn id="35" idx="0"/>
          </p:cNvCxnSpPr>
          <p:nvPr/>
        </p:nvCxnSpPr>
        <p:spPr>
          <a:xfrm flipH="1">
            <a:off x="3706588" y="3073862"/>
            <a:ext cx="3884" cy="199598"/>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1" name="直線コネクタ 40"/>
          <p:cNvCxnSpPr>
            <a:stCxn id="29" idx="4"/>
            <a:endCxn id="36" idx="0"/>
          </p:cNvCxnSpPr>
          <p:nvPr/>
        </p:nvCxnSpPr>
        <p:spPr>
          <a:xfrm>
            <a:off x="3708492" y="3642792"/>
            <a:ext cx="8392" cy="316054"/>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2" name="直線コネクタ 41"/>
          <p:cNvCxnSpPr>
            <a:stCxn id="36" idx="2"/>
            <a:endCxn id="37" idx="0"/>
          </p:cNvCxnSpPr>
          <p:nvPr/>
        </p:nvCxnSpPr>
        <p:spPr>
          <a:xfrm>
            <a:off x="3716884" y="4328178"/>
            <a:ext cx="5717" cy="286395"/>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3" name="直線コネクタ 42"/>
          <p:cNvCxnSpPr>
            <a:stCxn id="31" idx="4"/>
            <a:endCxn id="38" idx="0"/>
          </p:cNvCxnSpPr>
          <p:nvPr/>
        </p:nvCxnSpPr>
        <p:spPr>
          <a:xfrm flipH="1">
            <a:off x="3706877" y="5007185"/>
            <a:ext cx="1615" cy="331117"/>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46" name="テキスト ボックス 45"/>
          <p:cNvSpPr txBox="1"/>
          <p:nvPr/>
        </p:nvSpPr>
        <p:spPr>
          <a:xfrm>
            <a:off x="4033296" y="3278345"/>
            <a:ext cx="184666" cy="369332"/>
          </a:xfrm>
          <a:prstGeom prst="rect">
            <a:avLst/>
          </a:prstGeom>
          <a:noFill/>
        </p:spPr>
        <p:txBody>
          <a:bodyPr wrap="none" rtlCol="0">
            <a:spAutoFit/>
          </a:bodyPr>
          <a:lstStyle/>
          <a:p>
            <a:endParaRPr kumimoji="1" lang="ja-JP" altLang="en-US" dirty="0"/>
          </a:p>
        </p:txBody>
      </p:sp>
      <p:sp>
        <p:nvSpPr>
          <p:cNvPr id="48" name="右矢印 47"/>
          <p:cNvSpPr/>
          <p:nvPr/>
        </p:nvSpPr>
        <p:spPr>
          <a:xfrm rot="2354005">
            <a:off x="2170414" y="2741529"/>
            <a:ext cx="1068257" cy="664664"/>
          </a:xfrm>
          <a:prstGeom prst="rightArrow">
            <a:avLst/>
          </a:prstGeom>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49" name="テキスト ボックス 48"/>
          <p:cNvSpPr txBox="1"/>
          <p:nvPr/>
        </p:nvSpPr>
        <p:spPr>
          <a:xfrm>
            <a:off x="922017" y="2293952"/>
            <a:ext cx="2204450" cy="369332"/>
          </a:xfrm>
          <a:prstGeom prst="rect">
            <a:avLst/>
          </a:prstGeom>
          <a:noFill/>
        </p:spPr>
        <p:txBody>
          <a:bodyPr wrap="none" rtlCol="0">
            <a:spAutoFit/>
          </a:bodyPr>
          <a:lstStyle/>
          <a:p>
            <a:r>
              <a:rPr kumimoji="1" lang="ja-JP" altLang="en-US" dirty="0" smtClean="0"/>
              <a:t>ある関数をクリック！</a:t>
            </a:r>
            <a:endParaRPr kumimoji="1" lang="ja-JP" altLang="en-US" dirty="0"/>
          </a:p>
        </p:txBody>
      </p:sp>
      <p:sp>
        <p:nvSpPr>
          <p:cNvPr id="50" name="正方形/長方形 49"/>
          <p:cNvSpPr/>
          <p:nvPr/>
        </p:nvSpPr>
        <p:spPr>
          <a:xfrm>
            <a:off x="4574205" y="2028284"/>
            <a:ext cx="2093081" cy="2439851"/>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1" name="テキスト ボックス 50"/>
          <p:cNvSpPr txBox="1"/>
          <p:nvPr/>
        </p:nvSpPr>
        <p:spPr>
          <a:xfrm>
            <a:off x="4599982" y="2083442"/>
            <a:ext cx="1891225" cy="1615827"/>
          </a:xfrm>
          <a:prstGeom prst="rect">
            <a:avLst/>
          </a:prstGeom>
          <a:noFill/>
        </p:spPr>
        <p:txBody>
          <a:bodyPr wrap="none" rtlCol="0">
            <a:spAutoFit/>
          </a:bodyPr>
          <a:lstStyle/>
          <a:p>
            <a:r>
              <a:rPr kumimoji="1" lang="en-US" altLang="ja-JP" sz="900" dirty="0" smtClean="0"/>
              <a:t>function[</a:t>
            </a:r>
            <a:r>
              <a:rPr kumimoji="1" lang="en-US" altLang="ja-JP" sz="900" dirty="0" err="1" smtClean="0"/>
              <a:t>yi,ypi,yppi</a:t>
            </a:r>
            <a:r>
              <a:rPr kumimoji="1" lang="en-US" altLang="ja-JP" sz="900" dirty="0" smtClean="0"/>
              <a:t>] = </a:t>
            </a:r>
            <a:r>
              <a:rPr kumimoji="1" lang="en-US" altLang="ja-JP" sz="900" dirty="0" err="1" smtClean="0"/>
              <a:t>cakima</a:t>
            </a:r>
            <a:r>
              <a:rPr kumimoji="1" lang="en-US" altLang="ja-JP" sz="900" dirty="0" smtClean="0"/>
              <a:t>*</a:t>
            </a:r>
            <a:r>
              <a:rPr kumimoji="1" lang="en-US" altLang="ja-JP" sz="900" dirty="0" err="1" smtClean="0"/>
              <a:t>x,y,xi</a:t>
            </a:r>
            <a:r>
              <a:rPr lang="en-US" altLang="ja-JP" sz="900" dirty="0" smtClean="0"/>
              <a:t>)</a:t>
            </a:r>
          </a:p>
          <a:p>
            <a:r>
              <a:rPr lang="en-US" altLang="ja-JP" sz="900" dirty="0" smtClean="0"/>
              <a:t>% comment</a:t>
            </a:r>
          </a:p>
          <a:p>
            <a:r>
              <a:rPr lang="en-US" altLang="ja-JP" sz="900" dirty="0" smtClean="0"/>
              <a:t>n = length(x);</a:t>
            </a:r>
          </a:p>
          <a:p>
            <a:r>
              <a:rPr kumimoji="1" lang="en-US" altLang="ja-JP" sz="900" dirty="0" smtClean="0"/>
              <a:t>U = zeros(1,n+3);</a:t>
            </a:r>
          </a:p>
          <a:p>
            <a:r>
              <a:rPr lang="en-US" altLang="ja-JP" sz="900" dirty="0" err="1" smtClean="0"/>
              <a:t>Yp</a:t>
            </a:r>
            <a:r>
              <a:rPr lang="en-US" altLang="ja-JP" sz="900" dirty="0" smtClean="0"/>
              <a:t> = zeros(1,n);</a:t>
            </a:r>
          </a:p>
          <a:p>
            <a:endParaRPr kumimoji="1" lang="en-US" altLang="ja-JP" sz="900" dirty="0"/>
          </a:p>
          <a:p>
            <a:r>
              <a:rPr lang="en-US" altLang="ja-JP" sz="900" dirty="0" smtClean="0"/>
              <a:t>%comment</a:t>
            </a:r>
          </a:p>
          <a:p>
            <a:r>
              <a:rPr kumimoji="1" lang="en-US" altLang="ja-JP" sz="900" dirty="0" smtClean="0"/>
              <a:t>For I = 1:n—1</a:t>
            </a:r>
          </a:p>
          <a:p>
            <a:r>
              <a:rPr lang="en-US" altLang="ja-JP" sz="900" dirty="0"/>
              <a:t> </a:t>
            </a:r>
            <a:r>
              <a:rPr lang="en-US" altLang="ja-JP" sz="900" dirty="0" smtClean="0"/>
              <a:t>    u(i+2) = (y(i+1) – y(</a:t>
            </a:r>
            <a:r>
              <a:rPr lang="en-US" altLang="ja-JP" sz="900" dirty="0" err="1" smtClean="0"/>
              <a:t>i</a:t>
            </a:r>
            <a:r>
              <a:rPr lang="en-US" altLang="ja-JP" sz="900" dirty="0" smtClean="0"/>
              <a:t>)/(x(i+1)-x(</a:t>
            </a:r>
            <a:r>
              <a:rPr lang="en-US" altLang="ja-JP" sz="900" dirty="0" err="1" smtClean="0"/>
              <a:t>i</a:t>
            </a:r>
            <a:r>
              <a:rPr lang="en-US" altLang="ja-JP" sz="900" dirty="0" smtClean="0"/>
              <a:t>));</a:t>
            </a:r>
          </a:p>
          <a:p>
            <a:r>
              <a:rPr kumimoji="1" lang="en-US" altLang="ja-JP" sz="900" dirty="0" smtClean="0"/>
              <a:t>End</a:t>
            </a:r>
          </a:p>
          <a:p>
            <a:r>
              <a:rPr lang="en-US" altLang="ja-JP" sz="900" dirty="0" smtClean="0"/>
              <a:t>…</a:t>
            </a:r>
            <a:endParaRPr kumimoji="1" lang="en-US" altLang="ja-JP" sz="900" dirty="0"/>
          </a:p>
        </p:txBody>
      </p:sp>
      <p:sp>
        <p:nvSpPr>
          <p:cNvPr id="52" name="テキスト ボックス 51"/>
          <p:cNvSpPr txBox="1"/>
          <p:nvPr/>
        </p:nvSpPr>
        <p:spPr>
          <a:xfrm>
            <a:off x="6843668" y="2040055"/>
            <a:ext cx="2108269" cy="646331"/>
          </a:xfrm>
          <a:prstGeom prst="rect">
            <a:avLst/>
          </a:prstGeom>
          <a:noFill/>
        </p:spPr>
        <p:txBody>
          <a:bodyPr wrap="none" rtlCol="0">
            <a:spAutoFit/>
          </a:bodyPr>
          <a:lstStyle/>
          <a:p>
            <a:r>
              <a:rPr lang="ja-JP" altLang="en-US" dirty="0" smtClean="0"/>
              <a:t>エディタウインドウを</a:t>
            </a:r>
            <a:endParaRPr lang="en-US" altLang="ja-JP" dirty="0" smtClean="0"/>
          </a:p>
          <a:p>
            <a:r>
              <a:rPr kumimoji="1" lang="ja-JP" altLang="en-US" dirty="0" smtClean="0"/>
              <a:t>表示して閲覧・編集</a:t>
            </a:r>
            <a:endParaRPr kumimoji="1" lang="ja-JP" altLang="en-US" dirty="0"/>
          </a:p>
        </p:txBody>
      </p:sp>
      <p:sp>
        <p:nvSpPr>
          <p:cNvPr id="53" name="角丸四角形 52"/>
          <p:cNvSpPr/>
          <p:nvPr/>
        </p:nvSpPr>
        <p:spPr>
          <a:xfrm>
            <a:off x="4599982" y="4616714"/>
            <a:ext cx="641048" cy="341167"/>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Exec</a:t>
            </a:r>
            <a:endParaRPr kumimoji="1" lang="ja-JP" altLang="en-US" dirty="0">
              <a:solidFill>
                <a:srgbClr val="FF0000"/>
              </a:solidFill>
            </a:endParaRPr>
          </a:p>
        </p:txBody>
      </p:sp>
      <p:sp>
        <p:nvSpPr>
          <p:cNvPr id="54" name="テキスト ボックス 53"/>
          <p:cNvSpPr txBox="1"/>
          <p:nvPr/>
        </p:nvSpPr>
        <p:spPr>
          <a:xfrm>
            <a:off x="4599982" y="5077651"/>
            <a:ext cx="1562447" cy="646331"/>
          </a:xfrm>
          <a:prstGeom prst="rect">
            <a:avLst/>
          </a:prstGeom>
          <a:noFill/>
        </p:spPr>
        <p:txBody>
          <a:bodyPr wrap="none" rtlCol="0">
            <a:spAutoFit/>
          </a:bodyPr>
          <a:lstStyle/>
          <a:p>
            <a:r>
              <a:rPr kumimoji="1" lang="en-US" altLang="ja-JP" dirty="0" smtClean="0">
                <a:solidFill>
                  <a:schemeClr val="bg1"/>
                </a:solidFill>
              </a:rPr>
              <a:t>Score</a:t>
            </a:r>
            <a:r>
              <a:rPr kumimoji="1" lang="ja-JP" altLang="en-US" dirty="0" smtClean="0">
                <a:solidFill>
                  <a:schemeClr val="bg1"/>
                </a:solidFill>
              </a:rPr>
              <a:t>　　</a:t>
            </a:r>
            <a:r>
              <a:rPr lang="en-US" altLang="ja-JP" dirty="0" smtClean="0">
                <a:solidFill>
                  <a:schemeClr val="bg1"/>
                </a:solidFill>
              </a:rPr>
              <a:t>0.982</a:t>
            </a:r>
          </a:p>
          <a:p>
            <a:r>
              <a:rPr lang="en-US" altLang="ja-JP" dirty="0" smtClean="0">
                <a:solidFill>
                  <a:schemeClr val="bg1"/>
                </a:solidFill>
              </a:rPr>
              <a:t>Before</a:t>
            </a:r>
            <a:r>
              <a:rPr lang="ja-JP" altLang="en-US" dirty="0" smtClean="0">
                <a:solidFill>
                  <a:schemeClr val="bg1"/>
                </a:solidFill>
              </a:rPr>
              <a:t>　</a:t>
            </a:r>
            <a:r>
              <a:rPr lang="en-US" altLang="ja-JP" dirty="0">
                <a:solidFill>
                  <a:schemeClr val="bg1"/>
                </a:solidFill>
              </a:rPr>
              <a:t> </a:t>
            </a:r>
            <a:r>
              <a:rPr lang="en-US" altLang="ja-JP" dirty="0" smtClean="0">
                <a:solidFill>
                  <a:schemeClr val="bg1"/>
                </a:solidFill>
              </a:rPr>
              <a:t>0.774</a:t>
            </a:r>
            <a:endParaRPr kumimoji="1" lang="en-US" altLang="ja-JP" dirty="0" smtClean="0">
              <a:solidFill>
                <a:schemeClr val="bg1"/>
              </a:solidFill>
            </a:endParaRPr>
          </a:p>
        </p:txBody>
      </p:sp>
      <p:sp>
        <p:nvSpPr>
          <p:cNvPr id="55" name="テキスト ボックス 54"/>
          <p:cNvSpPr txBox="1"/>
          <p:nvPr/>
        </p:nvSpPr>
        <p:spPr>
          <a:xfrm>
            <a:off x="6843668" y="4496216"/>
            <a:ext cx="2444299" cy="923330"/>
          </a:xfrm>
          <a:prstGeom prst="rect">
            <a:avLst/>
          </a:prstGeom>
          <a:noFill/>
        </p:spPr>
        <p:txBody>
          <a:bodyPr wrap="none" rtlCol="0">
            <a:spAutoFit/>
          </a:bodyPr>
          <a:lstStyle/>
          <a:p>
            <a:r>
              <a:rPr lang="ja-JP" altLang="en-US" dirty="0" smtClean="0"/>
              <a:t>実行ボタンを押すと</a:t>
            </a:r>
            <a:endParaRPr lang="en-US" altLang="ja-JP" dirty="0" smtClean="0"/>
          </a:p>
          <a:p>
            <a:r>
              <a:rPr kumimoji="1" lang="ja-JP" altLang="en-US" dirty="0" smtClean="0"/>
              <a:t>パラメータフィッティング</a:t>
            </a:r>
            <a:endParaRPr kumimoji="1" lang="en-US" altLang="ja-JP" dirty="0" smtClean="0"/>
          </a:p>
          <a:p>
            <a:r>
              <a:rPr lang="ja-JP" altLang="en-US" dirty="0" smtClean="0"/>
              <a:t>の結果が得られる。</a:t>
            </a:r>
            <a:endParaRPr lang="en-US" altLang="ja-JP" dirty="0" smtClean="0"/>
          </a:p>
        </p:txBody>
      </p:sp>
      <p:sp>
        <p:nvSpPr>
          <p:cNvPr id="56" name="角丸四角形 55"/>
          <p:cNvSpPr/>
          <p:nvPr/>
        </p:nvSpPr>
        <p:spPr>
          <a:xfrm>
            <a:off x="4033296" y="6112935"/>
            <a:ext cx="1304081" cy="341167"/>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Download</a:t>
            </a:r>
            <a:endParaRPr kumimoji="1" lang="ja-JP" altLang="en-US" dirty="0">
              <a:solidFill>
                <a:srgbClr val="FF0000"/>
              </a:solidFill>
            </a:endParaRPr>
          </a:p>
        </p:txBody>
      </p:sp>
      <p:cxnSp>
        <p:nvCxnSpPr>
          <p:cNvPr id="4" name="直線コネクタ 3"/>
          <p:cNvCxnSpPr/>
          <p:nvPr/>
        </p:nvCxnSpPr>
        <p:spPr>
          <a:xfrm>
            <a:off x="457200" y="1276539"/>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7454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類似研究・手段ついての検討</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プログラミング環境</a:t>
            </a:r>
            <a:endParaRPr kumimoji="1" lang="en-US" altLang="ja-JP" dirty="0" smtClean="0"/>
          </a:p>
          <a:p>
            <a:pPr lvl="1"/>
            <a:r>
              <a:rPr lang="ja-JP" altLang="en-US" dirty="0" smtClean="0"/>
              <a:t>ビジュアルプログラミング</a:t>
            </a:r>
            <a:endParaRPr lang="en-US" altLang="ja-JP" dirty="0" smtClean="0"/>
          </a:p>
          <a:p>
            <a:pPr lvl="2"/>
            <a:r>
              <a:rPr kumimoji="1" lang="en-US" altLang="ja-JP" dirty="0" err="1" smtClean="0"/>
              <a:t>SimuLink</a:t>
            </a:r>
            <a:endParaRPr kumimoji="1" lang="en-US" altLang="ja-JP" dirty="0" smtClean="0"/>
          </a:p>
          <a:p>
            <a:pPr lvl="2"/>
            <a:r>
              <a:rPr kumimoji="1" lang="en-US" altLang="ja-JP" dirty="0" err="1" smtClean="0"/>
              <a:t>LabView</a:t>
            </a:r>
            <a:endParaRPr kumimoji="1" lang="en-US" altLang="ja-JP" dirty="0" smtClean="0"/>
          </a:p>
          <a:p>
            <a:pPr lvl="1"/>
            <a:r>
              <a:rPr lang="ja-JP" altLang="en-US" dirty="0" smtClean="0"/>
              <a:t>データフロープログラミング</a:t>
            </a:r>
            <a:endParaRPr kumimoji="1"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14204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類似研究・手段についての検討</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SimuLink</a:t>
            </a:r>
            <a:endParaRPr kumimoji="1" lang="en-US" altLang="ja-JP" dirty="0" smtClean="0"/>
          </a:p>
          <a:p>
            <a:pPr lvl="1"/>
            <a:r>
              <a:rPr lang="ja-JP" altLang="en-US" dirty="0" smtClean="0"/>
              <a:t>長所</a:t>
            </a:r>
            <a:endParaRPr lang="en-US" altLang="ja-JP" dirty="0" smtClean="0"/>
          </a:p>
          <a:p>
            <a:pPr lvl="2"/>
            <a:r>
              <a:rPr lang="ja-JP" altLang="en-US" dirty="0" smtClean="0"/>
              <a:t>公開されているソースが</a:t>
            </a:r>
            <a:r>
              <a:rPr lang="en-US" altLang="ja-JP" dirty="0" err="1" smtClean="0"/>
              <a:t>Matlab</a:t>
            </a:r>
            <a:r>
              <a:rPr lang="ja-JP" altLang="en-US" dirty="0" smtClean="0"/>
              <a:t>の場合は利用しやすい</a:t>
            </a:r>
            <a:endParaRPr lang="en-US" altLang="ja-JP" dirty="0" smtClean="0"/>
          </a:p>
          <a:p>
            <a:pPr lvl="1"/>
            <a:r>
              <a:rPr kumimoji="1" lang="ja-JP" altLang="en-US" dirty="0" smtClean="0"/>
              <a:t>欠点</a:t>
            </a:r>
            <a:endParaRPr kumimoji="1" lang="en-US" altLang="ja-JP" dirty="0" smtClean="0"/>
          </a:p>
          <a:p>
            <a:pPr lvl="2"/>
            <a:r>
              <a:rPr lang="ja-JP" altLang="en-US" dirty="0" smtClean="0"/>
              <a:t>対応する</a:t>
            </a:r>
            <a:r>
              <a:rPr lang="en-US" altLang="ja-JP" dirty="0" err="1" smtClean="0"/>
              <a:t>ToolBox</a:t>
            </a:r>
            <a:r>
              <a:rPr lang="ja-JP" altLang="en-US" dirty="0" smtClean="0"/>
              <a:t>が必要でどれが必要</a:t>
            </a:r>
            <a:r>
              <a:rPr lang="en-US" altLang="ja-JP" dirty="0" err="1" smtClean="0"/>
              <a:t>ToolBox</a:t>
            </a:r>
            <a:r>
              <a:rPr lang="ja-JP" altLang="en-US" dirty="0" smtClean="0"/>
              <a:t>かわかりにくい</a:t>
            </a:r>
            <a:endParaRPr lang="en-US" altLang="ja-JP" dirty="0" smtClean="0"/>
          </a:p>
          <a:p>
            <a:pPr lvl="2"/>
            <a:r>
              <a:rPr lang="en-US" altLang="ja-JP" dirty="0" err="1" smtClean="0"/>
              <a:t>ToolBox</a:t>
            </a:r>
            <a:r>
              <a:rPr lang="ja-JP" altLang="en-US" dirty="0" smtClean="0"/>
              <a:t>（関数）の自作もできるが手順が煩雑</a:t>
            </a:r>
            <a:endParaRPr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8724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類似研究・手段についての検討</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err="1" smtClean="0"/>
              <a:t>LabView</a:t>
            </a:r>
            <a:endParaRPr kumimoji="1" lang="en-US" altLang="ja-JP" dirty="0" smtClean="0"/>
          </a:p>
          <a:p>
            <a:pPr lvl="1"/>
            <a:r>
              <a:rPr kumimoji="1" lang="ja-JP" altLang="en-US" dirty="0" smtClean="0"/>
              <a:t>長所</a:t>
            </a:r>
            <a:endParaRPr kumimoji="1" lang="en-US" altLang="ja-JP" dirty="0" smtClean="0"/>
          </a:p>
          <a:p>
            <a:pPr lvl="2"/>
            <a:r>
              <a:rPr kumimoji="1" lang="ja-JP" altLang="en-US" dirty="0" smtClean="0"/>
              <a:t>グラフィカルなのでテキストベースよりも構築は早い</a:t>
            </a:r>
            <a:endParaRPr kumimoji="1" lang="en-US" altLang="ja-JP" dirty="0" smtClean="0"/>
          </a:p>
          <a:p>
            <a:pPr lvl="1"/>
            <a:r>
              <a:rPr kumimoji="1" lang="ja-JP" altLang="en-US" dirty="0" smtClean="0"/>
              <a:t>欠点</a:t>
            </a:r>
            <a:endParaRPr kumimoji="1" lang="en-US" altLang="ja-JP" dirty="0" smtClean="0"/>
          </a:p>
          <a:p>
            <a:pPr lvl="2"/>
            <a:r>
              <a:rPr lang="ja-JP" altLang="en-US" dirty="0"/>
              <a:t>フロントパネルに</a:t>
            </a:r>
            <a:r>
              <a:rPr lang="en-US" altLang="ja-JP" dirty="0"/>
              <a:t>UI</a:t>
            </a:r>
            <a:r>
              <a:rPr lang="ja-JP" altLang="en-US" dirty="0"/>
              <a:t>、ブロックダイアグラムに関数を記述するので</a:t>
            </a:r>
            <a:r>
              <a:rPr lang="ja-JP" altLang="en-US" dirty="0" smtClean="0"/>
              <a:t>煩雑</a:t>
            </a:r>
            <a:endParaRPr lang="en-US" altLang="ja-JP" dirty="0" smtClean="0"/>
          </a:p>
          <a:p>
            <a:pPr lvl="2"/>
            <a:r>
              <a:rPr lang="ja-JP" altLang="en-US" dirty="0" smtClean="0"/>
              <a:t>視覚データベース</a:t>
            </a:r>
            <a:r>
              <a:rPr lang="en-US" altLang="ja-JP" dirty="0" err="1" smtClean="0"/>
              <a:t>Visiome</a:t>
            </a:r>
            <a:r>
              <a:rPr lang="ja-JP" altLang="en-US" dirty="0" smtClean="0"/>
              <a:t>に登録されている数理モデルでは</a:t>
            </a:r>
            <a:r>
              <a:rPr lang="en-US" altLang="ja-JP" dirty="0" err="1" smtClean="0"/>
              <a:t>LabView</a:t>
            </a:r>
            <a:r>
              <a:rPr lang="ja-JP" altLang="en-US" dirty="0" smtClean="0"/>
              <a:t>形式のものがなく、過去の資産を生かせない。</a:t>
            </a:r>
            <a:endParaRPr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93123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42106" y="2448919"/>
            <a:ext cx="8229600" cy="3705824"/>
          </a:xfrm>
        </p:spPr>
        <p:txBody>
          <a:bodyPr/>
          <a:lstStyle/>
          <a:p>
            <a:pPr marL="0" indent="0" algn="ctr">
              <a:buNone/>
            </a:pPr>
            <a:r>
              <a:rPr lang="ja-JP" altLang="en-US" sz="4000" dirty="0"/>
              <a:t>ソフトウェア開発者と</a:t>
            </a:r>
            <a:r>
              <a:rPr lang="ja-JP" altLang="en-US" sz="4000" dirty="0" smtClean="0"/>
              <a:t>して</a:t>
            </a:r>
            <a:endParaRPr lang="en-US" altLang="ja-JP" sz="4000" dirty="0" smtClean="0"/>
          </a:p>
          <a:p>
            <a:pPr marL="0" indent="0" algn="ctr">
              <a:buNone/>
            </a:pPr>
            <a:r>
              <a:rPr lang="ja-JP" altLang="en-US" sz="4000" dirty="0" smtClean="0"/>
              <a:t>研究者が困って</a:t>
            </a:r>
            <a:r>
              <a:rPr lang="ja-JP" altLang="en-US" sz="4000" dirty="0"/>
              <a:t>いる</a:t>
            </a:r>
            <a:r>
              <a:rPr lang="ja-JP" altLang="en-US" sz="4000" dirty="0" smtClean="0"/>
              <a:t>こと</a:t>
            </a:r>
            <a:endParaRPr lang="en-US" altLang="ja-JP" sz="4000" dirty="0" smtClean="0"/>
          </a:p>
          <a:p>
            <a:pPr marL="0" indent="0" algn="ctr">
              <a:buNone/>
            </a:pPr>
            <a:r>
              <a:rPr lang="ja-JP" altLang="en-US" sz="4000" dirty="0" smtClean="0"/>
              <a:t>研究活動での様々な問題を</a:t>
            </a:r>
            <a:endParaRPr lang="en-US" altLang="ja-JP" sz="4000" dirty="0" smtClean="0"/>
          </a:p>
          <a:p>
            <a:pPr marL="0" indent="0" algn="ctr">
              <a:buNone/>
            </a:pPr>
            <a:r>
              <a:rPr lang="en-US" altLang="ja-JP" sz="4000" u="sng" spc="300" dirty="0" smtClean="0">
                <a:solidFill>
                  <a:srgbClr val="FF0000"/>
                </a:solidFill>
                <a:effectLst>
                  <a:outerShdw blurRad="38100" dist="38100" dir="2700000" algn="tl">
                    <a:srgbClr val="000000">
                      <a:alpha val="43137"/>
                    </a:srgbClr>
                  </a:outerShdw>
                </a:effectLst>
              </a:rPr>
              <a:t>ICT</a:t>
            </a:r>
            <a:r>
              <a:rPr lang="ja-JP" altLang="en-US" sz="4000" u="sng" spc="300" dirty="0" err="1">
                <a:solidFill>
                  <a:srgbClr val="FF0000"/>
                </a:solidFill>
                <a:effectLst>
                  <a:outerShdw blurRad="38100" dist="38100" dir="2700000" algn="tl">
                    <a:srgbClr val="000000">
                      <a:alpha val="43137"/>
                    </a:srgbClr>
                  </a:outerShdw>
                </a:effectLst>
              </a:rPr>
              <a:t>で解</a:t>
            </a:r>
            <a:r>
              <a:rPr lang="ja-JP" altLang="en-US" sz="4000" u="sng" spc="300" dirty="0" smtClean="0">
                <a:solidFill>
                  <a:srgbClr val="FF0000"/>
                </a:solidFill>
                <a:effectLst>
                  <a:outerShdw blurRad="38100" dist="38100" dir="2700000" algn="tl">
                    <a:srgbClr val="000000">
                      <a:alpha val="43137"/>
                    </a:srgbClr>
                  </a:outerShdw>
                </a:effectLst>
              </a:rPr>
              <a:t>決する</a:t>
            </a:r>
            <a:endParaRPr lang="en-US" altLang="ja-JP" sz="4000" u="sng" spc="300" dirty="0" smtClean="0">
              <a:solidFill>
                <a:srgbClr val="FF0000"/>
              </a:solidFill>
              <a:effectLst>
                <a:outerShdw blurRad="38100" dist="38100" dir="2700000" algn="tl">
                  <a:srgbClr val="000000">
                    <a:alpha val="43137"/>
                  </a:srgbClr>
                </a:outerShdw>
              </a:effectLst>
            </a:endParaRPr>
          </a:p>
          <a:p>
            <a:pPr marL="0" indent="0" algn="ctr">
              <a:buNone/>
            </a:pPr>
            <a:r>
              <a:rPr lang="ja-JP" altLang="en-US" sz="4000" dirty="0" smtClean="0"/>
              <a:t>ソリューション</a:t>
            </a:r>
            <a:r>
              <a:rPr lang="ja-JP" altLang="en-US" sz="4000" dirty="0"/>
              <a:t>開発を目指す</a:t>
            </a:r>
            <a:endParaRPr lang="en-US" altLang="ja-JP" sz="4000" dirty="0"/>
          </a:p>
          <a:p>
            <a:endParaRPr kumimoji="1" lang="ja-JP" altLang="en-US" dirty="0"/>
          </a:p>
        </p:txBody>
      </p:sp>
      <p:sp>
        <p:nvSpPr>
          <p:cNvPr id="2" name="テキスト ボックス 1"/>
          <p:cNvSpPr txBox="1"/>
          <p:nvPr/>
        </p:nvSpPr>
        <p:spPr>
          <a:xfrm>
            <a:off x="627803" y="186117"/>
            <a:ext cx="8674169" cy="1938992"/>
          </a:xfrm>
          <a:prstGeom prst="rect">
            <a:avLst/>
          </a:prstGeom>
          <a:noFill/>
        </p:spPr>
        <p:txBody>
          <a:bodyPr wrap="none" rtlCol="0">
            <a:spAutoFit/>
          </a:bodyPr>
          <a:lstStyle/>
          <a:p>
            <a:pPr>
              <a:spcAft>
                <a:spcPts val="600"/>
              </a:spcAft>
            </a:pPr>
            <a:r>
              <a:rPr lang="ja-JP" altLang="en-US" sz="2000" dirty="0" smtClean="0"/>
              <a:t>略歴</a:t>
            </a:r>
            <a:endParaRPr lang="en-US" altLang="ja-JP" sz="2000" dirty="0" smtClean="0"/>
          </a:p>
          <a:p>
            <a:pPr>
              <a:spcAft>
                <a:spcPts val="600"/>
              </a:spcAft>
            </a:pPr>
            <a:r>
              <a:rPr kumimoji="1" lang="ja-JP" altLang="en-US" sz="2000" dirty="0" smtClean="0"/>
              <a:t>１９９７年４月～ゲームソフトウェア開発会社プログラマー</a:t>
            </a:r>
            <a:endParaRPr kumimoji="1" lang="en-US" altLang="ja-JP" sz="2000" dirty="0" smtClean="0"/>
          </a:p>
          <a:p>
            <a:pPr>
              <a:spcAft>
                <a:spcPts val="600"/>
              </a:spcAft>
            </a:pPr>
            <a:r>
              <a:rPr lang="ja-JP" altLang="en-US" sz="2000" dirty="0" smtClean="0"/>
              <a:t>２００５年１２月～理化学研究所脳科学総合研究センター神経情報基盤センター</a:t>
            </a:r>
            <a:endParaRPr lang="en-US" altLang="ja-JP" sz="2000" dirty="0" smtClean="0"/>
          </a:p>
          <a:p>
            <a:pPr>
              <a:spcAft>
                <a:spcPts val="600"/>
              </a:spcAft>
            </a:pPr>
            <a:r>
              <a:rPr kumimoji="1" lang="ja-JP" altLang="en-US" sz="2000" dirty="0" smtClean="0"/>
              <a:t>２０１２年４月～科学技術振興機構</a:t>
            </a:r>
            <a:endParaRPr kumimoji="1" lang="en-US" altLang="ja-JP" sz="2000" dirty="0" smtClean="0"/>
          </a:p>
          <a:p>
            <a:pPr>
              <a:spcAft>
                <a:spcPts val="600"/>
              </a:spcAft>
            </a:pPr>
            <a:r>
              <a:rPr lang="ja-JP" altLang="en-US" sz="2000" dirty="0" smtClean="0"/>
              <a:t>２０１４年４月～海洋研究開発機構</a:t>
            </a:r>
            <a:endParaRPr kumimoji="1" lang="ja-JP" altLang="en-US" sz="2000" dirty="0"/>
          </a:p>
        </p:txBody>
      </p:sp>
      <p:pic>
        <p:nvPicPr>
          <p:cNvPr id="1026" name="Picture 2" descr="https://encrypted-tbn0.gstatic.com/images?q=tbn:ANd9GcSuMy1nDTc1Cis6KgI_yYQ5OvF-pArd3n_D6Yjz-II1i5uu9Y8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157" y="509927"/>
            <a:ext cx="395899" cy="3676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IKEN BS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037" y="951951"/>
            <a:ext cx="390525" cy="3429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STのシンボルマーク"/>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980" y="1431107"/>
            <a:ext cx="296252" cy="2962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jamstecchanne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582" y="1809675"/>
            <a:ext cx="315434" cy="31543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IK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56" y="1004180"/>
            <a:ext cx="390525" cy="34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5019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対象とする数理モデル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先に例示した</a:t>
            </a:r>
            <a:r>
              <a:rPr kumimoji="1" lang="en-US" altLang="ja-JP" dirty="0" smtClean="0"/>
              <a:t>S&amp;H</a:t>
            </a:r>
            <a:r>
              <a:rPr kumimoji="1" lang="ja-JP" altLang="en-US" dirty="0" smtClean="0"/>
              <a:t>と</a:t>
            </a:r>
            <a:r>
              <a:rPr kumimoji="1" lang="en-US" altLang="ja-JP" dirty="0" smtClean="0"/>
              <a:t>Judd</a:t>
            </a:r>
            <a:r>
              <a:rPr kumimoji="1" lang="ja-JP" altLang="en-US" dirty="0" smtClean="0"/>
              <a:t>を利用する</a:t>
            </a:r>
            <a:endParaRPr kumimoji="1" lang="en-US" altLang="ja-JP" dirty="0" smtClean="0"/>
          </a:p>
          <a:p>
            <a:pPr marL="457200" lvl="1" indent="0">
              <a:buNone/>
            </a:pPr>
            <a:r>
              <a:rPr lang="ja-JP" altLang="en-US" dirty="0" smtClean="0"/>
              <a:t>１）</a:t>
            </a:r>
            <a:r>
              <a:rPr lang="en-US" altLang="ja-JP" dirty="0" smtClean="0"/>
              <a:t>S&amp;H</a:t>
            </a:r>
            <a:r>
              <a:rPr lang="ja-JP" altLang="en-US" dirty="0" smtClean="0"/>
              <a:t>モデル（直列的な処理）</a:t>
            </a:r>
            <a:endParaRPr lang="en-US" altLang="ja-JP" dirty="0" smtClean="0"/>
          </a:p>
          <a:p>
            <a:pPr marL="457200" lvl="1" indent="0">
              <a:buNone/>
            </a:pPr>
            <a:endParaRPr lang="en-US" altLang="ja-JP" dirty="0" smtClean="0"/>
          </a:p>
          <a:p>
            <a:pPr marL="457200" lvl="1" indent="0">
              <a:buNone/>
            </a:pPr>
            <a:endParaRPr lang="en-US" altLang="ja-JP" dirty="0"/>
          </a:p>
          <a:p>
            <a:pPr marL="457200" lvl="1" indent="0">
              <a:buNone/>
            </a:pPr>
            <a:r>
              <a:rPr lang="ja-JP" altLang="en-US" dirty="0" smtClean="0"/>
              <a:t>２）</a:t>
            </a:r>
            <a:r>
              <a:rPr lang="en-US" altLang="ja-JP" dirty="0" smtClean="0"/>
              <a:t>Judd</a:t>
            </a:r>
            <a:r>
              <a:rPr lang="ja-JP" altLang="en-US" dirty="0" smtClean="0"/>
              <a:t>モデル（並列的な処理）</a:t>
            </a:r>
            <a:endParaRPr lang="en-US" altLang="ja-JP" dirty="0" smtClean="0"/>
          </a:p>
          <a:p>
            <a:pPr marL="457200" lvl="1" indent="0">
              <a:buNone/>
            </a:pPr>
            <a:endParaRPr lang="en-US" altLang="ja-JP" dirty="0" smtClean="0"/>
          </a:p>
        </p:txBody>
      </p:sp>
      <p:grpSp>
        <p:nvGrpSpPr>
          <p:cNvPr id="8" name="図形グループ 7"/>
          <p:cNvGrpSpPr/>
          <p:nvPr/>
        </p:nvGrpSpPr>
        <p:grpSpPr>
          <a:xfrm>
            <a:off x="1138666" y="2817656"/>
            <a:ext cx="6540031" cy="540173"/>
            <a:chOff x="1138666" y="2817656"/>
            <a:chExt cx="6540031" cy="540173"/>
          </a:xfrm>
        </p:grpSpPr>
        <p:sp>
          <p:nvSpPr>
            <p:cNvPr id="4" name="正方形/長方形 3"/>
            <p:cNvSpPr/>
            <p:nvPr/>
          </p:nvSpPr>
          <p:spPr>
            <a:xfrm>
              <a:off x="1138666" y="2817656"/>
              <a:ext cx="99268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2861264" y="2817656"/>
              <a:ext cx="108027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処理１</a:t>
              </a:r>
              <a:endParaRPr kumimoji="1" lang="ja-JP" altLang="en-US" dirty="0"/>
            </a:p>
          </p:txBody>
        </p:sp>
        <p:sp>
          <p:nvSpPr>
            <p:cNvPr id="6" name="正方形/長方形 5"/>
            <p:cNvSpPr/>
            <p:nvPr/>
          </p:nvSpPr>
          <p:spPr>
            <a:xfrm>
              <a:off x="4686049" y="2817656"/>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処理２</a:t>
              </a:r>
              <a:endParaRPr kumimoji="1" lang="ja-JP" altLang="en-US" dirty="0"/>
            </a:p>
          </p:txBody>
        </p:sp>
        <p:sp>
          <p:nvSpPr>
            <p:cNvPr id="7" name="正方形/長方形 6"/>
            <p:cNvSpPr/>
            <p:nvPr/>
          </p:nvSpPr>
          <p:spPr>
            <a:xfrm>
              <a:off x="6613023" y="2817656"/>
              <a:ext cx="1065674"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9" name="直線矢印コネクタ 8"/>
            <p:cNvCxnSpPr>
              <a:endCxn id="5" idx="1"/>
            </p:cNvCxnSpPr>
            <p:nvPr/>
          </p:nvCxnSpPr>
          <p:spPr>
            <a:xfrm>
              <a:off x="2131349" y="3065844"/>
              <a:ext cx="729915" cy="218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a:stCxn id="5" idx="3"/>
              <a:endCxn id="6" idx="1"/>
            </p:cNvCxnSpPr>
            <p:nvPr/>
          </p:nvCxnSpPr>
          <p:spPr>
            <a:xfrm>
              <a:off x="3941537" y="3087743"/>
              <a:ext cx="7445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6" idx="3"/>
              <a:endCxn id="7" idx="1"/>
            </p:cNvCxnSpPr>
            <p:nvPr/>
          </p:nvCxnSpPr>
          <p:spPr>
            <a:xfrm>
              <a:off x="5722527" y="3087743"/>
              <a:ext cx="8904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0" name="図形グループ 9"/>
          <p:cNvGrpSpPr/>
          <p:nvPr/>
        </p:nvGrpSpPr>
        <p:grpSpPr>
          <a:xfrm>
            <a:off x="1138666" y="4496571"/>
            <a:ext cx="4583861" cy="1897903"/>
            <a:chOff x="1138666" y="4496571"/>
            <a:chExt cx="4583861" cy="1897903"/>
          </a:xfrm>
        </p:grpSpPr>
        <p:sp>
          <p:nvSpPr>
            <p:cNvPr id="18" name="正方形/長方形 17"/>
            <p:cNvSpPr/>
            <p:nvPr/>
          </p:nvSpPr>
          <p:spPr>
            <a:xfrm>
              <a:off x="1138666" y="5153537"/>
              <a:ext cx="992683" cy="52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19" name="正方形/長方形 18"/>
            <p:cNvSpPr/>
            <p:nvPr/>
          </p:nvSpPr>
          <p:spPr>
            <a:xfrm>
              <a:off x="2861264" y="4496571"/>
              <a:ext cx="1080273" cy="4963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A</a:t>
              </a:r>
              <a:endParaRPr kumimoji="1" lang="ja-JP" altLang="en-US" dirty="0"/>
            </a:p>
          </p:txBody>
        </p:sp>
        <p:sp>
          <p:nvSpPr>
            <p:cNvPr id="20" name="正方形/長方形 19"/>
            <p:cNvSpPr/>
            <p:nvPr/>
          </p:nvSpPr>
          <p:spPr>
            <a:xfrm>
              <a:off x="2861264" y="5182737"/>
              <a:ext cx="1080273" cy="5109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B</a:t>
              </a:r>
              <a:endParaRPr kumimoji="1" lang="ja-JP" altLang="en-US" dirty="0"/>
            </a:p>
          </p:txBody>
        </p:sp>
        <p:sp>
          <p:nvSpPr>
            <p:cNvPr id="21" name="正方形/長方形 20"/>
            <p:cNvSpPr/>
            <p:nvPr/>
          </p:nvSpPr>
          <p:spPr>
            <a:xfrm>
              <a:off x="2861264" y="5950973"/>
              <a:ext cx="1080273" cy="4435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C</a:t>
              </a:r>
              <a:endParaRPr kumimoji="1" lang="ja-JP" altLang="en-US" dirty="0"/>
            </a:p>
          </p:txBody>
        </p:sp>
        <p:cxnSp>
          <p:nvCxnSpPr>
            <p:cNvPr id="23" name="直線矢印コネクタ 22"/>
            <p:cNvCxnSpPr>
              <a:stCxn id="18" idx="3"/>
              <a:endCxn id="19" idx="1"/>
            </p:cNvCxnSpPr>
            <p:nvPr/>
          </p:nvCxnSpPr>
          <p:spPr>
            <a:xfrm flipV="1">
              <a:off x="2131349" y="4744758"/>
              <a:ext cx="729915" cy="6715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直線矢印コネクタ 24"/>
            <p:cNvCxnSpPr>
              <a:stCxn id="18" idx="3"/>
              <a:endCxn id="20" idx="1"/>
            </p:cNvCxnSpPr>
            <p:nvPr/>
          </p:nvCxnSpPr>
          <p:spPr>
            <a:xfrm>
              <a:off x="2131349" y="5416324"/>
              <a:ext cx="729915" cy="21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18" idx="3"/>
              <a:endCxn id="21" idx="1"/>
            </p:cNvCxnSpPr>
            <p:nvPr/>
          </p:nvCxnSpPr>
          <p:spPr>
            <a:xfrm>
              <a:off x="2131349" y="5416324"/>
              <a:ext cx="729915" cy="75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正方形/長方形 27"/>
            <p:cNvSpPr/>
            <p:nvPr/>
          </p:nvSpPr>
          <p:spPr>
            <a:xfrm>
              <a:off x="4686049" y="5153537"/>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30" name="直線矢印コネクタ 29"/>
            <p:cNvCxnSpPr>
              <a:stCxn id="19" idx="3"/>
              <a:endCxn id="28" idx="1"/>
            </p:cNvCxnSpPr>
            <p:nvPr/>
          </p:nvCxnSpPr>
          <p:spPr>
            <a:xfrm>
              <a:off x="3941537" y="4744758"/>
              <a:ext cx="744512" cy="6788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20" idx="3"/>
              <a:endCxn id="28" idx="1"/>
            </p:cNvCxnSpPr>
            <p:nvPr/>
          </p:nvCxnSpPr>
          <p:spPr>
            <a:xfrm flipV="1">
              <a:off x="3941537" y="5423624"/>
              <a:ext cx="744512" cy="14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a:stCxn id="21" idx="3"/>
              <a:endCxn id="28" idx="1"/>
            </p:cNvCxnSpPr>
            <p:nvPr/>
          </p:nvCxnSpPr>
          <p:spPr>
            <a:xfrm flipV="1">
              <a:off x="3941537" y="5423624"/>
              <a:ext cx="744512" cy="749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13" name="直線コネクタ 12"/>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34501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手段についての検討</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HTML5,JQuery,Ajax</a:t>
            </a:r>
            <a:r>
              <a:rPr lang="ja-JP" altLang="en-US" dirty="0" smtClean="0"/>
              <a:t>による</a:t>
            </a:r>
            <a:r>
              <a:rPr kumimoji="1" lang="ja-JP" altLang="en-US" dirty="0" smtClean="0"/>
              <a:t>開発</a:t>
            </a:r>
            <a:endParaRPr kumimoji="1" lang="en-US" altLang="ja-JP" dirty="0" smtClean="0"/>
          </a:p>
          <a:p>
            <a:pPr lvl="1"/>
            <a:r>
              <a:rPr kumimoji="1" lang="ja-JP" altLang="en-US" dirty="0" smtClean="0"/>
              <a:t>利点</a:t>
            </a:r>
            <a:endParaRPr kumimoji="1" lang="en-US" altLang="ja-JP" dirty="0" smtClean="0"/>
          </a:p>
          <a:p>
            <a:pPr lvl="2"/>
            <a:r>
              <a:rPr lang="en-US" altLang="ja-JP" dirty="0" smtClean="0"/>
              <a:t>OS</a:t>
            </a:r>
            <a:r>
              <a:rPr lang="ja-JP" altLang="en-US" dirty="0" smtClean="0"/>
              <a:t>依存にならないため、幅広い利用が望める</a:t>
            </a:r>
            <a:endParaRPr lang="en-US" altLang="ja-JP" dirty="0" smtClean="0"/>
          </a:p>
          <a:p>
            <a:pPr lvl="3"/>
            <a:r>
              <a:rPr lang="en-US" altLang="ja-JP" dirty="0" smtClean="0"/>
              <a:t>Windows</a:t>
            </a:r>
            <a:r>
              <a:rPr lang="ja-JP" altLang="en-US" dirty="0" smtClean="0"/>
              <a:t>用、</a:t>
            </a:r>
            <a:r>
              <a:rPr lang="en-US" altLang="ja-JP" dirty="0" smtClean="0"/>
              <a:t>Mac</a:t>
            </a:r>
            <a:r>
              <a:rPr lang="ja-JP" altLang="en-US" dirty="0" smtClean="0"/>
              <a:t>用、</a:t>
            </a:r>
            <a:r>
              <a:rPr lang="en-US" altLang="ja-JP" dirty="0" smtClean="0"/>
              <a:t>Linux</a:t>
            </a:r>
            <a:r>
              <a:rPr lang="ja-JP" altLang="en-US" dirty="0" smtClean="0"/>
              <a:t>用と別々に開発しなくて良い</a:t>
            </a:r>
            <a:endParaRPr lang="en-US" altLang="ja-JP" dirty="0" smtClean="0"/>
          </a:p>
          <a:p>
            <a:pPr lvl="3"/>
            <a:r>
              <a:rPr lang="ja-JP" altLang="en-US" dirty="0" smtClean="0"/>
              <a:t>大抵の</a:t>
            </a:r>
            <a:r>
              <a:rPr lang="en-US" altLang="ja-JP" dirty="0" smtClean="0"/>
              <a:t>PC</a:t>
            </a:r>
            <a:r>
              <a:rPr lang="ja-JP" altLang="en-US" dirty="0" smtClean="0"/>
              <a:t>には</a:t>
            </a:r>
            <a:r>
              <a:rPr lang="en-US" altLang="ja-JP" dirty="0" smtClean="0"/>
              <a:t>WEB</a:t>
            </a:r>
            <a:r>
              <a:rPr lang="ja-JP" altLang="en-US" dirty="0" smtClean="0"/>
              <a:t>ブラウザがインストールされている</a:t>
            </a:r>
            <a:endParaRPr lang="en-US" altLang="ja-JP" dirty="0" smtClean="0"/>
          </a:p>
          <a:p>
            <a:pPr lvl="4"/>
            <a:r>
              <a:rPr lang="ja-JP" altLang="en-US" dirty="0" smtClean="0"/>
              <a:t>利用者の幅が広がりやすい</a:t>
            </a:r>
            <a:endParaRPr lang="en-US" altLang="ja-JP" dirty="0" smtClean="0"/>
          </a:p>
          <a:p>
            <a:pPr lvl="2"/>
            <a:r>
              <a:rPr lang="ja-JP" altLang="en-US" dirty="0" smtClean="0"/>
              <a:t>ソースコードの解析は</a:t>
            </a:r>
            <a:r>
              <a:rPr lang="en-US" altLang="ja-JP" dirty="0" smtClean="0"/>
              <a:t>AST(Abstract Syntax Tree)</a:t>
            </a:r>
            <a:r>
              <a:rPr lang="ja-JP" altLang="en-US" dirty="0" smtClean="0"/>
              <a:t>を用い</a:t>
            </a:r>
            <a:r>
              <a:rPr lang="en-US" altLang="ja-JP" dirty="0" smtClean="0"/>
              <a:t>DOM(Document Object Model) API</a:t>
            </a:r>
            <a:r>
              <a:rPr lang="ja-JP" altLang="en-US" dirty="0" smtClean="0"/>
              <a:t>で解析を行うことができる</a:t>
            </a:r>
            <a:endParaRPr lang="en-US" altLang="ja-JP" dirty="0" smtClean="0"/>
          </a:p>
          <a:p>
            <a:pPr lvl="2"/>
            <a:endParaRPr kumimoji="1" lang="ja-JP" altLang="en-US" dirty="0"/>
          </a:p>
        </p:txBody>
      </p:sp>
      <p:cxnSp>
        <p:nvCxnSpPr>
          <p:cNvPr id="5" name="直線コネクタ 4"/>
          <p:cNvCxnSpPr/>
          <p:nvPr/>
        </p:nvCxnSpPr>
        <p:spPr>
          <a:xfrm>
            <a:off x="457200" y="1417638"/>
            <a:ext cx="83265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22592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現在までの結果</a:t>
            </a:r>
            <a:endParaRPr kumimoji="1" lang="ja-JP" altLang="en-US" dirty="0"/>
          </a:p>
        </p:txBody>
      </p:sp>
      <p:sp>
        <p:nvSpPr>
          <p:cNvPr id="3" name="コンテンツ プレースホルダー 2"/>
          <p:cNvSpPr>
            <a:spLocks noGrp="1"/>
          </p:cNvSpPr>
          <p:nvPr>
            <p:ph idx="1"/>
          </p:nvPr>
        </p:nvSpPr>
        <p:spPr>
          <a:xfrm>
            <a:off x="457200" y="1600200"/>
            <a:ext cx="8534400" cy="4525963"/>
          </a:xfrm>
        </p:spPr>
        <p:txBody>
          <a:bodyPr>
            <a:normAutofit/>
          </a:bodyPr>
          <a:lstStyle/>
          <a:p>
            <a:r>
              <a:rPr lang="en-US" altLang="ja-JP" dirty="0"/>
              <a:t>WHATWG HTML Living Standard</a:t>
            </a:r>
            <a:r>
              <a:rPr lang="ja-JP" altLang="en-US" dirty="0"/>
              <a:t>の追跡</a:t>
            </a:r>
            <a:endParaRPr lang="en-US" altLang="ja-JP" dirty="0"/>
          </a:p>
          <a:p>
            <a:pPr lvl="1"/>
            <a:r>
              <a:rPr lang="en-US" altLang="ja-JP" sz="2400" dirty="0"/>
              <a:t>Web Hypertext Application Technology Working Group</a:t>
            </a:r>
          </a:p>
          <a:p>
            <a:r>
              <a:rPr kumimoji="1" lang="en-US" altLang="ja-JP" dirty="0" smtClean="0"/>
              <a:t>W3C</a:t>
            </a:r>
            <a:r>
              <a:rPr lang="ja-JP" altLang="en-US" dirty="0"/>
              <a:t>で</a:t>
            </a:r>
            <a:r>
              <a:rPr kumimoji="1" lang="en-US" altLang="ja-JP" dirty="0" smtClean="0"/>
              <a:t>HTML5</a:t>
            </a:r>
            <a:r>
              <a:rPr kumimoji="1" lang="ja-JP" altLang="en-US" dirty="0" smtClean="0"/>
              <a:t>が</a:t>
            </a:r>
            <a:r>
              <a:rPr lang="ja-JP" altLang="en-US" dirty="0" smtClean="0"/>
              <a:t>正式勧告され仕様の確認</a:t>
            </a:r>
            <a:endParaRPr kumimoji="1" lang="en-US" altLang="ja-JP" dirty="0" smtClean="0"/>
          </a:p>
          <a:p>
            <a:pPr lvl="1"/>
            <a:r>
              <a:rPr lang="en-US" altLang="ja-JP" sz="2400" dirty="0" smtClean="0"/>
              <a:t>2014</a:t>
            </a:r>
            <a:r>
              <a:rPr lang="ja-JP" altLang="en-US" sz="2400" dirty="0" smtClean="0"/>
              <a:t>年</a:t>
            </a:r>
            <a:r>
              <a:rPr lang="en-US" altLang="ja-JP" sz="2400" dirty="0" smtClean="0"/>
              <a:t>10</a:t>
            </a:r>
            <a:r>
              <a:rPr lang="ja-JP" altLang="en-US" sz="2400" dirty="0" smtClean="0"/>
              <a:t>月</a:t>
            </a:r>
            <a:r>
              <a:rPr lang="en-US" altLang="ja-JP" sz="2400" dirty="0" smtClean="0"/>
              <a:t>28</a:t>
            </a:r>
            <a:r>
              <a:rPr lang="ja-JP" altLang="en-US" sz="2400" dirty="0" smtClean="0"/>
              <a:t>日（米国時間）</a:t>
            </a:r>
            <a:endParaRPr lang="en-US" altLang="ja-JP" sz="2400" dirty="0" smtClean="0"/>
          </a:p>
          <a:p>
            <a:r>
              <a:rPr lang="ja-JP" altLang="en-US" dirty="0" smtClean="0"/>
              <a:t>コードパース</a:t>
            </a:r>
            <a:r>
              <a:rPr lang="ja-JP" altLang="en-US" dirty="0" smtClean="0"/>
              <a:t>手法の調査・プログラム作成</a:t>
            </a:r>
            <a:endParaRPr lang="en-US" altLang="ja-JP" dirty="0" smtClean="0"/>
          </a:p>
          <a:p>
            <a:pPr lvl="1"/>
            <a:r>
              <a:rPr kumimoji="1" lang="en-US" altLang="ja-JP" sz="2400" dirty="0" err="1" smtClean="0"/>
              <a:t>JQuery,Ajax</a:t>
            </a:r>
            <a:r>
              <a:rPr kumimoji="1" lang="ja-JP" altLang="en-US" sz="2400" dirty="0" smtClean="0"/>
              <a:t>によるプログラミング</a:t>
            </a:r>
            <a:endParaRPr kumimoji="1" lang="en-US" altLang="ja-JP" sz="2400" dirty="0" smtClean="0"/>
          </a:p>
          <a:p>
            <a:pPr lvl="1"/>
            <a:r>
              <a:rPr lang="ja-JP" altLang="en-US" sz="2400" dirty="0" smtClean="0"/>
              <a:t>ソースコードを</a:t>
            </a:r>
            <a:r>
              <a:rPr lang="en-US" altLang="ja-JP" sz="2400" dirty="0" smtClean="0"/>
              <a:t>JSON</a:t>
            </a:r>
            <a:r>
              <a:rPr lang="ja-JP" altLang="en-US" sz="2400" dirty="0" smtClean="0"/>
              <a:t>形式にパースする</a:t>
            </a:r>
            <a:endParaRPr lang="en-US" altLang="ja-JP" sz="2400" dirty="0" smtClean="0"/>
          </a:p>
          <a:p>
            <a:pPr lvl="1"/>
            <a:r>
              <a:rPr kumimoji="1" lang="en-US" altLang="ja-JP" sz="2400" dirty="0" smtClean="0"/>
              <a:t>DOM</a:t>
            </a:r>
            <a:r>
              <a:rPr lang="en-US" altLang="ja-JP" sz="2400" dirty="0"/>
              <a:t> </a:t>
            </a:r>
            <a:r>
              <a:rPr lang="en-US" altLang="ja-JP" sz="2400" dirty="0" smtClean="0"/>
              <a:t>API</a:t>
            </a:r>
            <a:r>
              <a:rPr kumimoji="1" lang="ja-JP" altLang="en-US" sz="2400" dirty="0" smtClean="0"/>
              <a:t>を</a:t>
            </a:r>
            <a:r>
              <a:rPr kumimoji="1" lang="en-US" altLang="ja-JP" sz="2400" dirty="0" err="1" smtClean="0"/>
              <a:t>JQuery,Ajax</a:t>
            </a:r>
            <a:r>
              <a:rPr kumimoji="1" lang="ja-JP" altLang="en-US" sz="2400" dirty="0" smtClean="0"/>
              <a:t>で利用する</a:t>
            </a:r>
            <a:endParaRPr kumimoji="1" lang="en-US" altLang="ja-JP" sz="2400" dirty="0" smtClean="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54219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考察と今後の計画</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対象とした</a:t>
            </a:r>
            <a:r>
              <a:rPr lang="en-US" altLang="ja-JP" dirty="0" smtClean="0"/>
              <a:t>2</a:t>
            </a:r>
            <a:r>
              <a:rPr lang="ja-JP" altLang="en-US" dirty="0" smtClean="0"/>
              <a:t>つのモデルで動作検証を行う</a:t>
            </a:r>
            <a:endParaRPr lang="en-US" altLang="ja-JP" dirty="0" smtClean="0"/>
          </a:p>
          <a:p>
            <a:r>
              <a:rPr lang="ja-JP" altLang="en-US" dirty="0" smtClean="0"/>
              <a:t>その他のパース手法の継続的調査</a:t>
            </a:r>
            <a:endParaRPr lang="en-US" altLang="ja-JP" dirty="0" smtClean="0"/>
          </a:p>
          <a:p>
            <a:pPr lvl="1"/>
            <a:r>
              <a:rPr lang="ja-JP" altLang="en-US" dirty="0" smtClean="0"/>
              <a:t>より良い手法の検討</a:t>
            </a:r>
            <a:endParaRPr lang="en-US" altLang="ja-JP" dirty="0" smtClean="0"/>
          </a:p>
          <a:p>
            <a:r>
              <a:rPr lang="ja-JP" altLang="en-US" dirty="0" smtClean="0"/>
              <a:t>関数評価方法の検討</a:t>
            </a:r>
            <a:endParaRPr lang="en-US" altLang="ja-JP" dirty="0" smtClean="0"/>
          </a:p>
          <a:p>
            <a:pPr lvl="1"/>
            <a:r>
              <a:rPr kumimoji="1" lang="ja-JP" altLang="en-US" dirty="0" smtClean="0"/>
              <a:t>パラメータフィッティング</a:t>
            </a:r>
            <a:endParaRPr kumimoji="1" lang="en-US" altLang="ja-JP" dirty="0" smtClean="0"/>
          </a:p>
          <a:p>
            <a:endParaRPr kumimoji="1" lang="en-US" altLang="ja-JP" dirty="0" smtClean="0"/>
          </a:p>
          <a:p>
            <a:pPr marL="0" indent="0" algn="r">
              <a:buNone/>
            </a:pPr>
            <a:r>
              <a:rPr kumimoji="1" lang="ja-JP" altLang="en-US" dirty="0" smtClean="0"/>
              <a:t>以上</a:t>
            </a:r>
            <a:endParaRPr kumimoji="1" lang="ja-JP" altLang="en-US" dirty="0"/>
          </a:p>
        </p:txBody>
      </p:sp>
      <p:cxnSp>
        <p:nvCxnSpPr>
          <p:cNvPr id="5" name="直線コネクタ 4"/>
          <p:cNvCxnSpPr/>
          <p:nvPr/>
        </p:nvCxnSpPr>
        <p:spPr>
          <a:xfrm>
            <a:off x="457200" y="1417638"/>
            <a:ext cx="83265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13038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5890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ヒトの情報処理を理解する手段として神経細胞特性や知覚特性を記述・再現する数理モデル構築並びにシミュレーションによるモデル検証の問題点</a:t>
            </a:r>
            <a:endParaRPr kumimoji="1" lang="ja-JP" altLang="en-US" dirty="0"/>
          </a:p>
        </p:txBody>
      </p:sp>
      <p:cxnSp>
        <p:nvCxnSpPr>
          <p:cNvPr id="5" name="直線コネクタ 4"/>
          <p:cNvCxnSpPr/>
          <p:nvPr/>
        </p:nvCxnSpPr>
        <p:spPr>
          <a:xfrm>
            <a:off x="457200" y="1417638"/>
            <a:ext cx="8478982" cy="0"/>
          </a:xfrm>
          <a:prstGeom prst="line">
            <a:avLst/>
          </a:prstGeom>
        </p:spPr>
        <p:style>
          <a:lnRef idx="2">
            <a:schemeClr val="accent1"/>
          </a:lnRef>
          <a:fillRef idx="0">
            <a:schemeClr val="accent1"/>
          </a:fillRef>
          <a:effectRef idx="1">
            <a:schemeClr val="accent1"/>
          </a:effectRef>
          <a:fontRef idx="minor">
            <a:schemeClr val="tx1"/>
          </a:fontRef>
        </p:style>
      </p:cxnSp>
      <p:pic>
        <p:nvPicPr>
          <p:cNvPr id="1026" name="Picture 2" descr="http://vis.berkeley.edu/courses/cs294-10-fa07/wiki/images/e/e1/A1_ba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1175" y="2210829"/>
            <a:ext cx="2984500" cy="3737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35807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背景：視覚数理モデル研究</a:t>
            </a:r>
            <a:endParaRPr kumimoji="1" lang="ja-JP" altLang="en-US" dirty="0"/>
          </a:p>
        </p:txBody>
      </p:sp>
      <p:sp>
        <p:nvSpPr>
          <p:cNvPr id="3" name="コンテンツ プレースホルダー 2"/>
          <p:cNvSpPr>
            <a:spLocks noGrp="1"/>
          </p:cNvSpPr>
          <p:nvPr>
            <p:ph sz="half" idx="1"/>
          </p:nvPr>
        </p:nvSpPr>
        <p:spPr/>
        <p:txBody>
          <a:bodyPr>
            <a:normAutofit fontScale="92500" lnSpcReduction="10000"/>
          </a:bodyPr>
          <a:lstStyle/>
          <a:p>
            <a:pPr marL="514350" indent="-514350">
              <a:buFont typeface="+mj-lt"/>
              <a:buAutoNum type="arabicPeriod"/>
            </a:pPr>
            <a:r>
              <a:rPr lang="ja-JP" altLang="en-US" dirty="0" smtClean="0"/>
              <a:t>各種実験結果の数理的記述</a:t>
            </a:r>
            <a:endParaRPr lang="en-US" altLang="ja-JP" dirty="0" smtClean="0"/>
          </a:p>
          <a:p>
            <a:pPr lvl="1"/>
            <a:r>
              <a:rPr lang="ja-JP" altLang="en-US" dirty="0"/>
              <a:t>式やアルゴリズムで</a:t>
            </a:r>
            <a:r>
              <a:rPr lang="ja-JP" altLang="en-US" dirty="0" smtClean="0"/>
              <a:t>表現</a:t>
            </a:r>
            <a:endParaRPr lang="en-US" altLang="ja-JP" dirty="0" smtClean="0"/>
          </a:p>
          <a:p>
            <a:pPr lvl="1"/>
            <a:r>
              <a:rPr lang="ja-JP" altLang="en-US" dirty="0"/>
              <a:t>処理の流れを</a:t>
            </a:r>
            <a:r>
              <a:rPr lang="ja-JP" altLang="en-US" dirty="0" smtClean="0"/>
              <a:t>図示→論文に掲載</a:t>
            </a:r>
            <a:endParaRPr lang="en-US" altLang="ja-JP" dirty="0"/>
          </a:p>
          <a:p>
            <a:pPr marL="514350" indent="-514350">
              <a:buFont typeface="+mj-lt"/>
              <a:buAutoNum type="arabicPeriod"/>
            </a:pPr>
            <a:r>
              <a:rPr lang="ja-JP" altLang="en-US" dirty="0" smtClean="0"/>
              <a:t>モデルの実装（プログラム）</a:t>
            </a:r>
            <a:endParaRPr lang="en-US" altLang="ja-JP" dirty="0" smtClean="0"/>
          </a:p>
          <a:p>
            <a:pPr marL="914400" lvl="1" indent="-514350"/>
            <a:r>
              <a:rPr lang="ja-JP" altLang="en-US" dirty="0" smtClean="0"/>
              <a:t>式・アルゴリズム・処理流れの翻訳</a:t>
            </a:r>
            <a:endParaRPr lang="en-US" altLang="ja-JP" dirty="0" smtClean="0"/>
          </a:p>
          <a:p>
            <a:pPr marL="514350" indent="-514350">
              <a:buFont typeface="+mj-lt"/>
              <a:buAutoNum type="arabicPeriod"/>
            </a:pPr>
            <a:r>
              <a:rPr lang="ja-JP" altLang="en-US" dirty="0" smtClean="0"/>
              <a:t>モデル妥当性の検証</a:t>
            </a:r>
            <a:endParaRPr lang="en-US" altLang="ja-JP" dirty="0" smtClean="0"/>
          </a:p>
          <a:p>
            <a:pPr marL="914400" lvl="1" indent="-514350"/>
            <a:r>
              <a:rPr lang="ja-JP" altLang="en-US" dirty="0"/>
              <a:t>シミュレーション</a:t>
            </a:r>
            <a:r>
              <a:rPr lang="ja-JP" altLang="en-US" dirty="0" smtClean="0"/>
              <a:t>結果と実験結果の整合性確認</a:t>
            </a:r>
            <a:endParaRPr lang="en-US" altLang="ja-JP" dirty="0" smtClean="0"/>
          </a:p>
          <a:p>
            <a:pPr marL="914400" lvl="1" indent="-457200">
              <a:buFont typeface="+mj-lt"/>
              <a:buAutoNum type="arabicPeriod"/>
            </a:pPr>
            <a:endParaRPr lang="en-US" altLang="ja-JP" dirty="0" smtClean="0"/>
          </a:p>
          <a:p>
            <a:endParaRPr lang="en-US" altLang="ja-JP" dirty="0"/>
          </a:p>
          <a:p>
            <a:endParaRPr lang="en-US" altLang="ja-JP" dirty="0" smtClean="0"/>
          </a:p>
        </p:txBody>
      </p:sp>
      <p:sp>
        <p:nvSpPr>
          <p:cNvPr id="4" name="コンテンツ プレースホルダー 3"/>
          <p:cNvSpPr>
            <a:spLocks noGrp="1"/>
          </p:cNvSpPr>
          <p:nvPr>
            <p:ph sz="half" idx="2"/>
          </p:nvPr>
        </p:nvSpPr>
        <p:spPr/>
        <p:txBody>
          <a:bodyPr>
            <a:normAutofit fontScale="92500" lnSpcReduction="10000"/>
          </a:bodyPr>
          <a:lstStyle/>
          <a:p>
            <a:endParaRPr kumimoji="1" lang="ja-JP" altLang="en-US"/>
          </a:p>
        </p:txBody>
      </p:sp>
      <p:cxnSp>
        <p:nvCxnSpPr>
          <p:cNvPr id="5" name="直線コネクタ 4"/>
          <p:cNvCxnSpPr/>
          <p:nvPr/>
        </p:nvCxnSpPr>
        <p:spPr>
          <a:xfrm>
            <a:off x="457200" y="1417638"/>
            <a:ext cx="8478982" cy="0"/>
          </a:xfrm>
          <a:prstGeom prst="line">
            <a:avLst/>
          </a:prstGeom>
        </p:spPr>
        <p:style>
          <a:lnRef idx="2">
            <a:schemeClr val="accent1"/>
          </a:lnRef>
          <a:fillRef idx="0">
            <a:schemeClr val="accent1"/>
          </a:fillRef>
          <a:effectRef idx="1">
            <a:schemeClr val="accent1"/>
          </a:effectRef>
          <a:fontRef idx="minor">
            <a:schemeClr val="tx1"/>
          </a:fontRef>
        </p:style>
      </p:cxnSp>
      <p:pic>
        <p:nvPicPr>
          <p:cNvPr id="1026" name="Picture 2" descr="http://vis.berkeley.edu/courses/cs294-10-fa07/wiki/images/e/e1/A1_ba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7437" y="2105025"/>
            <a:ext cx="3586038" cy="4490849"/>
          </a:xfrm>
          <a:prstGeom prst="rect">
            <a:avLst/>
          </a:prstGeom>
          <a:noFill/>
          <a:extLst>
            <a:ext uri="{909E8E84-426E-40DD-AFC4-6F175D3DCCD1}">
              <a14:hiddenFill xmlns:a14="http://schemas.microsoft.com/office/drawing/2010/main">
                <a:solidFill>
                  <a:srgbClr val="FFFFFF"/>
                </a:solidFill>
              </a14:hiddenFill>
            </a:ext>
          </a:extLst>
        </p:spPr>
      </p:pic>
      <p:sp>
        <p:nvSpPr>
          <p:cNvPr id="6" name="円/楕円 5"/>
          <p:cNvSpPr/>
          <p:nvPr/>
        </p:nvSpPr>
        <p:spPr>
          <a:xfrm>
            <a:off x="6362700" y="6305550"/>
            <a:ext cx="1457325" cy="3810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8" name="直線矢印コネクタ 7"/>
          <p:cNvCxnSpPr>
            <a:stCxn id="3" idx="3"/>
            <a:endCxn id="6" idx="1"/>
          </p:cNvCxnSpPr>
          <p:nvPr/>
        </p:nvCxnSpPr>
        <p:spPr>
          <a:xfrm>
            <a:off x="4495800" y="3863182"/>
            <a:ext cx="2080320" cy="24981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89176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背景：視覚数理モデル研究</a:t>
            </a:r>
            <a:endParaRPr kumimoji="1" lang="ja-JP" altLang="en-US" dirty="0"/>
          </a:p>
        </p:txBody>
      </p:sp>
      <p:sp>
        <p:nvSpPr>
          <p:cNvPr id="3" name="コンテンツ プレースホルダー 2"/>
          <p:cNvSpPr>
            <a:spLocks noGrp="1"/>
          </p:cNvSpPr>
          <p:nvPr>
            <p:ph sz="half" idx="1"/>
          </p:nvPr>
        </p:nvSpPr>
        <p:spPr/>
        <p:txBody>
          <a:bodyPr>
            <a:normAutofit/>
          </a:bodyPr>
          <a:lstStyle/>
          <a:p>
            <a:pPr marL="514350" indent="-514350">
              <a:buFont typeface="+mj-lt"/>
              <a:buAutoNum type="arabicPeriod"/>
            </a:pPr>
            <a:r>
              <a:rPr lang="ja-JP" altLang="en-US" dirty="0" smtClean="0"/>
              <a:t>既存モデルとの結合</a:t>
            </a:r>
            <a:endParaRPr lang="en-US" altLang="ja-JP" dirty="0" smtClean="0"/>
          </a:p>
          <a:p>
            <a:pPr marL="514350" indent="-457200">
              <a:buFont typeface="+mj-lt"/>
              <a:buAutoNum type="arabicPeriod"/>
            </a:pPr>
            <a:r>
              <a:rPr lang="ja-JP" altLang="en-US" dirty="0" smtClean="0"/>
              <a:t>既存モデルの修正・置換</a:t>
            </a:r>
            <a:endParaRPr lang="en-US" altLang="ja-JP" dirty="0" smtClean="0"/>
          </a:p>
          <a:p>
            <a:endParaRPr lang="en-US" altLang="ja-JP" dirty="0"/>
          </a:p>
          <a:p>
            <a:endParaRPr lang="en-US" altLang="ja-JP" dirty="0" smtClean="0"/>
          </a:p>
        </p:txBody>
      </p:sp>
      <p:sp>
        <p:nvSpPr>
          <p:cNvPr id="4" name="コンテンツ プレースホルダー 3"/>
          <p:cNvSpPr>
            <a:spLocks noGrp="1"/>
          </p:cNvSpPr>
          <p:nvPr>
            <p:ph sz="half" idx="2"/>
          </p:nvPr>
        </p:nvSpPr>
        <p:spPr/>
        <p:txBody>
          <a:bodyPr>
            <a:normAutofit/>
          </a:bodyPr>
          <a:lstStyle/>
          <a:p>
            <a:endParaRPr kumimoji="1" lang="ja-JP" altLang="en-US"/>
          </a:p>
        </p:txBody>
      </p:sp>
      <p:cxnSp>
        <p:nvCxnSpPr>
          <p:cNvPr id="5" name="直線コネクタ 4"/>
          <p:cNvCxnSpPr/>
          <p:nvPr/>
        </p:nvCxnSpPr>
        <p:spPr>
          <a:xfrm>
            <a:off x="457200" y="1417638"/>
            <a:ext cx="8478982" cy="0"/>
          </a:xfrm>
          <a:prstGeom prst="line">
            <a:avLst/>
          </a:prstGeom>
        </p:spPr>
        <p:style>
          <a:lnRef idx="2">
            <a:schemeClr val="accent1"/>
          </a:lnRef>
          <a:fillRef idx="0">
            <a:schemeClr val="accent1"/>
          </a:fillRef>
          <a:effectRef idx="1">
            <a:schemeClr val="accent1"/>
          </a:effectRef>
          <a:fontRef idx="minor">
            <a:schemeClr val="tx1"/>
          </a:fontRef>
        </p:style>
      </p:cxnSp>
      <p:pic>
        <p:nvPicPr>
          <p:cNvPr id="1026" name="Picture 2" descr="http://vis.berkeley.edu/courses/cs294-10-fa07/wiki/images/e/e1/A1_ba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7437" y="2105025"/>
            <a:ext cx="3586038" cy="4490849"/>
          </a:xfrm>
          <a:prstGeom prst="rect">
            <a:avLst/>
          </a:prstGeom>
          <a:noFill/>
          <a:extLst>
            <a:ext uri="{909E8E84-426E-40DD-AFC4-6F175D3DCCD1}">
              <a14:hiddenFill xmlns:a14="http://schemas.microsoft.com/office/drawing/2010/main">
                <a:solidFill>
                  <a:srgbClr val="FFFFFF"/>
                </a:solidFill>
              </a14:hiddenFill>
            </a:ext>
          </a:extLst>
        </p:spPr>
      </p:pic>
      <p:sp>
        <p:nvSpPr>
          <p:cNvPr id="6" name="円/楕円 5"/>
          <p:cNvSpPr/>
          <p:nvPr/>
        </p:nvSpPr>
        <p:spPr>
          <a:xfrm>
            <a:off x="6029325" y="4377670"/>
            <a:ext cx="1457325" cy="3810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8" name="直線矢印コネクタ 7"/>
          <p:cNvCxnSpPr>
            <a:stCxn id="3" idx="3"/>
            <a:endCxn id="6" idx="1"/>
          </p:cNvCxnSpPr>
          <p:nvPr/>
        </p:nvCxnSpPr>
        <p:spPr>
          <a:xfrm>
            <a:off x="4495800" y="3863182"/>
            <a:ext cx="1746945" cy="570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 name="図 9" descr="sozai0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2567" y="3462819"/>
            <a:ext cx="3289905" cy="2409598"/>
          </a:xfrm>
          <a:prstGeom prst="rect">
            <a:avLst/>
          </a:prstGeom>
        </p:spPr>
      </p:pic>
      <p:pic>
        <p:nvPicPr>
          <p:cNvPr id="11" name="図 10" descr="sozai0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0192" y="3487764"/>
            <a:ext cx="3289905" cy="2409598"/>
          </a:xfrm>
          <a:prstGeom prst="rect">
            <a:avLst/>
          </a:prstGeom>
        </p:spPr>
      </p:pic>
      <p:sp>
        <p:nvSpPr>
          <p:cNvPr id="9" name="正方形/長方形 8"/>
          <p:cNvSpPr/>
          <p:nvPr/>
        </p:nvSpPr>
        <p:spPr>
          <a:xfrm>
            <a:off x="0" y="5724525"/>
            <a:ext cx="9144000" cy="11544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t>数理モデル研究者の日常的な１．並びに２．の実施方法について述べ、問題点をガッツリ指摘する</a:t>
            </a:r>
            <a:r>
              <a:rPr lang="ja-JP" altLang="en-US" dirty="0" smtClean="0"/>
              <a:t>。</a:t>
            </a:r>
            <a:endParaRPr lang="ja-JP" altLang="en-US" dirty="0"/>
          </a:p>
        </p:txBody>
      </p:sp>
    </p:spTree>
    <p:extLst>
      <p:ext uri="{BB962C8B-B14F-4D97-AF65-F5344CB8AC3E}">
        <p14:creationId xmlns:p14="http://schemas.microsoft.com/office/powerpoint/2010/main" val="3051805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本研究の目的</a:t>
            </a:r>
            <a:endParaRPr kumimoji="1" lang="ja-JP" altLang="en-US" dirty="0"/>
          </a:p>
        </p:txBody>
      </p:sp>
      <p:sp>
        <p:nvSpPr>
          <p:cNvPr id="5" name="テキスト プレースホルダー 4"/>
          <p:cNvSpPr>
            <a:spLocks noGrp="1"/>
          </p:cNvSpPr>
          <p:nvPr>
            <p:ph type="body" idx="1"/>
          </p:nvPr>
        </p:nvSpPr>
        <p:spPr/>
        <p:style>
          <a:lnRef idx="1">
            <a:schemeClr val="dk1"/>
          </a:lnRef>
          <a:fillRef idx="2">
            <a:schemeClr val="dk1"/>
          </a:fillRef>
          <a:effectRef idx="1">
            <a:schemeClr val="dk1"/>
          </a:effectRef>
          <a:fontRef idx="minor">
            <a:schemeClr val="dk1"/>
          </a:fontRef>
        </p:style>
        <p:txBody>
          <a:bodyPr/>
          <a:lstStyle/>
          <a:p>
            <a:pPr algn="ctr"/>
            <a:r>
              <a:rPr kumimoji="1" lang="ja-JP" altLang="en-US" dirty="0" smtClean="0"/>
              <a:t>「問題点１」の解決</a:t>
            </a:r>
            <a:endParaRPr kumimoji="1" lang="ja-JP" altLang="en-US" dirty="0"/>
          </a:p>
        </p:txBody>
      </p:sp>
      <p:sp>
        <p:nvSpPr>
          <p:cNvPr id="3" name="コンテンツ プレースホルダー 2"/>
          <p:cNvSpPr>
            <a:spLocks noGrp="1"/>
          </p:cNvSpPr>
          <p:nvPr>
            <p:ph sz="half" idx="2"/>
          </p:nvPr>
        </p:nvSpPr>
        <p:spPr/>
        <p:txBody>
          <a:bodyPr/>
          <a:lstStyle/>
          <a:p>
            <a:r>
              <a:rPr kumimoji="1" lang="ja-JP" altLang="en-US" dirty="0" smtClean="0"/>
              <a:t>絵を入れたり、手段の概要を記したり。</a:t>
            </a:r>
            <a:endParaRPr kumimoji="1" lang="ja-JP" altLang="en-US" dirty="0"/>
          </a:p>
        </p:txBody>
      </p:sp>
      <p:sp>
        <p:nvSpPr>
          <p:cNvPr id="6" name="テキスト プレースホルダー 5"/>
          <p:cNvSpPr>
            <a:spLocks noGrp="1"/>
          </p:cNvSpPr>
          <p:nvPr>
            <p:ph type="body" sz="quarter" idx="3"/>
          </p:nvPr>
        </p:nvSpPr>
        <p:spPr/>
        <p:style>
          <a:lnRef idx="1">
            <a:schemeClr val="dk1"/>
          </a:lnRef>
          <a:fillRef idx="2">
            <a:schemeClr val="dk1"/>
          </a:fillRef>
          <a:effectRef idx="1">
            <a:schemeClr val="dk1"/>
          </a:effectRef>
          <a:fontRef idx="minor">
            <a:schemeClr val="dk1"/>
          </a:fontRef>
        </p:style>
        <p:txBody>
          <a:bodyPr/>
          <a:lstStyle/>
          <a:p>
            <a:pPr algn="ctr"/>
            <a:r>
              <a:rPr kumimoji="1" lang="ja-JP" altLang="en-US" dirty="0" smtClean="0"/>
              <a:t>「問題点２」の解決</a:t>
            </a:r>
            <a:endParaRPr kumimoji="1" lang="ja-JP" altLang="en-US" dirty="0"/>
          </a:p>
        </p:txBody>
      </p:sp>
      <p:sp>
        <p:nvSpPr>
          <p:cNvPr id="7" name="コンテンツ プレースホルダー 6"/>
          <p:cNvSpPr>
            <a:spLocks noGrp="1"/>
          </p:cNvSpPr>
          <p:nvPr>
            <p:ph sz="quarter" idx="4"/>
          </p:nvPr>
        </p:nvSpPr>
        <p:spPr/>
        <p:txBody>
          <a:bodyPr/>
          <a:lstStyle/>
          <a:p>
            <a:endParaRPr kumimoji="1" lang="ja-JP" altLang="en-US"/>
          </a:p>
        </p:txBody>
      </p:sp>
    </p:spTree>
    <p:extLst>
      <p:ext uri="{BB962C8B-B14F-4D97-AF65-F5344CB8AC3E}">
        <p14:creationId xmlns:p14="http://schemas.microsoft.com/office/powerpoint/2010/main" val="1495098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問題点</a:t>
            </a:r>
            <a:r>
              <a:rPr lang="en-US" altLang="ja-JP" dirty="0" smtClean="0"/>
              <a:t/>
            </a:r>
            <a:br>
              <a:rPr lang="en-US" altLang="ja-JP" dirty="0" smtClean="0"/>
            </a:br>
            <a:r>
              <a:rPr lang="ja-JP" altLang="en-US" dirty="0" smtClean="0"/>
              <a:t>（</a:t>
            </a:r>
            <a:r>
              <a:rPr lang="en-US" altLang="ja-JP" dirty="0" err="1" smtClean="0"/>
              <a:t>Matlab</a:t>
            </a:r>
            <a:r>
              <a:rPr lang="ja-JP" altLang="en-US" dirty="0" smtClean="0"/>
              <a:t>の場合）</a:t>
            </a:r>
            <a:endParaRPr kumimoji="1" lang="ja-JP" altLang="en-US" dirty="0"/>
          </a:p>
        </p:txBody>
      </p:sp>
      <p:pic>
        <p:nvPicPr>
          <p:cNvPr id="7" name="図 6" descr="sozai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239" y="1678591"/>
            <a:ext cx="3289905" cy="2409598"/>
          </a:xfrm>
          <a:prstGeom prst="rect">
            <a:avLst/>
          </a:prstGeom>
        </p:spPr>
      </p:pic>
      <p:pic>
        <p:nvPicPr>
          <p:cNvPr id="8" name="図 7" descr="sozai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239" y="4318000"/>
            <a:ext cx="3289905" cy="2409598"/>
          </a:xfrm>
          <a:prstGeom prst="rect">
            <a:avLst/>
          </a:prstGeom>
        </p:spPr>
      </p:pic>
      <p:sp>
        <p:nvSpPr>
          <p:cNvPr id="9" name="テキスト ボックス 8"/>
          <p:cNvSpPr txBox="1"/>
          <p:nvPr/>
        </p:nvSpPr>
        <p:spPr>
          <a:xfrm>
            <a:off x="4717143" y="2143811"/>
            <a:ext cx="3941103" cy="923330"/>
          </a:xfrm>
          <a:prstGeom prst="rect">
            <a:avLst/>
          </a:prstGeom>
          <a:noFill/>
        </p:spPr>
        <p:txBody>
          <a:bodyPr wrap="none" rtlCol="0">
            <a:spAutoFit/>
          </a:bodyPr>
          <a:lstStyle/>
          <a:p>
            <a:r>
              <a:rPr lang="ja-JP" altLang="en-US" dirty="0" smtClean="0"/>
              <a:t>ソースコードを表示してコメントなどから</a:t>
            </a:r>
            <a:endParaRPr lang="en-US" altLang="ja-JP" dirty="0" smtClean="0"/>
          </a:p>
          <a:p>
            <a:r>
              <a:rPr lang="ja-JP" altLang="en-US" dirty="0" smtClean="0"/>
              <a:t>処理の流れを確認する</a:t>
            </a:r>
            <a:endParaRPr lang="en-US" altLang="ja-JP" dirty="0" smtClean="0"/>
          </a:p>
          <a:p>
            <a:endParaRPr kumimoji="1" lang="en-US" altLang="ja-JP" dirty="0" smtClean="0"/>
          </a:p>
        </p:txBody>
      </p:sp>
      <p:sp>
        <p:nvSpPr>
          <p:cNvPr id="10" name="テキスト ボックス 9"/>
          <p:cNvSpPr txBox="1"/>
          <p:nvPr/>
        </p:nvSpPr>
        <p:spPr>
          <a:xfrm>
            <a:off x="4717143" y="4511963"/>
            <a:ext cx="3370334" cy="646331"/>
          </a:xfrm>
          <a:prstGeom prst="rect">
            <a:avLst/>
          </a:prstGeom>
          <a:noFill/>
        </p:spPr>
        <p:txBody>
          <a:bodyPr wrap="none" rtlCol="0">
            <a:spAutoFit/>
          </a:bodyPr>
          <a:lstStyle/>
          <a:p>
            <a:r>
              <a:rPr kumimoji="1" lang="ja-JP" altLang="en-US" dirty="0" smtClean="0"/>
              <a:t>置き換えるべき関数を同定したら</a:t>
            </a:r>
            <a:endParaRPr kumimoji="1" lang="en-US" altLang="ja-JP" dirty="0" smtClean="0"/>
          </a:p>
          <a:p>
            <a:r>
              <a:rPr lang="ja-JP" altLang="en-US" dirty="0" smtClean="0"/>
              <a:t>ソースコードを書き換え。</a:t>
            </a:r>
            <a:endParaRPr kumimoji="1" lang="ja-JP" altLang="en-US" dirty="0"/>
          </a:p>
        </p:txBody>
      </p:sp>
      <p:sp>
        <p:nvSpPr>
          <p:cNvPr id="11" name="下矢印 10"/>
          <p:cNvSpPr/>
          <p:nvPr/>
        </p:nvSpPr>
        <p:spPr>
          <a:xfrm>
            <a:off x="5919380" y="3090672"/>
            <a:ext cx="810381" cy="1282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4" name="直線コネクタ 3"/>
          <p:cNvCxnSpPr/>
          <p:nvPr/>
        </p:nvCxnSpPr>
        <p:spPr>
          <a:xfrm>
            <a:off x="346364" y="1533448"/>
            <a:ext cx="865909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028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背景</a:t>
            </a:r>
            <a:endParaRPr kumimoji="1" lang="ja-JP" altLang="en-US" dirty="0"/>
          </a:p>
        </p:txBody>
      </p:sp>
      <p:sp>
        <p:nvSpPr>
          <p:cNvPr id="3" name="コンテンツ プレースホルダー 2"/>
          <p:cNvSpPr>
            <a:spLocks noGrp="1"/>
          </p:cNvSpPr>
          <p:nvPr>
            <p:ph idx="1"/>
          </p:nvPr>
        </p:nvSpPr>
        <p:spPr>
          <a:xfrm>
            <a:off x="457200" y="1249818"/>
            <a:ext cx="8229600" cy="4525963"/>
          </a:xfrm>
        </p:spPr>
        <p:txBody>
          <a:bodyPr/>
          <a:lstStyle/>
          <a:p>
            <a:pPr marL="0" indent="0">
              <a:buNone/>
            </a:pPr>
            <a:r>
              <a:rPr lang="en-US" altLang="ja-JP" dirty="0" err="1" smtClean="0"/>
              <a:t>Simoncelli&amp;Heeger</a:t>
            </a:r>
            <a:r>
              <a:rPr lang="ja-JP" altLang="en-US" dirty="0" smtClean="0"/>
              <a:t>の運動知覚モデル</a:t>
            </a:r>
            <a:endParaRPr lang="en-US" altLang="ja-JP" dirty="0" smtClean="0"/>
          </a:p>
          <a:p>
            <a:pPr marL="0" indent="0">
              <a:buNone/>
            </a:pPr>
            <a:endParaRPr lang="en-US" altLang="ja-JP" dirty="0" smtClean="0">
              <a:effectLst/>
            </a:endParaRPr>
          </a:p>
          <a:p>
            <a:pPr marL="0" indent="0">
              <a:buNone/>
            </a:pPr>
            <a:endParaRPr kumimoji="1" lang="en-US" altLang="ja-JP" dirty="0" smtClean="0"/>
          </a:p>
        </p:txBody>
      </p:sp>
      <p:sp>
        <p:nvSpPr>
          <p:cNvPr id="4" name="正方形/長方形 3"/>
          <p:cNvSpPr/>
          <p:nvPr/>
        </p:nvSpPr>
        <p:spPr>
          <a:xfrm>
            <a:off x="817511" y="1927115"/>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3080245" y="1927115"/>
            <a:ext cx="1270051"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5240791" y="1927115"/>
            <a:ext cx="1313846"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7255354" y="1927115"/>
            <a:ext cx="1226256"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9" name="直線矢印コネクタ 8"/>
          <p:cNvCxnSpPr>
            <a:endCxn id="5" idx="1"/>
          </p:cNvCxnSpPr>
          <p:nvPr/>
        </p:nvCxnSpPr>
        <p:spPr>
          <a:xfrm>
            <a:off x="2058365" y="2350494"/>
            <a:ext cx="10218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p:nvPr/>
        </p:nvCxnSpPr>
        <p:spPr>
          <a:xfrm>
            <a:off x="4350296" y="2365093"/>
            <a:ext cx="89049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直線矢印コネクタ 15"/>
          <p:cNvCxnSpPr>
            <a:stCxn id="6" idx="3"/>
            <a:endCxn id="7" idx="1"/>
          </p:cNvCxnSpPr>
          <p:nvPr/>
        </p:nvCxnSpPr>
        <p:spPr>
          <a:xfrm>
            <a:off x="6554637" y="2350494"/>
            <a:ext cx="70071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8" name="図 17" descr="full-model.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3455" y="2959937"/>
            <a:ext cx="5766040" cy="3397845"/>
          </a:xfrm>
          <a:prstGeom prst="rect">
            <a:avLst/>
          </a:prstGeom>
        </p:spPr>
      </p:pic>
      <p:sp>
        <p:nvSpPr>
          <p:cNvPr id="20" name="テキスト ボックス 19"/>
          <p:cNvSpPr txBox="1"/>
          <p:nvPr/>
        </p:nvSpPr>
        <p:spPr>
          <a:xfrm>
            <a:off x="1284649" y="6503774"/>
            <a:ext cx="8773569" cy="276999"/>
          </a:xfrm>
          <a:prstGeom prst="rect">
            <a:avLst/>
          </a:prstGeom>
          <a:noFill/>
        </p:spPr>
        <p:txBody>
          <a:bodyPr wrap="square" rtlCol="0">
            <a:spAutoFit/>
          </a:bodyPr>
          <a:lstStyle/>
          <a:p>
            <a:r>
              <a:rPr lang="en-US" altLang="ja-JP" sz="1200" dirty="0"/>
              <a:t>E P </a:t>
            </a:r>
            <a:r>
              <a:rPr lang="en-US" altLang="ja-JP" sz="1200" dirty="0" err="1"/>
              <a:t>Simoncelli</a:t>
            </a:r>
            <a:r>
              <a:rPr lang="en-US" altLang="ja-JP" sz="1200" dirty="0"/>
              <a:t> and D J </a:t>
            </a:r>
            <a:r>
              <a:rPr lang="en-US" altLang="ja-JP" sz="1200" dirty="0" err="1"/>
              <a:t>Heeger</a:t>
            </a:r>
            <a:r>
              <a:rPr lang="en-US" altLang="ja-JP" sz="1200" dirty="0"/>
              <a:t>, A Model of Neuronal Responses in Visual Area MT. Vision Research, 38(5), </a:t>
            </a:r>
            <a:r>
              <a:rPr lang="en-US" altLang="ja-JP" sz="1200" dirty="0" err="1"/>
              <a:t>pp</a:t>
            </a:r>
            <a:r>
              <a:rPr lang="en-US" altLang="ja-JP" sz="1200" dirty="0"/>
              <a:t> 743-761, 1998. </a:t>
            </a:r>
            <a:endParaRPr kumimoji="1" lang="ja-JP" altLang="en-US" sz="1200" dirty="0"/>
          </a:p>
        </p:txBody>
      </p:sp>
      <p:cxnSp>
        <p:nvCxnSpPr>
          <p:cNvPr id="10" name="直線コネクタ 9"/>
          <p:cNvCxnSpPr/>
          <p:nvPr/>
        </p:nvCxnSpPr>
        <p:spPr>
          <a:xfrm>
            <a:off x="457200" y="1249818"/>
            <a:ext cx="8465127"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29299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背景</a:t>
            </a:r>
            <a:endParaRPr kumimoji="1" lang="ja-JP" altLang="en-US" dirty="0"/>
          </a:p>
        </p:txBody>
      </p:sp>
      <p:sp>
        <p:nvSpPr>
          <p:cNvPr id="3" name="コンテンツ プレースホルダー 2"/>
          <p:cNvSpPr>
            <a:spLocks noGrp="1"/>
          </p:cNvSpPr>
          <p:nvPr>
            <p:ph idx="1"/>
          </p:nvPr>
        </p:nvSpPr>
        <p:spPr>
          <a:xfrm>
            <a:off x="457200" y="1553248"/>
            <a:ext cx="8229600" cy="648085"/>
          </a:xfrm>
        </p:spPr>
        <p:txBody>
          <a:bodyPr>
            <a:normAutofit fontScale="77500" lnSpcReduction="20000"/>
          </a:bodyPr>
          <a:lstStyle/>
          <a:p>
            <a:r>
              <a:rPr lang="en-US" altLang="ja-JP" dirty="0" smtClean="0"/>
              <a:t>MT</a:t>
            </a:r>
            <a:r>
              <a:rPr lang="ja-JP" altLang="en-US" dirty="0" smtClean="0"/>
              <a:t>細胞には抑制性受容野があるという新しい知見の検証</a:t>
            </a:r>
            <a:endParaRPr kumimoji="1" lang="ja-JP" altLang="en-US" dirty="0"/>
          </a:p>
        </p:txBody>
      </p:sp>
      <p:sp>
        <p:nvSpPr>
          <p:cNvPr id="4" name="テキスト ボックス 3"/>
          <p:cNvSpPr txBox="1"/>
          <p:nvPr/>
        </p:nvSpPr>
        <p:spPr>
          <a:xfrm>
            <a:off x="0" y="1995284"/>
            <a:ext cx="9144000" cy="800219"/>
          </a:xfrm>
          <a:prstGeom prst="rect">
            <a:avLst/>
          </a:prstGeom>
          <a:noFill/>
        </p:spPr>
        <p:txBody>
          <a:bodyPr wrap="square" rtlCol="0">
            <a:spAutoFit/>
          </a:bodyPr>
          <a:lstStyle/>
          <a:p>
            <a:r>
              <a:rPr lang="en-US" altLang="ja-JP" sz="1400" dirty="0"/>
              <a:t>Shinji </a:t>
            </a:r>
            <a:r>
              <a:rPr lang="en-US" altLang="ja-JP" sz="1400" dirty="0" err="1"/>
              <a:t>Nishimoto</a:t>
            </a:r>
            <a:r>
              <a:rPr lang="en-US" altLang="ja-JP" sz="1400" dirty="0"/>
              <a:t> and Jack L. </a:t>
            </a:r>
            <a:r>
              <a:rPr lang="en-US" altLang="ja-JP" sz="1400" dirty="0" err="1"/>
              <a:t>Gallant,”A</a:t>
            </a:r>
            <a:r>
              <a:rPr lang="en-US" altLang="ja-JP" sz="1400" dirty="0"/>
              <a:t> Three-Dimensional Spatiotemporal Receptive Field Model Explains Responses of Area MT Neurons to Naturalistic Movies”, Neuroscience, 31(41):14551- 14564, October 12,2011. </a:t>
            </a:r>
            <a:endParaRPr lang="en-US" altLang="ja-JP" sz="1400" dirty="0" smtClean="0"/>
          </a:p>
          <a:p>
            <a:endParaRPr kumimoji="1" lang="ja-JP" altLang="en-US" dirty="0"/>
          </a:p>
        </p:txBody>
      </p:sp>
      <p:sp>
        <p:nvSpPr>
          <p:cNvPr id="5" name="テキスト ボックス 4"/>
          <p:cNvSpPr txBox="1"/>
          <p:nvPr/>
        </p:nvSpPr>
        <p:spPr>
          <a:xfrm>
            <a:off x="0" y="2554450"/>
            <a:ext cx="7428887" cy="307777"/>
          </a:xfrm>
          <a:prstGeom prst="rect">
            <a:avLst/>
          </a:prstGeom>
          <a:noFill/>
        </p:spPr>
        <p:txBody>
          <a:bodyPr wrap="none" rtlCol="0">
            <a:spAutoFit/>
          </a:bodyPr>
          <a:lstStyle/>
          <a:p>
            <a:r>
              <a:rPr kumimoji="1" lang="ja-JP" altLang="en-US" sz="1400" dirty="0" smtClean="0"/>
              <a:t>北川太平</a:t>
            </a:r>
            <a:r>
              <a:rPr kumimoji="1" lang="en-US" altLang="ja-JP" sz="1400" dirty="0" smtClean="0"/>
              <a:t>,”</a:t>
            </a:r>
            <a:r>
              <a:rPr kumimoji="1" lang="ja-JP" altLang="en-US" sz="1400" dirty="0" smtClean="0"/>
              <a:t>視覚数理モデル構築用のプラットフォーム開発</a:t>
            </a:r>
            <a:r>
              <a:rPr kumimoji="1" lang="en-US" altLang="ja-JP" sz="1400" dirty="0" smtClean="0"/>
              <a:t>”,</a:t>
            </a:r>
            <a:r>
              <a:rPr kumimoji="1" lang="ja-JP" altLang="en-US" sz="1400" dirty="0" smtClean="0"/>
              <a:t>電気通信大学大学院修士論文</a:t>
            </a:r>
            <a:r>
              <a:rPr kumimoji="1" lang="en-US" altLang="ja-JP" sz="1400" dirty="0" smtClean="0"/>
              <a:t>,2013.</a:t>
            </a:r>
            <a:endParaRPr kumimoji="1" lang="ja-JP" altLang="en-US" sz="1400" dirty="0"/>
          </a:p>
        </p:txBody>
      </p:sp>
      <p:pic>
        <p:nvPicPr>
          <p:cNvPr id="7" name="図 6"/>
          <p:cNvPicPr>
            <a:picLocks noChangeAspect="1"/>
          </p:cNvPicPr>
          <p:nvPr/>
        </p:nvPicPr>
        <p:blipFill>
          <a:blip r:embed="rId3"/>
          <a:stretch>
            <a:fillRect/>
          </a:stretch>
        </p:blipFill>
        <p:spPr>
          <a:xfrm>
            <a:off x="920952" y="3430530"/>
            <a:ext cx="2185605" cy="2142326"/>
          </a:xfrm>
          <a:prstGeom prst="rect">
            <a:avLst/>
          </a:prstGeom>
        </p:spPr>
      </p:pic>
      <p:pic>
        <p:nvPicPr>
          <p:cNvPr id="8" name="図 7"/>
          <p:cNvPicPr>
            <a:picLocks noChangeAspect="1"/>
          </p:cNvPicPr>
          <p:nvPr/>
        </p:nvPicPr>
        <p:blipFill>
          <a:blip r:embed="rId4"/>
          <a:stretch>
            <a:fillRect/>
          </a:stretch>
        </p:blipFill>
        <p:spPr>
          <a:xfrm>
            <a:off x="4803221" y="3430530"/>
            <a:ext cx="2190515" cy="2147138"/>
          </a:xfrm>
          <a:prstGeom prst="rect">
            <a:avLst/>
          </a:prstGeom>
        </p:spPr>
      </p:pic>
      <p:sp>
        <p:nvSpPr>
          <p:cNvPr id="9" name="テキスト ボックス 8"/>
          <p:cNvSpPr txBox="1"/>
          <p:nvPr/>
        </p:nvSpPr>
        <p:spPr>
          <a:xfrm>
            <a:off x="920952" y="5659865"/>
            <a:ext cx="2945863" cy="369332"/>
          </a:xfrm>
          <a:prstGeom prst="rect">
            <a:avLst/>
          </a:prstGeom>
          <a:noFill/>
        </p:spPr>
        <p:txBody>
          <a:bodyPr wrap="none" rtlCol="0">
            <a:spAutoFit/>
          </a:bodyPr>
          <a:lstStyle/>
          <a:p>
            <a:r>
              <a:rPr lang="en-US" altLang="ja-JP" dirty="0" err="1"/>
              <a:t>Simoncelli</a:t>
            </a:r>
            <a:r>
              <a:rPr lang="ja-JP" altLang="en-US" dirty="0"/>
              <a:t>と</a:t>
            </a:r>
            <a:r>
              <a:rPr lang="en-US" altLang="ja-JP" dirty="0" err="1"/>
              <a:t>Heeger</a:t>
            </a:r>
            <a:r>
              <a:rPr lang="ja-JP" altLang="en-US" dirty="0"/>
              <a:t>のモデル</a:t>
            </a:r>
            <a:r>
              <a:rPr lang="en-US" altLang="ja-JP" dirty="0"/>
              <a:t>.</a:t>
            </a:r>
            <a:endParaRPr kumimoji="1" lang="ja-JP" altLang="en-US" dirty="0"/>
          </a:p>
        </p:txBody>
      </p:sp>
      <p:sp>
        <p:nvSpPr>
          <p:cNvPr id="10" name="テキスト ボックス 9"/>
          <p:cNvSpPr txBox="1"/>
          <p:nvPr/>
        </p:nvSpPr>
        <p:spPr>
          <a:xfrm>
            <a:off x="4803221" y="5659865"/>
            <a:ext cx="3660001" cy="923330"/>
          </a:xfrm>
          <a:prstGeom prst="rect">
            <a:avLst/>
          </a:prstGeom>
          <a:noFill/>
        </p:spPr>
        <p:txBody>
          <a:bodyPr wrap="none" rtlCol="0">
            <a:spAutoFit/>
          </a:bodyPr>
          <a:lstStyle/>
          <a:p>
            <a:r>
              <a:rPr lang="en-US" altLang="ja-JP" dirty="0" err="1"/>
              <a:t>Nishimoto</a:t>
            </a:r>
            <a:r>
              <a:rPr lang="en-US" altLang="ja-JP" dirty="0"/>
              <a:t> </a:t>
            </a:r>
            <a:r>
              <a:rPr lang="ja-JP" altLang="en-US" dirty="0"/>
              <a:t>と</a:t>
            </a:r>
            <a:r>
              <a:rPr lang="en-US" altLang="ja-JP" dirty="0"/>
              <a:t>Gallant</a:t>
            </a:r>
            <a:r>
              <a:rPr lang="ja-JP" altLang="en-US" dirty="0"/>
              <a:t>の実験結果</a:t>
            </a:r>
          </a:p>
          <a:p>
            <a:r>
              <a:rPr lang="ja-JP" altLang="en-US" dirty="0"/>
              <a:t>ある一定のスピード𝑣に対して興奮，</a:t>
            </a:r>
          </a:p>
          <a:p>
            <a:r>
              <a:rPr lang="ja-JP" altLang="en-US" dirty="0"/>
              <a:t>𝑣以下のスピードに対して抑制．</a:t>
            </a:r>
            <a:endParaRPr kumimoji="1" lang="ja-JP" altLang="en-US" dirty="0"/>
          </a:p>
        </p:txBody>
      </p:sp>
      <p:cxnSp>
        <p:nvCxnSpPr>
          <p:cNvPr id="11" name="直線コネクタ 10"/>
          <p:cNvCxnSpPr/>
          <p:nvPr/>
        </p:nvCxnSpPr>
        <p:spPr>
          <a:xfrm>
            <a:off x="263236" y="1276157"/>
            <a:ext cx="8880764"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88709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問題点</a:t>
            </a:r>
            <a:endParaRPr kumimoji="1" lang="ja-JP" altLang="en-US" dirty="0"/>
          </a:p>
        </p:txBody>
      </p:sp>
      <p:sp>
        <p:nvSpPr>
          <p:cNvPr id="3" name="コンテンツ プレースホルダー 2"/>
          <p:cNvSpPr>
            <a:spLocks noGrp="1"/>
          </p:cNvSpPr>
          <p:nvPr>
            <p:ph idx="1"/>
          </p:nvPr>
        </p:nvSpPr>
        <p:spPr>
          <a:xfrm>
            <a:off x="457200" y="4078787"/>
            <a:ext cx="8229600" cy="1232341"/>
          </a:xfrm>
        </p:spPr>
        <p:txBody>
          <a:bodyPr>
            <a:normAutofit/>
          </a:bodyPr>
          <a:lstStyle/>
          <a:p>
            <a:pPr marL="0" indent="0">
              <a:buNone/>
            </a:pPr>
            <a:r>
              <a:rPr lang="ja-JP" altLang="en-US" dirty="0" smtClean="0"/>
              <a:t>新しい知見を検証する為には先のモデルの</a:t>
            </a:r>
            <a:r>
              <a:rPr lang="en-US" altLang="ja-JP" dirty="0" smtClean="0"/>
              <a:t>MT</a:t>
            </a:r>
            <a:r>
              <a:rPr lang="ja-JP" altLang="en-US" dirty="0" smtClean="0"/>
              <a:t>野の部分を修正・変更する必要がある。</a:t>
            </a:r>
            <a:endParaRPr kumimoji="1" lang="ja-JP" altLang="en-US" dirty="0"/>
          </a:p>
        </p:txBody>
      </p:sp>
      <p:sp>
        <p:nvSpPr>
          <p:cNvPr id="4" name="正方形/長方形 3"/>
          <p:cNvSpPr/>
          <p:nvPr/>
        </p:nvSpPr>
        <p:spPr>
          <a:xfrm>
            <a:off x="817511" y="2335900"/>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3080245" y="2335900"/>
            <a:ext cx="1270051"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5240791" y="2335900"/>
            <a:ext cx="1313846" cy="84675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7255354" y="2335900"/>
            <a:ext cx="1226256"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8" name="直線矢印コネクタ 7"/>
          <p:cNvCxnSpPr>
            <a:endCxn id="5" idx="1"/>
          </p:cNvCxnSpPr>
          <p:nvPr/>
        </p:nvCxnSpPr>
        <p:spPr>
          <a:xfrm>
            <a:off x="2058365" y="2759279"/>
            <a:ext cx="10218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直線矢印コネクタ 8"/>
          <p:cNvCxnSpPr/>
          <p:nvPr/>
        </p:nvCxnSpPr>
        <p:spPr>
          <a:xfrm>
            <a:off x="4350296" y="2773878"/>
            <a:ext cx="89049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直線矢印コネクタ 9"/>
          <p:cNvCxnSpPr>
            <a:stCxn id="6" idx="3"/>
            <a:endCxn id="7" idx="1"/>
          </p:cNvCxnSpPr>
          <p:nvPr/>
        </p:nvCxnSpPr>
        <p:spPr>
          <a:xfrm>
            <a:off x="6554637" y="2759279"/>
            <a:ext cx="70071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テキスト ボックス 10"/>
          <p:cNvSpPr txBox="1"/>
          <p:nvPr/>
        </p:nvSpPr>
        <p:spPr>
          <a:xfrm>
            <a:off x="5024718" y="1993592"/>
            <a:ext cx="1745991" cy="369332"/>
          </a:xfrm>
          <a:prstGeom prst="rect">
            <a:avLst/>
          </a:prstGeom>
          <a:noFill/>
        </p:spPr>
        <p:txBody>
          <a:bodyPr wrap="none" rtlCol="0">
            <a:spAutoFit/>
          </a:bodyPr>
          <a:lstStyle/>
          <a:p>
            <a:r>
              <a:rPr lang="ja-JP" altLang="en-US" dirty="0">
                <a:solidFill>
                  <a:srgbClr val="FF0000"/>
                </a:solidFill>
              </a:rPr>
              <a:t>他</a:t>
            </a:r>
            <a:r>
              <a:rPr lang="ja-JP" altLang="en-US" dirty="0" smtClean="0">
                <a:solidFill>
                  <a:srgbClr val="FF0000"/>
                </a:solidFill>
              </a:rPr>
              <a:t>の関数にする</a:t>
            </a:r>
            <a:endParaRPr kumimoji="1" lang="ja-JP" altLang="en-US" dirty="0">
              <a:solidFill>
                <a:srgbClr val="FF0000"/>
              </a:solidFill>
            </a:endParaRPr>
          </a:p>
        </p:txBody>
      </p:sp>
      <p:cxnSp>
        <p:nvCxnSpPr>
          <p:cNvPr id="13" name="直線コネクタ 12"/>
          <p:cNvCxnSpPr/>
          <p:nvPr/>
        </p:nvCxnSpPr>
        <p:spPr>
          <a:xfrm>
            <a:off x="457200" y="1417638"/>
            <a:ext cx="8382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3137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1458</TotalTime>
  <Words>1829</Words>
  <Application>Microsoft Office PowerPoint</Application>
  <PresentationFormat>画面に合わせる (4:3)</PresentationFormat>
  <Paragraphs>254</Paragraphs>
  <Slides>25</Slides>
  <Notes>20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25</vt:i4>
      </vt:variant>
    </vt:vector>
  </HeadingPairs>
  <TitlesOfParts>
    <vt:vector size="29" baseType="lpstr">
      <vt:lpstr>ＭＳ Ｐゴシック</vt:lpstr>
      <vt:lpstr>Arial</vt:lpstr>
      <vt:lpstr>Calibri</vt:lpstr>
      <vt:lpstr>ホワイト</vt:lpstr>
      <vt:lpstr>大規模数理モデルや 複合コンポーネントの構築 を目的とした データ可視化プログラミング環境 の構築  </vt:lpstr>
      <vt:lpstr>PowerPoint プレゼンテーション</vt:lpstr>
      <vt:lpstr>背景：視覚数理モデル研究</vt:lpstr>
      <vt:lpstr>背景：視覚数理モデル研究</vt:lpstr>
      <vt:lpstr>本研究の目的</vt:lpstr>
      <vt:lpstr>問題点 （Matlabの場合）</vt:lpstr>
      <vt:lpstr>背景</vt:lpstr>
      <vt:lpstr>背景</vt:lpstr>
      <vt:lpstr>問題点</vt:lpstr>
      <vt:lpstr>問題点 （Matlabの場合）</vt:lpstr>
      <vt:lpstr>問題点</vt:lpstr>
      <vt:lpstr>同種の問題</vt:lpstr>
      <vt:lpstr>同種の問題</vt:lpstr>
      <vt:lpstr>従来の手法</vt:lpstr>
      <vt:lpstr>提案の手法</vt:lpstr>
      <vt:lpstr>提案の手法</vt:lpstr>
      <vt:lpstr>類似研究・手段ついての検討</vt:lpstr>
      <vt:lpstr>類似研究・手段についての検討</vt:lpstr>
      <vt:lpstr>類似研究・手段についての検討</vt:lpstr>
      <vt:lpstr>対象とする数理モデル</vt:lpstr>
      <vt:lpstr>手段についての検討</vt:lpstr>
      <vt:lpstr>現在までの結果</vt:lpstr>
      <vt:lpstr>考察と今後の計画</vt:lpstr>
      <vt:lpstr>PowerPoint プレゼンテーション</vt:lpstr>
      <vt:lpstr>背景</vt:lpstr>
    </vt:vector>
  </TitlesOfParts>
  <Company>科学技術振興機構</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博士課程中間発表会資料</dc:title>
  <dc:creator>赤澤 文彦</dc:creator>
  <cp:lastModifiedBy>赤澤文彦</cp:lastModifiedBy>
  <cp:revision>85</cp:revision>
  <dcterms:created xsi:type="dcterms:W3CDTF">2014-10-11T04:30:58Z</dcterms:created>
  <dcterms:modified xsi:type="dcterms:W3CDTF">2014-11-06T09:58:51Z</dcterms:modified>
</cp:coreProperties>
</file>