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8" r:id="rId3"/>
    <p:sldId id="279" r:id="rId4"/>
    <p:sldId id="280" r:id="rId5"/>
    <p:sldId id="283" r:id="rId6"/>
    <p:sldId id="262" r:id="rId7"/>
    <p:sldId id="258" r:id="rId8"/>
    <p:sldId id="264" r:id="rId9"/>
    <p:sldId id="265" r:id="rId10"/>
    <p:sldId id="273" r:id="rId11"/>
    <p:sldId id="267" r:id="rId12"/>
    <p:sldId id="263" r:id="rId13"/>
    <p:sldId id="268" r:id="rId14"/>
    <p:sldId id="277" r:id="rId15"/>
    <p:sldId id="259" r:id="rId16"/>
    <p:sldId id="269" r:id="rId17"/>
    <p:sldId id="270" r:id="rId18"/>
    <p:sldId id="271" r:id="rId19"/>
    <p:sldId id="272" r:id="rId20"/>
    <p:sldId id="260" r:id="rId21"/>
    <p:sldId id="261" r:id="rId22"/>
    <p:sldId id="282" r:id="rId23"/>
    <p:sldId id="257" r:id="rId24"/>
    <p:sldId id="281" r:id="rId25"/>
    <p:sldId id="284" r:id="rId2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従来の手法では以上の様に、まずソースを頭の中で解析して、プログラムコードに書き出すという作業や</a:t>
            </a:r>
            <a:endParaRPr kumimoji="1" lang="en-US" altLang="ja-JP" dirty="0" smtClean="0"/>
          </a:p>
          <a:p>
            <a:r>
              <a:rPr kumimoji="1" lang="ja-JP" altLang="en-US" dirty="0" smtClean="0"/>
              <a:t>変更する部分を見つける、直すという手順は全て手動で行う必要があります。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19</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23</a:t>
            </a:fld>
            <a:endParaRPr kumimoji="1" lang="ja-JP" altLang="en-US" dirty="0"/>
          </a:p>
        </p:txBody>
      </p:sp>
    </p:spTree>
    <p:extLst>
      <p:ext uri="{BB962C8B-B14F-4D97-AF65-F5344CB8AC3E}">
        <p14:creationId xmlns:p14="http://schemas.microsoft.com/office/powerpoint/2010/main" val="319425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24</a:t>
            </a:fld>
            <a:endParaRPr kumimoji="1" lang="ja-JP" altLang="en-US"/>
          </a:p>
        </p:txBody>
      </p:sp>
    </p:spTree>
    <p:extLst>
      <p:ext uri="{BB962C8B-B14F-4D97-AF65-F5344CB8AC3E}">
        <p14:creationId xmlns:p14="http://schemas.microsoft.com/office/powerpoint/2010/main" val="167508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一番泥くさい部分は面倒なのでコンピュータにヤラせるべき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1459523"/>
            <a:ext cx="7772400" cy="3789484"/>
          </a:xfrm>
        </p:spPr>
        <p:txBody>
          <a:bodyPr>
            <a:normAutofit fontScale="90000"/>
          </a:bodyPr>
          <a:lstStyle/>
          <a:p>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a:t>
            </a:r>
            <a:r>
              <a:rPr lang="en-US" altLang="ja-JP" dirty="0" smtClean="0"/>
              <a:t/>
            </a:r>
            <a:br>
              <a:rPr lang="en-US" altLang="ja-JP" dirty="0" smtClean="0"/>
            </a:br>
            <a:r>
              <a:rPr lang="ja-JP" altLang="ja-JP" dirty="0" smtClean="0"/>
              <a:t>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a:t>
            </a:r>
            <a:r>
              <a:rPr lang="ja-JP" altLang="ja-JP" dirty="0"/>
              <a:t>可視化</a:t>
            </a:r>
            <a:r>
              <a:rPr lang="ja-JP" altLang="ja-JP" dirty="0" smtClean="0"/>
              <a:t>プログラミング環境</a:t>
            </a:r>
            <a:r>
              <a:rPr lang="en-US" altLang="ja-JP" dirty="0" smtClean="0"/>
              <a:t/>
            </a:r>
            <a:br>
              <a:rPr lang="en-US" altLang="ja-JP" dirty="0" smtClean="0"/>
            </a:br>
            <a:r>
              <a:rPr lang="ja-JP" altLang="ja-JP" dirty="0" smtClean="0"/>
              <a:t>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417638"/>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69645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25718" y="1417638"/>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一方向</a:t>
              </a:r>
              <a:endParaRPr kumimoji="1" lang="ja-JP" altLang="en-US" sz="2400" dirty="0">
                <a:solidFill>
                  <a:srgbClr val="FF0000"/>
                </a:solidFill>
              </a:endParaRPr>
            </a:p>
          </p:txBody>
        </p:sp>
      </p:grpSp>
      <p:cxnSp>
        <p:nvCxnSpPr>
          <p:cNvPr id="4" name="直線コネクタ 3"/>
          <p:cNvCxnSpPr/>
          <p:nvPr/>
        </p:nvCxnSpPr>
        <p:spPr>
          <a:xfrm flipV="1">
            <a:off x="457200" y="1551709"/>
            <a:ext cx="8229600" cy="2770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lstStyle/>
          <a:p>
            <a:pPr marL="0" indent="0" algn="ctr">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674169" cy="2000548"/>
          </a:xfrm>
          <a:prstGeom prst="rect">
            <a:avLst/>
          </a:prstGeom>
          <a:noFill/>
        </p:spPr>
        <p:txBody>
          <a:bodyPr wrap="none" rtlCol="0">
            <a:spAutoFit/>
          </a:bodyPr>
          <a:lstStyle/>
          <a:p>
            <a:pPr>
              <a:spcAft>
                <a:spcPts val="600"/>
              </a:spcAft>
            </a:pPr>
            <a:r>
              <a:rPr lang="ja-JP" altLang="en-US" sz="2000" dirty="0" smtClean="0"/>
              <a:t>略歴</a:t>
            </a:r>
            <a:endParaRPr lang="en-US" altLang="ja-JP" sz="2000" dirty="0" smtClean="0"/>
          </a:p>
          <a:p>
            <a:pPr>
              <a:spcAft>
                <a:spcPts val="600"/>
              </a:spcAft>
            </a:pPr>
            <a:r>
              <a:rPr kumimoji="1" lang="ja-JP" altLang="en-US" sz="2000" dirty="0" smtClean="0"/>
              <a:t>１９９７年４月～ゲームソフトウェア開発会社プログラマー</a:t>
            </a:r>
            <a:endParaRPr kumimoji="1" lang="en-US" altLang="ja-JP" sz="2000" dirty="0" smtClean="0"/>
          </a:p>
          <a:p>
            <a:pPr>
              <a:spcAft>
                <a:spcPts val="600"/>
              </a:spcAft>
            </a:pPr>
            <a:r>
              <a:rPr lang="ja-JP" altLang="en-US" sz="2000" dirty="0" smtClean="0"/>
              <a:t>２００５年１２月～理化学研究所脳科学総合研究センター神経情報基盤センター</a:t>
            </a:r>
            <a:endParaRPr lang="en-US" altLang="ja-JP" sz="2000" dirty="0" smtClean="0"/>
          </a:p>
          <a:p>
            <a:pPr>
              <a:spcAft>
                <a:spcPts val="600"/>
              </a:spcAft>
            </a:pPr>
            <a:r>
              <a:rPr kumimoji="1" lang="ja-JP" altLang="en-US" sz="2000" dirty="0" smtClean="0"/>
              <a:t>２０１２年４月～科学技術振興</a:t>
            </a:r>
            <a:r>
              <a:rPr kumimoji="1" lang="ja-JP" altLang="en-US" sz="2000" dirty="0" smtClean="0"/>
              <a:t>機構</a:t>
            </a:r>
            <a:r>
              <a:rPr kumimoji="1" lang="en-US" altLang="ja-JP" sz="2000" dirty="0" smtClean="0"/>
              <a:t>(JST)</a:t>
            </a:r>
            <a:endParaRPr kumimoji="1" lang="en-US" altLang="ja-JP" sz="2000" dirty="0" smtClean="0"/>
          </a:p>
          <a:p>
            <a:pPr>
              <a:spcAft>
                <a:spcPts val="600"/>
              </a:spcAft>
            </a:pPr>
            <a:r>
              <a:rPr lang="ja-JP" altLang="en-US" sz="2000" dirty="0" smtClean="0"/>
              <a:t>２０１４年４月～海洋研究開発</a:t>
            </a:r>
            <a:r>
              <a:rPr lang="ja-JP" altLang="en-US" sz="2000" dirty="0" smtClean="0"/>
              <a:t>機構</a:t>
            </a:r>
            <a:r>
              <a:rPr lang="en-US" altLang="ja-JP" sz="2000" dirty="0" smtClean="0"/>
              <a:t>(JAMSTEC)</a:t>
            </a:r>
            <a:endParaRPr kumimoji="1" lang="ja-JP" altLang="en-US" sz="2000"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57" y="509927"/>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37" y="951951"/>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80" y="1431107"/>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82" y="1809675"/>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6" y="1004180"/>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lnSpcReduction="10000"/>
          </a:bodyPr>
          <a:lstStyle/>
          <a:p>
            <a:r>
              <a:rPr lang="en-US" altLang="ja-JP" dirty="0"/>
              <a:t>WHATWG HTML Living Standard</a:t>
            </a:r>
            <a:r>
              <a:rPr lang="ja-JP" altLang="en-US" dirty="0"/>
              <a:t>の追跡</a:t>
            </a:r>
            <a:endParaRPr lang="en-US" altLang="ja-JP" dirty="0"/>
          </a:p>
          <a:p>
            <a:pPr lvl="1"/>
            <a:r>
              <a:rPr lang="en-US" altLang="ja-JP" sz="2400" dirty="0"/>
              <a:t>Web Hypertext Application Technology Working </a:t>
            </a:r>
            <a:r>
              <a:rPr lang="en-US" altLang="ja-JP" sz="2400" dirty="0" smtClean="0"/>
              <a:t>Group</a:t>
            </a:r>
          </a:p>
          <a:p>
            <a:pPr lvl="1"/>
            <a:r>
              <a:rPr lang="ja-JP" altLang="en-US" sz="2400" dirty="0" smtClean="0"/>
              <a:t>主要ブラウザ開発者が主に参照している</a:t>
            </a:r>
            <a:r>
              <a:rPr lang="en-US" altLang="ja-JP" sz="2400" dirty="0" smtClean="0"/>
              <a:t>WG</a:t>
            </a:r>
            <a:endParaRPr lang="en-US" altLang="ja-JP" sz="2400" dirty="0"/>
          </a:p>
          <a:p>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r>
              <a:rPr lang="ja-JP" altLang="en-US" sz="2400" dirty="0" smtClean="0"/>
              <a:t>）</a:t>
            </a:r>
            <a:endParaRPr lang="en-US" altLang="ja-JP" sz="2400" dirty="0" smtClean="0"/>
          </a:p>
          <a:p>
            <a:pPr lvl="1"/>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r>
              <a:rPr lang="ja-JP" altLang="en-US" dirty="0" smtClean="0"/>
              <a:t>コードパース手法の調査・プログラム作成</a:t>
            </a:r>
            <a:endParaRPr lang="en-US" altLang="ja-JP" dirty="0" smtClean="0"/>
          </a:p>
          <a:p>
            <a:pPr lvl="1"/>
            <a:r>
              <a:rPr kumimoji="1" lang="en-US" altLang="ja-JP" sz="2400" dirty="0" err="1" smtClean="0"/>
              <a:t>JQuery,Ajax</a:t>
            </a:r>
            <a:r>
              <a:rPr kumimoji="1" lang="ja-JP" altLang="en-US" sz="2400" dirty="0" smtClean="0"/>
              <a:t>によるプログラミング</a:t>
            </a:r>
            <a:endParaRPr kumimoji="1" lang="en-US" altLang="ja-JP" sz="2400" dirty="0" smtClean="0"/>
          </a:p>
          <a:p>
            <a:pPr lvl="1"/>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対象とした</a:t>
            </a:r>
            <a:r>
              <a:rPr lang="en-US" altLang="ja-JP" dirty="0" smtClean="0"/>
              <a:t>2</a:t>
            </a:r>
            <a:r>
              <a:rPr lang="ja-JP" altLang="en-US" dirty="0" smtClean="0"/>
              <a:t>つのモデルで動作検証を行う</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2210829"/>
            <a:ext cx="2984500" cy="373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28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grpSp>
        <p:nvGrpSpPr>
          <p:cNvPr id="21" name="グループ化 20"/>
          <p:cNvGrpSpPr/>
          <p:nvPr/>
        </p:nvGrpSpPr>
        <p:grpSpPr>
          <a:xfrm>
            <a:off x="457200" y="2470638"/>
            <a:ext cx="6260122" cy="3965807"/>
            <a:chOff x="457200" y="2470638"/>
            <a:chExt cx="6260122" cy="3965807"/>
          </a:xfrm>
        </p:grpSpPr>
        <p:sp>
          <p:nvSpPr>
            <p:cNvPr id="4" name="正方形/長方形 3"/>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5" name="正方形/長方形 4"/>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6" name="正方形/長方形 5"/>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7" name="正方形/長方形 6"/>
            <p:cNvSpPr/>
            <p:nvPr/>
          </p:nvSpPr>
          <p:spPr>
            <a:xfrm>
              <a:off x="2602522" y="4538464"/>
              <a:ext cx="1793631"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8" name="正方形/長方形 7"/>
            <p:cNvSpPr/>
            <p:nvPr/>
          </p:nvSpPr>
          <p:spPr>
            <a:xfrm>
              <a:off x="4888521" y="3794698"/>
              <a:ext cx="1828800"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9" name="正方形/長方形 8"/>
            <p:cNvSpPr/>
            <p:nvPr/>
          </p:nvSpPr>
          <p:spPr>
            <a:xfrm>
              <a:off x="4888522" y="5236637"/>
              <a:ext cx="1828800"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 name="正方形/長方形 9"/>
            <p:cNvSpPr/>
            <p:nvPr/>
          </p:nvSpPr>
          <p:spPr>
            <a:xfrm>
              <a:off x="2602523" y="5629869"/>
              <a:ext cx="179363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1" name="正方形/長方形 10"/>
            <p:cNvSpPr/>
            <p:nvPr/>
          </p:nvSpPr>
          <p:spPr>
            <a:xfrm>
              <a:off x="2602521" y="2470639"/>
              <a:ext cx="1793631"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12" name="直線矢印コネクタ 11"/>
            <p:cNvCxnSpPr>
              <a:stCxn id="4" idx="2"/>
              <a:endCxn id="5"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3" name="直線矢印コネクタ 12"/>
            <p:cNvCxnSpPr>
              <a:stCxn id="5" idx="2"/>
              <a:endCxn id="6"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カギ線コネクタ 13"/>
            <p:cNvCxnSpPr>
              <a:stCxn id="6" idx="3"/>
              <a:endCxn id="7"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5" name="カギ線コネクタ 14"/>
            <p:cNvCxnSpPr>
              <a:stCxn id="7" idx="3"/>
              <a:endCxn id="8"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6" name="カギ線コネクタ 15"/>
            <p:cNvCxnSpPr>
              <a:stCxn id="7" idx="3"/>
              <a:endCxn id="9"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カギ線コネクタ 16"/>
            <p:cNvCxnSpPr>
              <a:stCxn id="8" idx="0"/>
              <a:endCxn id="11"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8" name="カギ線コネクタ 17"/>
            <p:cNvCxnSpPr>
              <a:stCxn id="11" idx="1"/>
              <a:endCxn id="4"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9" name="カギ線コネクタ 18"/>
            <p:cNvCxnSpPr>
              <a:stCxn id="9" idx="2"/>
              <a:endCxn id="10"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0" name="カギ線コネクタ 19"/>
            <p:cNvCxnSpPr>
              <a:stCxn id="10" idx="2"/>
              <a:endCxn id="6"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116955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a:t>
            </a:r>
            <a:r>
              <a:rPr kumimoji="1" lang="ja-JP" altLang="en-US" sz="3600" dirty="0" smtClean="0"/>
              <a:t>数理モデル</a:t>
            </a:r>
            <a:r>
              <a:rPr kumimoji="1" lang="ja-JP" altLang="en-US" sz="3600" dirty="0" smtClean="0"/>
              <a:t>研究</a:t>
            </a:r>
            <a:endParaRPr kumimoji="1" lang="ja-JP" altLang="en-US" sz="3600" dirty="0"/>
          </a:p>
        </p:txBody>
      </p:sp>
      <p:sp>
        <p:nvSpPr>
          <p:cNvPr id="3" name="コンテンツ プレースホルダー 2"/>
          <p:cNvSpPr>
            <a:spLocks noGrp="1"/>
          </p:cNvSpPr>
          <p:nvPr>
            <p:ph sz="half" idx="1"/>
          </p:nvPr>
        </p:nvSpPr>
        <p:spPr>
          <a:xfrm>
            <a:off x="408708" y="1308409"/>
            <a:ext cx="4725999" cy="4525963"/>
          </a:xfrm>
        </p:spPr>
        <p:txBody>
          <a:bodyPr>
            <a:normAutofit fontScale="92500" lnSpcReduction="10000"/>
          </a:bodyPr>
          <a:lstStyle/>
          <a:p>
            <a:pPr marL="514350" indent="-514350">
              <a:buFont typeface="+mj-lt"/>
              <a:buAutoNum type="arabicPeriod"/>
            </a:pPr>
            <a:r>
              <a:rPr lang="ja-JP" altLang="en-US" dirty="0" smtClean="0"/>
              <a:t>各種実験結果の数理的記述</a:t>
            </a:r>
            <a:endParaRPr lang="en-US" altLang="ja-JP" dirty="0" smtClean="0"/>
          </a:p>
          <a:p>
            <a:pPr lvl="1"/>
            <a:r>
              <a:rPr lang="ja-JP" altLang="en-US" dirty="0"/>
              <a:t>式やアルゴリズムで</a:t>
            </a:r>
            <a:r>
              <a:rPr lang="ja-JP" altLang="en-US" dirty="0" smtClean="0"/>
              <a:t>表現</a:t>
            </a:r>
            <a:endParaRPr lang="en-US" altLang="ja-JP" dirty="0" smtClean="0"/>
          </a:p>
          <a:p>
            <a:pPr lvl="1"/>
            <a:r>
              <a:rPr lang="ja-JP" altLang="en-US" dirty="0"/>
              <a:t>処理の流れを</a:t>
            </a:r>
            <a:r>
              <a:rPr lang="ja-JP" altLang="en-US" dirty="0" smtClean="0"/>
              <a:t>図示→論文に掲載</a:t>
            </a:r>
            <a:endParaRPr lang="en-US" altLang="ja-JP" dirty="0"/>
          </a:p>
          <a:p>
            <a:pPr marL="514350" indent="-514350">
              <a:buFont typeface="+mj-lt"/>
              <a:buAutoNum type="arabicPeriod"/>
            </a:pPr>
            <a:r>
              <a:rPr lang="ja-JP" altLang="en-US" dirty="0" smtClean="0"/>
              <a:t>モデルの実装（プログラム）</a:t>
            </a:r>
            <a:endParaRPr lang="en-US" altLang="ja-JP" dirty="0" smtClean="0"/>
          </a:p>
          <a:p>
            <a:pPr marL="914400" lvl="1" indent="-514350"/>
            <a:r>
              <a:rPr lang="ja-JP" altLang="en-US" dirty="0" smtClean="0"/>
              <a:t>式・アルゴリズム・処理流れの翻訳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smtClean="0"/>
          </a:p>
          <a:p>
            <a:pPr marL="914400" lvl="1" indent="-514350"/>
            <a:r>
              <a:rPr lang="ja-JP" altLang="en-US" dirty="0"/>
              <a:t>シミュレーション</a:t>
            </a:r>
            <a:r>
              <a:rPr lang="ja-JP" altLang="en-US" dirty="0" smtClean="0"/>
              <a:t>結果と実験結果の整合性</a:t>
            </a:r>
            <a:r>
              <a:rPr lang="ja-JP" altLang="en-US" dirty="0" smtClean="0"/>
              <a:t>確認</a:t>
            </a:r>
            <a:endParaRPr lang="en-US" altLang="ja-JP" dirty="0" smtClean="0"/>
          </a:p>
          <a:p>
            <a:pPr marL="514350" indent="-514350">
              <a:buFont typeface="+mj-lt"/>
              <a:buAutoNum type="arabicPeriod"/>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823"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039900"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a:t>
            </a:r>
            <a:r>
              <a:rPr kumimoji="1" lang="ja-JP" altLang="en-US" sz="3600" dirty="0" smtClean="0"/>
              <a:t>数理モデル</a:t>
            </a:r>
            <a:r>
              <a:rPr kumimoji="1" lang="ja-JP" altLang="en-US" sz="3600" dirty="0" smtClean="0"/>
              <a:t>研究のプロセス</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6106562" cy="5396986"/>
          </a:xfrm>
          <a:prstGeom prst="rect">
            <a:avLst/>
          </a:prstGeom>
        </p:spPr>
      </p:pic>
      <p:sp>
        <p:nvSpPr>
          <p:cNvPr id="13" name="テキスト ボックス 12"/>
          <p:cNvSpPr txBox="1"/>
          <p:nvPr/>
        </p:nvSpPr>
        <p:spPr>
          <a:xfrm>
            <a:off x="6106562" y="992335"/>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3080050"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106563" y="1361667"/>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6106563" y="1725579"/>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6106563" y="2362050"/>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106562" y="2701196"/>
            <a:ext cx="2672526" cy="369332"/>
          </a:xfrm>
          <a:prstGeom prst="rect">
            <a:avLst/>
          </a:prstGeom>
          <a:noFill/>
        </p:spPr>
        <p:txBody>
          <a:bodyPr wrap="none" rtlCol="0">
            <a:spAutoFit/>
          </a:bodyPr>
          <a:lstStyle/>
          <a:p>
            <a:r>
              <a:rPr kumimoji="1" lang="ja-JP" altLang="en-US" dirty="0" smtClean="0"/>
              <a:t>５．動作させ、整合性確認</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76"/>
            <a:ext cx="8229600" cy="666139"/>
          </a:xfrm>
        </p:spPr>
        <p:txBody>
          <a:bodyPr>
            <a:normAutofit fontScale="90000"/>
          </a:bodyPr>
          <a:lstStyle/>
          <a:p>
            <a:r>
              <a:rPr kumimoji="1" lang="ja-JP" altLang="en-US" dirty="0" smtClean="0"/>
              <a:t>本研究の目的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論文</a:t>
            </a:r>
            <a:r>
              <a:rPr lang="ja-JP" altLang="en-US" dirty="0" smtClean="0"/>
              <a:t>の解読</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1793631"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4888521" y="3794698"/>
            <a:ext cx="1828800"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7" name="正方形/長方形 16"/>
          <p:cNvSpPr/>
          <p:nvPr/>
        </p:nvSpPr>
        <p:spPr>
          <a:xfrm>
            <a:off x="4888522" y="5236637"/>
            <a:ext cx="1828800"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8" name="正方形/長方形 17"/>
          <p:cNvSpPr/>
          <p:nvPr/>
        </p:nvSpPr>
        <p:spPr>
          <a:xfrm>
            <a:off x="2602523" y="5629869"/>
            <a:ext cx="1793631"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1793631"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7200" y="2470638"/>
            <a:ext cx="6260122" cy="3965807"/>
            <a:chOff x="457200" y="2470638"/>
            <a:chExt cx="6260122"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2" y="4538464"/>
              <a:ext cx="1793631"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4888521" y="3794698"/>
              <a:ext cx="1828800"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4888522" y="5236637"/>
              <a:ext cx="1828800"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179363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1793631"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stCxn id="99" idx="3"/>
              <a:endCxn id="101"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602523" y="1479477"/>
            <a:ext cx="623413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Simoncelli&amp;Heeger</a:t>
            </a:r>
            <a:r>
              <a:rPr lang="ja-JP" altLang="en-US" dirty="0"/>
              <a:t>の運動知覚モデル</a:t>
            </a:r>
            <a:r>
              <a:rPr lang="en-US" altLang="ja-JP" dirty="0"/>
              <a:t/>
            </a:r>
            <a:br>
              <a:rPr lang="en-US" altLang="ja-JP" dirty="0"/>
            </a:br>
            <a:endParaRPr kumimoji="1" lang="ja-JP" altLang="en-US" dirty="0"/>
          </a:p>
        </p:txBody>
      </p:sp>
      <p:sp>
        <p:nvSpPr>
          <p:cNvPr id="4" name="正方形/長方形 3"/>
          <p:cNvSpPr/>
          <p:nvPr/>
        </p:nvSpPr>
        <p:spPr>
          <a:xfrm>
            <a:off x="782537" y="171592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45271" y="1715924"/>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05817" y="1715924"/>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20380" y="1715924"/>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23391" y="2139303"/>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15322" y="2153902"/>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19663" y="2139303"/>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81" y="2748746"/>
            <a:ext cx="5766040" cy="3397845"/>
          </a:xfrm>
          <a:prstGeom prst="rect">
            <a:avLst/>
          </a:prstGeom>
        </p:spPr>
      </p:pic>
      <p:sp>
        <p:nvSpPr>
          <p:cNvPr id="20" name="テキスト ボックス 19"/>
          <p:cNvSpPr txBox="1"/>
          <p:nvPr/>
        </p:nvSpPr>
        <p:spPr>
          <a:xfrm>
            <a:off x="1284649" y="6338915"/>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499030"/>
            <a:ext cx="8229600" cy="1143000"/>
          </a:xfrm>
        </p:spPr>
        <p:txBody>
          <a:bodyPr>
            <a:normAutofit fontScale="90000"/>
          </a:bodyPr>
          <a:lstStyle/>
          <a:p>
            <a:r>
              <a:rPr lang="en-US" altLang="ja-JP" sz="4000" dirty="0"/>
              <a:t>MT</a:t>
            </a:r>
            <a:r>
              <a:rPr lang="ja-JP" altLang="en-US" sz="4000" dirty="0"/>
              <a:t>細胞には抑制性受容野があると</a:t>
            </a:r>
            <a:r>
              <a:rPr lang="ja-JP" altLang="en-US" sz="4000" dirty="0" smtClean="0"/>
              <a:t>いう</a:t>
            </a:r>
            <a:r>
              <a:rPr lang="en-US" altLang="ja-JP" sz="4000" dirty="0" smtClean="0"/>
              <a:t/>
            </a:r>
            <a:br>
              <a:rPr lang="en-US" altLang="ja-JP" sz="4000" dirty="0" smtClean="0"/>
            </a:br>
            <a:r>
              <a:rPr lang="ja-JP" altLang="en-US" sz="4000" dirty="0" smtClean="0"/>
              <a:t>新しい</a:t>
            </a:r>
            <a:r>
              <a:rPr lang="ja-JP" altLang="en-US" sz="4000" dirty="0"/>
              <a:t>知見の検証</a:t>
            </a:r>
            <a:r>
              <a:rPr lang="ja-JP" altLang="en-US" dirty="0"/>
              <a:t/>
            </a:r>
            <a:br>
              <a:rPr lang="ja-JP" altLang="en-US" dirty="0"/>
            </a:br>
            <a:endParaRPr kumimoji="1" lang="ja-JP" altLang="en-US" dirty="0"/>
          </a:p>
        </p:txBody>
      </p:sp>
      <p:sp>
        <p:nvSpPr>
          <p:cNvPr id="4" name="テキスト ボックス 3"/>
          <p:cNvSpPr txBox="1"/>
          <p:nvPr/>
        </p:nvSpPr>
        <p:spPr>
          <a:xfrm>
            <a:off x="360485" y="5625297"/>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059300"/>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1927762"/>
            <a:ext cx="2185605" cy="2142326"/>
          </a:xfrm>
          <a:prstGeom prst="rect">
            <a:avLst/>
          </a:prstGeom>
        </p:spPr>
      </p:pic>
      <p:pic>
        <p:nvPicPr>
          <p:cNvPr id="8" name="図 7"/>
          <p:cNvPicPr>
            <a:picLocks noChangeAspect="1"/>
          </p:cNvPicPr>
          <p:nvPr/>
        </p:nvPicPr>
        <p:blipFill>
          <a:blip r:embed="rId4"/>
          <a:stretch>
            <a:fillRect/>
          </a:stretch>
        </p:blipFill>
        <p:spPr>
          <a:xfrm>
            <a:off x="5013068" y="1927762"/>
            <a:ext cx="2190515" cy="2147138"/>
          </a:xfrm>
          <a:prstGeom prst="rect">
            <a:avLst/>
          </a:prstGeom>
        </p:spPr>
      </p:pic>
      <p:sp>
        <p:nvSpPr>
          <p:cNvPr id="9" name="テキスト ボックス 8"/>
          <p:cNvSpPr txBox="1"/>
          <p:nvPr/>
        </p:nvSpPr>
        <p:spPr>
          <a:xfrm>
            <a:off x="1130799" y="4157097"/>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5013068" y="4157097"/>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cxnSp>
        <p:nvCxnSpPr>
          <p:cNvPr id="11" name="直線コネクタ 10"/>
          <p:cNvCxnSpPr/>
          <p:nvPr/>
        </p:nvCxnSpPr>
        <p:spPr>
          <a:xfrm>
            <a:off x="263236" y="1410118"/>
            <a:ext cx="88807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417638"/>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a:t>
            </a:r>
            <a:r>
              <a:rPr kumimoji="1" lang="ja-JP" altLang="en-US" u="sng" dirty="0" smtClean="0">
                <a:solidFill>
                  <a:srgbClr val="FFC000"/>
                </a:solidFill>
              </a:rPr>
              <a:t>従来の手法</a:t>
            </a:r>
            <a:endParaRPr kumimoji="1" lang="en-US" altLang="ja-JP" u="sng" dirty="0" smtClean="0">
              <a:solidFill>
                <a:srgbClr val="FFC000"/>
              </a:solidFill>
            </a:endParaRPr>
          </a:p>
          <a:p>
            <a:pPr marL="514350" indent="-514350">
              <a:buClr>
                <a:schemeClr val="accent6"/>
              </a:buClr>
              <a:buFont typeface="+mj-ea"/>
              <a:buAutoNum type="circleNumDbPlain"/>
            </a:pPr>
            <a:r>
              <a:rPr lang="ja-JP" altLang="en-US" dirty="0" smtClean="0"/>
              <a:t>論文ベースでの</a:t>
            </a:r>
            <a:r>
              <a:rPr lang="en-US" altLang="ja-JP" dirty="0" smtClean="0"/>
              <a:t>S&amp;H</a:t>
            </a:r>
            <a:r>
              <a:rPr lang="ja-JP" altLang="en-US" dirty="0" smtClean="0"/>
              <a:t>数理モデルの解釈（プログラム用のモデル図を描く）</a:t>
            </a:r>
            <a:endParaRPr lang="en-US" altLang="ja-JP" dirty="0" smtClean="0"/>
          </a:p>
          <a:p>
            <a:pPr marL="514350" indent="-514350">
              <a:buClr>
                <a:schemeClr val="accent6"/>
              </a:buClr>
              <a:buFont typeface="+mj-ea"/>
              <a:buAutoNum type="circleNumDbPlain"/>
            </a:pPr>
            <a:r>
              <a:rPr kumimoji="1" lang="ja-JP" altLang="en-US" dirty="0" smtClean="0"/>
              <a:t>数理モデルを実装（翻訳）したプログラミング言語の解読＝コードから論文内容と</a:t>
            </a:r>
            <a:r>
              <a:rPr kumimoji="1" lang="en-US" altLang="ja-JP" dirty="0" err="1" smtClean="0"/>
              <a:t>Matlab</a:t>
            </a:r>
            <a:r>
              <a:rPr kumimoji="1" lang="ja-JP" altLang="en-US" dirty="0" smtClean="0"/>
              <a:t>ファイルの対応関係を読みとる</a:t>
            </a:r>
            <a:endParaRPr kumimoji="1" lang="en-US" altLang="ja-JP" dirty="0" smtClean="0"/>
          </a:p>
          <a:p>
            <a:pPr marL="514350" indent="-514350">
              <a:buClr>
                <a:schemeClr val="accent6"/>
              </a:buClr>
              <a:buFont typeface="+mj-ea"/>
              <a:buAutoNum type="circleNumDbPlain"/>
            </a:pPr>
            <a:r>
              <a:rPr lang="ja-JP" altLang="en-US" dirty="0" smtClean="0"/>
              <a:t>改変すべき関数の同定</a:t>
            </a:r>
            <a:endParaRPr lang="en-US" altLang="ja-JP" dirty="0" smtClean="0"/>
          </a:p>
          <a:p>
            <a:pPr marL="514350" indent="-514350">
              <a:buClr>
                <a:schemeClr val="accent6"/>
              </a:buClr>
              <a:buFont typeface="+mj-ea"/>
              <a:buAutoNum type="circleNumDbPlain"/>
            </a:pPr>
            <a:r>
              <a:rPr kumimoji="1" lang="ja-JP" altLang="en-US" dirty="0" smtClean="0"/>
              <a:t>新しい知見を反映した新関数への置き換え</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1733</TotalTime>
  <Words>1968</Words>
  <Application>Microsoft Office PowerPoint</Application>
  <PresentationFormat>画面に合わせる (4:3)</PresentationFormat>
  <Paragraphs>282</Paragraphs>
  <Slides>25</Slides>
  <Notes>20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ＭＳ Ｐゴシック</vt:lpstr>
      <vt:lpstr>Arial</vt:lpstr>
      <vt:lpstr>Calibri</vt:lpstr>
      <vt:lpstr>ホワイト</vt:lpstr>
      <vt:lpstr>大規模数理モデルや 複合コンポーネントの構築 を目的とした データ可視化プログラミング環境 の構築  </vt:lpstr>
      <vt:lpstr>PowerPoint プレゼンテーション</vt:lpstr>
      <vt:lpstr>視覚数理モデル研究</vt:lpstr>
      <vt:lpstr>視覚数理モデル研究のプロセス</vt:lpstr>
      <vt:lpstr>本研究の目的</vt:lpstr>
      <vt:lpstr>Simoncelli&amp;Heegerの運動知覚モデル </vt:lpstr>
      <vt:lpstr>MT細胞には抑制性受容野があるという 新しい知見の検証 </vt:lpstr>
      <vt:lpstr>問題点</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lpstr>背景</vt:lpstr>
      <vt:lpstr>問題点 （Matlabの場合）</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109</cp:revision>
  <dcterms:created xsi:type="dcterms:W3CDTF">2014-10-11T04:30:58Z</dcterms:created>
  <dcterms:modified xsi:type="dcterms:W3CDTF">2014-11-08T07:02:42Z</dcterms:modified>
</cp:coreProperties>
</file>