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57" r:id="rId4"/>
    <p:sldId id="262" r:id="rId5"/>
    <p:sldId id="258" r:id="rId6"/>
    <p:sldId id="264" r:id="rId7"/>
    <p:sldId id="276" r:id="rId8"/>
    <p:sldId id="265" r:id="rId9"/>
    <p:sldId id="273" r:id="rId10"/>
    <p:sldId id="267" r:id="rId11"/>
    <p:sldId id="263" r:id="rId12"/>
    <p:sldId id="268" r:id="rId13"/>
    <p:sldId id="277" r:id="rId14"/>
    <p:sldId id="259" r:id="rId15"/>
    <p:sldId id="269" r:id="rId16"/>
    <p:sldId id="270" r:id="rId17"/>
    <p:sldId id="271" r:id="rId18"/>
    <p:sldId id="272" r:id="rId19"/>
    <p:sldId id="260" r:id="rId20"/>
    <p:sldId id="261" r:id="rId2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46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319425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19</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西本先生らの新しい知見は先の数理モデルの</a:t>
            </a:r>
            <a:r>
              <a:rPr kumimoji="1" lang="en-US" altLang="ja-JP" dirty="0" smtClean="0"/>
              <a:t>MT</a:t>
            </a:r>
            <a:r>
              <a:rPr kumimoji="1" lang="ja-JP" altLang="en-US" dirty="0" smtClean="0"/>
              <a:t>野の処理の部分を他の関数に置き換えることで検証することが出来ます。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2243020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従来の方法では、まずメインとなるソースコードを眺めて、処理の流れを頭のなかで整理して作成して、新しい知見で置き換えるべき関数を見つけて</a:t>
            </a:r>
            <a:endParaRPr kumimoji="1" lang="en-US" altLang="ja-JP" dirty="0" smtClean="0"/>
          </a:p>
          <a:p>
            <a:r>
              <a:rPr kumimoji="1" lang="ja-JP" altLang="en-US" dirty="0" smtClean="0"/>
              <a:t>見つけたらその関数を新しい関数に治すという手順を踏んでいると思います。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265181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問題点をもういちど整理します。</a:t>
            </a:r>
            <a:endParaRPr kumimoji="1" lang="en-US" altLang="ja-JP" dirty="0" smtClean="0"/>
          </a:p>
          <a:p>
            <a:r>
              <a:rPr kumimoji="1" lang="ja-JP" altLang="en-US" dirty="0" smtClean="0"/>
              <a:t>従来の手法では、まず論文ベースで数理モデルを理解して頭のなかでプログラムを作成するためのモデル図を書きます。またフローチャートなどを作成したりもします。</a:t>
            </a:r>
            <a:endParaRPr kumimoji="1" lang="en-US" altLang="ja-JP" dirty="0" smtClean="0"/>
          </a:p>
          <a:p>
            <a:r>
              <a:rPr kumimoji="1" lang="ja-JP" altLang="en-US" dirty="0" smtClean="0"/>
              <a:t>次に数理モデルを実装したプログラムソースコードの解読をします。論文内容と</a:t>
            </a:r>
            <a:r>
              <a:rPr kumimoji="1" lang="en-US" altLang="ja-JP" dirty="0" err="1" smtClean="0"/>
              <a:t>Matlab</a:t>
            </a:r>
            <a:r>
              <a:rPr kumimoji="1" lang="ja-JP" altLang="en-US" dirty="0" smtClean="0"/>
              <a:t>ファイルの対応関係を見つけます。この段階はプログラムのコメント文などをヒントにして解析する必要があります。</a:t>
            </a:r>
            <a:endParaRPr kumimoji="1" lang="en-US" altLang="ja-JP" dirty="0" smtClean="0"/>
          </a:p>
          <a:p>
            <a:r>
              <a:rPr kumimoji="1" lang="ja-JP" altLang="en-US" dirty="0" smtClean="0"/>
              <a:t>そして改変すべき関数を見つけたら、その部分を新しい関数で書き直します。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157580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従来の手法では以上の様に、まずソースを頭の中で解析して、プログラムコードに書き出すという作業や</a:t>
            </a:r>
            <a:endParaRPr kumimoji="1" lang="en-US" altLang="ja-JP" dirty="0" smtClean="0"/>
          </a:p>
          <a:p>
            <a:r>
              <a:rPr kumimoji="1" lang="ja-JP" altLang="en-US" dirty="0" smtClean="0"/>
              <a:t>変更する部分を見つける、直すという手順は全て手動で行う必要があります。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143651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博士課程中間発表会資料</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304800" y="1696451"/>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25718" y="1417638"/>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従来の手法</a:t>
            </a:r>
            <a:endParaRPr kumimoji="1" lang="ja-JP" altLang="en-US" dirty="0"/>
          </a:p>
        </p:txBody>
      </p:sp>
      <p:grpSp>
        <p:nvGrpSpPr>
          <p:cNvPr id="16" name="図形グループ 15"/>
          <p:cNvGrpSpPr/>
          <p:nvPr/>
        </p:nvGrpSpPr>
        <p:grpSpPr>
          <a:xfrm>
            <a:off x="832102" y="2103804"/>
            <a:ext cx="7291842" cy="3932118"/>
            <a:chOff x="832102" y="2103804"/>
            <a:chExt cx="7291842" cy="3932118"/>
          </a:xfrm>
        </p:grpSpPr>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ソースコード</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lang="ja-JP" altLang="en-US" dirty="0" smtClean="0"/>
                <a:t>と</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2103804"/>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実行オブジェクト</a:t>
              </a:r>
              <a:r>
                <a:rPr lang="en-US" altLang="ja-JP" dirty="0" smtClean="0"/>
                <a:t/>
              </a:r>
              <a:br>
                <a:rPr lang="en-US" altLang="ja-JP" dirty="0" smtClean="0"/>
              </a:br>
              <a:r>
                <a:rPr lang="ja-JP" altLang="en-US" dirty="0" smtClean="0"/>
                <a:t>（出力）</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921362"/>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921362"/>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832102" y="5533118"/>
              <a:ext cx="7291842" cy="29198"/>
            </a:xfrm>
            <a:prstGeom prst="straightConnector1">
              <a:avLst/>
            </a:prstGeom>
            <a:ln w="762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494853" y="5574257"/>
              <a:ext cx="2586766" cy="461665"/>
            </a:xfrm>
            <a:prstGeom prst="rect">
              <a:avLst/>
            </a:prstGeom>
            <a:noFill/>
          </p:spPr>
          <p:txBody>
            <a:bodyPr wrap="none" rtlCol="0">
              <a:spAutoFit/>
            </a:bodyPr>
            <a:lstStyle/>
            <a:p>
              <a:r>
                <a:rPr lang="ja-JP" altLang="en-US" sz="2400" dirty="0" smtClean="0">
                  <a:solidFill>
                    <a:srgbClr val="FF0000"/>
                  </a:solidFill>
                </a:rPr>
                <a:t>全て手動で</a:t>
              </a:r>
              <a:r>
                <a:rPr kumimoji="1" lang="ja-JP" altLang="en-US" sz="2400" dirty="0" smtClean="0">
                  <a:solidFill>
                    <a:srgbClr val="FF0000"/>
                  </a:solidFill>
                </a:rPr>
                <a:t>一方向</a:t>
              </a:r>
              <a:endParaRPr kumimoji="1" lang="ja-JP" altLang="en-US" sz="2400" dirty="0">
                <a:solidFill>
                  <a:srgbClr val="FF0000"/>
                </a:solidFill>
              </a:endParaRPr>
            </a:p>
          </p:txBody>
        </p:sp>
      </p:grpSp>
      <p:cxnSp>
        <p:nvCxnSpPr>
          <p:cNvPr id="4" name="直線コネクタ 3"/>
          <p:cNvCxnSpPr/>
          <p:nvPr/>
        </p:nvCxnSpPr>
        <p:spPr>
          <a:xfrm flipV="1">
            <a:off x="457200" y="1551709"/>
            <a:ext cx="8229600" cy="2770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705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3126467" y="3278345"/>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708492" y="3642792"/>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4033296" y="3278345"/>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2170414" y="2741529"/>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922017" y="2293952"/>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4574205" y="2028284"/>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4599982" y="2083442"/>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843668" y="2040055"/>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4599982" y="4616714"/>
            <a:ext cx="641048"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4599982" y="5077651"/>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843668" y="4496216"/>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4033296" y="6112935"/>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3"/>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3"/>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4"/>
            <a:r>
              <a:rPr lang="ja-JP" altLang="en-US" dirty="0" smtClean="0"/>
              <a:t>利用者の幅が広がりやすい</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を用い</a:t>
            </a:r>
            <a:r>
              <a:rPr lang="en-US" altLang="ja-JP" dirty="0" smtClean="0"/>
              <a:t>DOM(Document Object Model) API</a:t>
            </a:r>
            <a:r>
              <a:rPr lang="ja-JP" altLang="en-US" dirty="0" smtClean="0"/>
              <a:t>で解析を行うことができる</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normAutofit fontScale="92500"/>
          </a:bodyPr>
          <a:lstStyle/>
          <a:p>
            <a:r>
              <a:rPr kumimoji="1" lang="en-US" altLang="ja-JP" dirty="0" smtClean="0"/>
              <a:t>W3C</a:t>
            </a:r>
            <a:r>
              <a:rPr lang="ja-JP" altLang="en-US" dirty="0"/>
              <a:t>で</a:t>
            </a:r>
            <a:r>
              <a:rPr kumimoji="1" lang="en-US" altLang="ja-JP" dirty="0" smtClean="0"/>
              <a:t>HTML5</a:t>
            </a:r>
            <a:r>
              <a:rPr kumimoji="1" lang="ja-JP" altLang="en-US" dirty="0" smtClean="0"/>
              <a:t>が</a:t>
            </a:r>
            <a:r>
              <a:rPr lang="ja-JP" altLang="en-US" dirty="0" smtClean="0"/>
              <a:t>正式勧告され仕様の</a:t>
            </a:r>
            <a:r>
              <a:rPr lang="ja-JP" altLang="en-US" dirty="0" smtClean="0"/>
              <a:t>確認</a:t>
            </a:r>
            <a:endParaRPr lang="en-US" altLang="ja-JP" dirty="0" smtClean="0"/>
          </a:p>
          <a:p>
            <a:pPr lvl="1"/>
            <a:r>
              <a:rPr lang="en-US" altLang="ja-JP" dirty="0" smtClean="0"/>
              <a:t>2014</a:t>
            </a:r>
            <a:r>
              <a:rPr lang="ja-JP" altLang="en-US" dirty="0" smtClean="0"/>
              <a:t>年</a:t>
            </a:r>
            <a:r>
              <a:rPr lang="en-US" altLang="ja-JP" dirty="0" smtClean="0"/>
              <a:t>10</a:t>
            </a:r>
            <a:r>
              <a:rPr lang="ja-JP" altLang="en-US" dirty="0" smtClean="0"/>
              <a:t>月</a:t>
            </a:r>
            <a:r>
              <a:rPr lang="en-US" altLang="ja-JP" dirty="0" smtClean="0"/>
              <a:t>28</a:t>
            </a:r>
            <a:r>
              <a:rPr lang="ja-JP" altLang="en-US" dirty="0" smtClean="0"/>
              <a:t>日（米国時間）</a:t>
            </a:r>
            <a:endParaRPr lang="en-US" altLang="ja-JP" dirty="0" smtClean="0"/>
          </a:p>
          <a:p>
            <a:r>
              <a:rPr lang="en-US" altLang="ja-JP" dirty="0"/>
              <a:t>WHATWG HTML Living </a:t>
            </a:r>
            <a:r>
              <a:rPr lang="en-US" altLang="ja-JP" dirty="0" smtClean="0"/>
              <a:t>Standard</a:t>
            </a:r>
            <a:r>
              <a:rPr lang="ja-JP" altLang="en-US" dirty="0" smtClean="0"/>
              <a:t>の確認</a:t>
            </a:r>
            <a:endParaRPr lang="en-US" altLang="ja-JP" dirty="0" smtClean="0"/>
          </a:p>
          <a:p>
            <a:pPr lvl="1"/>
            <a:r>
              <a:rPr lang="en-US" altLang="ja-JP" dirty="0" smtClean="0"/>
              <a:t>Web Hypertext Application Technology Working Group</a:t>
            </a:r>
          </a:p>
          <a:p>
            <a:pPr lvl="1"/>
            <a:r>
              <a:rPr lang="en-US" altLang="ja-JP" dirty="0" err="1" smtClean="0"/>
              <a:t>WebStorage</a:t>
            </a:r>
            <a:r>
              <a:rPr lang="ja-JP" altLang="en-US" dirty="0" smtClean="0"/>
              <a:t>等</a:t>
            </a:r>
            <a:r>
              <a:rPr lang="ja-JP" altLang="en-US" smtClean="0"/>
              <a:t>の検討をしている</a:t>
            </a:r>
            <a:endParaRPr lang="en-US" altLang="ja-JP" dirty="0" smtClean="0"/>
          </a:p>
          <a:p>
            <a:r>
              <a:rPr lang="ja-JP" altLang="en-US" dirty="0" smtClean="0"/>
              <a:t>コードパース手法の調査・プログラム作成</a:t>
            </a:r>
            <a:endParaRPr lang="en-US" altLang="ja-JP" dirty="0" smtClean="0"/>
          </a:p>
          <a:p>
            <a:pPr lvl="1"/>
            <a:r>
              <a:rPr kumimoji="1" lang="en-US" altLang="ja-JP" dirty="0" err="1" smtClean="0"/>
              <a:t>JQuery,Ajax</a:t>
            </a:r>
            <a:r>
              <a:rPr kumimoji="1" lang="ja-JP" altLang="en-US" dirty="0" smtClean="0"/>
              <a:t>によるプログラミング</a:t>
            </a:r>
            <a:endParaRPr kumimoji="1" lang="en-US" altLang="ja-JP" dirty="0" smtClean="0"/>
          </a:p>
          <a:p>
            <a:pPr lvl="1"/>
            <a:r>
              <a:rPr lang="ja-JP" altLang="en-US" dirty="0" smtClean="0"/>
              <a:t>ソースコードを</a:t>
            </a:r>
            <a:r>
              <a:rPr lang="en-US" altLang="ja-JP" dirty="0" smtClean="0"/>
              <a:t>JSON</a:t>
            </a:r>
            <a:r>
              <a:rPr lang="ja-JP" altLang="en-US" dirty="0" smtClean="0"/>
              <a:t>形式にパースする</a:t>
            </a:r>
            <a:endParaRPr lang="en-US" altLang="ja-JP" dirty="0" smtClean="0"/>
          </a:p>
          <a:p>
            <a:pPr lvl="1"/>
            <a:r>
              <a:rPr kumimoji="1" lang="en-US" altLang="ja-JP" dirty="0" smtClean="0"/>
              <a:t>DOM</a:t>
            </a:r>
            <a:r>
              <a:rPr lang="en-US" altLang="ja-JP" dirty="0"/>
              <a:t> </a:t>
            </a:r>
            <a:r>
              <a:rPr lang="en-US" altLang="ja-JP" dirty="0" smtClean="0"/>
              <a:t>API</a:t>
            </a:r>
            <a:r>
              <a:rPr kumimoji="1" lang="ja-JP" altLang="en-US" dirty="0" smtClean="0"/>
              <a:t>を</a:t>
            </a:r>
            <a:r>
              <a:rPr kumimoji="1" lang="en-US" altLang="ja-JP" dirty="0" err="1" smtClean="0"/>
              <a:t>JQuery,Ajax</a:t>
            </a:r>
            <a:r>
              <a:rPr kumimoji="1" lang="ja-JP" altLang="en-US" dirty="0" smtClean="0"/>
              <a:t>で利用する</a:t>
            </a:r>
            <a:endParaRPr kumimoji="1" lang="en-US" altLang="ja-JP" dirty="0" smtClean="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62891"/>
            <a:ext cx="8229600" cy="4525963"/>
          </a:xfrm>
        </p:spPr>
        <p:txBody>
          <a:bodyPr/>
          <a:lstStyle/>
          <a:p>
            <a:pPr marL="0" indent="0" algn="ctr">
              <a:buNone/>
            </a:pPr>
            <a:r>
              <a:rPr lang="ja-JP" altLang="en-US" sz="4000" dirty="0"/>
              <a:t>ソフトウェア開発者と</a:t>
            </a:r>
            <a:r>
              <a:rPr lang="ja-JP" altLang="en-US" sz="4000" dirty="0" smtClean="0"/>
              <a:t>して</a:t>
            </a:r>
            <a:endParaRPr lang="en-US" altLang="ja-JP" sz="4000" dirty="0" smtClean="0"/>
          </a:p>
          <a:p>
            <a:pPr marL="0" indent="0" algn="ctr">
              <a:buNone/>
            </a:pP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対象とした</a:t>
            </a:r>
            <a:r>
              <a:rPr lang="en-US" altLang="ja-JP" dirty="0" smtClean="0"/>
              <a:t>2</a:t>
            </a:r>
            <a:r>
              <a:rPr lang="ja-JP" altLang="en-US" dirty="0" smtClean="0"/>
              <a:t>つのモデルで動作検証を行う</a:t>
            </a:r>
            <a:endParaRPr lang="en-US" altLang="ja-JP" dirty="0" smtClean="0"/>
          </a:p>
          <a:p>
            <a:r>
              <a:rPr lang="ja-JP" altLang="en-US" dirty="0" smtClean="0"/>
              <a:t>その他のパース手法の継続的調査</a:t>
            </a:r>
            <a:endParaRPr lang="en-US" altLang="ja-JP" dirty="0" smtClean="0"/>
          </a:p>
          <a:p>
            <a:pPr lvl="1"/>
            <a:r>
              <a:rPr lang="ja-JP" altLang="en-US" dirty="0" smtClean="0"/>
              <a:t>より良い手法の検討</a:t>
            </a:r>
            <a:endParaRPr lang="en-US" altLang="ja-JP" dirty="0" smtClean="0"/>
          </a:p>
          <a:p>
            <a:r>
              <a:rPr lang="ja-JP" altLang="en-US" dirty="0" smtClean="0"/>
              <a:t>関数評価方法の検討</a:t>
            </a:r>
            <a:endParaRPr lang="en-US" altLang="ja-JP" dirty="0" smtClean="0"/>
          </a:p>
          <a:p>
            <a:pPr lvl="1"/>
            <a:r>
              <a:rPr kumimoji="1" lang="ja-JP" altLang="en-US" dirty="0" smtClean="0"/>
              <a:t>パラメータフィッティング</a:t>
            </a:r>
            <a:endParaRPr kumimoji="1" lang="en-US" altLang="ja-JP" dirty="0" smtClean="0"/>
          </a:p>
          <a:p>
            <a:endParaRPr kumimoji="1" lang="en-US" altLang="ja-JP" dirty="0" smtClean="0"/>
          </a:p>
          <a:p>
            <a:pPr marL="0" indent="0" algn="r">
              <a:buNone/>
            </a:pPr>
            <a:r>
              <a:rPr kumimoji="1" lang="ja-JP" altLang="en-US" dirty="0" smtClean="0"/>
              <a:t>以上</a:t>
            </a:r>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ヒトの情報処理を理解する手段として神経細胞特性や知覚特性を記述・再現する数理モデル構築並びにシミュレーションによるモデル検証の問題点</a:t>
            </a:r>
            <a:endParaRPr kumimoji="1" lang="ja-JP" altLang="en-US" dirty="0"/>
          </a:p>
        </p:txBody>
      </p:sp>
      <p:cxnSp>
        <p:nvCxnSpPr>
          <p:cNvPr id="5" name="直線コネクタ 4"/>
          <p:cNvCxnSpPr/>
          <p:nvPr/>
        </p:nvCxnSpPr>
        <p:spPr>
          <a:xfrm>
            <a:off x="457200" y="1417638"/>
            <a:ext cx="84789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580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49818"/>
            <a:ext cx="8229600" cy="4525963"/>
          </a:xfrm>
        </p:spPr>
        <p:txBody>
          <a:bodyPr/>
          <a:lstStyle/>
          <a:p>
            <a:pPr marL="0" indent="0">
              <a:buNone/>
            </a:pPr>
            <a:r>
              <a:rPr lang="en-US" altLang="ja-JP" dirty="0" err="1" smtClean="0"/>
              <a:t>Simoncelli&amp;Heeger</a:t>
            </a:r>
            <a:r>
              <a:rPr lang="ja-JP" altLang="en-US" dirty="0" smtClean="0"/>
              <a:t>の運動知覚モデル</a:t>
            </a:r>
            <a:endParaRPr lang="en-US" altLang="ja-JP" dirty="0" smtClean="0"/>
          </a:p>
          <a:p>
            <a:pPr marL="0" indent="0">
              <a:buNone/>
            </a:pPr>
            <a:endParaRPr lang="en-US" altLang="ja-JP" dirty="0" smtClean="0">
              <a:effectLst/>
            </a:endParaRPr>
          </a:p>
          <a:p>
            <a:pPr marL="0" indent="0">
              <a:buNone/>
            </a:pPr>
            <a:endParaRPr kumimoji="1" lang="en-US" altLang="ja-JP" dirty="0" smtClean="0"/>
          </a:p>
        </p:txBody>
      </p:sp>
      <p:sp>
        <p:nvSpPr>
          <p:cNvPr id="4" name="正方形/長方形 3"/>
          <p:cNvSpPr/>
          <p:nvPr/>
        </p:nvSpPr>
        <p:spPr>
          <a:xfrm>
            <a:off x="817511" y="192711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1927115"/>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1927115"/>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1927115"/>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58365" y="2350494"/>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50296" y="2365093"/>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54637" y="2350494"/>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455" y="2959937"/>
            <a:ext cx="5766040" cy="3397845"/>
          </a:xfrm>
          <a:prstGeom prst="rect">
            <a:avLst/>
          </a:prstGeom>
        </p:spPr>
      </p:pic>
      <p:sp>
        <p:nvSpPr>
          <p:cNvPr id="20" name="テキスト ボックス 19"/>
          <p:cNvSpPr txBox="1"/>
          <p:nvPr/>
        </p:nvSpPr>
        <p:spPr>
          <a:xfrm>
            <a:off x="1284649" y="6503774"/>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cxnSp>
        <p:nvCxnSpPr>
          <p:cNvPr id="10" name="直線コネクタ 9"/>
          <p:cNvCxnSpPr/>
          <p:nvPr/>
        </p:nvCxnSpPr>
        <p:spPr>
          <a:xfrm>
            <a:off x="457200" y="1249818"/>
            <a:ext cx="846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929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553248"/>
            <a:ext cx="8229600" cy="648085"/>
          </a:xfrm>
        </p:spPr>
        <p:txBody>
          <a:bodyPr>
            <a:normAutofit fontScale="77500" lnSpcReduction="20000"/>
          </a:bodyPr>
          <a:lstStyle/>
          <a:p>
            <a:r>
              <a:rPr lang="en-US" altLang="ja-JP" dirty="0" smtClean="0"/>
              <a:t>MT</a:t>
            </a:r>
            <a:r>
              <a:rPr lang="ja-JP" altLang="en-US" dirty="0" smtClean="0"/>
              <a:t>細胞には抑制性受容野があるという新しい知見の検証</a:t>
            </a:r>
            <a:endParaRPr kumimoji="1" lang="ja-JP" altLang="en-US" dirty="0"/>
          </a:p>
        </p:txBody>
      </p:sp>
      <p:sp>
        <p:nvSpPr>
          <p:cNvPr id="4" name="テキスト ボックス 3"/>
          <p:cNvSpPr txBox="1"/>
          <p:nvPr/>
        </p:nvSpPr>
        <p:spPr>
          <a:xfrm>
            <a:off x="0" y="1995284"/>
            <a:ext cx="9144000" cy="800219"/>
          </a:xfrm>
          <a:prstGeom prst="rect">
            <a:avLst/>
          </a:prstGeom>
          <a:noFill/>
        </p:spPr>
        <p:txBody>
          <a:bodyPr wrap="square" rtlCol="0">
            <a:spAutoFit/>
          </a:bodyPr>
          <a:lstStyle/>
          <a:p>
            <a:r>
              <a:rPr lang="en-US" altLang="ja-JP" sz="1400" dirty="0"/>
              <a:t>Shinji </a:t>
            </a:r>
            <a:r>
              <a:rPr lang="en-US" altLang="ja-JP" sz="1400" dirty="0" err="1"/>
              <a:t>Nishimoto</a:t>
            </a:r>
            <a:r>
              <a:rPr lang="en-US" altLang="ja-JP" sz="1400" dirty="0"/>
              <a:t> and Jack L. </a:t>
            </a:r>
            <a:r>
              <a:rPr lang="en-US" altLang="ja-JP" sz="1400" dirty="0" err="1"/>
              <a:t>Gallant,”A</a:t>
            </a:r>
            <a:r>
              <a:rPr lang="en-US" altLang="ja-JP" sz="1400" dirty="0"/>
              <a:t> Three-Dimensional Spatiotemporal Receptive Field Model Explains Responses of Area MT Neurons to Naturalistic Movies”, Neuroscience, 31(41):14551- 14564, October 12,2011. </a:t>
            </a:r>
            <a:endParaRPr lang="en-US" altLang="ja-JP" sz="1400" dirty="0" smtClean="0"/>
          </a:p>
          <a:p>
            <a:endParaRPr kumimoji="1" lang="ja-JP" altLang="en-US" dirty="0"/>
          </a:p>
        </p:txBody>
      </p:sp>
      <p:sp>
        <p:nvSpPr>
          <p:cNvPr id="5" name="テキスト ボックス 4"/>
          <p:cNvSpPr txBox="1"/>
          <p:nvPr/>
        </p:nvSpPr>
        <p:spPr>
          <a:xfrm>
            <a:off x="0" y="2554450"/>
            <a:ext cx="7428887" cy="307777"/>
          </a:xfrm>
          <a:prstGeom prst="rect">
            <a:avLst/>
          </a:prstGeom>
          <a:noFill/>
        </p:spPr>
        <p:txBody>
          <a:bodyPr wrap="none" rtlCol="0">
            <a:spAutoFit/>
          </a:bodyPr>
          <a:lstStyle/>
          <a:p>
            <a:r>
              <a:rPr kumimoji="1" lang="ja-JP" altLang="en-US" sz="1400" dirty="0" smtClean="0"/>
              <a:t>北川太平</a:t>
            </a:r>
            <a:r>
              <a:rPr kumimoji="1" lang="en-US" altLang="ja-JP" sz="1400" dirty="0" smtClean="0"/>
              <a:t>,”</a:t>
            </a:r>
            <a:r>
              <a:rPr kumimoji="1" lang="ja-JP" altLang="en-US" sz="1400" dirty="0" smtClean="0"/>
              <a:t>視覚数理モデル構築用のプラットフォーム開発</a:t>
            </a:r>
            <a:r>
              <a:rPr kumimoji="1" lang="en-US" altLang="ja-JP" sz="1400" dirty="0" smtClean="0"/>
              <a:t>”,</a:t>
            </a:r>
            <a:r>
              <a:rPr kumimoji="1" lang="ja-JP" altLang="en-US" sz="1400" dirty="0" smtClean="0"/>
              <a:t>電気通信大学大学院修士論文</a:t>
            </a:r>
            <a:r>
              <a:rPr kumimoji="1" lang="en-US" altLang="ja-JP" sz="1400" dirty="0" smtClean="0"/>
              <a:t>,2013.</a:t>
            </a:r>
            <a:endParaRPr kumimoji="1" lang="ja-JP" altLang="en-US" sz="1400" dirty="0"/>
          </a:p>
        </p:txBody>
      </p:sp>
      <p:pic>
        <p:nvPicPr>
          <p:cNvPr id="7" name="図 6"/>
          <p:cNvPicPr>
            <a:picLocks noChangeAspect="1"/>
          </p:cNvPicPr>
          <p:nvPr/>
        </p:nvPicPr>
        <p:blipFill>
          <a:blip r:embed="rId3"/>
          <a:stretch>
            <a:fillRect/>
          </a:stretch>
        </p:blipFill>
        <p:spPr>
          <a:xfrm>
            <a:off x="920952" y="3430530"/>
            <a:ext cx="2185605" cy="2142326"/>
          </a:xfrm>
          <a:prstGeom prst="rect">
            <a:avLst/>
          </a:prstGeom>
        </p:spPr>
      </p:pic>
      <p:pic>
        <p:nvPicPr>
          <p:cNvPr id="8" name="図 7"/>
          <p:cNvPicPr>
            <a:picLocks noChangeAspect="1"/>
          </p:cNvPicPr>
          <p:nvPr/>
        </p:nvPicPr>
        <p:blipFill>
          <a:blip r:embed="rId4"/>
          <a:stretch>
            <a:fillRect/>
          </a:stretch>
        </p:blipFill>
        <p:spPr>
          <a:xfrm>
            <a:off x="4803221" y="3430530"/>
            <a:ext cx="2190515" cy="2147138"/>
          </a:xfrm>
          <a:prstGeom prst="rect">
            <a:avLst/>
          </a:prstGeom>
        </p:spPr>
      </p:pic>
      <p:sp>
        <p:nvSpPr>
          <p:cNvPr id="9" name="テキスト ボックス 8"/>
          <p:cNvSpPr txBox="1"/>
          <p:nvPr/>
        </p:nvSpPr>
        <p:spPr>
          <a:xfrm>
            <a:off x="920952" y="5659865"/>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4803221" y="5659865"/>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cxnSp>
        <p:nvCxnSpPr>
          <p:cNvPr id="11" name="直線コネクタ 10"/>
          <p:cNvCxnSpPr/>
          <p:nvPr/>
        </p:nvCxnSpPr>
        <p:spPr>
          <a:xfrm>
            <a:off x="263236" y="1276157"/>
            <a:ext cx="888076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新しい知見を検証する為には先のモデルの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024718" y="1993592"/>
            <a:ext cx="1745991" cy="369332"/>
          </a:xfrm>
          <a:prstGeom prst="rect">
            <a:avLst/>
          </a:prstGeom>
          <a:noFill/>
        </p:spPr>
        <p:txBody>
          <a:bodyPr wrap="none" rtlCol="0">
            <a:spAutoFit/>
          </a:bodyPr>
          <a:lstStyle/>
          <a:p>
            <a:r>
              <a:rPr lang="ja-JP" altLang="en-US" dirty="0">
                <a:solidFill>
                  <a:srgbClr val="FF0000"/>
                </a:solidFill>
              </a:rPr>
              <a:t>他</a:t>
            </a:r>
            <a:r>
              <a:rPr lang="ja-JP" altLang="en-US" dirty="0" smtClean="0">
                <a:solidFill>
                  <a:srgbClr val="FF0000"/>
                </a:solidFill>
              </a:rPr>
              <a:t>の関数にする</a:t>
            </a:r>
            <a:endParaRPr kumimoji="1" lang="ja-JP" altLang="en-US" dirty="0">
              <a:solidFill>
                <a:srgbClr val="FF0000"/>
              </a:solidFill>
            </a:endParaRPr>
          </a:p>
        </p:txBody>
      </p:sp>
      <p:cxnSp>
        <p:nvCxnSpPr>
          <p:cNvPr id="13" name="直線コネクタ 12"/>
          <p:cNvCxnSpPr/>
          <p:nvPr/>
        </p:nvCxnSpPr>
        <p:spPr>
          <a:xfrm>
            <a:off x="457200" y="1417638"/>
            <a:ext cx="838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137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問題点</a:t>
            </a:r>
            <a:r>
              <a:rPr lang="en-US" altLang="ja-JP" dirty="0" smtClean="0"/>
              <a:t/>
            </a:r>
            <a:br>
              <a:rPr lang="en-US" altLang="ja-JP" dirty="0" smtClean="0"/>
            </a:br>
            <a:r>
              <a:rPr lang="ja-JP" altLang="en-US" dirty="0" smtClean="0"/>
              <a:t>（</a:t>
            </a:r>
            <a:r>
              <a:rPr lang="en-US" altLang="ja-JP" dirty="0" err="1" smtClean="0"/>
              <a:t>Matlab</a:t>
            </a:r>
            <a:r>
              <a:rPr lang="ja-JP" altLang="en-US" dirty="0" smtClean="0"/>
              <a:t>の場合）</a:t>
            </a:r>
            <a:endParaRPr kumimoji="1" lang="ja-JP" altLang="en-US" dirty="0"/>
          </a:p>
        </p:txBody>
      </p:sp>
      <p:pic>
        <p:nvPicPr>
          <p:cNvPr id="7" name="図 6" descr="sozai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39" y="1678591"/>
            <a:ext cx="3289905" cy="2409598"/>
          </a:xfrm>
          <a:prstGeom prst="rect">
            <a:avLst/>
          </a:prstGeom>
        </p:spPr>
      </p:pic>
      <p:pic>
        <p:nvPicPr>
          <p:cNvPr id="8" name="図 7" descr="sozai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9" y="4318000"/>
            <a:ext cx="3289905" cy="2409598"/>
          </a:xfrm>
          <a:prstGeom prst="rect">
            <a:avLst/>
          </a:prstGeom>
        </p:spPr>
      </p:pic>
      <p:sp>
        <p:nvSpPr>
          <p:cNvPr id="9" name="テキスト ボックス 8"/>
          <p:cNvSpPr txBox="1"/>
          <p:nvPr/>
        </p:nvSpPr>
        <p:spPr>
          <a:xfrm>
            <a:off x="4717143" y="2143811"/>
            <a:ext cx="3941103" cy="923330"/>
          </a:xfrm>
          <a:prstGeom prst="rect">
            <a:avLst/>
          </a:prstGeom>
          <a:noFill/>
        </p:spPr>
        <p:txBody>
          <a:bodyPr wrap="none" rtlCol="0">
            <a:spAutoFit/>
          </a:bodyPr>
          <a:lstStyle/>
          <a:p>
            <a:r>
              <a:rPr lang="ja-JP" altLang="en-US" dirty="0" smtClean="0"/>
              <a:t>ソースコードを表示してコメントなどから</a:t>
            </a:r>
            <a:endParaRPr lang="en-US" altLang="ja-JP" dirty="0" smtClean="0"/>
          </a:p>
          <a:p>
            <a:r>
              <a:rPr lang="ja-JP" altLang="en-US" dirty="0" smtClean="0"/>
              <a:t>処理の流れを確認する</a:t>
            </a:r>
            <a:endParaRPr lang="en-US" altLang="ja-JP" dirty="0" smtClean="0"/>
          </a:p>
          <a:p>
            <a:endParaRPr kumimoji="1" lang="en-US" altLang="ja-JP" dirty="0" smtClean="0"/>
          </a:p>
        </p:txBody>
      </p:sp>
      <p:sp>
        <p:nvSpPr>
          <p:cNvPr id="10" name="テキスト ボックス 9"/>
          <p:cNvSpPr txBox="1"/>
          <p:nvPr/>
        </p:nvSpPr>
        <p:spPr>
          <a:xfrm>
            <a:off x="4717143" y="4511963"/>
            <a:ext cx="3370334" cy="646331"/>
          </a:xfrm>
          <a:prstGeom prst="rect">
            <a:avLst/>
          </a:prstGeom>
          <a:noFill/>
        </p:spPr>
        <p:txBody>
          <a:bodyPr wrap="none" rtlCol="0">
            <a:spAutoFit/>
          </a:bodyPr>
          <a:lstStyle/>
          <a:p>
            <a:r>
              <a:rPr kumimoji="1" lang="ja-JP" altLang="en-US" dirty="0" smtClean="0"/>
              <a:t>置き換えるべき関数を同定したら</a:t>
            </a:r>
            <a:endParaRPr kumimoji="1" lang="en-US" altLang="ja-JP" dirty="0" smtClean="0"/>
          </a:p>
          <a:p>
            <a:r>
              <a:rPr lang="ja-JP" altLang="en-US" dirty="0" smtClean="0"/>
              <a:t>ソースコードを書き換え。</a:t>
            </a:r>
            <a:endParaRPr kumimoji="1" lang="ja-JP" altLang="en-US" dirty="0"/>
          </a:p>
        </p:txBody>
      </p:sp>
      <p:sp>
        <p:nvSpPr>
          <p:cNvPr id="11" name="下矢印 10"/>
          <p:cNvSpPr/>
          <p:nvPr/>
        </p:nvSpPr>
        <p:spPr>
          <a:xfrm>
            <a:off x="5919380" y="3090672"/>
            <a:ext cx="810381" cy="1282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346364" y="1533448"/>
            <a:ext cx="865909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5093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一部改変による改良を行う場合、</a:t>
            </a:r>
            <a:r>
              <a:rPr kumimoji="1" lang="ja-JP" altLang="en-US" u="sng" dirty="0" smtClean="0">
                <a:solidFill>
                  <a:srgbClr val="FFC000"/>
                </a:solidFill>
              </a:rPr>
              <a:t>従来の手法</a:t>
            </a:r>
            <a:endParaRPr kumimoji="1" lang="en-US" altLang="ja-JP" u="sng" dirty="0" smtClean="0">
              <a:solidFill>
                <a:srgbClr val="FFC000"/>
              </a:solidFill>
            </a:endParaRPr>
          </a:p>
          <a:p>
            <a:pPr marL="514350" indent="-514350">
              <a:buClr>
                <a:schemeClr val="accent6"/>
              </a:buClr>
              <a:buFont typeface="+mj-ea"/>
              <a:buAutoNum type="circleNumDbPlain"/>
            </a:pPr>
            <a:r>
              <a:rPr lang="ja-JP" altLang="en-US" dirty="0" smtClean="0"/>
              <a:t>論文ベースでの</a:t>
            </a:r>
            <a:r>
              <a:rPr lang="en-US" altLang="ja-JP" dirty="0" smtClean="0"/>
              <a:t>S&amp;H</a:t>
            </a:r>
            <a:r>
              <a:rPr lang="ja-JP" altLang="en-US" dirty="0" smtClean="0"/>
              <a:t>数理モデルの解釈（プログラム用のモデル図を描く）</a:t>
            </a:r>
            <a:endParaRPr lang="en-US" altLang="ja-JP" dirty="0" smtClean="0"/>
          </a:p>
          <a:p>
            <a:pPr marL="514350" indent="-514350">
              <a:buClr>
                <a:schemeClr val="accent6"/>
              </a:buClr>
              <a:buFont typeface="+mj-ea"/>
              <a:buAutoNum type="circleNumDbPlain"/>
            </a:pPr>
            <a:r>
              <a:rPr kumimoji="1" lang="ja-JP" altLang="en-US" dirty="0" smtClean="0"/>
              <a:t>数理モデルを実装（翻訳）したプログラミング言語の解読＝コードから論文内容と</a:t>
            </a:r>
            <a:r>
              <a:rPr kumimoji="1" lang="en-US" altLang="ja-JP" dirty="0" err="1" smtClean="0"/>
              <a:t>Matlab</a:t>
            </a:r>
            <a:r>
              <a:rPr kumimoji="1" lang="ja-JP" altLang="en-US" dirty="0" smtClean="0"/>
              <a:t>ファイルの対応関係を読みとる</a:t>
            </a:r>
            <a:endParaRPr kumimoji="1" lang="en-US" altLang="ja-JP" dirty="0" smtClean="0"/>
          </a:p>
          <a:p>
            <a:pPr marL="514350" indent="-514350">
              <a:buClr>
                <a:schemeClr val="accent6"/>
              </a:buClr>
              <a:buFont typeface="+mj-ea"/>
              <a:buAutoNum type="circleNumDbPlain"/>
            </a:pPr>
            <a:r>
              <a:rPr lang="ja-JP" altLang="en-US" dirty="0" smtClean="0"/>
              <a:t>改変すべき関数の同定</a:t>
            </a:r>
            <a:endParaRPr lang="en-US" altLang="ja-JP" dirty="0" smtClean="0"/>
          </a:p>
          <a:p>
            <a:pPr marL="514350" indent="-514350">
              <a:buClr>
                <a:schemeClr val="accent6"/>
              </a:buClr>
              <a:buFont typeface="+mj-ea"/>
              <a:buAutoNum type="circleNumDbPlain"/>
            </a:pPr>
            <a:r>
              <a:rPr kumimoji="1" lang="ja-JP" altLang="en-US" dirty="0" smtClean="0"/>
              <a:t>新しい知見を反映した新関数への置き換え</a:t>
            </a:r>
            <a:endParaRPr kumimoji="1" lang="en-US" altLang="ja-JP" dirty="0" smtClean="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173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304800" y="1417638"/>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1372</TotalTime>
  <Words>1576</Words>
  <Application>Microsoft Office PowerPoint</Application>
  <PresentationFormat>画面に合わせる (4:3)</PresentationFormat>
  <Paragraphs>222</Paragraphs>
  <Slides>20</Slides>
  <Notes>17</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ホワイト</vt:lpstr>
      <vt:lpstr>博士課程中間発表会資料</vt:lpstr>
      <vt:lpstr>PowerPoint プレゼンテーション</vt:lpstr>
      <vt:lpstr>背景</vt:lpstr>
      <vt:lpstr>背景</vt:lpstr>
      <vt:lpstr>背景</vt:lpstr>
      <vt:lpstr>問題点</vt:lpstr>
      <vt:lpstr>問題点 （Matlabの場合）</vt:lpstr>
      <vt:lpstr>問題点</vt:lpstr>
      <vt:lpstr>同種の問題</vt:lpstr>
      <vt:lpstr>同種の問題</vt:lpstr>
      <vt:lpstr>従来の手法</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vector>
  </TitlesOfParts>
  <Company>科学技術振興機構</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akazawa</cp:lastModifiedBy>
  <cp:revision>78</cp:revision>
  <dcterms:created xsi:type="dcterms:W3CDTF">2014-10-11T04:30:58Z</dcterms:created>
  <dcterms:modified xsi:type="dcterms:W3CDTF">2014-11-06T02:53:39Z</dcterms:modified>
</cp:coreProperties>
</file>