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3" r:id="rId4"/>
    <p:sldId id="277" r:id="rId5"/>
    <p:sldId id="262" r:id="rId6"/>
    <p:sldId id="264" r:id="rId7"/>
    <p:sldId id="261" r:id="rId8"/>
    <p:sldId id="265" r:id="rId9"/>
    <p:sldId id="266" r:id="rId10"/>
    <p:sldId id="267" r:id="rId11"/>
    <p:sldId id="268" r:id="rId12"/>
    <p:sldId id="278" r:id="rId13"/>
    <p:sldId id="257" r:id="rId14"/>
    <p:sldId id="269" r:id="rId15"/>
    <p:sldId id="270" r:id="rId16"/>
    <p:sldId id="271" r:id="rId17"/>
    <p:sldId id="272" r:id="rId18"/>
    <p:sldId id="282" r:id="rId19"/>
    <p:sldId id="273" r:id="rId20"/>
    <p:sldId id="281" r:id="rId21"/>
    <p:sldId id="275" r:id="rId22"/>
    <p:sldId id="283" r:id="rId23"/>
    <p:sldId id="279" r:id="rId24"/>
    <p:sldId id="274" r:id="rId25"/>
    <p:sldId id="276" r:id="rId26"/>
    <p:sldId id="258" r:id="rId27"/>
    <p:sldId id="259"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643" autoAdjust="0"/>
  </p:normalViewPr>
  <p:slideViewPr>
    <p:cSldViewPr snapToGrid="0" snapToObjects="1">
      <p:cViewPr varScale="1">
        <p:scale>
          <a:sx n="113" d="100"/>
          <a:sy n="113" d="100"/>
        </p:scale>
        <p:origin x="-7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16C5678-EE20-4FA5-88E2-6E0BD67A2E26}" type="datetime1">
              <a:rPr lang="en-US" smtClean="0"/>
              <a:t>2014/10/08</a:t>
            </a:fld>
            <a:endParaRPr lang="en-US" dirty="0"/>
          </a:p>
        </p:txBody>
      </p:sp>
      <p:sp>
        <p:nvSpPr>
          <p:cNvPr id="5" name="フッター プレースホルダー 4"/>
          <p:cNvSpPr>
            <a:spLocks noGrp="1"/>
          </p:cNvSpPr>
          <p:nvPr>
            <p:ph type="ftr" sz="quarter" idx="11"/>
          </p:nvPr>
        </p:nvSpPr>
        <p:spPr/>
        <p:txBody>
          <a:bodyPr/>
          <a:lstStyle/>
          <a:p>
            <a:r>
              <a:rPr lang="en-US" smtClean="0"/>
              <a:t>Footer Text</a:t>
            </a:r>
            <a:endParaRPr lang="en-US" dirty="0"/>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9585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A051B39-B140-43FE-96DB-472A2B59CE7C}" type="datetime1">
              <a:rPr lang="en-US" smtClean="0"/>
              <a:t>2014/10/08</a:t>
            </a:fld>
            <a:endParaRPr lang="en-US"/>
          </a:p>
        </p:txBody>
      </p:sp>
      <p:sp>
        <p:nvSpPr>
          <p:cNvPr id="5" name="フッター プレースホルダー 4"/>
          <p:cNvSpPr>
            <a:spLocks noGrp="1"/>
          </p:cNvSpPr>
          <p:nvPr>
            <p:ph type="ftr" sz="quarter" idx="11"/>
          </p:nvPr>
        </p:nvSpPr>
        <p:spPr/>
        <p:txBody>
          <a:bodyPr/>
          <a:lstStyle/>
          <a:p>
            <a:r>
              <a:rPr lang="en-US" smtClean="0"/>
              <a:t>Footer Text</a:t>
            </a:r>
            <a:endParaRPr lang="en-US"/>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404488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600BB2-27C5-458B-ABCE-839C88CF47CE}" type="datetime1">
              <a:rPr lang="en-US" smtClean="0"/>
              <a:t>2014/10/08</a:t>
            </a:fld>
            <a:endParaRPr lang="en-US"/>
          </a:p>
        </p:txBody>
      </p:sp>
      <p:sp>
        <p:nvSpPr>
          <p:cNvPr id="5" name="フッター プレースホルダー 4"/>
          <p:cNvSpPr>
            <a:spLocks noGrp="1"/>
          </p:cNvSpPr>
          <p:nvPr>
            <p:ph type="ftr" sz="quarter" idx="11"/>
          </p:nvPr>
        </p:nvSpPr>
        <p:spPr/>
        <p:txBody>
          <a:bodyPr/>
          <a:lstStyle/>
          <a:p>
            <a:r>
              <a:rPr lang="en-US" smtClean="0"/>
              <a:t>Footer Text</a:t>
            </a:r>
            <a:endParaRPr lang="en-US"/>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20460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11D738E-8962-435F-8C43-147B8DD7E819}" type="datetime1">
              <a:rPr lang="en-US" smtClean="0"/>
              <a:t>2014/10/08</a:t>
            </a:fld>
            <a:endParaRPr lang="en-US"/>
          </a:p>
        </p:txBody>
      </p:sp>
      <p:sp>
        <p:nvSpPr>
          <p:cNvPr id="5" name="フッター プレースホルダー 4"/>
          <p:cNvSpPr>
            <a:spLocks noGrp="1"/>
          </p:cNvSpPr>
          <p:nvPr>
            <p:ph type="ftr" sz="quarter" idx="11"/>
          </p:nvPr>
        </p:nvSpPr>
        <p:spPr/>
        <p:txBody>
          <a:bodyPr/>
          <a:lstStyle/>
          <a:p>
            <a:r>
              <a:rPr lang="en-US" smtClean="0"/>
              <a:t>Footer Text</a:t>
            </a:r>
            <a:endParaRPr lang="en-US"/>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4323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9CAEA93-55E7-4DA9-90C2-089A26EEFEC4}" type="datetime1">
              <a:rPr lang="en-US" smtClean="0"/>
              <a:t>2014/10/08</a:t>
            </a:fld>
            <a:endParaRPr lang="en-US"/>
          </a:p>
        </p:txBody>
      </p:sp>
      <p:sp>
        <p:nvSpPr>
          <p:cNvPr id="5" name="フッター プレースホルダー 4"/>
          <p:cNvSpPr>
            <a:spLocks noGrp="1"/>
          </p:cNvSpPr>
          <p:nvPr>
            <p:ph type="ftr" sz="quarter" idx="11"/>
          </p:nvPr>
        </p:nvSpPr>
        <p:spPr/>
        <p:txBody>
          <a:bodyPr/>
          <a:lstStyle/>
          <a:p>
            <a:r>
              <a:rPr lang="en-US" smtClean="0"/>
              <a:t>Footer Text</a:t>
            </a:r>
            <a:endParaRPr lang="en-US"/>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97851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34CF3C7-6809-4F39-BD67-A75817BDDE0A}" type="datetime1">
              <a:rPr lang="en-US" smtClean="0"/>
              <a:t>2014/10/08</a:t>
            </a:fld>
            <a:endParaRPr lang="en-US"/>
          </a:p>
        </p:txBody>
      </p:sp>
      <p:sp>
        <p:nvSpPr>
          <p:cNvPr id="6" name="フッター プレースホルダー 5"/>
          <p:cNvSpPr>
            <a:spLocks noGrp="1"/>
          </p:cNvSpPr>
          <p:nvPr>
            <p:ph type="ftr" sz="quarter" idx="11"/>
          </p:nvPr>
        </p:nvSpPr>
        <p:spPr/>
        <p:txBody>
          <a:bodyPr/>
          <a:lstStyle/>
          <a:p>
            <a:r>
              <a:rPr lang="en-US" smtClean="0"/>
              <a:t>Footer Text</a:t>
            </a:r>
            <a:endParaRPr lang="en-US"/>
          </a:p>
        </p:txBody>
      </p:sp>
      <p:sp>
        <p:nvSpPr>
          <p:cNvPr id="7" name="スライド番号プレースホルダー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418177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7EAEB24-CE78-465C-A726-91D0868FA48F}" type="datetime1">
              <a:rPr lang="en-US" smtClean="0"/>
              <a:t>2014/10/08</a:t>
            </a:fld>
            <a:endParaRPr lang="en-US"/>
          </a:p>
        </p:txBody>
      </p:sp>
      <p:sp>
        <p:nvSpPr>
          <p:cNvPr id="8" name="フッター プレースホルダー 7"/>
          <p:cNvSpPr>
            <a:spLocks noGrp="1"/>
          </p:cNvSpPr>
          <p:nvPr>
            <p:ph type="ftr" sz="quarter" idx="11"/>
          </p:nvPr>
        </p:nvSpPr>
        <p:spPr/>
        <p:txBody>
          <a:bodyPr/>
          <a:lstStyle/>
          <a:p>
            <a:r>
              <a:rPr lang="en-US" smtClean="0"/>
              <a:t>Footer Text</a:t>
            </a:r>
            <a:endParaRPr lang="en-US"/>
          </a:p>
        </p:txBody>
      </p:sp>
      <p:sp>
        <p:nvSpPr>
          <p:cNvPr id="9" name="スライド番号プレースホルダー 8"/>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9843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0BAADF0-1749-4E8B-9691-B44A5F8C0895}" type="datetime1">
              <a:rPr lang="en-US" smtClean="0"/>
              <a:t>2014/10/08</a:t>
            </a:fld>
            <a:endParaRPr lang="en-US"/>
          </a:p>
        </p:txBody>
      </p:sp>
      <p:sp>
        <p:nvSpPr>
          <p:cNvPr id="4" name="フッター プレースホルダー 3"/>
          <p:cNvSpPr>
            <a:spLocks noGrp="1"/>
          </p:cNvSpPr>
          <p:nvPr>
            <p:ph type="ftr" sz="quarter" idx="11"/>
          </p:nvPr>
        </p:nvSpPr>
        <p:spPr/>
        <p:txBody>
          <a:bodyPr/>
          <a:lstStyle/>
          <a:p>
            <a:r>
              <a:rPr lang="en-US" smtClean="0"/>
              <a:t>Footer Text</a:t>
            </a:r>
            <a:endParaRPr lang="en-US"/>
          </a:p>
        </p:txBody>
      </p:sp>
      <p:sp>
        <p:nvSpPr>
          <p:cNvPr id="5" name="スライド番号プレースホルダー 4"/>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1093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8AF628A-A867-4937-BBE5-207DB6F9C51A}" type="datetime1">
              <a:rPr lang="en-US" smtClean="0"/>
              <a:t>2014/10/08</a:t>
            </a:fld>
            <a:endParaRPr lang="en-US"/>
          </a:p>
        </p:txBody>
      </p:sp>
      <p:sp>
        <p:nvSpPr>
          <p:cNvPr id="3" name="フッター プレースホルダー 2"/>
          <p:cNvSpPr>
            <a:spLocks noGrp="1"/>
          </p:cNvSpPr>
          <p:nvPr>
            <p:ph type="ftr" sz="quarter" idx="11"/>
          </p:nvPr>
        </p:nvSpPr>
        <p:spPr/>
        <p:txBody>
          <a:bodyPr/>
          <a:lstStyle/>
          <a:p>
            <a:r>
              <a:rPr lang="en-US" smtClean="0"/>
              <a:t>Footer Text</a:t>
            </a:r>
            <a:endParaRPr lang="en-US"/>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24945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8BBB94-68E6-4675-A946-F1C5994EDBD7}" type="datetime1">
              <a:rPr lang="en-US" smtClean="0"/>
              <a:t>2014/10/08</a:t>
            </a:fld>
            <a:endParaRPr lang="en-US"/>
          </a:p>
        </p:txBody>
      </p:sp>
      <p:sp>
        <p:nvSpPr>
          <p:cNvPr id="6" name="フッター プレースホルダー 5"/>
          <p:cNvSpPr>
            <a:spLocks noGrp="1"/>
          </p:cNvSpPr>
          <p:nvPr>
            <p:ph type="ftr" sz="quarter" idx="11"/>
          </p:nvPr>
        </p:nvSpPr>
        <p:spPr/>
        <p:txBody>
          <a:bodyPr/>
          <a:lstStyle/>
          <a:p>
            <a:r>
              <a:rPr lang="en-US" smtClean="0"/>
              <a:t>Footer Text</a:t>
            </a:r>
            <a:endParaRPr lang="en-US"/>
          </a:p>
        </p:txBody>
      </p:sp>
      <p:sp>
        <p:nvSpPr>
          <p:cNvPr id="7" name="スライド番号プレースホルダー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16949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C3B8377-21E3-4835-B75D-4E2847E2750F}" type="datetime1">
              <a:rPr lang="en-US" smtClean="0"/>
              <a:t>2014/10/08</a:t>
            </a:fld>
            <a:endParaRPr lang="en-US"/>
          </a:p>
        </p:txBody>
      </p:sp>
      <p:sp>
        <p:nvSpPr>
          <p:cNvPr id="6" name="フッター プレースホルダー 5"/>
          <p:cNvSpPr>
            <a:spLocks noGrp="1"/>
          </p:cNvSpPr>
          <p:nvPr>
            <p:ph type="ftr" sz="quarter" idx="11"/>
          </p:nvPr>
        </p:nvSpPr>
        <p:spPr/>
        <p:txBody>
          <a:bodyPr/>
          <a:lstStyle/>
          <a:p>
            <a:r>
              <a:rPr lang="en-US" smtClean="0"/>
              <a:t>Footer Text</a:t>
            </a:r>
            <a:endParaRPr lang="en-US"/>
          </a:p>
        </p:txBody>
      </p:sp>
      <p:sp>
        <p:nvSpPr>
          <p:cNvPr id="7" name="スライド番号プレースホルダー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3423702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4986D-6BE9-4264-908F-02DB36FD8D6C}" type="datetime1">
              <a:rPr lang="en-US" smtClean="0"/>
              <a:t>2014/10/08</a:t>
            </a:fld>
            <a:endParaRPr 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Footer Text</a:t>
            </a:r>
            <a:endParaRPr 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6670348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親ゼミ資料</a:t>
            </a:r>
            <a:r>
              <a:rPr lang="en-US" altLang="ja-JP" dirty="0" smtClean="0"/>
              <a:t/>
            </a:r>
            <a:br>
              <a:rPr lang="en-US" altLang="ja-JP" dirty="0" smtClean="0"/>
            </a:br>
            <a:r>
              <a:rPr lang="ja-JP" altLang="en-US" dirty="0" smtClean="0"/>
              <a:t>（博士中間発表会資料）</a:t>
            </a:r>
            <a:endParaRPr kumimoji="1" lang="ja-JP" altLang="en-US" dirty="0"/>
          </a:p>
        </p:txBody>
      </p:sp>
      <p:sp>
        <p:nvSpPr>
          <p:cNvPr id="3" name="サブタイトル 2"/>
          <p:cNvSpPr>
            <a:spLocks noGrp="1"/>
          </p:cNvSpPr>
          <p:nvPr>
            <p:ph type="subTitle" idx="1"/>
          </p:nvPr>
        </p:nvSpPr>
        <p:spPr>
          <a:xfrm>
            <a:off x="2743200" y="4178388"/>
            <a:ext cx="6400800" cy="2586898"/>
          </a:xfrm>
        </p:spPr>
        <p:txBody>
          <a:bodyPr>
            <a:normAutofit fontScale="70000" lnSpcReduction="20000"/>
          </a:bodyPr>
          <a:lstStyle/>
          <a:p>
            <a:pPr algn="r"/>
            <a:r>
              <a:rPr kumimoji="1" lang="ja-JP" altLang="en-US" dirty="0" smtClean="0"/>
              <a:t>情報システム学研究科</a:t>
            </a:r>
            <a:endParaRPr kumimoji="1" lang="en-US" altLang="ja-JP" dirty="0" smtClean="0"/>
          </a:p>
          <a:p>
            <a:pPr algn="r"/>
            <a:r>
              <a:rPr lang="ja-JP" altLang="en-US" dirty="0" smtClean="0"/>
              <a:t>情報メディアシステム学専攻</a:t>
            </a:r>
            <a:endParaRPr lang="en-US" altLang="ja-JP" dirty="0" smtClean="0"/>
          </a:p>
          <a:p>
            <a:pPr algn="r"/>
            <a:r>
              <a:rPr kumimoji="1" lang="ja-JP" altLang="en-US" dirty="0" smtClean="0"/>
              <a:t>人間情報学講座</a:t>
            </a:r>
            <a:endParaRPr kumimoji="1" lang="en-US" altLang="ja-JP" dirty="0" smtClean="0"/>
          </a:p>
          <a:p>
            <a:pPr algn="r"/>
            <a:r>
              <a:rPr lang="ja-JP" altLang="en-US" dirty="0" smtClean="0"/>
              <a:t>１３６０００１　赤澤　文彦</a:t>
            </a:r>
            <a:endParaRPr lang="en-US" altLang="ja-JP" dirty="0" smtClean="0"/>
          </a:p>
          <a:p>
            <a:pPr algn="r"/>
            <a:endParaRPr lang="en-US" altLang="ja-JP" dirty="0"/>
          </a:p>
          <a:p>
            <a:pPr algn="r"/>
            <a:endParaRPr lang="en-US" altLang="ja-JP" dirty="0" smtClean="0"/>
          </a:p>
          <a:p>
            <a:pPr algn="r"/>
            <a:r>
              <a:rPr kumimoji="1" lang="ja-JP" altLang="en-US" dirty="0" smtClean="0"/>
              <a:t>主任指導教員　佐藤　俊治准教授</a:t>
            </a:r>
            <a:endParaRPr kumimoji="1" lang="ja-JP" altLang="en-US" dirty="0"/>
          </a:p>
        </p:txBody>
      </p:sp>
    </p:spTree>
    <p:extLst>
      <p:ext uri="{BB962C8B-B14F-4D97-AF65-F5344CB8AC3E}">
        <p14:creationId xmlns:p14="http://schemas.microsoft.com/office/powerpoint/2010/main" val="2380709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経緯５</a:t>
            </a:r>
            <a:endParaRPr kumimoji="1" lang="ja-JP" altLang="en-US" dirty="0"/>
          </a:p>
        </p:txBody>
      </p:sp>
      <p:sp>
        <p:nvSpPr>
          <p:cNvPr id="3" name="コンテンツ プレースホルダー 2"/>
          <p:cNvSpPr>
            <a:spLocks noGrp="1"/>
          </p:cNvSpPr>
          <p:nvPr>
            <p:ph idx="1"/>
          </p:nvPr>
        </p:nvSpPr>
        <p:spPr>
          <a:xfrm>
            <a:off x="457200" y="1600200"/>
            <a:ext cx="8229600" cy="4827946"/>
          </a:xfrm>
        </p:spPr>
        <p:txBody>
          <a:bodyPr>
            <a:normAutofit/>
          </a:bodyPr>
          <a:lstStyle/>
          <a:p>
            <a:r>
              <a:rPr lang="ja-JP" altLang="en-US" dirty="0" smtClean="0"/>
              <a:t>１０年ほど前の</a:t>
            </a:r>
            <a:r>
              <a:rPr lang="en-US" altLang="ja-JP" dirty="0" smtClean="0"/>
              <a:t>WEB</a:t>
            </a:r>
            <a:r>
              <a:rPr lang="ja-JP" altLang="en-US" dirty="0" smtClean="0"/>
              <a:t>業界の開発環境</a:t>
            </a:r>
            <a:endParaRPr lang="en-US" altLang="ja-JP" dirty="0" smtClean="0"/>
          </a:p>
          <a:p>
            <a:pPr lvl="1"/>
            <a:r>
              <a:rPr kumimoji="1" lang="en-US" altLang="ja-JP" dirty="0" smtClean="0"/>
              <a:t>LAMP</a:t>
            </a:r>
            <a:r>
              <a:rPr lang="ja-JP" altLang="en-US" dirty="0" smtClean="0"/>
              <a:t>環境</a:t>
            </a:r>
            <a:endParaRPr lang="en-US" altLang="ja-JP" dirty="0" smtClean="0"/>
          </a:p>
          <a:p>
            <a:pPr lvl="2"/>
            <a:r>
              <a:rPr kumimoji="1" lang="en-US" altLang="ja-JP" dirty="0" err="1" smtClean="0"/>
              <a:t>Linux,Apache,Mysql</a:t>
            </a:r>
            <a:r>
              <a:rPr lang="en-US" altLang="ja-JP" dirty="0" err="1" smtClean="0"/>
              <a:t>,PHP</a:t>
            </a:r>
            <a:r>
              <a:rPr lang="en-US" altLang="ja-JP" dirty="0" smtClean="0"/>
              <a:t>(</a:t>
            </a:r>
            <a:r>
              <a:rPr lang="en-US" altLang="ja-JP" dirty="0" err="1" smtClean="0"/>
              <a:t>Perl,Python</a:t>
            </a:r>
            <a:r>
              <a:rPr lang="en-US" altLang="ja-JP" dirty="0"/>
              <a:t>)</a:t>
            </a:r>
            <a:r>
              <a:rPr lang="ja-JP" altLang="en-US" dirty="0" smtClean="0"/>
              <a:t>を使ったクライアント・サーバモデルが主流</a:t>
            </a:r>
            <a:endParaRPr lang="en-US" altLang="ja-JP" dirty="0" smtClean="0"/>
          </a:p>
          <a:p>
            <a:pPr lvl="3"/>
            <a:r>
              <a:rPr lang="en-US" altLang="ja-JP" dirty="0" smtClean="0"/>
              <a:t>Linux</a:t>
            </a:r>
            <a:r>
              <a:rPr lang="ja-JP" altLang="en-US" dirty="0" smtClean="0"/>
              <a:t>はインストールからやらないと</a:t>
            </a:r>
            <a:r>
              <a:rPr lang="en-US" altLang="ja-JP" dirty="0" smtClean="0"/>
              <a:t>〜</a:t>
            </a:r>
            <a:r>
              <a:rPr lang="ja-JP" altLang="en-US" dirty="0" smtClean="0"/>
              <a:t>とか</a:t>
            </a:r>
            <a:endParaRPr lang="en-US" altLang="ja-JP" dirty="0" smtClean="0"/>
          </a:p>
          <a:p>
            <a:pPr lvl="3"/>
            <a:r>
              <a:rPr lang="en-US" altLang="ja-JP" dirty="0" smtClean="0"/>
              <a:t>Apache</a:t>
            </a:r>
            <a:r>
              <a:rPr lang="ja-JP" altLang="en-US" dirty="0" smtClean="0"/>
              <a:t>は歴史がある分、設定ファイルが複雑で使わない設定も書かないと動かない</a:t>
            </a:r>
            <a:r>
              <a:rPr lang="en-US" altLang="ja-JP" dirty="0" smtClean="0"/>
              <a:t>〜</a:t>
            </a:r>
            <a:r>
              <a:rPr lang="ja-JP" altLang="en-US" dirty="0" smtClean="0"/>
              <a:t>とか</a:t>
            </a:r>
            <a:endParaRPr lang="en-US" altLang="ja-JP" dirty="0" smtClean="0"/>
          </a:p>
          <a:p>
            <a:pPr lvl="3"/>
            <a:r>
              <a:rPr lang="en-US" altLang="ja-JP" dirty="0" smtClean="0"/>
              <a:t>SQL</a:t>
            </a:r>
            <a:r>
              <a:rPr lang="ja-JP" altLang="en-US" dirty="0" smtClean="0"/>
              <a:t>構文もディストリビューションによって微妙に違うから書き方変えないとデータ取り出せない</a:t>
            </a:r>
            <a:r>
              <a:rPr lang="en-US" altLang="ja-JP" dirty="0" smtClean="0"/>
              <a:t>〜</a:t>
            </a:r>
            <a:r>
              <a:rPr lang="ja-JP" altLang="en-US" dirty="0" smtClean="0"/>
              <a:t>とか</a:t>
            </a:r>
            <a:endParaRPr lang="en-US" altLang="ja-JP" dirty="0" smtClean="0"/>
          </a:p>
          <a:p>
            <a:pPr lvl="3"/>
            <a:r>
              <a:rPr lang="ja-JP" altLang="en-US" dirty="0" smtClean="0"/>
              <a:t>サーバサイドは</a:t>
            </a:r>
            <a:r>
              <a:rPr lang="en-US" altLang="ja-JP" dirty="0" smtClean="0"/>
              <a:t>PHP</a:t>
            </a:r>
            <a:r>
              <a:rPr lang="ja-JP" altLang="en-US" dirty="0" smtClean="0"/>
              <a:t>以外に</a:t>
            </a:r>
            <a:r>
              <a:rPr lang="en-US" altLang="ja-JP" dirty="0" smtClean="0"/>
              <a:t>Java</a:t>
            </a:r>
            <a:r>
              <a:rPr lang="ja-JP" altLang="en-US" dirty="0" smtClean="0"/>
              <a:t>だったり</a:t>
            </a:r>
            <a:r>
              <a:rPr lang="en-US" altLang="ja-JP" dirty="0" smtClean="0"/>
              <a:t>C</a:t>
            </a:r>
            <a:r>
              <a:rPr lang="ja-JP" altLang="en-US" dirty="0" smtClean="0"/>
              <a:t>だったりとか</a:t>
            </a:r>
            <a:endParaRPr lang="en-US" altLang="ja-JP" dirty="0" smtClean="0"/>
          </a:p>
          <a:p>
            <a:pPr lvl="2"/>
            <a:r>
              <a:rPr lang="ja-JP"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覚えること、やることが多すぎて大変！！</a:t>
            </a:r>
            <a:endParaRPr lang="en-US" altLang="ja-JP"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2"/>
            <a:endParaRPr lang="en-US" altLang="ja-JP" dirty="0" smtClean="0"/>
          </a:p>
        </p:txBody>
      </p:sp>
    </p:spTree>
    <p:extLst>
      <p:ext uri="{BB962C8B-B14F-4D97-AF65-F5344CB8AC3E}">
        <p14:creationId xmlns:p14="http://schemas.microsoft.com/office/powerpoint/2010/main" val="94705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7332"/>
            <a:ext cx="8229600" cy="764185"/>
          </a:xfrm>
        </p:spPr>
        <p:txBody>
          <a:bodyPr/>
          <a:lstStyle/>
          <a:p>
            <a:r>
              <a:rPr kumimoji="1" lang="ja-JP" altLang="en-US" dirty="0" smtClean="0"/>
              <a:t>経緯６</a:t>
            </a:r>
            <a:endParaRPr kumimoji="1" lang="ja-JP" altLang="en-US" dirty="0"/>
          </a:p>
        </p:txBody>
      </p:sp>
      <p:sp>
        <p:nvSpPr>
          <p:cNvPr id="3" name="コンテンツ プレースホルダー 2"/>
          <p:cNvSpPr>
            <a:spLocks noGrp="1"/>
          </p:cNvSpPr>
          <p:nvPr>
            <p:ph idx="1"/>
          </p:nvPr>
        </p:nvSpPr>
        <p:spPr>
          <a:xfrm>
            <a:off x="457200" y="1179992"/>
            <a:ext cx="8229600" cy="5204646"/>
          </a:xfrm>
        </p:spPr>
        <p:txBody>
          <a:bodyPr>
            <a:normAutofit/>
          </a:bodyPr>
          <a:lstStyle/>
          <a:p>
            <a:r>
              <a:rPr lang="ja-JP" altLang="en-US" dirty="0" smtClean="0"/>
              <a:t>近年</a:t>
            </a:r>
            <a:r>
              <a:rPr lang="en-US" altLang="ja-JP" dirty="0" smtClean="0"/>
              <a:t>(2010</a:t>
            </a:r>
            <a:r>
              <a:rPr lang="ja-JP" altLang="en-US" dirty="0" smtClean="0"/>
              <a:t>年</a:t>
            </a:r>
            <a:r>
              <a:rPr lang="en-US" altLang="ja-JP" dirty="0" smtClean="0"/>
              <a:t>〜)</a:t>
            </a:r>
            <a:r>
              <a:rPr lang="ja-JP" altLang="en-US" dirty="0" smtClean="0"/>
              <a:t>の開発</a:t>
            </a:r>
            <a:r>
              <a:rPr lang="ja-JP" altLang="en-US" dirty="0" smtClean="0"/>
              <a:t>トレンド</a:t>
            </a:r>
            <a:r>
              <a:rPr lang="ja-JP" altLang="en-US" sz="2400" dirty="0" smtClean="0"/>
              <a:t>（</a:t>
            </a:r>
            <a:r>
              <a:rPr lang="ja-JP" altLang="en-US" sz="2400" dirty="0" smtClean="0"/>
              <a:t>ネタ成分多め）</a:t>
            </a:r>
            <a:endParaRPr lang="en-US" altLang="ja-JP" sz="2400" dirty="0" smtClean="0"/>
          </a:p>
          <a:p>
            <a:pPr lvl="1"/>
            <a:r>
              <a:rPr lang="en-US" altLang="ja-JP" dirty="0" smtClean="0"/>
              <a:t>LAMP</a:t>
            </a:r>
            <a:r>
              <a:rPr lang="ja-JP" altLang="en-US" dirty="0" smtClean="0"/>
              <a:t>の時代は終わりを告げた</a:t>
            </a:r>
            <a:endParaRPr lang="en-US" altLang="ja-JP" dirty="0" smtClean="0"/>
          </a:p>
          <a:p>
            <a:pPr lvl="1"/>
            <a:r>
              <a:rPr lang="ja-JP" altLang="en-US" dirty="0" smtClean="0"/>
              <a:t>次は</a:t>
            </a:r>
            <a:r>
              <a:rPr lang="en-US" altLang="ja-JP" dirty="0" smtClean="0"/>
              <a:t>GUNDAM</a:t>
            </a:r>
            <a:r>
              <a:rPr lang="ja-JP" altLang="en-US" dirty="0" smtClean="0"/>
              <a:t>の時代</a:t>
            </a:r>
            <a:r>
              <a:rPr lang="en-US" altLang="ja-JP" dirty="0" smtClean="0"/>
              <a:t>?!</a:t>
            </a:r>
          </a:p>
          <a:p>
            <a:pPr lvl="2"/>
            <a:r>
              <a:rPr lang="en-US" altLang="ja-JP" dirty="0" err="1" smtClean="0"/>
              <a:t>Github,Ubuntu,Node.js,Dropbox,AWS,MongoDB</a:t>
            </a:r>
            <a:endParaRPr lang="en-US" altLang="ja-JP" dirty="0" smtClean="0"/>
          </a:p>
          <a:p>
            <a:pPr lvl="2"/>
            <a:r>
              <a:rPr lang="ja-JP" altLang="en-US" dirty="0" smtClean="0"/>
              <a:t>一時エンジニア界隈では流行った</a:t>
            </a:r>
            <a:endParaRPr lang="en-US" altLang="ja-JP" dirty="0"/>
          </a:p>
          <a:p>
            <a:pPr marL="914400" lvl="2" indent="0">
              <a:buNone/>
            </a:pPr>
            <a:endParaRPr lang="en-US" altLang="ja-JP" dirty="0" smtClean="0"/>
          </a:p>
          <a:p>
            <a:pPr lvl="1"/>
            <a:r>
              <a:rPr lang="ja-JP" altLang="en-US" dirty="0" smtClean="0"/>
              <a:t>更に</a:t>
            </a:r>
            <a:r>
              <a:rPr lang="en-US" altLang="ja-JP" dirty="0" smtClean="0"/>
              <a:t>VGUNDAM</a:t>
            </a:r>
            <a:r>
              <a:rPr lang="ja-JP" altLang="en-US" dirty="0" smtClean="0"/>
              <a:t>の時代と言われたり</a:t>
            </a:r>
            <a:endParaRPr lang="en-US" altLang="ja-JP" dirty="0" smtClean="0"/>
          </a:p>
          <a:p>
            <a:pPr lvl="2"/>
            <a:r>
              <a:rPr lang="en-US" altLang="ja-JP" sz="2000" dirty="0" err="1" smtClean="0"/>
              <a:t>Vagrant,GrowthHack,UX,Nginx,Docker,AngularJS,MongoDB</a:t>
            </a:r>
            <a:endParaRPr lang="en-US" altLang="ja-JP" sz="2000" dirty="0"/>
          </a:p>
          <a:p>
            <a:endParaRPr kumimoji="1" lang="ja-JP" altLang="en-US" dirty="0"/>
          </a:p>
        </p:txBody>
      </p:sp>
      <p:pic>
        <p:nvPicPr>
          <p:cNvPr id="4" name="図 3" descr="img_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577" y="5256859"/>
            <a:ext cx="2810762" cy="1601141"/>
          </a:xfrm>
          <a:prstGeom prst="rect">
            <a:avLst/>
          </a:prstGeom>
        </p:spPr>
      </p:pic>
      <p:pic>
        <p:nvPicPr>
          <p:cNvPr id="5" name="図 4" descr="94749a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4409" y="5055713"/>
            <a:ext cx="2485914" cy="1802287"/>
          </a:xfrm>
          <a:prstGeom prst="rect">
            <a:avLst/>
          </a:prstGeom>
        </p:spPr>
      </p:pic>
    </p:spTree>
    <p:extLst>
      <p:ext uri="{BB962C8B-B14F-4D97-AF65-F5344CB8AC3E}">
        <p14:creationId xmlns:p14="http://schemas.microsoft.com/office/powerpoint/2010/main" val="77307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経緯７</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2014</a:t>
            </a:r>
            <a:r>
              <a:rPr lang="ja-JP" altLang="en-US" dirty="0" smtClean="0"/>
              <a:t>年ころ</a:t>
            </a:r>
            <a:r>
              <a:rPr lang="ja-JP" altLang="en-US" dirty="0" smtClean="0"/>
              <a:t>の開発</a:t>
            </a:r>
            <a:r>
              <a:rPr lang="ja-JP" altLang="en-US" dirty="0" smtClean="0"/>
              <a:t>トレンド</a:t>
            </a:r>
            <a:endParaRPr lang="en-US" altLang="ja-JP" dirty="0" smtClean="0"/>
          </a:p>
          <a:p>
            <a:pPr lvl="1"/>
            <a:r>
              <a:rPr lang="en-US" altLang="ja-JP" dirty="0" smtClean="0"/>
              <a:t>WEB</a:t>
            </a:r>
            <a:r>
              <a:rPr lang="ja-JP" altLang="en-US" dirty="0"/>
              <a:t>系フルスタック</a:t>
            </a:r>
            <a:endParaRPr lang="en-US" altLang="ja-JP" dirty="0"/>
          </a:p>
          <a:p>
            <a:pPr lvl="2"/>
            <a:r>
              <a:rPr lang="en-US" altLang="ja-JP" dirty="0"/>
              <a:t>HTML5,CSS3,</a:t>
            </a:r>
            <a:r>
              <a:rPr lang="en-US" altLang="ja-JP" dirty="0" smtClean="0"/>
              <a:t>JQuery</a:t>
            </a:r>
            <a:r>
              <a:rPr lang="en-US" altLang="ja-JP" dirty="0"/>
              <a:t>,Ajax,(</a:t>
            </a:r>
            <a:r>
              <a:rPr lang="en-US" altLang="ja-JP" dirty="0" err="1" smtClean="0"/>
              <a:t>NoSQL</a:t>
            </a:r>
            <a:r>
              <a:rPr lang="en-US" altLang="ja-JP" dirty="0" smtClean="0"/>
              <a:t>?)</a:t>
            </a:r>
            <a:endParaRPr lang="en-US" altLang="ja-JP" dirty="0"/>
          </a:p>
          <a:p>
            <a:pPr lvl="3"/>
            <a:r>
              <a:rPr lang="en-US" altLang="ja-JP" dirty="0" err="1"/>
              <a:t>NoSQL:Key,Value</a:t>
            </a:r>
            <a:r>
              <a:rPr lang="ja-JP" altLang="en-US" dirty="0"/>
              <a:t>形式でデータを保存して</a:t>
            </a:r>
            <a:r>
              <a:rPr lang="en-US" altLang="ja-JP" dirty="0"/>
              <a:t>SQL</a:t>
            </a:r>
            <a:r>
              <a:rPr lang="ja-JP" altLang="en-US" dirty="0"/>
              <a:t>はそろそろやめようという最近のトレンド</a:t>
            </a:r>
            <a:endParaRPr lang="en-US" altLang="ja-JP" dirty="0"/>
          </a:p>
          <a:p>
            <a:pPr lvl="3"/>
            <a:r>
              <a:rPr lang="en-US" altLang="ja-JP" dirty="0"/>
              <a:t>HTML5</a:t>
            </a:r>
            <a:r>
              <a:rPr lang="ja-JP" altLang="en-US" dirty="0"/>
              <a:t>で</a:t>
            </a:r>
            <a:r>
              <a:rPr lang="en-US" altLang="ja-JP" dirty="0" err="1"/>
              <a:t>WebStorage</a:t>
            </a:r>
            <a:r>
              <a:rPr lang="ja-JP" altLang="en-US" dirty="0"/>
              <a:t>が実装されたのである程度は解消</a:t>
            </a:r>
            <a:endParaRPr lang="en-US" altLang="ja-JP" dirty="0"/>
          </a:p>
          <a:p>
            <a:pPr lvl="2"/>
            <a:r>
              <a:rPr lang="en-US" altLang="ja-JP" dirty="0"/>
              <a:t>WEB</a:t>
            </a:r>
            <a:r>
              <a:rPr lang="ja-JP" altLang="en-US" dirty="0"/>
              <a:t>サイト構築の周辺知識で開発可能</a:t>
            </a:r>
            <a:endParaRPr lang="en-US" altLang="ja-JP" dirty="0"/>
          </a:p>
          <a:p>
            <a:pPr lvl="2"/>
            <a:r>
              <a:rPr lang="ja-JP" altLang="en-US" sz="3200" dirty="0">
                <a:solidFill>
                  <a:srgbClr val="C0504D"/>
                </a:solidFill>
              </a:rPr>
              <a:t>習得コストが比較的低い</a:t>
            </a:r>
          </a:p>
          <a:p>
            <a:endParaRPr kumimoji="1" lang="ja-JP" altLang="en-US" dirty="0"/>
          </a:p>
        </p:txBody>
      </p:sp>
    </p:spTree>
    <p:extLst>
      <p:ext uri="{BB962C8B-B14F-4D97-AF65-F5344CB8AC3E}">
        <p14:creationId xmlns:p14="http://schemas.microsoft.com/office/powerpoint/2010/main" val="245704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関連</a:t>
            </a:r>
            <a:r>
              <a:rPr kumimoji="1" lang="ja-JP" altLang="en-US" dirty="0" smtClean="0"/>
              <a:t>研究との関係</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プログラムを可視化する手法の関連研究</a:t>
            </a:r>
            <a:endParaRPr lang="en-US" altLang="ja-JP" dirty="0" smtClean="0"/>
          </a:p>
          <a:p>
            <a:pPr lvl="1"/>
            <a:r>
              <a:rPr kumimoji="1" lang="ja-JP" altLang="en-US" dirty="0" smtClean="0"/>
              <a:t>ビジュアルプログラミング言語</a:t>
            </a:r>
            <a:endParaRPr lang="en-US" altLang="ja-JP" dirty="0" smtClean="0"/>
          </a:p>
          <a:p>
            <a:pPr lvl="1"/>
            <a:r>
              <a:rPr kumimoji="1" lang="ja-JP" altLang="en-US" dirty="0" smtClean="0"/>
              <a:t>データフロープログラミング</a:t>
            </a:r>
            <a:endParaRPr kumimoji="1" lang="en-US" altLang="ja-JP" dirty="0" smtClean="0"/>
          </a:p>
          <a:p>
            <a:pPr lvl="1"/>
            <a:r>
              <a:rPr lang="ja-JP" altLang="en-US" dirty="0" smtClean="0"/>
              <a:t>ドメイン</a:t>
            </a:r>
            <a:r>
              <a:rPr lang="ja-JP" altLang="en-US" dirty="0" smtClean="0"/>
              <a:t>特化</a:t>
            </a:r>
            <a:r>
              <a:rPr lang="ja-JP" altLang="en-US" dirty="0" smtClean="0"/>
              <a:t>言語</a:t>
            </a:r>
            <a:endParaRPr lang="en-US" altLang="ja-JP" dirty="0" smtClean="0"/>
          </a:p>
          <a:p>
            <a:pPr lvl="1"/>
            <a:r>
              <a:rPr kumimoji="1" lang="ja-JP" altLang="en-US" dirty="0" smtClean="0"/>
              <a:t>フローチャート</a:t>
            </a:r>
            <a:endParaRPr kumimoji="1" lang="en-US" altLang="ja-JP" dirty="0" smtClean="0"/>
          </a:p>
          <a:p>
            <a:pPr lvl="2"/>
            <a:r>
              <a:rPr lang="ja-JP" altLang="en-US" dirty="0" smtClean="0"/>
              <a:t>抽象構文木</a:t>
            </a:r>
            <a:endParaRPr lang="en-US" altLang="ja-JP" dirty="0" smtClean="0"/>
          </a:p>
          <a:p>
            <a:pPr lvl="2"/>
            <a:r>
              <a:rPr kumimoji="1" lang="ja-JP" altLang="en-US" dirty="0" smtClean="0"/>
              <a:t>制御フローグラフ</a:t>
            </a:r>
            <a:endParaRPr kumimoji="1" lang="en-US" altLang="ja-JP" dirty="0" smtClean="0"/>
          </a:p>
        </p:txBody>
      </p:sp>
    </p:spTree>
    <p:extLst>
      <p:ext uri="{BB962C8B-B14F-4D97-AF65-F5344CB8AC3E}">
        <p14:creationId xmlns:p14="http://schemas.microsoft.com/office/powerpoint/2010/main" val="244973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ビジュアルプログラミング言語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en-US" altLang="ja-JP" dirty="0" smtClean="0"/>
          </a:p>
          <a:p>
            <a:pPr lvl="1"/>
            <a:r>
              <a:rPr lang="ja-JP" altLang="en-US" dirty="0" smtClean="0"/>
              <a:t>プログラムの動作をグラフィカルに記述する言語</a:t>
            </a:r>
            <a:endParaRPr lang="en-US" altLang="ja-JP" dirty="0" smtClean="0"/>
          </a:p>
          <a:p>
            <a:pPr lvl="1"/>
            <a:r>
              <a:rPr lang="ja-JP" altLang="en-US" dirty="0" smtClean="0"/>
              <a:t>テキストではなくグラフィカルに記述する</a:t>
            </a:r>
            <a:endParaRPr kumimoji="1" lang="en-US" altLang="ja-JP" dirty="0" smtClean="0"/>
          </a:p>
          <a:p>
            <a:r>
              <a:rPr lang="ja-JP" altLang="en-US" dirty="0" smtClean="0"/>
              <a:t>例</a:t>
            </a:r>
            <a:r>
              <a:rPr lang="ja-JP" altLang="en-US" dirty="0" smtClean="0"/>
              <a:t>（以下厳密には分類し難い）</a:t>
            </a:r>
            <a:endParaRPr kumimoji="1" lang="en-US" altLang="ja-JP" dirty="0" smtClean="0"/>
          </a:p>
          <a:p>
            <a:pPr lvl="1"/>
            <a:r>
              <a:rPr lang="en-US" altLang="ja-JP" dirty="0" err="1" smtClean="0"/>
              <a:t>LabView</a:t>
            </a:r>
            <a:r>
              <a:rPr lang="en-US" altLang="ja-JP" dirty="0" smtClean="0"/>
              <a:t>(National Instruments)</a:t>
            </a:r>
          </a:p>
          <a:p>
            <a:pPr lvl="1"/>
            <a:r>
              <a:rPr kumimoji="1" lang="en-US" altLang="ja-JP" dirty="0" err="1" smtClean="0"/>
              <a:t>SimuLink</a:t>
            </a:r>
            <a:r>
              <a:rPr kumimoji="1" lang="en-US" altLang="ja-JP" dirty="0" smtClean="0"/>
              <a:t>(</a:t>
            </a:r>
            <a:r>
              <a:rPr kumimoji="1" lang="en-US" altLang="ja-JP" dirty="0" err="1" smtClean="0"/>
              <a:t>Mathworks</a:t>
            </a:r>
            <a:r>
              <a:rPr kumimoji="1" lang="en-US" altLang="ja-JP" dirty="0" smtClean="0"/>
              <a:t>)</a:t>
            </a:r>
          </a:p>
          <a:p>
            <a:pPr lvl="1"/>
            <a:r>
              <a:rPr lang="en-US" altLang="ja-JP" dirty="0" err="1" smtClean="0"/>
              <a:t>QuartzComposer</a:t>
            </a:r>
            <a:r>
              <a:rPr lang="en-US" altLang="ja-JP" dirty="0" smtClean="0"/>
              <a:t>(Apple)</a:t>
            </a:r>
          </a:p>
          <a:p>
            <a:pPr lvl="1"/>
            <a:r>
              <a:rPr kumimoji="1" lang="en-US" altLang="ja-JP" dirty="0" smtClean="0"/>
              <a:t>Scratch(MIT Media Lab)</a:t>
            </a:r>
            <a:endParaRPr kumimoji="1" lang="ja-JP" altLang="en-US" dirty="0"/>
          </a:p>
        </p:txBody>
      </p:sp>
    </p:spTree>
    <p:extLst>
      <p:ext uri="{BB962C8B-B14F-4D97-AF65-F5344CB8AC3E}">
        <p14:creationId xmlns:p14="http://schemas.microsoft.com/office/powerpoint/2010/main" val="275370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データフロープログラミング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en-US" altLang="ja-JP" dirty="0" smtClean="0"/>
          </a:p>
          <a:p>
            <a:pPr lvl="1"/>
            <a:r>
              <a:rPr kumimoji="1" lang="ja-JP" altLang="en-US" dirty="0" smtClean="0"/>
              <a:t>データの流れを可視化することでわかりやすく</a:t>
            </a:r>
            <a:endParaRPr kumimoji="1" lang="en-US" altLang="ja-JP" dirty="0" smtClean="0"/>
          </a:p>
          <a:p>
            <a:pPr lvl="1"/>
            <a:r>
              <a:rPr lang="ja-JP" altLang="en-US" dirty="0" smtClean="0"/>
              <a:t>処理ではなくデータを中心に考える</a:t>
            </a:r>
            <a:endParaRPr lang="en-US" altLang="ja-JP" dirty="0" smtClean="0"/>
          </a:p>
          <a:p>
            <a:r>
              <a:rPr kumimoji="1" lang="ja-JP" altLang="en-US" dirty="0" smtClean="0"/>
              <a:t>例</a:t>
            </a:r>
            <a:endParaRPr kumimoji="1" lang="en-US" altLang="ja-JP" dirty="0" smtClean="0"/>
          </a:p>
          <a:p>
            <a:pPr lvl="1"/>
            <a:r>
              <a:rPr lang="en-US" altLang="ja-JP" dirty="0" err="1" smtClean="0"/>
              <a:t>Prograph</a:t>
            </a:r>
            <a:r>
              <a:rPr lang="ja-JP" altLang="en-US" dirty="0" smtClean="0"/>
              <a:t>（</a:t>
            </a:r>
            <a:r>
              <a:rPr lang="en-US" altLang="ja-JP" dirty="0" smtClean="0"/>
              <a:t>NTT</a:t>
            </a:r>
            <a:r>
              <a:rPr lang="en-US" altLang="ja-JP" dirty="0"/>
              <a:t> </a:t>
            </a:r>
            <a:r>
              <a:rPr lang="en-US" altLang="ja-JP" dirty="0" smtClean="0"/>
              <a:t>System)</a:t>
            </a:r>
          </a:p>
          <a:p>
            <a:pPr lvl="1"/>
            <a:r>
              <a:rPr kumimoji="1" lang="en-US" altLang="ja-JP" dirty="0" err="1" smtClean="0"/>
              <a:t>LabView</a:t>
            </a:r>
            <a:endParaRPr kumimoji="1" lang="en-US" altLang="ja-JP" dirty="0" smtClean="0"/>
          </a:p>
          <a:p>
            <a:pPr lvl="1"/>
            <a:r>
              <a:rPr lang="en-US" altLang="ja-JP" dirty="0" smtClean="0"/>
              <a:t>Simulink</a:t>
            </a:r>
            <a:r>
              <a:rPr lang="ja-JP" altLang="en-US" dirty="0" smtClean="0"/>
              <a:t>等も含まれることがある</a:t>
            </a:r>
            <a:endParaRPr kumimoji="1" lang="en-US" altLang="ja-JP" dirty="0" smtClean="0"/>
          </a:p>
          <a:p>
            <a:pPr lvl="1"/>
            <a:endParaRPr kumimoji="1" lang="ja-JP" altLang="en-US" dirty="0"/>
          </a:p>
        </p:txBody>
      </p:sp>
    </p:spTree>
    <p:extLst>
      <p:ext uri="{BB962C8B-B14F-4D97-AF65-F5344CB8AC3E}">
        <p14:creationId xmlns:p14="http://schemas.microsoft.com/office/powerpoint/2010/main" val="419975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ドメイン</a:t>
            </a:r>
            <a:r>
              <a:rPr lang="ja-JP" altLang="en-US" dirty="0" smtClean="0"/>
              <a:t>特化</a:t>
            </a:r>
            <a:r>
              <a:rPr kumimoji="1" lang="ja-JP" altLang="en-US" dirty="0" smtClean="0"/>
              <a:t>言語</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Domain Specific Language</a:t>
            </a:r>
            <a:r>
              <a:rPr kumimoji="1" lang="ja-JP" altLang="en-US" dirty="0" smtClean="0"/>
              <a:t>（</a:t>
            </a:r>
            <a:r>
              <a:rPr kumimoji="1" lang="en-US" altLang="ja-JP" dirty="0" smtClean="0"/>
              <a:t>DSL)</a:t>
            </a:r>
            <a:endParaRPr kumimoji="1" lang="en-US" altLang="ja-JP" dirty="0" smtClean="0"/>
          </a:p>
          <a:p>
            <a:r>
              <a:rPr kumimoji="1" lang="ja-JP" altLang="en-US" dirty="0" smtClean="0"/>
              <a:t>特定</a:t>
            </a:r>
            <a:r>
              <a:rPr kumimoji="1" lang="ja-JP" altLang="en-US" dirty="0" smtClean="0"/>
              <a:t>のタスク向けに設計された言語</a:t>
            </a:r>
            <a:endParaRPr kumimoji="1" lang="en-US" altLang="ja-JP" dirty="0" smtClean="0"/>
          </a:p>
          <a:p>
            <a:r>
              <a:rPr lang="ja-JP" altLang="en-US" dirty="0" smtClean="0"/>
              <a:t>例</a:t>
            </a:r>
            <a:endParaRPr lang="en-US" altLang="ja-JP" dirty="0" smtClean="0"/>
          </a:p>
          <a:p>
            <a:pPr lvl="1"/>
            <a:r>
              <a:rPr kumimoji="1" lang="en-US" altLang="ja-JP" dirty="0" smtClean="0"/>
              <a:t>Make</a:t>
            </a:r>
            <a:r>
              <a:rPr kumimoji="1" lang="ja-JP" altLang="en-US" dirty="0" smtClean="0"/>
              <a:t>（依存関係解消用言語）</a:t>
            </a:r>
            <a:endParaRPr kumimoji="1" lang="en-US" altLang="ja-JP" dirty="0" smtClean="0"/>
          </a:p>
          <a:p>
            <a:pPr lvl="1"/>
            <a:r>
              <a:rPr kumimoji="1" lang="ja-JP" altLang="en-US" dirty="0" smtClean="0"/>
              <a:t>表</a:t>
            </a:r>
            <a:r>
              <a:rPr kumimoji="1" lang="ja-JP" altLang="en-US" dirty="0" smtClean="0"/>
              <a:t>計算</a:t>
            </a:r>
            <a:r>
              <a:rPr kumimoji="1" lang="ja-JP" altLang="en-US" dirty="0" smtClean="0"/>
              <a:t>ソフト</a:t>
            </a:r>
            <a:r>
              <a:rPr kumimoji="1" lang="ja-JP" altLang="en-US" dirty="0" smtClean="0"/>
              <a:t>のマクロ</a:t>
            </a:r>
            <a:endParaRPr kumimoji="1" lang="en-US" altLang="ja-JP" dirty="0" smtClean="0"/>
          </a:p>
          <a:p>
            <a:pPr lvl="1"/>
            <a:r>
              <a:rPr lang="ja-JP" altLang="en-US" dirty="0" smtClean="0"/>
              <a:t>正規表現（字句解析記述言語）</a:t>
            </a:r>
            <a:endParaRPr kumimoji="1" lang="en-US" altLang="ja-JP" dirty="0" smtClean="0"/>
          </a:p>
          <a:p>
            <a:pPr lvl="1"/>
            <a:r>
              <a:rPr lang="en-US" altLang="ja-JP" dirty="0" smtClean="0"/>
              <a:t>SQL</a:t>
            </a:r>
            <a:r>
              <a:rPr lang="ja-JP" altLang="en-US" dirty="0" smtClean="0"/>
              <a:t>（データベースへの問い合わせ）</a:t>
            </a:r>
            <a:endParaRPr lang="en-US" altLang="ja-JP" dirty="0" smtClean="0"/>
          </a:p>
          <a:p>
            <a:pPr lvl="1"/>
            <a:r>
              <a:rPr kumimoji="1" lang="en-US" altLang="ja-JP" dirty="0" err="1" smtClean="0"/>
              <a:t>Csound</a:t>
            </a:r>
            <a:r>
              <a:rPr kumimoji="1" lang="ja-JP" altLang="en-US" dirty="0" smtClean="0"/>
              <a:t>（音響・音楽合成用）</a:t>
            </a:r>
            <a:endParaRPr kumimoji="1" lang="ja-JP" altLang="en-US" dirty="0"/>
          </a:p>
        </p:txBody>
      </p:sp>
    </p:spTree>
    <p:extLst>
      <p:ext uri="{BB962C8B-B14F-4D97-AF65-F5344CB8AC3E}">
        <p14:creationId xmlns:p14="http://schemas.microsoft.com/office/powerpoint/2010/main" val="166007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フローチャート</a:t>
            </a:r>
            <a:endParaRPr kumimoji="1" lang="ja-JP" altLang="en-US" dirty="0"/>
          </a:p>
        </p:txBody>
      </p:sp>
      <p:sp>
        <p:nvSpPr>
          <p:cNvPr id="3" name="コンテンツ プレースホルダー 2"/>
          <p:cNvSpPr>
            <a:spLocks noGrp="1"/>
          </p:cNvSpPr>
          <p:nvPr>
            <p:ph idx="1"/>
          </p:nvPr>
        </p:nvSpPr>
        <p:spPr>
          <a:xfrm>
            <a:off x="457200" y="1413020"/>
            <a:ext cx="8229600" cy="4525963"/>
          </a:xfrm>
        </p:spPr>
        <p:txBody>
          <a:bodyPr/>
          <a:lstStyle/>
          <a:p>
            <a:r>
              <a:rPr kumimoji="1" lang="ja-JP" altLang="en-US" dirty="0" smtClean="0"/>
              <a:t>流れ図</a:t>
            </a:r>
            <a:endParaRPr kumimoji="1" lang="en-US" altLang="ja-JP" dirty="0" smtClean="0"/>
          </a:p>
          <a:p>
            <a:r>
              <a:rPr lang="ja-JP" altLang="en-US" dirty="0" smtClean="0"/>
              <a:t>操作の順を表記するのでデータの流れは暗示的</a:t>
            </a:r>
            <a:endParaRPr lang="en-US" altLang="ja-JP" dirty="0" smtClean="0"/>
          </a:p>
          <a:p>
            <a:r>
              <a:rPr lang="ja-JP" altLang="en-US" dirty="0" smtClean="0"/>
              <a:t>デバッグは最終的にはこれに尽きる</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63194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imag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00" y="381000"/>
            <a:ext cx="4432300" cy="6083300"/>
          </a:xfrm>
          <a:prstGeom prst="rect">
            <a:avLst/>
          </a:prstGeom>
        </p:spPr>
      </p:pic>
    </p:spTree>
    <p:extLst>
      <p:ext uri="{BB962C8B-B14F-4D97-AF65-F5344CB8AC3E}">
        <p14:creationId xmlns:p14="http://schemas.microsoft.com/office/powerpoint/2010/main" val="409551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抽象構文木</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Abstract Syntax Tree</a:t>
            </a:r>
            <a:r>
              <a:rPr kumimoji="1" lang="ja-JP" altLang="en-US" dirty="0" smtClean="0"/>
              <a:t>（</a:t>
            </a:r>
            <a:r>
              <a:rPr kumimoji="1" lang="en-US" altLang="ja-JP" dirty="0" smtClean="0"/>
              <a:t>AST</a:t>
            </a:r>
            <a:r>
              <a:rPr kumimoji="1" lang="ja-JP" altLang="en-US" dirty="0" smtClean="0"/>
              <a:t>）</a:t>
            </a:r>
            <a:endParaRPr kumimoji="1" lang="en-US" altLang="ja-JP" dirty="0" smtClean="0"/>
          </a:p>
          <a:p>
            <a:r>
              <a:rPr lang="ja-JP" altLang="en-US" dirty="0" smtClean="0"/>
              <a:t>言語の意味に関係のある情報のみを取り出して木構造にしたデータ型</a:t>
            </a:r>
            <a:endParaRPr lang="en-US" altLang="ja-JP" dirty="0" smtClean="0"/>
          </a:p>
          <a:p>
            <a:r>
              <a:rPr kumimoji="1" lang="ja-JP" altLang="en-US" dirty="0" smtClean="0"/>
              <a:t>存在するデータ（</a:t>
            </a:r>
            <a:r>
              <a:rPr kumimoji="1" lang="en-US" altLang="ja-JP" dirty="0" smtClean="0"/>
              <a:t>DOM</a:t>
            </a:r>
            <a:r>
              <a:rPr lang="ja-JP" altLang="en-US" dirty="0" smtClean="0"/>
              <a:t>に類似）</a:t>
            </a:r>
            <a:endParaRPr kumimoji="1" lang="en-US" altLang="ja-JP" dirty="0" smtClean="0"/>
          </a:p>
          <a:p>
            <a:pPr lvl="1"/>
            <a:r>
              <a:rPr kumimoji="1" lang="ja-JP" altLang="en-US" dirty="0" smtClean="0"/>
              <a:t>ラベル付き有効木</a:t>
            </a:r>
            <a:endParaRPr kumimoji="1" lang="en-US" altLang="ja-JP" dirty="0" smtClean="0"/>
          </a:p>
          <a:p>
            <a:pPr lvl="1"/>
            <a:r>
              <a:rPr lang="ja-JP" altLang="en-US" dirty="0" smtClean="0"/>
              <a:t>分岐点</a:t>
            </a:r>
            <a:endParaRPr lang="en-US" altLang="ja-JP" dirty="0" smtClean="0"/>
          </a:p>
          <a:p>
            <a:pPr lvl="1"/>
            <a:r>
              <a:rPr kumimoji="1" lang="ja-JP" altLang="en-US" dirty="0" smtClean="0"/>
              <a:t>演算子</a:t>
            </a:r>
            <a:endParaRPr kumimoji="1" lang="en-US" altLang="ja-JP" dirty="0" smtClean="0"/>
          </a:p>
          <a:p>
            <a:pPr lvl="1"/>
            <a:r>
              <a:rPr lang="ja-JP" altLang="en-US" dirty="0" smtClean="0"/>
              <a:t>葉（子要素）</a:t>
            </a:r>
            <a:endParaRPr lang="en-US" altLang="ja-JP" dirty="0" smtClean="0"/>
          </a:p>
          <a:p>
            <a:pPr marL="457200" lvl="1" indent="0">
              <a:buNone/>
            </a:pPr>
            <a:endParaRPr kumimoji="1" lang="ja-JP" altLang="en-US" dirty="0"/>
          </a:p>
        </p:txBody>
      </p:sp>
    </p:spTree>
    <p:extLst>
      <p:ext uri="{BB962C8B-B14F-4D97-AF65-F5344CB8AC3E}">
        <p14:creationId xmlns:p14="http://schemas.microsoft.com/office/powerpoint/2010/main" val="276306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48022"/>
          </a:xfrm>
        </p:spPr>
        <p:txBody>
          <a:bodyPr>
            <a:normAutofit fontScale="90000"/>
          </a:bodyPr>
          <a:lstStyle/>
          <a:p>
            <a:r>
              <a:rPr kumimoji="1" lang="ja-JP" altLang="en-US" dirty="0" smtClean="0"/>
              <a:t>ここまでの経緯</a:t>
            </a:r>
            <a:endParaRPr kumimoji="1" lang="ja-JP" altLang="en-US" dirty="0"/>
          </a:p>
        </p:txBody>
      </p:sp>
      <p:sp>
        <p:nvSpPr>
          <p:cNvPr id="3" name="コンテンツ プレースホルダー 2"/>
          <p:cNvSpPr>
            <a:spLocks noGrp="1"/>
          </p:cNvSpPr>
          <p:nvPr>
            <p:ph idx="1"/>
          </p:nvPr>
        </p:nvSpPr>
        <p:spPr>
          <a:xfrm>
            <a:off x="457200" y="1022660"/>
            <a:ext cx="8229600" cy="5103503"/>
          </a:xfrm>
        </p:spPr>
        <p:txBody>
          <a:bodyPr/>
          <a:lstStyle/>
          <a:p>
            <a:r>
              <a:rPr kumimoji="1" lang="ja-JP" altLang="en-US" dirty="0" smtClean="0"/>
              <a:t>独立行政法人海洋研究開発機構にて業務で</a:t>
            </a:r>
            <a:r>
              <a:rPr kumimoji="1" lang="en-US" altLang="ja-JP" dirty="0" err="1" smtClean="0"/>
              <a:t>Matlab</a:t>
            </a:r>
            <a:r>
              <a:rPr kumimoji="1" lang="ja-JP" altLang="en-US" dirty="0" smtClean="0"/>
              <a:t>を使うようになった。</a:t>
            </a:r>
            <a:endParaRPr kumimoji="1" lang="en-US" altLang="ja-JP" dirty="0" smtClean="0"/>
          </a:p>
          <a:p>
            <a:endParaRPr kumimoji="1" lang="en-US" altLang="ja-JP" dirty="0" smtClean="0"/>
          </a:p>
          <a:p>
            <a:pPr lvl="1"/>
            <a:r>
              <a:rPr lang="ja-JP" altLang="en-US" dirty="0" smtClean="0"/>
              <a:t>収集した海洋データを公開用の</a:t>
            </a:r>
            <a:r>
              <a:rPr lang="en-US" altLang="ja-JP" dirty="0" err="1" smtClean="0"/>
              <a:t>NetCDF</a:t>
            </a:r>
            <a:r>
              <a:rPr lang="ja-JP" altLang="en-US" dirty="0" smtClean="0"/>
              <a:t>フォーマットデータに変換</a:t>
            </a:r>
            <a:endParaRPr lang="en-US" altLang="ja-JP" dirty="0"/>
          </a:p>
          <a:p>
            <a:pPr lvl="2"/>
            <a:r>
              <a:rPr lang="ja-JP" altLang="en-US" dirty="0" smtClean="0"/>
              <a:t>特に</a:t>
            </a:r>
            <a:r>
              <a:rPr lang="en-US" altLang="ja-JP" dirty="0" err="1" smtClean="0"/>
              <a:t>Matlab</a:t>
            </a:r>
            <a:r>
              <a:rPr lang="ja-JP" altLang="en-US" dirty="0" smtClean="0"/>
              <a:t>に拘らなくても作成可能なのでまぁ楽</a:t>
            </a:r>
            <a:endParaRPr lang="en-US" altLang="ja-JP" dirty="0" smtClean="0"/>
          </a:p>
          <a:p>
            <a:pPr lvl="1"/>
            <a:endParaRPr lang="en-US" altLang="ja-JP" dirty="0" smtClean="0"/>
          </a:p>
          <a:p>
            <a:pPr lvl="1"/>
            <a:r>
              <a:rPr lang="ja-JP" altLang="en-US" dirty="0" smtClean="0"/>
              <a:t>前任者の作成した、水温・塩分の全球格子化混合層データセット作成プログラムのデバッグ</a:t>
            </a:r>
            <a:endParaRPr lang="en-US" altLang="ja-JP" dirty="0" smtClean="0"/>
          </a:p>
          <a:p>
            <a:pPr lvl="2"/>
            <a:r>
              <a:rPr lang="ja-JP" altLang="en-US" dirty="0" smtClean="0"/>
              <a:t>こちらが本研究に至る経緯</a:t>
            </a:r>
            <a:endParaRPr lang="en-US" altLang="ja-JP" dirty="0" smtClean="0"/>
          </a:p>
          <a:p>
            <a:pPr lvl="2"/>
            <a:endParaRPr lang="en-US" altLang="ja-JP" dirty="0" smtClean="0"/>
          </a:p>
        </p:txBody>
      </p:sp>
    </p:spTree>
    <p:extLst>
      <p:ext uri="{BB962C8B-B14F-4D97-AF65-F5344CB8AC3E}">
        <p14:creationId xmlns:p14="http://schemas.microsoft.com/office/powerpoint/2010/main" val="284681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Abstract_syntax_tree_for_Euclidean_algorithm.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638" y="230909"/>
            <a:ext cx="5772089" cy="6511637"/>
          </a:xfrm>
          <a:prstGeom prst="rect">
            <a:avLst/>
          </a:prstGeom>
        </p:spPr>
      </p:pic>
    </p:spTree>
    <p:extLst>
      <p:ext uri="{BB962C8B-B14F-4D97-AF65-F5344CB8AC3E}">
        <p14:creationId xmlns:p14="http://schemas.microsoft.com/office/powerpoint/2010/main" val="2119340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DOM</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Document Object Model</a:t>
            </a:r>
          </a:p>
          <a:p>
            <a:pPr lvl="1"/>
            <a:r>
              <a:rPr lang="en-US" altLang="ja-JP" dirty="0" smtClean="0"/>
              <a:t>W3C</a:t>
            </a:r>
            <a:r>
              <a:rPr lang="ja-JP" altLang="en-US" dirty="0" smtClean="0"/>
              <a:t>勧告されている</a:t>
            </a:r>
            <a:r>
              <a:rPr lang="en-US" altLang="ja-JP" dirty="0" smtClean="0"/>
              <a:t>HTML</a:t>
            </a:r>
            <a:r>
              <a:rPr lang="ja-JP" altLang="en-US" dirty="0" smtClean="0"/>
              <a:t>文書や</a:t>
            </a:r>
            <a:r>
              <a:rPr lang="en-US" altLang="ja-JP" dirty="0" smtClean="0"/>
              <a:t>XML</a:t>
            </a:r>
            <a:r>
              <a:rPr lang="ja-JP" altLang="en-US" dirty="0" smtClean="0"/>
              <a:t>文書をアプリケーションから利用する</a:t>
            </a:r>
            <a:r>
              <a:rPr lang="en-US" altLang="ja-JP" dirty="0" smtClean="0"/>
              <a:t>API</a:t>
            </a:r>
            <a:r>
              <a:rPr lang="ja-JP" altLang="en-US" dirty="0" smtClean="0"/>
              <a:t>（</a:t>
            </a:r>
            <a:r>
              <a:rPr lang="en-US" altLang="ja-JP" dirty="0" smtClean="0"/>
              <a:t>Application Programing Interface)</a:t>
            </a:r>
          </a:p>
          <a:p>
            <a:pPr lvl="1"/>
            <a:r>
              <a:rPr lang="ja-JP" altLang="en-US" dirty="0" smtClean="0"/>
              <a:t>文書を</a:t>
            </a:r>
            <a:r>
              <a:rPr lang="ja-JP" altLang="en-US" dirty="0" smtClean="0"/>
              <a:t>ツリー</a:t>
            </a:r>
            <a:r>
              <a:rPr lang="ja-JP" altLang="en-US" dirty="0" smtClean="0"/>
              <a:t>構造として扱う</a:t>
            </a:r>
            <a:endParaRPr lang="en-US" altLang="ja-JP" dirty="0" smtClean="0"/>
          </a:p>
          <a:p>
            <a:pPr lvl="2"/>
            <a:r>
              <a:rPr kumimoji="1" lang="en-US" altLang="ja-JP" dirty="0" smtClean="0"/>
              <a:t>Abstract Syntax Tree</a:t>
            </a:r>
            <a:r>
              <a:rPr kumimoji="1" lang="ja-JP" altLang="en-US" dirty="0" smtClean="0"/>
              <a:t>に類似</a:t>
            </a:r>
            <a:endParaRPr kumimoji="1" lang="ja-JP" altLang="en-US" dirty="0"/>
          </a:p>
        </p:txBody>
      </p:sp>
    </p:spTree>
    <p:extLst>
      <p:ext uri="{BB962C8B-B14F-4D97-AF65-F5344CB8AC3E}">
        <p14:creationId xmlns:p14="http://schemas.microsoft.com/office/powerpoint/2010/main" val="44112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dom_tre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104900"/>
            <a:ext cx="8890000" cy="4635500"/>
          </a:xfrm>
          <a:prstGeom prst="rect">
            <a:avLst/>
          </a:prstGeom>
        </p:spPr>
      </p:pic>
    </p:spTree>
    <p:extLst>
      <p:ext uri="{BB962C8B-B14F-4D97-AF65-F5344CB8AC3E}">
        <p14:creationId xmlns:p14="http://schemas.microsoft.com/office/powerpoint/2010/main" val="1737469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コンパイラの基本構造</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ソースコードを</a:t>
            </a:r>
            <a:r>
              <a:rPr lang="ja-JP" altLang="en-US" dirty="0" smtClean="0"/>
              <a:t>パースして</a:t>
            </a:r>
            <a:r>
              <a:rPr lang="en-US" altLang="ja-JP" dirty="0" smtClean="0"/>
              <a:t>AST</a:t>
            </a:r>
            <a:r>
              <a:rPr lang="ja-JP" altLang="en-US" dirty="0" smtClean="0"/>
              <a:t>に</a:t>
            </a:r>
            <a:endParaRPr lang="en-US" altLang="ja-JP" dirty="0" smtClean="0"/>
          </a:p>
          <a:p>
            <a:pPr marL="514350" indent="-514350">
              <a:buFont typeface="+mj-lt"/>
              <a:buAutoNum type="arabicPeriod"/>
            </a:pPr>
            <a:r>
              <a:rPr kumimoji="1" lang="en-US" altLang="ja-JP" dirty="0" smtClean="0"/>
              <a:t>AST</a:t>
            </a:r>
            <a:r>
              <a:rPr kumimoji="1" lang="ja-JP" altLang="en-US" dirty="0" smtClean="0"/>
              <a:t>を制御</a:t>
            </a:r>
            <a:r>
              <a:rPr kumimoji="1" lang="ja-JP" altLang="en-US" dirty="0" smtClean="0"/>
              <a:t>フロー</a:t>
            </a:r>
            <a:r>
              <a:rPr kumimoji="1" lang="ja-JP" altLang="en-US" dirty="0" smtClean="0"/>
              <a:t>グラフ</a:t>
            </a:r>
            <a:r>
              <a:rPr kumimoji="1" lang="ja-JP" altLang="en-US" dirty="0" smtClean="0"/>
              <a:t>（</a:t>
            </a:r>
            <a:r>
              <a:rPr kumimoji="1" lang="en-US" altLang="ja-JP" dirty="0" smtClean="0"/>
              <a:t>Control Flow Graph)</a:t>
            </a:r>
            <a:r>
              <a:rPr kumimoji="1" lang="ja-JP" altLang="en-US" dirty="0" smtClean="0"/>
              <a:t>に</a:t>
            </a:r>
            <a:r>
              <a:rPr kumimoji="1" lang="ja-JP" altLang="en-US" dirty="0" smtClean="0"/>
              <a:t>変換</a:t>
            </a:r>
            <a:r>
              <a:rPr kumimoji="1" lang="ja-JP" altLang="en-US" dirty="0" smtClean="0"/>
              <a:t>（プログラムを実行した時に通る可能性のある全経路をグラフ化したもの）</a:t>
            </a:r>
            <a:endParaRPr kumimoji="1" lang="en-US" altLang="ja-JP" dirty="0" smtClean="0"/>
          </a:p>
          <a:p>
            <a:pPr marL="514350" indent="-514350">
              <a:buFont typeface="+mj-lt"/>
              <a:buAutoNum type="arabicPeriod"/>
            </a:pPr>
            <a:r>
              <a:rPr lang="ja-JP" altLang="en-US" dirty="0" smtClean="0"/>
              <a:t>データフローは</a:t>
            </a:r>
            <a:r>
              <a:rPr lang="en-US" altLang="ja-JP" dirty="0" smtClean="0"/>
              <a:t>CFG</a:t>
            </a:r>
            <a:r>
              <a:rPr lang="ja-JP" altLang="en-US" dirty="0" smtClean="0"/>
              <a:t>上に追加して表現する</a:t>
            </a:r>
            <a:endParaRPr lang="en-US" altLang="ja-JP" dirty="0"/>
          </a:p>
          <a:p>
            <a:pPr marL="514350" indent="-514350">
              <a:buFont typeface="+mj-lt"/>
              <a:buAutoNum type="arabicPeriod"/>
            </a:pPr>
            <a:r>
              <a:rPr lang="ja-JP" altLang="en-US" dirty="0" smtClean="0"/>
              <a:t>オブジェクトコードを出力</a:t>
            </a:r>
            <a:endParaRPr lang="en-US" altLang="ja-JP" dirty="0" smtClean="0">
              <a:solidFill>
                <a:srgbClr val="FF0000"/>
              </a:solidFill>
            </a:endParaRPr>
          </a:p>
          <a:p>
            <a:pPr marL="0" indent="0" algn="ctr">
              <a:buNone/>
            </a:pPr>
            <a:r>
              <a:rPr kumimoji="1" lang="ja-JP" altLang="en-US" dirty="0" smtClean="0">
                <a:solidFill>
                  <a:srgbClr val="FF0000"/>
                </a:solidFill>
              </a:rPr>
              <a:t>ツッコミ歓迎</a:t>
            </a:r>
            <a:endParaRPr kumimoji="1" lang="ja-JP" altLang="en-US" dirty="0">
              <a:solidFill>
                <a:srgbClr val="FF0000"/>
              </a:solidFill>
            </a:endParaRPr>
          </a:p>
        </p:txBody>
      </p:sp>
    </p:spTree>
    <p:extLst>
      <p:ext uri="{BB962C8B-B14F-4D97-AF65-F5344CB8AC3E}">
        <p14:creationId xmlns:p14="http://schemas.microsoft.com/office/powerpoint/2010/main" val="83215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AST</a:t>
            </a:r>
            <a:r>
              <a:rPr lang="ja-JP" altLang="en-US" dirty="0" smtClean="0"/>
              <a:t>でプログラム解析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理由</a:t>
            </a:r>
            <a:endParaRPr lang="en-US" altLang="ja-JP" dirty="0" smtClean="0"/>
          </a:p>
          <a:p>
            <a:pPr lvl="1"/>
            <a:r>
              <a:rPr lang="ja-JP" altLang="en-US" dirty="0" smtClean="0"/>
              <a:t>コードをパースしたものが</a:t>
            </a:r>
            <a:r>
              <a:rPr lang="en-US" altLang="ja-JP" dirty="0" smtClean="0"/>
              <a:t>AST</a:t>
            </a:r>
          </a:p>
          <a:p>
            <a:pPr lvl="2"/>
            <a:r>
              <a:rPr lang="ja-JP" altLang="en-US" dirty="0" smtClean="0"/>
              <a:t>コード＞トークン＞</a:t>
            </a:r>
            <a:r>
              <a:rPr lang="en-US" altLang="ja-JP" dirty="0" smtClean="0"/>
              <a:t>AST</a:t>
            </a:r>
          </a:p>
          <a:p>
            <a:pPr lvl="1"/>
            <a:r>
              <a:rPr lang="en-US" altLang="ja-JP" dirty="0" smtClean="0"/>
              <a:t>DOM</a:t>
            </a:r>
            <a:r>
              <a:rPr lang="ja-JP" altLang="en-US" dirty="0" smtClean="0"/>
              <a:t>モデルと類似した概念なので親和性が高い</a:t>
            </a:r>
            <a:endParaRPr lang="en-US" altLang="ja-JP" dirty="0" smtClean="0"/>
          </a:p>
          <a:p>
            <a:pPr lvl="2"/>
            <a:r>
              <a:rPr lang="ja-JP" altLang="en-US" dirty="0" smtClean="0"/>
              <a:t>というより</a:t>
            </a:r>
            <a:r>
              <a:rPr lang="en-US" altLang="ja-JP" dirty="0" smtClean="0"/>
              <a:t>JSON</a:t>
            </a:r>
            <a:r>
              <a:rPr lang="ja-JP" altLang="en-US" dirty="0" smtClean="0"/>
              <a:t>そのもの（</a:t>
            </a:r>
            <a:r>
              <a:rPr lang="en-US" altLang="ja-JP" dirty="0" err="1" smtClean="0"/>
              <a:t>JSON:Java</a:t>
            </a:r>
            <a:r>
              <a:rPr lang="en-US" altLang="ja-JP" dirty="0" smtClean="0"/>
              <a:t> Script Object Notation)</a:t>
            </a:r>
            <a:r>
              <a:rPr lang="ja-JP" altLang="en-US" dirty="0" smtClean="0"/>
              <a:t>なので</a:t>
            </a:r>
            <a:r>
              <a:rPr lang="en-US" altLang="ja-JP" dirty="0" smtClean="0"/>
              <a:t>JSON</a:t>
            </a:r>
            <a:r>
              <a:rPr lang="ja-JP" altLang="en-US" dirty="0" smtClean="0"/>
              <a:t>オブジェクトとして扱える</a:t>
            </a:r>
            <a:endParaRPr lang="en-US" altLang="ja-JP" dirty="0" smtClean="0"/>
          </a:p>
          <a:p>
            <a:pPr lvl="1"/>
            <a:r>
              <a:rPr lang="en-US" altLang="ja-JP" dirty="0" smtClean="0"/>
              <a:t>DOM</a:t>
            </a:r>
            <a:r>
              <a:rPr lang="ja-JP" altLang="en-US" dirty="0" smtClean="0"/>
              <a:t>を扱うための</a:t>
            </a:r>
            <a:r>
              <a:rPr lang="en-US" altLang="ja-JP" dirty="0" err="1" smtClean="0"/>
              <a:t>JQuery,Ajax</a:t>
            </a:r>
            <a:endParaRPr lang="en-US" altLang="ja-JP" dirty="0" smtClean="0"/>
          </a:p>
          <a:p>
            <a:pPr lvl="1"/>
            <a:r>
              <a:rPr lang="ja-JP" altLang="en-US" dirty="0" smtClean="0"/>
              <a:t>実行環境として</a:t>
            </a:r>
            <a:r>
              <a:rPr lang="en-US" altLang="ja-JP" dirty="0" smtClean="0"/>
              <a:t>WEB</a:t>
            </a:r>
            <a:r>
              <a:rPr lang="ja-JP" altLang="en-US" dirty="0" smtClean="0"/>
              <a:t>ブラウザ</a:t>
            </a:r>
            <a:endParaRPr lang="en-US" altLang="ja-JP" dirty="0" smtClean="0"/>
          </a:p>
          <a:p>
            <a:pPr lvl="1"/>
            <a:endParaRPr lang="en-US" altLang="ja-JP" dirty="0" smtClean="0"/>
          </a:p>
          <a:p>
            <a:pPr lvl="1"/>
            <a:r>
              <a:rPr lang="ja-JP" altLang="en-US" dirty="0" smtClean="0"/>
              <a:t>業務にも有用で習得コストも比較的低い</a:t>
            </a:r>
            <a:endParaRPr lang="en-US" altLang="ja-JP" dirty="0" smtClean="0"/>
          </a:p>
          <a:p>
            <a:pPr marL="0" indent="0">
              <a:buNone/>
            </a:pPr>
            <a:endParaRPr kumimoji="1" lang="ja-JP" altLang="en-US" sz="1800" dirty="0"/>
          </a:p>
        </p:txBody>
      </p:sp>
    </p:spTree>
    <p:extLst>
      <p:ext uri="{BB962C8B-B14F-4D97-AF65-F5344CB8AC3E}">
        <p14:creationId xmlns:p14="http://schemas.microsoft.com/office/powerpoint/2010/main" val="317941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JSON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JavaScript Object Notation</a:t>
            </a:r>
          </a:p>
          <a:p>
            <a:pPr lvl="1"/>
            <a:r>
              <a:rPr lang="en-US" altLang="ja-JP" dirty="0" smtClean="0"/>
              <a:t>JavaScript</a:t>
            </a:r>
            <a:r>
              <a:rPr lang="ja-JP" altLang="en-US" dirty="0" smtClean="0"/>
              <a:t>の構文で書かれているデータ記述言語</a:t>
            </a:r>
            <a:endParaRPr lang="en-US" altLang="ja-JP" dirty="0" smtClean="0"/>
          </a:p>
          <a:p>
            <a:pPr lvl="1"/>
            <a:r>
              <a:rPr kumimoji="1" lang="en-US" altLang="ja-JP" dirty="0" smtClean="0"/>
              <a:t>C</a:t>
            </a:r>
            <a:r>
              <a:rPr kumimoji="1" lang="ja-JP" altLang="en-US" dirty="0" smtClean="0"/>
              <a:t>や</a:t>
            </a:r>
            <a:r>
              <a:rPr kumimoji="1" lang="en-US" altLang="ja-JP" dirty="0" smtClean="0"/>
              <a:t>Java</a:t>
            </a:r>
            <a:r>
              <a:rPr kumimoji="1" lang="ja-JP" altLang="en-US" dirty="0" smtClean="0"/>
              <a:t>、</a:t>
            </a:r>
            <a:r>
              <a:rPr kumimoji="1" lang="en-US" altLang="ja-JP" dirty="0" smtClean="0"/>
              <a:t>PHP</a:t>
            </a:r>
            <a:r>
              <a:rPr kumimoji="1" lang="ja-JP" altLang="en-US" dirty="0" smtClean="0"/>
              <a:t>等様々な言語からも利用可能</a:t>
            </a:r>
            <a:endParaRPr kumimoji="1" lang="ja-JP" altLang="en-US" dirty="0"/>
          </a:p>
        </p:txBody>
      </p:sp>
      <p:pic>
        <p:nvPicPr>
          <p:cNvPr id="4" name="図 3" descr="46a9057a3ba700aca66167ce8ec589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827" y="3286789"/>
            <a:ext cx="4695536" cy="11918574"/>
          </a:xfrm>
          <a:prstGeom prst="rect">
            <a:avLst/>
          </a:prstGeom>
        </p:spPr>
      </p:pic>
    </p:spTree>
    <p:extLst>
      <p:ext uri="{BB962C8B-B14F-4D97-AF65-F5344CB8AC3E}">
        <p14:creationId xmlns:p14="http://schemas.microsoft.com/office/powerpoint/2010/main" val="7568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これまでの研究成果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デモ</a:t>
            </a:r>
            <a:endParaRPr kumimoji="1" lang="ja-JP" altLang="en-US" sz="1050" dirty="0"/>
          </a:p>
        </p:txBody>
      </p:sp>
    </p:spTree>
    <p:extLst>
      <p:ext uri="{BB962C8B-B14F-4D97-AF65-F5344CB8AC3E}">
        <p14:creationId xmlns:p14="http://schemas.microsoft.com/office/powerpoint/2010/main" val="1476531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今後の計画</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コードから可視化をするパターン</a:t>
            </a:r>
            <a:endParaRPr lang="en-US" altLang="ja-JP" dirty="0" smtClean="0"/>
          </a:p>
          <a:p>
            <a:pPr marL="914400" lvl="1" indent="-514350">
              <a:buFont typeface="+mj-lt"/>
              <a:buAutoNum type="arabicPeriod"/>
            </a:pPr>
            <a:r>
              <a:rPr lang="en-US" altLang="ja-JP" dirty="0" err="1" smtClean="0"/>
              <a:t>Matlab</a:t>
            </a:r>
            <a:r>
              <a:rPr lang="ja-JP" altLang="en-US" dirty="0" smtClean="0"/>
              <a:t>用パーサー</a:t>
            </a:r>
            <a:endParaRPr lang="en-US" altLang="ja-JP" dirty="0" smtClean="0"/>
          </a:p>
          <a:p>
            <a:pPr marL="914400" lvl="1" indent="-514350">
              <a:buFont typeface="+mj-lt"/>
              <a:buAutoNum type="arabicPeriod"/>
            </a:pPr>
            <a:r>
              <a:rPr lang="ja-JP" altLang="en-US" dirty="0" smtClean="0"/>
              <a:t>可視化（</a:t>
            </a:r>
            <a:r>
              <a:rPr lang="en-US" altLang="ja-JP" dirty="0" smtClean="0"/>
              <a:t>Visualization</a:t>
            </a:r>
            <a:r>
              <a:rPr lang="ja-JP" altLang="en-US" dirty="0" smtClean="0"/>
              <a:t>）</a:t>
            </a:r>
            <a:endParaRPr lang="en-US" altLang="ja-JP" dirty="0" smtClean="0"/>
          </a:p>
          <a:p>
            <a:pPr marL="1314450" lvl="2" indent="-514350">
              <a:buFont typeface="+mj-lt"/>
              <a:buAutoNum type="arabicPeriod"/>
            </a:pPr>
            <a:r>
              <a:rPr lang="ja-JP" altLang="en-US" dirty="0" smtClean="0"/>
              <a:t>データフローの可視化</a:t>
            </a:r>
            <a:endParaRPr kumimoji="1" lang="en-US" altLang="ja-JP" dirty="0" smtClean="0"/>
          </a:p>
          <a:p>
            <a:pPr marL="514350" indent="-514350">
              <a:buFont typeface="+mj-lt"/>
              <a:buAutoNum type="arabicPeriod"/>
            </a:pPr>
            <a:r>
              <a:rPr lang="ja-JP" altLang="en-US" dirty="0" smtClean="0"/>
              <a:t>可視化モデルからコード生成するパターン</a:t>
            </a:r>
            <a:endParaRPr lang="en-US" altLang="ja-JP" dirty="0" smtClean="0"/>
          </a:p>
          <a:p>
            <a:pPr marL="914400" lvl="1" indent="-514350">
              <a:buFont typeface="+mj-lt"/>
              <a:buAutoNum type="arabicPeriod"/>
            </a:pPr>
            <a:r>
              <a:rPr kumimoji="1" lang="en-US" altLang="ja-JP" dirty="0" err="1" smtClean="0"/>
              <a:t>Node.js</a:t>
            </a:r>
            <a:r>
              <a:rPr kumimoji="1" lang="ja-JP" altLang="en-US" dirty="0" smtClean="0"/>
              <a:t>等をおそらく利用しないと無理・・・</a:t>
            </a:r>
            <a:endParaRPr kumimoji="1" lang="en-US" altLang="ja-JP" dirty="0" smtClean="0"/>
          </a:p>
          <a:p>
            <a:pPr marL="0" indent="0">
              <a:buNone/>
            </a:pPr>
            <a:endParaRPr kumimoji="1" lang="en-US" altLang="ja-JP" dirty="0" smtClean="0"/>
          </a:p>
          <a:p>
            <a:pPr marL="914400" lvl="1" indent="-514350">
              <a:buFont typeface="+mj-lt"/>
              <a:buAutoNum type="arabicPeriod"/>
            </a:pPr>
            <a:endParaRPr kumimoji="1"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1275010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親ゼミ用おまけ（イントロ）</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Github</a:t>
            </a:r>
            <a:r>
              <a:rPr lang="ja-JP" altLang="en-US" dirty="0" smtClean="0"/>
              <a:t>は便利だという話</a:t>
            </a:r>
            <a:endParaRPr lang="en-US" altLang="ja-JP" dirty="0" smtClean="0"/>
          </a:p>
          <a:p>
            <a:pPr lvl="1"/>
            <a:r>
              <a:rPr lang="ja-JP" altLang="en-US" dirty="0" smtClean="0"/>
              <a:t>ソースコード（や論文</a:t>
            </a:r>
            <a:r>
              <a:rPr kumimoji="1" lang="ja-JP" altLang="en-US" dirty="0" smtClean="0"/>
              <a:t>）書いていてちょっと前に戻したいときどうするの？</a:t>
            </a:r>
            <a:endParaRPr kumimoji="1" lang="en-US" altLang="ja-JP" dirty="0" smtClean="0"/>
          </a:p>
        </p:txBody>
      </p:sp>
    </p:spTree>
    <p:extLst>
      <p:ext uri="{BB962C8B-B14F-4D97-AF65-F5344CB8AC3E}">
        <p14:creationId xmlns:p14="http://schemas.microsoft.com/office/powerpoint/2010/main" val="2683252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バージョン管理しない場合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コードを改良しよう！！</a:t>
            </a:r>
            <a:endParaRPr kumimoji="1" lang="en-US" altLang="ja-JP" dirty="0" smtClean="0"/>
          </a:p>
          <a:p>
            <a:endParaRPr kumimoji="1" lang="ja-JP" altLang="en-US" dirty="0"/>
          </a:p>
        </p:txBody>
      </p:sp>
    </p:spTree>
    <p:extLst>
      <p:ext uri="{BB962C8B-B14F-4D97-AF65-F5344CB8AC3E}">
        <p14:creationId xmlns:p14="http://schemas.microsoft.com/office/powerpoint/2010/main" val="326079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017734"/>
          </a:xfrm>
        </p:spPr>
        <p:txBody>
          <a:bodyPr>
            <a:normAutofit fontScale="90000"/>
          </a:bodyPr>
          <a:lstStyle/>
          <a:p>
            <a:r>
              <a:rPr kumimoji="1" lang="en-US" altLang="ja-JP" sz="3600" dirty="0" smtClean="0"/>
              <a:t>MILA-GPV</a:t>
            </a:r>
            <a:r>
              <a:rPr kumimoji="1" lang="ja-JP" altLang="en-US" sz="3600" dirty="0" smtClean="0"/>
              <a:t>について</a:t>
            </a:r>
            <a:r>
              <a:rPr kumimoji="1" lang="en-US" altLang="ja-JP" sz="3600" dirty="0" smtClean="0"/>
              <a:t/>
            </a:r>
            <a:br>
              <a:rPr kumimoji="1" lang="en-US" altLang="ja-JP" sz="3600" dirty="0" smtClean="0"/>
            </a:br>
            <a:r>
              <a:rPr kumimoji="1" lang="en-US" altLang="ja-JP" sz="2000" dirty="0" smtClean="0"/>
              <a:t>(</a:t>
            </a:r>
            <a:r>
              <a:rPr kumimoji="1" lang="en-US" altLang="ja-JP" sz="2000" dirty="0" err="1" smtClean="0"/>
              <a:t>MIxed</a:t>
            </a:r>
            <a:r>
              <a:rPr kumimoji="1" lang="en-US" altLang="ja-JP" sz="2000" dirty="0" smtClean="0"/>
              <a:t> Layer data set of </a:t>
            </a:r>
            <a:r>
              <a:rPr kumimoji="1" lang="en-US" altLang="ja-JP" sz="2000" dirty="0" err="1" smtClean="0"/>
              <a:t>Argo,Grid</a:t>
            </a:r>
            <a:r>
              <a:rPr kumimoji="1" lang="en-US" altLang="ja-JP" sz="2000" dirty="0" smtClean="0"/>
              <a:t> Point Value)</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Improved Description of Global Mixed-Layer Depth Using Argo Profiling Floats</a:t>
            </a:r>
          </a:p>
          <a:p>
            <a:pPr marL="457200" lvl="1" indent="0">
              <a:buNone/>
            </a:pPr>
            <a:r>
              <a:rPr lang="en-US" altLang="ja-JP" sz="2400" dirty="0" smtClean="0">
                <a:solidFill>
                  <a:srgbClr val="3366FF"/>
                </a:solidFill>
              </a:rPr>
              <a:t>Journal of Oceanography, Vol.66 </a:t>
            </a:r>
            <a:r>
              <a:rPr lang="en-US" altLang="ja-JP" sz="2400" dirty="0" err="1" smtClean="0">
                <a:solidFill>
                  <a:srgbClr val="3366FF"/>
                </a:solidFill>
              </a:rPr>
              <a:t>pp</a:t>
            </a:r>
            <a:r>
              <a:rPr lang="en-US" altLang="ja-JP" sz="2400" dirty="0" smtClean="0">
                <a:solidFill>
                  <a:srgbClr val="3366FF"/>
                </a:solidFill>
              </a:rPr>
              <a:t>, 773 to 787,2010</a:t>
            </a:r>
          </a:p>
          <a:p>
            <a:pPr marL="0" indent="0">
              <a:buNone/>
            </a:pPr>
            <a:endParaRPr lang="en-US" altLang="ja-JP" sz="1800" dirty="0" smtClean="0"/>
          </a:p>
          <a:p>
            <a:pPr marL="0" indent="0">
              <a:buNone/>
            </a:pPr>
            <a:endParaRPr lang="en-US" altLang="ja-JP" sz="1800" dirty="0" smtClean="0"/>
          </a:p>
          <a:p>
            <a:pPr marL="0" indent="0">
              <a:buNone/>
            </a:pPr>
            <a:r>
              <a:rPr lang="ja-JP" altLang="en-US" sz="2000" dirty="0" smtClean="0"/>
              <a:t>水深が下がるに従って水温と塩分・酸素濃度は変化するが、その変化量は一定ではなく、気象現象などによって一定となる区間</a:t>
            </a:r>
            <a:r>
              <a:rPr lang="ja-JP" altLang="en-US" sz="2000" dirty="0" smtClean="0">
                <a:solidFill>
                  <a:schemeClr val="accent2"/>
                </a:solidFill>
              </a:rPr>
              <a:t>（</a:t>
            </a:r>
            <a:r>
              <a:rPr lang="en-US" altLang="ja-JP" sz="2000" dirty="0" smtClean="0">
                <a:solidFill>
                  <a:schemeClr val="accent2"/>
                </a:solidFill>
              </a:rPr>
              <a:t>Mixed-Layer Depth</a:t>
            </a:r>
            <a:r>
              <a:rPr lang="ja-JP" altLang="en-US" sz="2000" dirty="0" smtClean="0">
                <a:solidFill>
                  <a:schemeClr val="accent2"/>
                </a:solidFill>
              </a:rPr>
              <a:t>：</a:t>
            </a:r>
            <a:r>
              <a:rPr lang="en-US" altLang="ja-JP" sz="2000" dirty="0" smtClean="0">
                <a:solidFill>
                  <a:schemeClr val="accent2"/>
                </a:solidFill>
              </a:rPr>
              <a:t>MLD)</a:t>
            </a:r>
            <a:r>
              <a:rPr lang="ja-JP" altLang="en-US" sz="2000" dirty="0" smtClean="0"/>
              <a:t>が存在する。風雨などの気象現象は</a:t>
            </a:r>
            <a:r>
              <a:rPr lang="en-US" altLang="ja-JP" sz="2000" dirty="0" smtClean="0"/>
              <a:t>MLD</a:t>
            </a:r>
            <a:r>
              <a:rPr lang="ja-JP" altLang="en-US" sz="2000" dirty="0" smtClean="0"/>
              <a:t>を全球で均一にしようという働きで起こる現象だと考えられている。という内容の論文</a:t>
            </a:r>
            <a:endParaRPr kumimoji="1" lang="ja-JP" altLang="en-US" sz="2000" dirty="0"/>
          </a:p>
        </p:txBody>
      </p:sp>
    </p:spTree>
    <p:extLst>
      <p:ext uri="{BB962C8B-B14F-4D97-AF65-F5344CB8AC3E}">
        <p14:creationId xmlns:p14="http://schemas.microsoft.com/office/powerpoint/2010/main" val="30006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バージョン管理しない場合２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前のほうがチョット良かったかも？？？</a:t>
            </a:r>
            <a:endParaRPr kumimoji="1" lang="ja-JP" altLang="en-US" dirty="0"/>
          </a:p>
        </p:txBody>
      </p:sp>
    </p:spTree>
    <p:extLst>
      <p:ext uri="{BB962C8B-B14F-4D97-AF65-F5344CB8AC3E}">
        <p14:creationId xmlns:p14="http://schemas.microsoft.com/office/powerpoint/2010/main" val="1620325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バージョン管理しない場合３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バックアップフォルダを探せ</a:t>
            </a:r>
            <a:r>
              <a:rPr kumimoji="1" lang="en-US" altLang="ja-JP" dirty="0" smtClean="0"/>
              <a:t>〜</a:t>
            </a:r>
          </a:p>
          <a:p>
            <a:pPr marL="0" indent="0">
              <a:buNone/>
            </a:pPr>
            <a:endParaRPr kumimoji="1" lang="ja-JP" altLang="en-US" dirty="0"/>
          </a:p>
        </p:txBody>
      </p:sp>
    </p:spTree>
    <p:extLst>
      <p:ext uri="{BB962C8B-B14F-4D97-AF65-F5344CB8AC3E}">
        <p14:creationId xmlns:p14="http://schemas.microsoft.com/office/powerpoint/2010/main" val="1747555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バージョン管理しない場合４</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既に上書き保存してしまっていた・・・</a:t>
            </a:r>
            <a:r>
              <a:rPr kumimoji="1" lang="en-US" altLang="ja-JP" dirty="0" err="1" smtClean="0"/>
              <a:t>Orz</a:t>
            </a:r>
            <a:endParaRPr kumimoji="1" lang="en-US" altLang="ja-JP" dirty="0" smtClean="0"/>
          </a:p>
          <a:p>
            <a:pPr marL="0" indent="0" algn="ctr">
              <a:buNone/>
            </a:pPr>
            <a:endParaRPr lang="en-US" altLang="ja-JP" dirty="0" smtClean="0"/>
          </a:p>
          <a:p>
            <a:pPr marL="0" indent="0" algn="ctr">
              <a:buNone/>
            </a:pPr>
            <a:endParaRPr lang="en-US" altLang="ja-JP" dirty="0"/>
          </a:p>
          <a:p>
            <a:pPr marL="0" indent="0" algn="ctr">
              <a:buNone/>
            </a:pPr>
            <a:r>
              <a:rPr lang="ja-JP" altLang="en-US" dirty="0" smtClean="0">
                <a:solidFill>
                  <a:srgbClr val="FF0000"/>
                </a:solidFill>
              </a:rPr>
              <a:t>最悪のパターン</a:t>
            </a:r>
            <a:endParaRPr kumimoji="1" lang="ja-JP" altLang="en-US" dirty="0">
              <a:solidFill>
                <a:srgbClr val="FF0000"/>
              </a:solidFill>
            </a:endParaRPr>
          </a:p>
        </p:txBody>
      </p:sp>
    </p:spTree>
    <p:extLst>
      <p:ext uri="{BB962C8B-B14F-4D97-AF65-F5344CB8AC3E}">
        <p14:creationId xmlns:p14="http://schemas.microsoft.com/office/powerpoint/2010/main" val="2272376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よくある解決法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smtClean="0"/>
              <a:t>Prog01.cpp</a:t>
            </a:r>
          </a:p>
          <a:p>
            <a:r>
              <a:rPr kumimoji="1" lang="en-US" altLang="ja-JP" dirty="0" smtClean="0"/>
              <a:t>Prog01-20130124.cpp</a:t>
            </a:r>
          </a:p>
          <a:p>
            <a:r>
              <a:rPr lang="en-US" altLang="ja-JP" dirty="0" smtClean="0"/>
              <a:t>Prog01-20141010.cpp</a:t>
            </a:r>
          </a:p>
          <a:p>
            <a:r>
              <a:rPr kumimoji="1" lang="en-US" altLang="ja-JP" dirty="0" smtClean="0"/>
              <a:t>Prog01.20141010-001.cpp</a:t>
            </a:r>
          </a:p>
          <a:p>
            <a:r>
              <a:rPr lang="en-US" altLang="ja-JP" dirty="0" smtClean="0"/>
              <a:t>Prog01.20141010-002.cpp</a:t>
            </a:r>
          </a:p>
          <a:p>
            <a:r>
              <a:rPr kumimoji="1" lang="ja-JP" altLang="en-US" dirty="0" smtClean="0"/>
              <a:t>ディレクトリも名前変えちゃうとか</a:t>
            </a:r>
            <a:endParaRPr kumimoji="1" lang="en-US" altLang="ja-JP" dirty="0" smtClean="0"/>
          </a:p>
          <a:p>
            <a:pPr marL="0" indent="0">
              <a:buNone/>
            </a:pPr>
            <a:endParaRPr lang="en-US" altLang="ja-JP" dirty="0"/>
          </a:p>
          <a:p>
            <a:pPr marL="0" indent="0" algn="ctr">
              <a:buNone/>
            </a:pPr>
            <a:r>
              <a:rPr kumimoji="1" lang="ja-JP" altLang="en-US" sz="4400" dirty="0" smtClean="0">
                <a:solidFill>
                  <a:srgbClr val="FF0000"/>
                </a:solidFill>
              </a:rPr>
              <a:t>地獄の始まり</a:t>
            </a:r>
          </a:p>
        </p:txBody>
      </p:sp>
    </p:spTree>
    <p:extLst>
      <p:ext uri="{BB962C8B-B14F-4D97-AF65-F5344CB8AC3E}">
        <p14:creationId xmlns:p14="http://schemas.microsoft.com/office/powerpoint/2010/main" val="3639565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それ</a:t>
            </a:r>
            <a:r>
              <a:rPr kumimoji="1" lang="en-US" altLang="ja-JP" dirty="0" err="1" smtClean="0"/>
              <a:t>Dropbox</a:t>
            </a:r>
            <a:r>
              <a:rPr kumimoji="1" lang="ja-JP" altLang="en-US" dirty="0" smtClean="0"/>
              <a:t>でよくね？</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一つのファイルを一人でいじるだけなら。</a:t>
            </a:r>
            <a:endParaRPr kumimoji="1" lang="en-US" altLang="ja-JP" dirty="0" smtClean="0"/>
          </a:p>
          <a:p>
            <a:endParaRPr kumimoji="1" lang="ja-JP" altLang="en-US" dirty="0"/>
          </a:p>
        </p:txBody>
      </p:sp>
    </p:spTree>
    <p:extLst>
      <p:ext uri="{BB962C8B-B14F-4D97-AF65-F5344CB8AC3E}">
        <p14:creationId xmlns:p14="http://schemas.microsoft.com/office/powerpoint/2010/main" val="2296673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Dropbox</a:t>
            </a:r>
            <a:r>
              <a:rPr kumimoji="1" lang="ja-JP" altLang="en-US" dirty="0" smtClean="0"/>
              <a:t>で不便な事例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変更したファイルが複数の場合</a:t>
            </a:r>
            <a:endParaRPr lang="en-US" altLang="ja-JP" dirty="0"/>
          </a:p>
          <a:p>
            <a:pPr lvl="1"/>
            <a:r>
              <a:rPr kumimoji="1" lang="ja-JP" altLang="en-US" sz="1800" dirty="0" smtClean="0"/>
              <a:t>ライブラリ追加して、ヘッダ書き換えて、メインのコード書き換えて・・・</a:t>
            </a:r>
            <a:endParaRPr kumimoji="1" lang="en-US" altLang="ja-JP" sz="1800" dirty="0" smtClean="0"/>
          </a:p>
          <a:p>
            <a:pPr lvl="1"/>
            <a:r>
              <a:rPr lang="ja-JP" altLang="en-US" sz="1800" dirty="0" smtClean="0"/>
              <a:t>論文でも画像の差し替えとか</a:t>
            </a:r>
            <a:endParaRPr lang="en-US" altLang="ja-JP" sz="1800" dirty="0" smtClean="0"/>
          </a:p>
          <a:p>
            <a:endParaRPr lang="en-US" altLang="ja-JP" sz="2200" dirty="0"/>
          </a:p>
          <a:p>
            <a:r>
              <a:rPr lang="ja-JP" altLang="en-US" sz="2200" dirty="0" smtClean="0"/>
              <a:t>複数人で同じコード触れない</a:t>
            </a:r>
            <a:endParaRPr lang="en-US" altLang="ja-JP" sz="2200" dirty="0" smtClean="0"/>
          </a:p>
          <a:p>
            <a:pPr lvl="1"/>
            <a:r>
              <a:rPr lang="ja-JP" altLang="en-US" sz="1800" dirty="0" smtClean="0"/>
              <a:t>今から修正するからこのフォルダのファイルは触らないで！とかサイコウに無駄。</a:t>
            </a:r>
            <a:endParaRPr lang="en-US" altLang="ja-JP" sz="1800" dirty="0" smtClean="0"/>
          </a:p>
          <a:p>
            <a:pPr marL="457200" lvl="1" indent="0">
              <a:buNone/>
            </a:pPr>
            <a:endParaRPr lang="en-US" altLang="ja-JP" sz="1800" dirty="0" smtClean="0"/>
          </a:p>
          <a:p>
            <a:r>
              <a:rPr kumimoji="1" lang="ja-JP" altLang="en-US" sz="2400" dirty="0" smtClean="0"/>
              <a:t>どの状態に戻すと適切かわからないでしょ？</a:t>
            </a:r>
            <a:endParaRPr kumimoji="1" lang="ja-JP" altLang="en-US" sz="2400" dirty="0"/>
          </a:p>
        </p:txBody>
      </p:sp>
    </p:spTree>
    <p:extLst>
      <p:ext uri="{BB962C8B-B14F-4D97-AF65-F5344CB8AC3E}">
        <p14:creationId xmlns:p14="http://schemas.microsoft.com/office/powerpoint/2010/main" val="2570243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lnSpcReduction="10000"/>
          </a:bodyP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ja-JP" altLang="en-US" dirty="0" smtClean="0"/>
              <a:t>オッサン体力の限界</a:t>
            </a:r>
            <a:endParaRPr kumimoji="1" lang="en-US" altLang="ja-JP" dirty="0" smtClean="0"/>
          </a:p>
          <a:p>
            <a:r>
              <a:rPr lang="ja-JP" altLang="en-US" dirty="0" smtClean="0"/>
              <a:t>明日も仕事だ、もう寝かせてくれ</a:t>
            </a:r>
            <a:endParaRPr lang="en-US" altLang="ja-JP" dirty="0" smtClean="0"/>
          </a:p>
          <a:p>
            <a:r>
              <a:rPr kumimoji="1" lang="ja-JP" altLang="en-US" dirty="0" smtClean="0"/>
              <a:t>続き</a:t>
            </a:r>
            <a:r>
              <a:rPr kumimoji="1" lang="ja-JP" altLang="en-US" smtClean="0"/>
              <a:t>は次回、若しくは</a:t>
            </a:r>
            <a:r>
              <a:rPr kumimoji="1" lang="en-US" altLang="ja-JP" dirty="0" smtClean="0"/>
              <a:t>WEB</a:t>
            </a:r>
            <a:r>
              <a:rPr kumimoji="1" lang="ja-JP" altLang="en-US" dirty="0" smtClean="0"/>
              <a:t>で。</a:t>
            </a:r>
            <a:endParaRPr kumimoji="1" lang="ja-JP" altLang="en-US" dirty="0"/>
          </a:p>
        </p:txBody>
      </p:sp>
    </p:spTree>
    <p:extLst>
      <p:ext uri="{BB962C8B-B14F-4D97-AF65-F5344CB8AC3E}">
        <p14:creationId xmlns:p14="http://schemas.microsoft.com/office/powerpoint/2010/main" val="294439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20900" y="282575"/>
            <a:ext cx="4902200" cy="629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7341833" y="1855433"/>
            <a:ext cx="1454244" cy="1200329"/>
          </a:xfrm>
          <a:prstGeom prst="rect">
            <a:avLst/>
          </a:prstGeom>
          <a:noFill/>
        </p:spPr>
        <p:txBody>
          <a:bodyPr wrap="none" rtlCol="0">
            <a:spAutoFit/>
          </a:bodyPr>
          <a:lstStyle/>
          <a:p>
            <a:r>
              <a:rPr kumimoji="1" lang="ja-JP" altLang="en-US" dirty="0" smtClean="0"/>
              <a:t>縦：深さ</a:t>
            </a:r>
            <a:endParaRPr kumimoji="1" lang="en-US" altLang="ja-JP" dirty="0" smtClean="0"/>
          </a:p>
          <a:p>
            <a:r>
              <a:rPr kumimoji="1" lang="ja-JP" altLang="en-US" dirty="0" smtClean="0">
                <a:solidFill>
                  <a:srgbClr val="0070C0"/>
                </a:solidFill>
              </a:rPr>
              <a:t>青：水温</a:t>
            </a:r>
            <a:endParaRPr kumimoji="1" lang="en-US" altLang="ja-JP" dirty="0" smtClean="0">
              <a:solidFill>
                <a:srgbClr val="0070C0"/>
              </a:solidFill>
            </a:endParaRPr>
          </a:p>
          <a:p>
            <a:r>
              <a:rPr kumimoji="1" lang="ja-JP" altLang="en-US" dirty="0" smtClean="0">
                <a:solidFill>
                  <a:srgbClr val="FF0000"/>
                </a:solidFill>
              </a:rPr>
              <a:t>赤：塩分濃度</a:t>
            </a:r>
            <a:endParaRPr kumimoji="1" lang="en-US" altLang="ja-JP" dirty="0" smtClean="0">
              <a:solidFill>
                <a:srgbClr val="FF0000"/>
              </a:solidFill>
            </a:endParaRPr>
          </a:p>
          <a:p>
            <a:r>
              <a:rPr kumimoji="1" lang="ja-JP" altLang="en-US" dirty="0" smtClean="0">
                <a:solidFill>
                  <a:srgbClr val="00B050"/>
                </a:solidFill>
              </a:rPr>
              <a:t>緑：酸素濃度</a:t>
            </a:r>
            <a:endParaRPr kumimoji="1" lang="ja-JP" altLang="en-US" dirty="0">
              <a:solidFill>
                <a:srgbClr val="00B050"/>
              </a:solidFill>
            </a:endParaRPr>
          </a:p>
        </p:txBody>
      </p:sp>
    </p:spTree>
    <p:extLst>
      <p:ext uri="{BB962C8B-B14F-4D97-AF65-F5344CB8AC3E}">
        <p14:creationId xmlns:p14="http://schemas.microsoft.com/office/powerpoint/2010/main" val="319555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辛いデバッグ</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理由</a:t>
            </a:r>
            <a:endParaRPr lang="en-US" altLang="ja-JP" dirty="0" smtClean="0"/>
          </a:p>
          <a:p>
            <a:pPr lvl="1"/>
            <a:r>
              <a:rPr kumimoji="1" lang="ja-JP" altLang="en-US" dirty="0" smtClean="0"/>
              <a:t>海洋物理学と周辺領域に関する知識があまり無い</a:t>
            </a:r>
            <a:endParaRPr kumimoji="1" lang="en-US" altLang="ja-JP" dirty="0" smtClean="0"/>
          </a:p>
          <a:p>
            <a:pPr lvl="2"/>
            <a:r>
              <a:rPr lang="ja-JP" altLang="en-US" dirty="0" smtClean="0"/>
              <a:t>プログラムのロジックが正しいのかがわからない</a:t>
            </a:r>
            <a:endParaRPr lang="en-US" altLang="ja-JP" dirty="0" smtClean="0"/>
          </a:p>
          <a:p>
            <a:pPr lvl="2"/>
            <a:r>
              <a:rPr lang="ja-JP" altLang="en-US" dirty="0" smtClean="0"/>
              <a:t>水温塩分の欠損値補完をする際の線形外挿と秋間法補完による違い</a:t>
            </a:r>
            <a:endParaRPr lang="en-US" altLang="ja-JP" dirty="0" smtClean="0"/>
          </a:p>
          <a:p>
            <a:pPr lvl="2"/>
            <a:r>
              <a:rPr kumimoji="1" lang="ja-JP" altLang="en-US" dirty="0" smtClean="0"/>
              <a:t>ある層を境に塩分・水温は垂直に近いグラフになる</a:t>
            </a:r>
            <a:endParaRPr kumimoji="1" lang="en-US" altLang="ja-JP" dirty="0" smtClean="0"/>
          </a:p>
          <a:p>
            <a:pPr lvl="3"/>
            <a:r>
              <a:rPr lang="ja-JP" altLang="en-US" dirty="0" smtClean="0"/>
              <a:t>海洋学では常識らしい</a:t>
            </a:r>
            <a:endParaRPr kumimoji="1" lang="en-US" altLang="ja-JP" dirty="0" smtClean="0"/>
          </a:p>
          <a:p>
            <a:pPr lvl="2"/>
            <a:endParaRPr kumimoji="1" lang="en-US" altLang="ja-JP" dirty="0" smtClean="0"/>
          </a:p>
        </p:txBody>
      </p:sp>
    </p:spTree>
    <p:extLst>
      <p:ext uri="{BB962C8B-B14F-4D97-AF65-F5344CB8AC3E}">
        <p14:creationId xmlns:p14="http://schemas.microsoft.com/office/powerpoint/2010/main" val="111842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辛いデバッグ２</a:t>
            </a:r>
            <a:endParaRPr kumimoji="1" lang="ja-JP" altLang="en-US" dirty="0"/>
          </a:p>
        </p:txBody>
      </p:sp>
      <p:sp>
        <p:nvSpPr>
          <p:cNvPr id="3" name="コンテンツ プレースホルダー 2"/>
          <p:cNvSpPr>
            <a:spLocks noGrp="1"/>
          </p:cNvSpPr>
          <p:nvPr>
            <p:ph idx="1"/>
          </p:nvPr>
        </p:nvSpPr>
        <p:spPr>
          <a:xfrm>
            <a:off x="457200" y="1269896"/>
            <a:ext cx="8229600" cy="4856267"/>
          </a:xfrm>
        </p:spPr>
        <p:txBody>
          <a:bodyPr/>
          <a:lstStyle/>
          <a:p>
            <a:r>
              <a:rPr kumimoji="1" lang="en-US" altLang="ja-JP" dirty="0" err="1" smtClean="0"/>
              <a:t>Matlab</a:t>
            </a:r>
            <a:r>
              <a:rPr kumimoji="1" lang="ja-JP" altLang="en-US" dirty="0" smtClean="0"/>
              <a:t>プログラムの書式</a:t>
            </a:r>
            <a:endParaRPr kumimoji="1" lang="en-US" altLang="ja-JP" dirty="0" smtClean="0"/>
          </a:p>
          <a:p>
            <a:pPr lvl="1"/>
            <a:r>
              <a:rPr kumimoji="1" lang="ja-JP" altLang="en-US" dirty="0" smtClean="0"/>
              <a:t>好意的に見れば大らかな型宣言（そもそも無い）</a:t>
            </a:r>
            <a:endParaRPr kumimoji="1" lang="en-US" altLang="ja-JP" dirty="0" smtClean="0"/>
          </a:p>
          <a:p>
            <a:pPr lvl="1"/>
            <a:r>
              <a:rPr lang="ja-JP" altLang="en-US" dirty="0" smtClean="0"/>
              <a:t>配列も同様</a:t>
            </a:r>
            <a:endParaRPr lang="en-US" altLang="ja-JP" dirty="0" smtClean="0"/>
          </a:p>
          <a:p>
            <a:pPr lvl="1"/>
            <a:r>
              <a:rPr kumimoji="1" lang="ja-JP" altLang="en-US" dirty="0" smtClean="0"/>
              <a:t>型が定まらないのである変数に何が入っているかは直接ロードして見ないとわからない</a:t>
            </a:r>
            <a:endParaRPr kumimoji="1" lang="en-US" altLang="ja-JP" dirty="0" smtClean="0"/>
          </a:p>
          <a:p>
            <a:r>
              <a:rPr lang="ja-JP" altLang="en-US" dirty="0" smtClean="0"/>
              <a:t>他人のソースはコメントがあっても判りにくい</a:t>
            </a:r>
            <a:endParaRPr lang="en-US" altLang="ja-JP" dirty="0" smtClean="0"/>
          </a:p>
          <a:p>
            <a:r>
              <a:rPr kumimoji="1" lang="ja-JP" altLang="en-US" dirty="0" smtClean="0"/>
              <a:t>書いた人に質問が出来ない</a:t>
            </a:r>
            <a:endParaRPr kumimoji="1" lang="en-US" altLang="ja-JP" dirty="0" smtClean="0"/>
          </a:p>
          <a:p>
            <a:pPr lvl="1"/>
            <a:r>
              <a:rPr lang="ja-JP" altLang="en-US" dirty="0" smtClean="0"/>
              <a:t>論文執筆者はいるけど、もう忘れてるとか</a:t>
            </a:r>
            <a:endParaRPr lang="en-US" altLang="ja-JP" dirty="0" smtClean="0"/>
          </a:p>
          <a:p>
            <a:pPr lvl="1"/>
            <a:r>
              <a:rPr lang="ja-JP" altLang="en-US" dirty="0" smtClean="0"/>
              <a:t>派遣常駐</a:t>
            </a:r>
            <a:r>
              <a:rPr lang="en-US" altLang="ja-JP" dirty="0" smtClean="0"/>
              <a:t>SE</a:t>
            </a:r>
            <a:r>
              <a:rPr lang="ja-JP" altLang="en-US" dirty="0" smtClean="0"/>
              <a:t>さんの作で既に元の会社にも居ない</a:t>
            </a:r>
            <a:endParaRPr lang="en-US" altLang="ja-JP" dirty="0" smtClean="0"/>
          </a:p>
        </p:txBody>
      </p:sp>
    </p:spTree>
    <p:extLst>
      <p:ext uri="{BB962C8B-B14F-4D97-AF65-F5344CB8AC3E}">
        <p14:creationId xmlns:p14="http://schemas.microsoft.com/office/powerpoint/2010/main" val="125517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経緯２</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他人が書いたプログラムソースを解析する行為は、全ての研究者にとって過去・または他人の論文を検証する際にも同じく行われ、同様の苦行となる。</a:t>
            </a:r>
            <a:endParaRPr kumimoji="1" lang="en-US" altLang="ja-JP" dirty="0" smtClean="0"/>
          </a:p>
          <a:p>
            <a:endParaRPr kumimoji="1" lang="en-US" altLang="ja-JP" dirty="0" smtClean="0"/>
          </a:p>
          <a:p>
            <a:pPr lvl="1"/>
            <a:r>
              <a:rPr lang="ja-JP" altLang="en-US" dirty="0" smtClean="0"/>
              <a:t>書いた人が生きていて質問できれば良いけど</a:t>
            </a:r>
            <a:endParaRPr lang="en-US" altLang="ja-JP" dirty="0" smtClean="0"/>
          </a:p>
          <a:p>
            <a:pPr lvl="2"/>
            <a:r>
              <a:rPr lang="ja-JP" altLang="en-US" dirty="0" smtClean="0"/>
              <a:t>更に親切なら言う事なし</a:t>
            </a:r>
            <a:endParaRPr lang="en-US" altLang="ja-JP" dirty="0" smtClean="0"/>
          </a:p>
          <a:p>
            <a:pPr lvl="1"/>
            <a:r>
              <a:rPr kumimoji="1" lang="ja-JP" altLang="en-US" dirty="0" smtClean="0"/>
              <a:t>出来ない場合もあるし、そもそも仕事なので・・・</a:t>
            </a:r>
            <a:endParaRPr kumimoji="1" lang="en-US" altLang="ja-JP" dirty="0" smtClean="0"/>
          </a:p>
          <a:p>
            <a:pPr lvl="2"/>
            <a:r>
              <a:rPr lang="ja-JP" altLang="en-US" dirty="0" smtClean="0"/>
              <a:t>クオリティよりも納期重視（企業ならそうなる</a:t>
            </a:r>
            <a:endParaRPr kumimoji="1" lang="ja-JP" altLang="en-US" dirty="0"/>
          </a:p>
        </p:txBody>
      </p:sp>
    </p:spTree>
    <p:extLst>
      <p:ext uri="{BB962C8B-B14F-4D97-AF65-F5344CB8AC3E}">
        <p14:creationId xmlns:p14="http://schemas.microsoft.com/office/powerpoint/2010/main" val="39788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経緯３</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Matlab</a:t>
            </a:r>
            <a:r>
              <a:rPr lang="ja-JP" altLang="en-US" dirty="0" smtClean="0"/>
              <a:t>ソースの解析ツールを作ってみるのはどうか？</a:t>
            </a:r>
            <a:endParaRPr lang="en-US" altLang="ja-JP" dirty="0" smtClean="0"/>
          </a:p>
          <a:p>
            <a:pPr lvl="1"/>
            <a:r>
              <a:rPr lang="ja-JP" altLang="en-US" dirty="0" smtClean="0">
                <a:solidFill>
                  <a:srgbClr val="FF0000"/>
                </a:solidFill>
              </a:rPr>
              <a:t>研究者の役に立つ</a:t>
            </a:r>
            <a:endParaRPr lang="en-US" altLang="ja-JP" dirty="0" smtClean="0">
              <a:solidFill>
                <a:srgbClr val="FF0000"/>
              </a:solidFill>
            </a:endParaRPr>
          </a:p>
          <a:p>
            <a:pPr lvl="1"/>
            <a:r>
              <a:rPr lang="ja-JP" altLang="en-US" sz="1800" dirty="0" smtClean="0"/>
              <a:t>業務でも使えそうだし</a:t>
            </a:r>
            <a:endParaRPr lang="en-US" altLang="ja-JP" sz="1800" dirty="0" smtClean="0"/>
          </a:p>
          <a:p>
            <a:pPr lvl="2"/>
            <a:r>
              <a:rPr lang="ja-JP" altLang="en-US" sz="1800" dirty="0" smtClean="0"/>
              <a:t>業務では絶対使う！（使えるモノにする）</a:t>
            </a:r>
            <a:endParaRPr lang="en-US" altLang="ja-JP" sz="1800" dirty="0" smtClean="0"/>
          </a:p>
          <a:p>
            <a:pPr lvl="1"/>
            <a:endParaRPr lang="en-US" altLang="ja-JP" dirty="0" smtClean="0"/>
          </a:p>
          <a:p>
            <a:pPr lvl="1"/>
            <a:r>
              <a:rPr lang="ja-JP" altLang="en-US" dirty="0" smtClean="0"/>
              <a:t>ゆくゆくは</a:t>
            </a:r>
            <a:r>
              <a:rPr lang="en-US" altLang="ja-JP" dirty="0" err="1" smtClean="0"/>
              <a:t>Matlab</a:t>
            </a:r>
            <a:r>
              <a:rPr lang="ja-JP" altLang="en-US" dirty="0" smtClean="0"/>
              <a:t>に限らず様々なソース解析</a:t>
            </a:r>
            <a:r>
              <a:rPr lang="ja-JP" altLang="en-US" dirty="0" smtClean="0"/>
              <a:t>に</a:t>
            </a:r>
            <a:endParaRPr lang="en-US" altLang="ja-JP" dirty="0"/>
          </a:p>
        </p:txBody>
      </p:sp>
    </p:spTree>
    <p:extLst>
      <p:ext uri="{BB962C8B-B14F-4D97-AF65-F5344CB8AC3E}">
        <p14:creationId xmlns:p14="http://schemas.microsoft.com/office/powerpoint/2010/main" val="230515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経緯４</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誰でも使えるツール</a:t>
            </a:r>
            <a:r>
              <a:rPr lang="ja-JP" altLang="en-US" dirty="0"/>
              <a:t>と</a:t>
            </a:r>
            <a:r>
              <a:rPr lang="ja-JP" altLang="en-US" dirty="0" smtClean="0"/>
              <a:t>は？</a:t>
            </a:r>
            <a:endParaRPr lang="en-US" altLang="ja-JP" dirty="0"/>
          </a:p>
          <a:p>
            <a:pPr marL="914400" lvl="1" indent="-514350">
              <a:buFont typeface="+mj-lt"/>
              <a:buAutoNum type="arabicPeriod"/>
            </a:pPr>
            <a:r>
              <a:rPr kumimoji="1" lang="en-US" altLang="ja-JP" dirty="0" smtClean="0"/>
              <a:t>WEB</a:t>
            </a:r>
            <a:r>
              <a:rPr kumimoji="1" lang="ja-JP" altLang="en-US" dirty="0" smtClean="0"/>
              <a:t>ブラウザベースは親しみやすくて良い？</a:t>
            </a:r>
            <a:endParaRPr lang="en-US" altLang="ja-JP" dirty="0" smtClean="0"/>
          </a:p>
          <a:p>
            <a:pPr lvl="2"/>
            <a:r>
              <a:rPr kumimoji="1" lang="ja-JP" altLang="en-US" dirty="0" smtClean="0"/>
              <a:t>理由</a:t>
            </a:r>
            <a:endParaRPr kumimoji="1" lang="en-US" altLang="ja-JP" dirty="0" smtClean="0"/>
          </a:p>
          <a:p>
            <a:pPr lvl="3"/>
            <a:r>
              <a:rPr kumimoji="1" lang="en-US" altLang="ja-JP" dirty="0" smtClean="0"/>
              <a:t>OS</a:t>
            </a:r>
            <a:r>
              <a:rPr kumimoji="1" lang="ja-JP" altLang="en-US" dirty="0" smtClean="0"/>
              <a:t>依存にならないため、開発工程が少なくできる</a:t>
            </a:r>
            <a:endParaRPr kumimoji="1" lang="en-US" altLang="ja-JP" dirty="0" smtClean="0"/>
          </a:p>
          <a:p>
            <a:pPr lvl="3"/>
            <a:r>
              <a:rPr lang="ja-JP" altLang="en-US" dirty="0" smtClean="0"/>
              <a:t>ブラウザ依存は存在するが、２０１４年内に</a:t>
            </a:r>
            <a:r>
              <a:rPr lang="en-US" altLang="ja-JP" dirty="0" smtClean="0"/>
              <a:t>HTML5</a:t>
            </a:r>
            <a:r>
              <a:rPr lang="ja-JP" altLang="en-US" dirty="0" smtClean="0"/>
              <a:t>が</a:t>
            </a:r>
            <a:r>
              <a:rPr lang="en-US" altLang="ja-JP" dirty="0" smtClean="0"/>
              <a:t>W3C</a:t>
            </a:r>
            <a:r>
              <a:rPr lang="ja-JP" altLang="en-US" dirty="0" smtClean="0"/>
              <a:t>勧告予定（</a:t>
            </a:r>
            <a:r>
              <a:rPr lang="en-US" altLang="ja-JP" dirty="0" smtClean="0"/>
              <a:t>W3C:World Wide Web Consortium</a:t>
            </a:r>
            <a:r>
              <a:rPr lang="ja-JP" altLang="en-US" dirty="0" smtClean="0"/>
              <a:t>標準化団体</a:t>
            </a:r>
            <a:r>
              <a:rPr lang="en-US" altLang="ja-JP" dirty="0" smtClean="0"/>
              <a:t>)</a:t>
            </a:r>
            <a:endParaRPr kumimoji="1" lang="en-US" altLang="ja-JP" dirty="0" smtClean="0"/>
          </a:p>
          <a:p>
            <a:pPr lvl="3"/>
            <a:r>
              <a:rPr kumimoji="1" lang="ja-JP" altLang="en-US" dirty="0" smtClean="0"/>
              <a:t>老若男女スマホ時代で使えない人は少ない</a:t>
            </a:r>
            <a:endParaRPr kumimoji="1" lang="en-US" altLang="ja-JP" dirty="0" smtClean="0"/>
          </a:p>
          <a:p>
            <a:pPr lvl="2"/>
            <a:r>
              <a:rPr kumimoji="1" lang="ja-JP" altLang="en-US" dirty="0" smtClean="0"/>
              <a:t>一応業界経験者</a:t>
            </a:r>
            <a:endParaRPr kumimoji="1" lang="en-US" altLang="ja-JP" dirty="0" smtClean="0"/>
          </a:p>
          <a:p>
            <a:pPr lvl="3"/>
            <a:r>
              <a:rPr lang="ja-JP" altLang="en-US" dirty="0" smtClean="0"/>
              <a:t>本研究ではレガシーブラウザ（</a:t>
            </a:r>
            <a:r>
              <a:rPr lang="en-US" altLang="ja-JP" dirty="0" smtClean="0"/>
              <a:t>IE</a:t>
            </a:r>
            <a:r>
              <a:rPr lang="ja-JP" altLang="en-US" dirty="0" smtClean="0"/>
              <a:t>９等）は駆逐したい。</a:t>
            </a:r>
            <a:endParaRPr lang="en-US" altLang="ja-JP" dirty="0" smtClean="0"/>
          </a:p>
          <a:p>
            <a:pPr lvl="4"/>
            <a:r>
              <a:rPr lang="ja-JP" altLang="en-US" dirty="0" smtClean="0">
                <a:solidFill>
                  <a:srgbClr val="FF0000"/>
                </a:solidFill>
              </a:rPr>
              <a:t>コメント</a:t>
            </a:r>
            <a:r>
              <a:rPr lang="ja-JP" altLang="en-US" dirty="0" smtClean="0">
                <a:solidFill>
                  <a:srgbClr val="FF0000"/>
                </a:solidFill>
              </a:rPr>
              <a:t>ありますか</a:t>
            </a:r>
            <a:r>
              <a:rPr lang="ja-JP" altLang="en-US" dirty="0" smtClean="0">
                <a:solidFill>
                  <a:srgbClr val="FF0000"/>
                </a:solidFill>
              </a:rPr>
              <a:t>？</a:t>
            </a:r>
            <a:endParaRPr kumimoji="1" lang="en-US" altLang="ja-JP" dirty="0" smtClean="0">
              <a:solidFill>
                <a:srgbClr val="FF0000"/>
              </a:solidFill>
            </a:endParaRPr>
          </a:p>
          <a:p>
            <a:pPr lvl="2"/>
            <a:endParaRPr kumimoji="1" lang="ja-JP" altLang="en-US" dirty="0"/>
          </a:p>
        </p:txBody>
      </p:sp>
    </p:spTree>
    <p:extLst>
      <p:ext uri="{BB962C8B-B14F-4D97-AF65-F5344CB8AC3E}">
        <p14:creationId xmlns:p14="http://schemas.microsoft.com/office/powerpoint/2010/main" val="2387371201"/>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1435</Words>
  <Application>Microsoft Macintosh PowerPoint</Application>
  <PresentationFormat>画面に合わせる (4:3)</PresentationFormat>
  <Paragraphs>216</Paragraphs>
  <Slides>36</Slides>
  <Notes>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ホワイト</vt:lpstr>
      <vt:lpstr>親ゼミ資料 （博士中間発表会資料）</vt:lpstr>
      <vt:lpstr>ここまでの経緯</vt:lpstr>
      <vt:lpstr>MILA-GPVについて (MIxed Layer data set of Argo,Grid Point Value) </vt:lpstr>
      <vt:lpstr>PowerPoint プレゼンテーション</vt:lpstr>
      <vt:lpstr>辛いデバッグ</vt:lpstr>
      <vt:lpstr>辛いデバッグ２</vt:lpstr>
      <vt:lpstr>経緯２</vt:lpstr>
      <vt:lpstr>経緯３</vt:lpstr>
      <vt:lpstr>経緯４</vt:lpstr>
      <vt:lpstr>経緯５</vt:lpstr>
      <vt:lpstr>経緯６</vt:lpstr>
      <vt:lpstr>経緯７</vt:lpstr>
      <vt:lpstr>関連研究との関係</vt:lpstr>
      <vt:lpstr>ビジュアルプログラミング言語</vt:lpstr>
      <vt:lpstr>データフロープログラミング</vt:lpstr>
      <vt:lpstr>ドメイン特化言語</vt:lpstr>
      <vt:lpstr>フローチャート</vt:lpstr>
      <vt:lpstr>PowerPoint プレゼンテーション</vt:lpstr>
      <vt:lpstr>抽象構文木</vt:lpstr>
      <vt:lpstr>PowerPoint プレゼンテーション</vt:lpstr>
      <vt:lpstr>DOM</vt:lpstr>
      <vt:lpstr>PowerPoint プレゼンテーション</vt:lpstr>
      <vt:lpstr>コンパイラの基本構造</vt:lpstr>
      <vt:lpstr>ASTでプログラム解析</vt:lpstr>
      <vt:lpstr>JSON</vt:lpstr>
      <vt:lpstr>これまでの研究成果</vt:lpstr>
      <vt:lpstr>今後の計画</vt:lpstr>
      <vt:lpstr>親ゼミ用おまけ（イントロ）</vt:lpstr>
      <vt:lpstr>バージョン管理しない場合</vt:lpstr>
      <vt:lpstr>バージョン管理しない場合２</vt:lpstr>
      <vt:lpstr>バージョン管理しない場合３</vt:lpstr>
      <vt:lpstr>バージョン管理しない場合４</vt:lpstr>
      <vt:lpstr>よくある解決法</vt:lpstr>
      <vt:lpstr>それDropboxでよくね？</vt:lpstr>
      <vt:lpstr>Dropboxで不便な事例</vt:lpstr>
      <vt:lpstr>PowerPoint プレゼンテーション</vt:lpstr>
    </vt:vector>
  </TitlesOfParts>
  <Company>独立行政法人海洋研究開発機構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博士中間発表会資料</dc:title>
  <dc:creator>Fumihko Akazawa</dc:creator>
  <cp:lastModifiedBy>Fumihko Akazawa</cp:lastModifiedBy>
  <cp:revision>50</cp:revision>
  <dcterms:created xsi:type="dcterms:W3CDTF">2014-10-07T10:19:43Z</dcterms:created>
  <dcterms:modified xsi:type="dcterms:W3CDTF">2014-10-08T12:52:42Z</dcterms:modified>
</cp:coreProperties>
</file>