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8" r:id="rId3"/>
    <p:sldId id="279" r:id="rId4"/>
    <p:sldId id="280" r:id="rId5"/>
    <p:sldId id="283" r:id="rId6"/>
    <p:sldId id="262" r:id="rId7"/>
    <p:sldId id="258" r:id="rId8"/>
    <p:sldId id="264" r:id="rId9"/>
    <p:sldId id="265" r:id="rId10"/>
    <p:sldId id="273" r:id="rId11"/>
    <p:sldId id="267" r:id="rId12"/>
    <p:sldId id="263" r:id="rId13"/>
    <p:sldId id="268" r:id="rId14"/>
    <p:sldId id="277" r:id="rId15"/>
    <p:sldId id="259" r:id="rId16"/>
    <p:sldId id="269" r:id="rId17"/>
    <p:sldId id="270" r:id="rId18"/>
    <p:sldId id="271" r:id="rId19"/>
    <p:sldId id="272" r:id="rId20"/>
    <p:sldId id="260" r:id="rId21"/>
    <p:sldId id="261" r:id="rId22"/>
    <p:sldId id="282" r:id="rId23"/>
    <p:sldId id="257" r:id="rId24"/>
    <p:sldId id="281" r:id="rId2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19</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20</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23</a:t>
            </a:fld>
            <a:endParaRPr kumimoji="1" lang="ja-JP" altLang="en-US" dirty="0"/>
          </a:p>
        </p:txBody>
      </p:sp>
    </p:spTree>
    <p:extLst>
      <p:ext uri="{BB962C8B-B14F-4D97-AF65-F5344CB8AC3E}">
        <p14:creationId xmlns:p14="http://schemas.microsoft.com/office/powerpoint/2010/main" val="3194250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従来の方法では、まずメインとなるソースコードを眺めて、処理の流れを頭のなかで整理して作成して、新しい知見で置き換えるべき関数を見つけて</a:t>
            </a:r>
            <a:endParaRPr kumimoji="1" lang="en-US" altLang="ja-JP" dirty="0" smtClean="0"/>
          </a:p>
          <a:p>
            <a:r>
              <a:rPr kumimoji="1" lang="ja-JP" altLang="en-US" dirty="0" smtClean="0"/>
              <a:t>見つけたらその関数を新しい関数に治すという手順を踏んでいると思います。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24</a:t>
            </a:fld>
            <a:endParaRPr kumimoji="1" lang="ja-JP" altLang="en-US"/>
          </a:p>
        </p:txBody>
      </p:sp>
    </p:spTree>
    <p:extLst>
      <p:ext uri="{BB962C8B-B14F-4D97-AF65-F5344CB8AC3E}">
        <p14:creationId xmlns:p14="http://schemas.microsoft.com/office/powerpoint/2010/main" val="167508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問題点をもういちど整理します。</a:t>
            </a:r>
            <a:endParaRPr kumimoji="1" lang="en-US" altLang="ja-JP" dirty="0" smtClean="0"/>
          </a:p>
          <a:p>
            <a:r>
              <a:rPr kumimoji="1" lang="ja-JP" altLang="en-US" dirty="0" smtClean="0"/>
              <a:t>従来の手法では、まず論文ベースで数理モデルを理解して頭のなかでプログラムを作成するためのモデル図を書きます。またフローチャートなどを作成したりもします。</a:t>
            </a:r>
            <a:endParaRPr kumimoji="1" lang="en-US" altLang="ja-JP" dirty="0" smtClean="0"/>
          </a:p>
          <a:p>
            <a:r>
              <a:rPr kumimoji="1" lang="ja-JP" altLang="en-US" dirty="0" smtClean="0"/>
              <a:t>次に数理モデルを実装したプログラムソースコードの解読をします。論文内容と</a:t>
            </a:r>
            <a:r>
              <a:rPr kumimoji="1" lang="en-US" altLang="ja-JP" dirty="0" err="1" smtClean="0"/>
              <a:t>Matlab</a:t>
            </a:r>
            <a:r>
              <a:rPr kumimoji="1" lang="ja-JP" altLang="en-US" dirty="0" smtClean="0"/>
              <a:t>ファイルの対応関係を見つけます。この段階はプログラムのコメント文などをヒントにして解析する必要があります。</a:t>
            </a:r>
            <a:endParaRPr kumimoji="1" lang="en-US" altLang="ja-JP" dirty="0" smtClean="0"/>
          </a:p>
          <a:p>
            <a:r>
              <a:rPr kumimoji="1" lang="ja-JP" altLang="en-US" dirty="0" smtClean="0"/>
              <a:t>そして改変すべき関数を見つけたら、その部分を新しい関数で書き直します。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従来の手法では以上の様に、まずソースを頭の中で解析して、プログラムコードに書き出すという作業や</a:t>
            </a:r>
            <a:endParaRPr kumimoji="1" lang="en-US" altLang="ja-JP" dirty="0" smtClean="0"/>
          </a:p>
          <a:p>
            <a:r>
              <a:rPr kumimoji="1" lang="ja-JP" altLang="en-US" dirty="0" smtClean="0"/>
              <a:t>変更する部分を見つける、直すという手順は全て手動で行う必要があります。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1459523"/>
            <a:ext cx="7772400" cy="3789484"/>
          </a:xfrm>
        </p:spPr>
        <p:txBody>
          <a:bodyPr>
            <a:normAutofit fontScale="90000"/>
          </a:bodyPr>
          <a:lstStyle/>
          <a:p>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a:t>
            </a:r>
            <a:r>
              <a:rPr lang="en-US" altLang="ja-JP" dirty="0" smtClean="0"/>
              <a:t/>
            </a:r>
            <a:br>
              <a:rPr lang="en-US" altLang="ja-JP" dirty="0" smtClean="0"/>
            </a:br>
            <a:r>
              <a:rPr lang="ja-JP" altLang="ja-JP" dirty="0" smtClean="0"/>
              <a:t>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a:t>
            </a:r>
            <a:r>
              <a:rPr lang="ja-JP" altLang="ja-JP" dirty="0"/>
              <a:t>可視化</a:t>
            </a:r>
            <a:r>
              <a:rPr lang="ja-JP" altLang="ja-JP" dirty="0" smtClean="0"/>
              <a:t>プログラミング環境</a:t>
            </a:r>
            <a:r>
              <a:rPr lang="en-US" altLang="ja-JP" dirty="0" smtClean="0"/>
              <a:t/>
            </a:r>
            <a:br>
              <a:rPr lang="en-US" altLang="ja-JP" dirty="0" smtClean="0"/>
            </a:br>
            <a:r>
              <a:rPr lang="ja-JP" altLang="ja-JP" dirty="0" smtClean="0"/>
              <a:t>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304800" y="1417638"/>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69645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25718" y="1417638"/>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32118"/>
            <a:chOff x="832102" y="2103804"/>
            <a:chExt cx="7291842" cy="39321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ソースコード</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と</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494853" y="5574257"/>
              <a:ext cx="2586766" cy="461665"/>
            </a:xfrm>
            <a:prstGeom prst="rect">
              <a:avLst/>
            </a:prstGeom>
            <a:noFill/>
          </p:spPr>
          <p:txBody>
            <a:bodyPr wrap="none" rtlCol="0">
              <a:spAutoFit/>
            </a:bodyPr>
            <a:lstStyle/>
            <a:p>
              <a:r>
                <a:rPr lang="ja-JP" altLang="en-US" sz="2400" dirty="0" smtClean="0">
                  <a:solidFill>
                    <a:srgbClr val="FF0000"/>
                  </a:solidFill>
                </a:rPr>
                <a:t>全て手動で</a:t>
              </a:r>
              <a:r>
                <a:rPr kumimoji="1" lang="ja-JP" altLang="en-US" sz="2400" dirty="0" smtClean="0">
                  <a:solidFill>
                    <a:srgbClr val="FF0000"/>
                  </a:solidFill>
                </a:rPr>
                <a:t>一方向</a:t>
              </a:r>
              <a:endParaRPr kumimoji="1" lang="ja-JP" altLang="en-US" sz="2400" dirty="0">
                <a:solidFill>
                  <a:srgbClr val="FF0000"/>
                </a:solidFill>
              </a:endParaRPr>
            </a:p>
          </p:txBody>
        </p:sp>
      </p:grpSp>
      <p:cxnSp>
        <p:nvCxnSpPr>
          <p:cNvPr id="4" name="直線コネクタ 3"/>
          <p:cNvCxnSpPr/>
          <p:nvPr/>
        </p:nvCxnSpPr>
        <p:spPr>
          <a:xfrm flipV="1">
            <a:off x="457200" y="1551709"/>
            <a:ext cx="8229600" cy="2770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05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lstStyle/>
          <a:p>
            <a:pPr marL="0" indent="0" algn="ctr">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674169" cy="2000548"/>
          </a:xfrm>
          <a:prstGeom prst="rect">
            <a:avLst/>
          </a:prstGeom>
          <a:noFill/>
        </p:spPr>
        <p:txBody>
          <a:bodyPr wrap="none" rtlCol="0">
            <a:spAutoFit/>
          </a:bodyPr>
          <a:lstStyle/>
          <a:p>
            <a:pPr>
              <a:spcAft>
                <a:spcPts val="600"/>
              </a:spcAft>
            </a:pPr>
            <a:r>
              <a:rPr lang="ja-JP" altLang="en-US" sz="2000" dirty="0" smtClean="0"/>
              <a:t>略歴</a:t>
            </a:r>
            <a:endParaRPr lang="en-US" altLang="ja-JP" sz="2000" dirty="0" smtClean="0"/>
          </a:p>
          <a:p>
            <a:pPr>
              <a:spcAft>
                <a:spcPts val="600"/>
              </a:spcAft>
            </a:pPr>
            <a:r>
              <a:rPr kumimoji="1" lang="ja-JP" altLang="en-US" sz="2000" dirty="0" smtClean="0"/>
              <a:t>１９９７年４月～ゲームソフトウェア開発会社プログラマー</a:t>
            </a:r>
            <a:endParaRPr kumimoji="1" lang="en-US" altLang="ja-JP" sz="2000" dirty="0" smtClean="0"/>
          </a:p>
          <a:p>
            <a:pPr>
              <a:spcAft>
                <a:spcPts val="600"/>
              </a:spcAft>
            </a:pPr>
            <a:r>
              <a:rPr lang="ja-JP" altLang="en-US" sz="2000" dirty="0" smtClean="0"/>
              <a:t>２００５年１２月～理化学研究所脳科学総合研究センター神経情報基盤センター</a:t>
            </a:r>
            <a:endParaRPr lang="en-US" altLang="ja-JP" sz="2000" dirty="0" smtClean="0"/>
          </a:p>
          <a:p>
            <a:pPr>
              <a:spcAft>
                <a:spcPts val="600"/>
              </a:spcAft>
            </a:pPr>
            <a:r>
              <a:rPr kumimoji="1" lang="ja-JP" altLang="en-US" sz="2000" dirty="0" smtClean="0"/>
              <a:t>２０１２年４月～科学技術振興</a:t>
            </a:r>
            <a:r>
              <a:rPr kumimoji="1" lang="ja-JP" altLang="en-US" sz="2000" dirty="0" smtClean="0"/>
              <a:t>機構</a:t>
            </a:r>
            <a:r>
              <a:rPr kumimoji="1" lang="en-US" altLang="ja-JP" sz="2000" dirty="0" smtClean="0"/>
              <a:t>(JST)</a:t>
            </a:r>
            <a:endParaRPr kumimoji="1" lang="en-US" altLang="ja-JP" sz="2000" dirty="0" smtClean="0"/>
          </a:p>
          <a:p>
            <a:pPr>
              <a:spcAft>
                <a:spcPts val="600"/>
              </a:spcAft>
            </a:pPr>
            <a:r>
              <a:rPr lang="ja-JP" altLang="en-US" sz="2000" dirty="0" smtClean="0"/>
              <a:t>２０１４年４月～海洋研究開発</a:t>
            </a:r>
            <a:r>
              <a:rPr lang="ja-JP" altLang="en-US" sz="2000" dirty="0" smtClean="0"/>
              <a:t>機構</a:t>
            </a:r>
            <a:r>
              <a:rPr lang="en-US" altLang="ja-JP" sz="2000" dirty="0" smtClean="0"/>
              <a:t>(JAMSTEC)</a:t>
            </a:r>
            <a:endParaRPr kumimoji="1" lang="ja-JP" altLang="en-US" sz="2000"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57" y="509927"/>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37" y="951951"/>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80" y="1431107"/>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82" y="1809675"/>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6" y="1004180"/>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lnSpcReduction="10000"/>
          </a:bodyPr>
          <a:lstStyle/>
          <a:p>
            <a:r>
              <a:rPr lang="en-US" altLang="ja-JP" dirty="0"/>
              <a:t>WHATWG HTML Living Standard</a:t>
            </a:r>
            <a:r>
              <a:rPr lang="ja-JP" altLang="en-US" dirty="0"/>
              <a:t>の追跡</a:t>
            </a:r>
            <a:endParaRPr lang="en-US" altLang="ja-JP" dirty="0"/>
          </a:p>
          <a:p>
            <a:pPr lvl="1"/>
            <a:r>
              <a:rPr lang="en-US" altLang="ja-JP" sz="2400" dirty="0"/>
              <a:t>Web Hypertext Application Technology Working </a:t>
            </a:r>
            <a:r>
              <a:rPr lang="en-US" altLang="ja-JP" sz="2400" dirty="0" smtClean="0"/>
              <a:t>Group</a:t>
            </a:r>
          </a:p>
          <a:p>
            <a:pPr lvl="1"/>
            <a:r>
              <a:rPr lang="ja-JP" altLang="en-US" sz="2400" dirty="0" smtClean="0"/>
              <a:t>主要ブラウザ開発者が主に参照している</a:t>
            </a:r>
            <a:r>
              <a:rPr lang="en-US" altLang="ja-JP" sz="2400" dirty="0" smtClean="0"/>
              <a:t>WG</a:t>
            </a:r>
            <a:endParaRPr lang="en-US" altLang="ja-JP" sz="2400" dirty="0"/>
          </a:p>
          <a:p>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正式勧告され仕様の確認</a:t>
            </a:r>
            <a:endParaRPr kumimoji="1" lang="en-US" altLang="ja-JP" dirty="0" smtClean="0"/>
          </a:p>
          <a:p>
            <a:pPr lvl="1"/>
            <a:r>
              <a:rPr lang="en-US" altLang="ja-JP" sz="2400" dirty="0" smtClean="0"/>
              <a:t>2014</a:t>
            </a:r>
            <a:r>
              <a:rPr lang="ja-JP" altLang="en-US" sz="2400" dirty="0" smtClean="0"/>
              <a:t>年</a:t>
            </a:r>
            <a:r>
              <a:rPr lang="en-US" altLang="ja-JP" sz="2400" dirty="0" smtClean="0"/>
              <a:t>10</a:t>
            </a:r>
            <a:r>
              <a:rPr lang="ja-JP" altLang="en-US" sz="2400" dirty="0" smtClean="0"/>
              <a:t>月</a:t>
            </a:r>
            <a:r>
              <a:rPr lang="en-US" altLang="ja-JP" sz="2400" dirty="0" smtClean="0"/>
              <a:t>28</a:t>
            </a:r>
            <a:r>
              <a:rPr lang="ja-JP" altLang="en-US" sz="2400" dirty="0" smtClean="0"/>
              <a:t>日（米国時間</a:t>
            </a:r>
            <a:r>
              <a:rPr lang="ja-JP" altLang="en-US" sz="2400" dirty="0" smtClean="0"/>
              <a:t>）</a:t>
            </a:r>
            <a:endParaRPr lang="en-US" altLang="ja-JP" sz="2400" dirty="0" smtClean="0"/>
          </a:p>
          <a:p>
            <a:pPr lvl="1"/>
            <a:r>
              <a:rPr lang="en-US" altLang="ja-JP" sz="2400" dirty="0" smtClean="0"/>
              <a:t>WHATWG</a:t>
            </a:r>
            <a:r>
              <a:rPr lang="ja-JP" altLang="en-US" sz="2400" dirty="0"/>
              <a:t> </a:t>
            </a:r>
            <a:r>
              <a:rPr lang="en-US" altLang="ja-JP" sz="2400" dirty="0" smtClean="0"/>
              <a:t>Living Standard</a:t>
            </a:r>
            <a:r>
              <a:rPr lang="ja-JP" altLang="en-US" sz="2400" dirty="0" smtClean="0"/>
              <a:t>の成果を元にしている</a:t>
            </a:r>
            <a:endParaRPr lang="en-US" altLang="ja-JP" sz="2400" dirty="0" smtClean="0"/>
          </a:p>
          <a:p>
            <a:r>
              <a:rPr lang="ja-JP" altLang="en-US" dirty="0" smtClean="0"/>
              <a:t>コードパース手法の調査・プログラム作成</a:t>
            </a:r>
            <a:endParaRPr lang="en-US" altLang="ja-JP" dirty="0" smtClean="0"/>
          </a:p>
          <a:p>
            <a:pPr lvl="1"/>
            <a:r>
              <a:rPr kumimoji="1" lang="en-US" altLang="ja-JP" sz="2400" dirty="0" err="1" smtClean="0"/>
              <a:t>JQuery,Ajax</a:t>
            </a:r>
            <a:r>
              <a:rPr kumimoji="1" lang="ja-JP" altLang="en-US" sz="2400" dirty="0" smtClean="0"/>
              <a:t>によるプログラミング</a:t>
            </a:r>
            <a:endParaRPr kumimoji="1" lang="en-US" altLang="ja-JP" sz="2400" dirty="0" smtClean="0"/>
          </a:p>
          <a:p>
            <a:pPr lvl="1"/>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対象とした</a:t>
            </a:r>
            <a:r>
              <a:rPr lang="en-US" altLang="ja-JP" dirty="0" smtClean="0"/>
              <a:t>2</a:t>
            </a:r>
            <a:r>
              <a:rPr lang="ja-JP" altLang="en-US" dirty="0" smtClean="0"/>
              <a:t>つのモデルで動作検証を行う</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ヒトの情報処理を理解する手段として神経細胞特性や知覚特性を記述・再現する数理モデル構築並びにシミュレーションによるモデル検証の問題点</a:t>
            </a:r>
            <a:endParaRPr kumimoji="1" lang="ja-JP" altLang="en-US" dirty="0"/>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2210829"/>
            <a:ext cx="2984500" cy="373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580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678591"/>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318000"/>
            <a:ext cx="3289905" cy="2409598"/>
          </a:xfrm>
          <a:prstGeom prst="rect">
            <a:avLst/>
          </a:prstGeom>
        </p:spPr>
      </p:pic>
      <p:sp>
        <p:nvSpPr>
          <p:cNvPr id="9" name="テキスト ボックス 8"/>
          <p:cNvSpPr txBox="1"/>
          <p:nvPr/>
        </p:nvSpPr>
        <p:spPr>
          <a:xfrm>
            <a:off x="4717143" y="2143811"/>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511963"/>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19380" y="3090672"/>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346364" y="1533448"/>
            <a:ext cx="865909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28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a:t>
            </a:r>
            <a:r>
              <a:rPr kumimoji="1" lang="ja-JP" altLang="en-US" sz="3600" dirty="0" smtClean="0"/>
              <a:t>数理モデル</a:t>
            </a:r>
            <a:r>
              <a:rPr kumimoji="1" lang="ja-JP" altLang="en-US" sz="3600" dirty="0" smtClean="0"/>
              <a:t>研究</a:t>
            </a:r>
            <a:endParaRPr kumimoji="1" lang="ja-JP" altLang="en-US" sz="3600" dirty="0"/>
          </a:p>
        </p:txBody>
      </p:sp>
      <p:sp>
        <p:nvSpPr>
          <p:cNvPr id="3" name="コンテンツ プレースホルダー 2"/>
          <p:cNvSpPr>
            <a:spLocks noGrp="1"/>
          </p:cNvSpPr>
          <p:nvPr>
            <p:ph sz="half" idx="1"/>
          </p:nvPr>
        </p:nvSpPr>
        <p:spPr>
          <a:xfrm>
            <a:off x="408708" y="1308409"/>
            <a:ext cx="4725999" cy="4525963"/>
          </a:xfrm>
        </p:spPr>
        <p:txBody>
          <a:bodyPr>
            <a:normAutofit fontScale="92500" lnSpcReduction="10000"/>
          </a:bodyPr>
          <a:lstStyle/>
          <a:p>
            <a:pPr marL="514350" indent="-514350">
              <a:buFont typeface="+mj-lt"/>
              <a:buAutoNum type="arabicPeriod"/>
            </a:pPr>
            <a:r>
              <a:rPr lang="ja-JP" altLang="en-US" dirty="0" smtClean="0"/>
              <a:t>各種実験結果の数理的記述</a:t>
            </a:r>
            <a:endParaRPr lang="en-US" altLang="ja-JP" dirty="0" smtClean="0"/>
          </a:p>
          <a:p>
            <a:pPr lvl="1"/>
            <a:r>
              <a:rPr lang="ja-JP" altLang="en-US" dirty="0"/>
              <a:t>式やアルゴリズムで</a:t>
            </a:r>
            <a:r>
              <a:rPr lang="ja-JP" altLang="en-US" dirty="0" smtClean="0"/>
              <a:t>表現</a:t>
            </a:r>
            <a:endParaRPr lang="en-US" altLang="ja-JP" dirty="0" smtClean="0"/>
          </a:p>
          <a:p>
            <a:pPr lvl="1"/>
            <a:r>
              <a:rPr lang="ja-JP" altLang="en-US" dirty="0"/>
              <a:t>処理の流れを</a:t>
            </a:r>
            <a:r>
              <a:rPr lang="ja-JP" altLang="en-US" dirty="0" smtClean="0"/>
              <a:t>図示→論文に掲載</a:t>
            </a:r>
            <a:endParaRPr lang="en-US" altLang="ja-JP" dirty="0"/>
          </a:p>
          <a:p>
            <a:pPr marL="514350" indent="-514350">
              <a:buFont typeface="+mj-lt"/>
              <a:buAutoNum type="arabicPeriod"/>
            </a:pPr>
            <a:r>
              <a:rPr lang="ja-JP" altLang="en-US" dirty="0" smtClean="0"/>
              <a:t>モデルの実装（プログラム）</a:t>
            </a:r>
            <a:endParaRPr lang="en-US" altLang="ja-JP" dirty="0" smtClean="0"/>
          </a:p>
          <a:p>
            <a:pPr marL="914400" lvl="1" indent="-514350"/>
            <a:r>
              <a:rPr lang="ja-JP" altLang="en-US" dirty="0" smtClean="0"/>
              <a:t>式・アルゴリズム・処理流れの翻訳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smtClean="0"/>
          </a:p>
          <a:p>
            <a:pPr marL="914400" lvl="1" indent="-514350"/>
            <a:r>
              <a:rPr lang="ja-JP" altLang="en-US" dirty="0"/>
              <a:t>シミュレーション</a:t>
            </a:r>
            <a:r>
              <a:rPr lang="ja-JP" altLang="en-US" dirty="0" smtClean="0"/>
              <a:t>結果と実験結果の整合性</a:t>
            </a:r>
            <a:r>
              <a:rPr lang="ja-JP" altLang="en-US" dirty="0" smtClean="0"/>
              <a:t>確認</a:t>
            </a:r>
            <a:endParaRPr lang="en-US" altLang="ja-JP" dirty="0" smtClean="0"/>
          </a:p>
          <a:p>
            <a:pPr marL="514350" indent="-514350">
              <a:buFont typeface="+mj-lt"/>
              <a:buAutoNum type="arabicPeriod"/>
            </a:pPr>
            <a:r>
              <a:rPr lang="ja-JP" altLang="en-US" dirty="0" smtClean="0">
                <a:solidFill>
                  <a:srgbClr val="FF0000"/>
                </a:solidFill>
              </a:rPr>
              <a:t>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823"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039900"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a:t>
            </a:r>
            <a:r>
              <a:rPr kumimoji="1" lang="ja-JP" altLang="en-US" sz="3600" dirty="0" smtClean="0"/>
              <a:t>数理モデル</a:t>
            </a:r>
            <a:r>
              <a:rPr kumimoji="1" lang="ja-JP" altLang="en-US" sz="3600" dirty="0" smtClean="0"/>
              <a:t>研究のプロセス</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6106562" cy="5396986"/>
          </a:xfrm>
          <a:prstGeom prst="rect">
            <a:avLst/>
          </a:prstGeom>
        </p:spPr>
      </p:pic>
      <p:sp>
        <p:nvSpPr>
          <p:cNvPr id="13" name="テキスト ボックス 12"/>
          <p:cNvSpPr txBox="1"/>
          <p:nvPr/>
        </p:nvSpPr>
        <p:spPr>
          <a:xfrm>
            <a:off x="6106562" y="992335"/>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3080050"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106563" y="1361667"/>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6106563" y="1725579"/>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6106563" y="2362050"/>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106562" y="2701196"/>
            <a:ext cx="2672526" cy="369332"/>
          </a:xfrm>
          <a:prstGeom prst="rect">
            <a:avLst/>
          </a:prstGeom>
          <a:noFill/>
        </p:spPr>
        <p:txBody>
          <a:bodyPr wrap="none" rtlCol="0">
            <a:spAutoFit/>
          </a:bodyPr>
          <a:lstStyle/>
          <a:p>
            <a:r>
              <a:rPr kumimoji="1" lang="ja-JP" altLang="en-US" dirty="0" smtClean="0"/>
              <a:t>５．動作させ、整合性確認</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本研究の目的</a:t>
            </a:r>
            <a:endParaRPr kumimoji="1" lang="ja-JP" altLang="en-US" dirty="0"/>
          </a:p>
        </p:txBody>
      </p:sp>
      <p:sp>
        <p:nvSpPr>
          <p:cNvPr id="5" name="テキスト プレースホルダー 4"/>
          <p:cNvSpPr>
            <a:spLocks noGrp="1"/>
          </p:cNvSpPr>
          <p:nvPr>
            <p:ph type="body" idx="1"/>
          </p:nvPr>
        </p:nvSpPr>
        <p:spPr/>
        <p:style>
          <a:lnRef idx="1">
            <a:schemeClr val="dk1"/>
          </a:lnRef>
          <a:fillRef idx="2">
            <a:schemeClr val="dk1"/>
          </a:fillRef>
          <a:effectRef idx="1">
            <a:schemeClr val="dk1"/>
          </a:effectRef>
          <a:fontRef idx="minor">
            <a:schemeClr val="dk1"/>
          </a:fontRef>
        </p:style>
        <p:txBody>
          <a:bodyPr/>
          <a:lstStyle/>
          <a:p>
            <a:pPr algn="ctr"/>
            <a:r>
              <a:rPr kumimoji="1" lang="ja-JP" altLang="en-US" dirty="0" smtClean="0"/>
              <a:t>「問題点１」の解決</a:t>
            </a:r>
            <a:endParaRPr kumimoji="1" lang="ja-JP" altLang="en-US" dirty="0"/>
          </a:p>
        </p:txBody>
      </p:sp>
      <p:sp>
        <p:nvSpPr>
          <p:cNvPr id="3" name="コンテンツ プレースホルダー 2"/>
          <p:cNvSpPr>
            <a:spLocks noGrp="1"/>
          </p:cNvSpPr>
          <p:nvPr>
            <p:ph sz="half" idx="2"/>
          </p:nvPr>
        </p:nvSpPr>
        <p:spPr/>
        <p:txBody>
          <a:bodyPr/>
          <a:lstStyle/>
          <a:p>
            <a:r>
              <a:rPr kumimoji="1" lang="ja-JP" altLang="en-US" dirty="0" smtClean="0"/>
              <a:t>絵を入れたり、手段の概要を記したり。</a:t>
            </a:r>
            <a:endParaRPr kumimoji="1" lang="ja-JP" altLang="en-US" dirty="0"/>
          </a:p>
        </p:txBody>
      </p:sp>
      <p:sp>
        <p:nvSpPr>
          <p:cNvPr id="6" name="テキスト プレースホルダー 5"/>
          <p:cNvSpPr>
            <a:spLocks noGrp="1"/>
          </p:cNvSpPr>
          <p:nvPr>
            <p:ph type="body" sz="quarter" idx="3"/>
          </p:nvPr>
        </p:nvSpPr>
        <p:spPr/>
        <p:style>
          <a:lnRef idx="1">
            <a:schemeClr val="dk1"/>
          </a:lnRef>
          <a:fillRef idx="2">
            <a:schemeClr val="dk1"/>
          </a:fillRef>
          <a:effectRef idx="1">
            <a:schemeClr val="dk1"/>
          </a:effectRef>
          <a:fontRef idx="minor">
            <a:schemeClr val="dk1"/>
          </a:fontRef>
        </p:style>
        <p:txBody>
          <a:bodyPr/>
          <a:lstStyle/>
          <a:p>
            <a:pPr algn="ctr"/>
            <a:r>
              <a:rPr kumimoji="1" lang="ja-JP" altLang="en-US" dirty="0" smtClean="0"/>
              <a:t>「問題点２」の解決</a:t>
            </a:r>
            <a:endParaRPr kumimoji="1" lang="ja-JP" altLang="en-US" dirty="0"/>
          </a:p>
        </p:txBody>
      </p:sp>
      <p:sp>
        <p:nvSpPr>
          <p:cNvPr id="7" name="コンテンツ プレースホルダー 6"/>
          <p:cNvSpPr>
            <a:spLocks noGrp="1"/>
          </p:cNvSpPr>
          <p:nvPr>
            <p:ph sz="quarter" idx="4"/>
          </p:nvPr>
        </p:nvSpPr>
        <p:spPr/>
        <p:txBody>
          <a:bodyPr/>
          <a:lstStyle/>
          <a:p>
            <a:endParaRPr kumimoji="1" lang="ja-JP" altLang="en-US"/>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Simoncelli&amp;Heeger</a:t>
            </a:r>
            <a:r>
              <a:rPr lang="ja-JP" altLang="en-US" dirty="0"/>
              <a:t>の運動知覚モデル</a:t>
            </a:r>
            <a:r>
              <a:rPr lang="en-US" altLang="ja-JP" dirty="0"/>
              <a:t/>
            </a:r>
            <a:br>
              <a:rPr lang="en-US" altLang="ja-JP" dirty="0"/>
            </a:br>
            <a:endParaRPr kumimoji="1" lang="ja-JP" altLang="en-US" dirty="0"/>
          </a:p>
        </p:txBody>
      </p:sp>
      <p:sp>
        <p:nvSpPr>
          <p:cNvPr id="4" name="正方形/長方形 3"/>
          <p:cNvSpPr/>
          <p:nvPr/>
        </p:nvSpPr>
        <p:spPr>
          <a:xfrm>
            <a:off x="782537" y="171592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45271" y="1715924"/>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05817" y="1715924"/>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20380" y="1715924"/>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23391" y="2139303"/>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15322" y="2153902"/>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19663" y="2139303"/>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481" y="2748746"/>
            <a:ext cx="5766040" cy="3397845"/>
          </a:xfrm>
          <a:prstGeom prst="rect">
            <a:avLst/>
          </a:prstGeom>
        </p:spPr>
      </p:pic>
      <p:sp>
        <p:nvSpPr>
          <p:cNvPr id="20" name="テキスト ボックス 19"/>
          <p:cNvSpPr txBox="1"/>
          <p:nvPr/>
        </p:nvSpPr>
        <p:spPr>
          <a:xfrm>
            <a:off x="1284649" y="6338915"/>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cxnSp>
        <p:nvCxnSpPr>
          <p:cNvPr id="10" name="直線コネクタ 9"/>
          <p:cNvCxnSpPr/>
          <p:nvPr/>
        </p:nvCxnSpPr>
        <p:spPr>
          <a:xfrm>
            <a:off x="298938" y="1207167"/>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499030"/>
            <a:ext cx="8229600" cy="1143000"/>
          </a:xfrm>
        </p:spPr>
        <p:txBody>
          <a:bodyPr>
            <a:normAutofit fontScale="90000"/>
          </a:bodyPr>
          <a:lstStyle/>
          <a:p>
            <a:r>
              <a:rPr lang="en-US" altLang="ja-JP" sz="4000" dirty="0"/>
              <a:t>MT</a:t>
            </a:r>
            <a:r>
              <a:rPr lang="ja-JP" altLang="en-US" sz="4000" dirty="0"/>
              <a:t>細胞には抑制性受容野があると</a:t>
            </a:r>
            <a:r>
              <a:rPr lang="ja-JP" altLang="en-US" sz="4000" dirty="0" smtClean="0"/>
              <a:t>いう</a:t>
            </a:r>
            <a:r>
              <a:rPr lang="en-US" altLang="ja-JP" sz="4000" dirty="0" smtClean="0"/>
              <a:t/>
            </a:r>
            <a:br>
              <a:rPr lang="en-US" altLang="ja-JP" sz="4000" dirty="0" smtClean="0"/>
            </a:br>
            <a:r>
              <a:rPr lang="ja-JP" altLang="en-US" sz="4000" dirty="0" smtClean="0"/>
              <a:t>新しい</a:t>
            </a:r>
            <a:r>
              <a:rPr lang="ja-JP" altLang="en-US" sz="4000" dirty="0"/>
              <a:t>知見の検証</a:t>
            </a:r>
            <a:r>
              <a:rPr lang="ja-JP" altLang="en-US" dirty="0"/>
              <a:t/>
            </a:r>
            <a:br>
              <a:rPr lang="ja-JP" altLang="en-US" dirty="0"/>
            </a:br>
            <a:endParaRPr kumimoji="1" lang="ja-JP" altLang="en-US" dirty="0"/>
          </a:p>
        </p:txBody>
      </p:sp>
      <p:sp>
        <p:nvSpPr>
          <p:cNvPr id="4" name="テキスト ボックス 3"/>
          <p:cNvSpPr txBox="1"/>
          <p:nvPr/>
        </p:nvSpPr>
        <p:spPr>
          <a:xfrm>
            <a:off x="360485" y="5625297"/>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059300"/>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1927762"/>
            <a:ext cx="2185605" cy="2142326"/>
          </a:xfrm>
          <a:prstGeom prst="rect">
            <a:avLst/>
          </a:prstGeom>
        </p:spPr>
      </p:pic>
      <p:pic>
        <p:nvPicPr>
          <p:cNvPr id="8" name="図 7"/>
          <p:cNvPicPr>
            <a:picLocks noChangeAspect="1"/>
          </p:cNvPicPr>
          <p:nvPr/>
        </p:nvPicPr>
        <p:blipFill>
          <a:blip r:embed="rId4"/>
          <a:stretch>
            <a:fillRect/>
          </a:stretch>
        </p:blipFill>
        <p:spPr>
          <a:xfrm>
            <a:off x="5013068" y="1927762"/>
            <a:ext cx="2190515" cy="2147138"/>
          </a:xfrm>
          <a:prstGeom prst="rect">
            <a:avLst/>
          </a:prstGeom>
        </p:spPr>
      </p:pic>
      <p:sp>
        <p:nvSpPr>
          <p:cNvPr id="9" name="テキスト ボックス 8"/>
          <p:cNvSpPr txBox="1"/>
          <p:nvPr/>
        </p:nvSpPr>
        <p:spPr>
          <a:xfrm>
            <a:off x="1130799" y="4157097"/>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5013068" y="4157097"/>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cxnSp>
        <p:nvCxnSpPr>
          <p:cNvPr id="11" name="直線コネクタ 10"/>
          <p:cNvCxnSpPr/>
          <p:nvPr/>
        </p:nvCxnSpPr>
        <p:spPr>
          <a:xfrm>
            <a:off x="263236" y="1410118"/>
            <a:ext cx="88807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417638"/>
            <a:ext cx="838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a:t>
            </a:r>
            <a:r>
              <a:rPr kumimoji="1" lang="ja-JP" altLang="en-US" u="sng" dirty="0" smtClean="0">
                <a:solidFill>
                  <a:srgbClr val="FFC000"/>
                </a:solidFill>
              </a:rPr>
              <a:t>従来の手法</a:t>
            </a:r>
            <a:endParaRPr kumimoji="1" lang="en-US" altLang="ja-JP" u="sng" dirty="0" smtClean="0">
              <a:solidFill>
                <a:srgbClr val="FFC000"/>
              </a:solidFill>
            </a:endParaRPr>
          </a:p>
          <a:p>
            <a:pPr marL="514350" indent="-514350">
              <a:buClr>
                <a:schemeClr val="accent6"/>
              </a:buClr>
              <a:buFont typeface="+mj-ea"/>
              <a:buAutoNum type="circleNumDbPlain"/>
            </a:pPr>
            <a:r>
              <a:rPr lang="ja-JP" altLang="en-US" dirty="0" smtClean="0"/>
              <a:t>論文ベースでの</a:t>
            </a:r>
            <a:r>
              <a:rPr lang="en-US" altLang="ja-JP" dirty="0" smtClean="0"/>
              <a:t>S&amp;H</a:t>
            </a:r>
            <a:r>
              <a:rPr lang="ja-JP" altLang="en-US" dirty="0" smtClean="0"/>
              <a:t>数理モデルの解釈（プログラム用のモデル図を描く）</a:t>
            </a:r>
            <a:endParaRPr lang="en-US" altLang="ja-JP" dirty="0" smtClean="0"/>
          </a:p>
          <a:p>
            <a:pPr marL="514350" indent="-514350">
              <a:buClr>
                <a:schemeClr val="accent6"/>
              </a:buClr>
              <a:buFont typeface="+mj-ea"/>
              <a:buAutoNum type="circleNumDbPlain"/>
            </a:pPr>
            <a:r>
              <a:rPr kumimoji="1" lang="ja-JP" altLang="en-US" dirty="0" smtClean="0"/>
              <a:t>数理モデルを実装（翻訳）したプログラミング言語の解読＝コードから論文内容と</a:t>
            </a:r>
            <a:r>
              <a:rPr kumimoji="1" lang="en-US" altLang="ja-JP" dirty="0" err="1" smtClean="0"/>
              <a:t>Matlab</a:t>
            </a:r>
            <a:r>
              <a:rPr kumimoji="1" lang="ja-JP" altLang="en-US" dirty="0" smtClean="0"/>
              <a:t>ファイルの対応関係を読みとる</a:t>
            </a:r>
            <a:endParaRPr kumimoji="1" lang="en-US" altLang="ja-JP" dirty="0" smtClean="0"/>
          </a:p>
          <a:p>
            <a:pPr marL="514350" indent="-514350">
              <a:buClr>
                <a:schemeClr val="accent6"/>
              </a:buClr>
              <a:buFont typeface="+mj-ea"/>
              <a:buAutoNum type="circleNumDbPlain"/>
            </a:pPr>
            <a:r>
              <a:rPr lang="ja-JP" altLang="en-US" dirty="0" smtClean="0"/>
              <a:t>改変すべき関数の同定</a:t>
            </a:r>
            <a:endParaRPr lang="en-US" altLang="ja-JP" dirty="0" smtClean="0"/>
          </a:p>
          <a:p>
            <a:pPr marL="514350" indent="-514350">
              <a:buClr>
                <a:schemeClr val="accent6"/>
              </a:buClr>
              <a:buFont typeface="+mj-ea"/>
              <a:buAutoNum type="circleNumDbPlain"/>
            </a:pPr>
            <a:r>
              <a:rPr kumimoji="1" lang="ja-JP" altLang="en-US" dirty="0" smtClean="0"/>
              <a:t>新しい知見を反映した新関数への置き換え</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173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1619</TotalTime>
  <Words>1812</Words>
  <Application>Microsoft Office PowerPoint</Application>
  <PresentationFormat>画面に合わせる (4:3)</PresentationFormat>
  <Paragraphs>252</Paragraphs>
  <Slides>24</Slides>
  <Notes>19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ＭＳ Ｐゴシック</vt:lpstr>
      <vt:lpstr>Arial</vt:lpstr>
      <vt:lpstr>Calibri</vt:lpstr>
      <vt:lpstr>ホワイト</vt:lpstr>
      <vt:lpstr>大規模数理モデルや 複合コンポーネントの構築 を目的とした データ可視化プログラミング環境 の構築  </vt:lpstr>
      <vt:lpstr>PowerPoint プレゼンテーション</vt:lpstr>
      <vt:lpstr>視覚数理モデル研究</vt:lpstr>
      <vt:lpstr>視覚数理モデル研究のプロセス</vt:lpstr>
      <vt:lpstr>本研究の目的</vt:lpstr>
      <vt:lpstr>Simoncelli&amp;Heegerの運動知覚モデル </vt:lpstr>
      <vt:lpstr>MT細胞には抑制性受容野があるという 新しい知見の検証 </vt:lpstr>
      <vt:lpstr>問題点</vt:lpstr>
      <vt:lpstr>問題点</vt:lpstr>
      <vt:lpstr>同種の問題</vt:lpstr>
      <vt:lpstr>同種の問題</vt:lpstr>
      <vt:lpstr>従来の手法</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lpstr>背景</vt:lpstr>
      <vt:lpstr>問題点 （Matlabの場合）</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97</cp:revision>
  <dcterms:created xsi:type="dcterms:W3CDTF">2014-10-11T04:30:58Z</dcterms:created>
  <dcterms:modified xsi:type="dcterms:W3CDTF">2014-11-08T05:09:36Z</dcterms:modified>
</cp:coreProperties>
</file>