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8" r:id="rId3"/>
    <p:sldId id="279" r:id="rId4"/>
    <p:sldId id="262" r:id="rId5"/>
    <p:sldId id="258" r:id="rId6"/>
    <p:sldId id="285" r:id="rId7"/>
    <p:sldId id="280" r:id="rId8"/>
    <p:sldId id="273" r:id="rId9"/>
    <p:sldId id="289" r:id="rId10"/>
    <p:sldId id="268" r:id="rId11"/>
    <p:sldId id="277" r:id="rId12"/>
    <p:sldId id="291" r:id="rId13"/>
    <p:sldId id="259" r:id="rId14"/>
    <p:sldId id="269" r:id="rId15"/>
    <p:sldId id="270" r:id="rId16"/>
    <p:sldId id="271" r:id="rId17"/>
    <p:sldId id="261" r:id="rId18"/>
    <p:sldId id="294" r:id="rId19"/>
    <p:sldId id="293" r:id="rId20"/>
    <p:sldId id="286" r:id="rId21"/>
    <p:sldId id="287" r:id="rId22"/>
    <p:sldId id="272" r:id="rId23"/>
    <p:sldId id="260" r:id="rId24"/>
    <p:sldId id="295" r:id="rId25"/>
    <p:sldId id="288" r:id="rId26"/>
    <p:sldId id="283" r:id="rId27"/>
    <p:sldId id="267" r:id="rId2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5023" autoAdjust="0"/>
  </p:normalViewPr>
  <p:slideViewPr>
    <p:cSldViewPr snapToGrid="0" snapToObjects="1">
      <p:cViewPr>
        <p:scale>
          <a:sx n="100" d="100"/>
          <a:sy n="100" d="100"/>
        </p:scale>
        <p:origin x="1422"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本学への入学前は都内の会社（</a:t>
            </a:r>
            <a:r>
              <a:rPr kumimoji="1" lang="en-US" altLang="ja-JP" dirty="0" smtClean="0"/>
              <a:t>JST</a:t>
            </a:r>
            <a:r>
              <a:rPr kumimoji="1" lang="ja-JP" altLang="en-US" dirty="0" smtClean="0"/>
              <a:t>）に勤めていたので、通学時間は</a:t>
            </a:r>
            <a:r>
              <a:rPr kumimoji="1" lang="en-US" altLang="ja-JP" dirty="0" smtClean="0"/>
              <a:t>30</a:t>
            </a:r>
            <a:r>
              <a:rPr kumimoji="1" lang="ja-JP" altLang="en-US" dirty="0" smtClean="0"/>
              <a:t>分程度でしたが、任期制職員のため</a:t>
            </a:r>
            <a:endParaRPr kumimoji="1" lang="en-US" altLang="ja-JP" dirty="0" smtClean="0"/>
          </a:p>
          <a:p>
            <a:r>
              <a:rPr kumimoji="1" lang="ja-JP" altLang="en-US" dirty="0" smtClean="0"/>
              <a:t>転職活動を行い現在は横須賀の海洋研究開発機構にて技術スタッフとして勤めております。</a:t>
            </a:r>
            <a:endParaRPr kumimoji="1" lang="en-US" altLang="ja-JP" dirty="0" smtClean="0"/>
          </a:p>
          <a:p>
            <a:r>
              <a:rPr kumimoji="1" lang="ja-JP" altLang="en-US" dirty="0" smtClean="0"/>
              <a:t>通学時間が片道</a:t>
            </a:r>
            <a:r>
              <a:rPr kumimoji="1" lang="en-US" altLang="ja-JP" dirty="0" smtClean="0"/>
              <a:t>2</a:t>
            </a:r>
            <a:r>
              <a:rPr kumimoji="1" lang="ja-JP" altLang="en-US" dirty="0" smtClean="0"/>
              <a:t>時間</a:t>
            </a:r>
            <a:r>
              <a:rPr kumimoji="1" lang="en-US" altLang="ja-JP" dirty="0" smtClean="0"/>
              <a:t>30</a:t>
            </a:r>
            <a:r>
              <a:rPr kumimoji="1" lang="ja-JP" altLang="en-US" dirty="0" smtClean="0"/>
              <a:t>分ほどかかるうえ、業務内容も変わったため、研究の時間が今までほとんど取れていない状況ではあります。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256547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23</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24</a:t>
            </a:fld>
            <a:endParaRPr kumimoji="1" lang="ja-JP" altLang="en-US"/>
          </a:p>
        </p:txBody>
      </p:sp>
    </p:spTree>
    <p:extLst>
      <p:ext uri="{BB962C8B-B14F-4D97-AF65-F5344CB8AC3E}">
        <p14:creationId xmlns:p14="http://schemas.microsoft.com/office/powerpoint/2010/main" val="1453059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26</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27</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グループ化 21"/>
          <p:cNvGrpSpPr/>
          <p:nvPr/>
        </p:nvGrpSpPr>
        <p:grpSpPr>
          <a:xfrm>
            <a:off x="2187460" y="1422984"/>
            <a:ext cx="6574500" cy="5006391"/>
            <a:chOff x="2187460" y="1422984"/>
            <a:chExt cx="6574500" cy="5006391"/>
          </a:xfrm>
        </p:grpSpPr>
        <p:cxnSp>
          <p:nvCxnSpPr>
            <p:cNvPr id="5" name="直線コネクタ 4"/>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16" name="正方形/長方形 1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933307"/>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839152" y="456749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90446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90446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13746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90473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9044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90473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1" name="カギ線コネクタ 80"/>
          <p:cNvCxnSpPr>
            <a:stCxn id="78" idx="3"/>
          </p:cNvCxnSpPr>
          <p:nvPr/>
        </p:nvCxnSpPr>
        <p:spPr>
          <a:xfrm flipH="1">
            <a:off x="3002662" y="213746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2991614" y="293960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山形 81"/>
          <p:cNvSpPr/>
          <p:nvPr/>
        </p:nvSpPr>
        <p:spPr>
          <a:xfrm>
            <a:off x="3748309" y="342711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9538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93932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93932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17232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400316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40031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93932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17232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52508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89430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cxnSp>
        <p:nvCxnSpPr>
          <p:cNvPr id="38" name="直線コネクタ 37"/>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グループ化 38"/>
          <p:cNvGrpSpPr/>
          <p:nvPr/>
        </p:nvGrpSpPr>
        <p:grpSpPr>
          <a:xfrm>
            <a:off x="2101735" y="1422984"/>
            <a:ext cx="6574500" cy="5006391"/>
            <a:chOff x="2187460" y="1422984"/>
            <a:chExt cx="6574500" cy="5006391"/>
          </a:xfrm>
        </p:grpSpPr>
        <p:cxnSp>
          <p:nvCxnSpPr>
            <p:cNvPr id="40" name="直線コネクタ 39"/>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43" name="正方形/長方形 42"/>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par>
                          <p:cTn id="13" fill="hold">
                            <p:stCondLst>
                              <p:cond delay="500"/>
                            </p:stCondLst>
                            <p:childTnLst>
                              <p:par>
                                <p:cTn id="14" presetID="21" presetClass="emph" presetSubtype="0" fill="hold" grpId="0" nodeType="afterEffect">
                                  <p:stCondLst>
                                    <p:cond delay="0"/>
                                  </p:stCondLst>
                                  <p:childTnLst>
                                    <p:animClr clrSpc="hsl" dir="cw">
                                      <p:cBhvr override="childStyle">
                                        <p:cTn id="15" dur="500" fill="hold"/>
                                        <p:tgtEl>
                                          <p:spTgt spid="80"/>
                                        </p:tgtEl>
                                        <p:attrNameLst>
                                          <p:attrName>style.color</p:attrName>
                                        </p:attrNameLst>
                                      </p:cBhvr>
                                      <p:by>
                                        <p:hsl h="7200000" s="0" l="0"/>
                                      </p:by>
                                    </p:animClr>
                                    <p:animClr clrSpc="hsl" dir="cw">
                                      <p:cBhvr>
                                        <p:cTn id="16" dur="500" fill="hold"/>
                                        <p:tgtEl>
                                          <p:spTgt spid="80"/>
                                        </p:tgtEl>
                                        <p:attrNameLst>
                                          <p:attrName>fillcolor</p:attrName>
                                        </p:attrNameLst>
                                      </p:cBhvr>
                                      <p:by>
                                        <p:hsl h="7200000" s="0" l="0"/>
                                      </p:by>
                                    </p:animClr>
                                    <p:animClr clrSpc="hsl" dir="cw">
                                      <p:cBhvr>
                                        <p:cTn id="17" dur="500" fill="hold"/>
                                        <p:tgtEl>
                                          <p:spTgt spid="80"/>
                                        </p:tgtEl>
                                        <p:attrNameLst>
                                          <p:attrName>stroke.color</p:attrName>
                                        </p:attrNameLst>
                                      </p:cBhvr>
                                      <p:by>
                                        <p:hsl h="7200000" s="0" l="0"/>
                                      </p:by>
                                    </p:animClr>
                                    <p:set>
                                      <p:cBhvr>
                                        <p:cTn id="18" dur="500" fill="hold"/>
                                        <p:tgtEl>
                                          <p:spTgt spid="80"/>
                                        </p:tgtEl>
                                        <p:attrNameLst>
                                          <p:attrName>fill.type</p:attrName>
                                        </p:attrNameLst>
                                      </p:cBhvr>
                                      <p:to>
                                        <p:strVal val="solid"/>
                                      </p:to>
                                    </p:set>
                                  </p:childTnLst>
                                </p:cTn>
                              </p:par>
                              <p:par>
                                <p:cTn id="19" presetID="21" presetClass="emph" presetSubtype="0" fill="hold" grpId="0" nodeType="withEffect">
                                  <p:stCondLst>
                                    <p:cond delay="0"/>
                                  </p:stCondLst>
                                  <p:childTnLst>
                                    <p:animClr clrSpc="hsl" dir="cw">
                                      <p:cBhvr override="childStyle">
                                        <p:cTn id="20" dur="500" fill="hold"/>
                                        <p:tgtEl>
                                          <p:spTgt spid="82"/>
                                        </p:tgtEl>
                                        <p:attrNameLst>
                                          <p:attrName>style.color</p:attrName>
                                        </p:attrNameLst>
                                      </p:cBhvr>
                                      <p:by>
                                        <p:hsl h="7200000" s="0" l="0"/>
                                      </p:by>
                                    </p:animClr>
                                    <p:animClr clrSpc="hsl" dir="cw">
                                      <p:cBhvr>
                                        <p:cTn id="21" dur="500" fill="hold"/>
                                        <p:tgtEl>
                                          <p:spTgt spid="82"/>
                                        </p:tgtEl>
                                        <p:attrNameLst>
                                          <p:attrName>fillcolor</p:attrName>
                                        </p:attrNameLst>
                                      </p:cBhvr>
                                      <p:by>
                                        <p:hsl h="7200000" s="0" l="0"/>
                                      </p:by>
                                    </p:animClr>
                                    <p:animClr clrSpc="hsl" dir="cw">
                                      <p:cBhvr>
                                        <p:cTn id="22" dur="500" fill="hold"/>
                                        <p:tgtEl>
                                          <p:spTgt spid="82"/>
                                        </p:tgtEl>
                                        <p:attrNameLst>
                                          <p:attrName>stroke.color</p:attrName>
                                        </p:attrNameLst>
                                      </p:cBhvr>
                                      <p:by>
                                        <p:hsl h="7200000" s="0" l="0"/>
                                      </p:by>
                                    </p:animClr>
                                    <p:set>
                                      <p:cBhvr>
                                        <p:cTn id="23" dur="500" fill="hold"/>
                                        <p:tgtEl>
                                          <p:spTgt spid="82"/>
                                        </p:tgtEl>
                                        <p:attrNameLst>
                                          <p:attrName>fill.type</p:attrName>
                                        </p:attrNameLst>
                                      </p:cBhvr>
                                      <p:to>
                                        <p:strVal val="solid"/>
                                      </p:to>
                                    </p:set>
                                  </p:childTnLst>
                                </p:cTn>
                              </p:par>
                              <p:par>
                                <p:cTn id="24" presetID="21" presetClass="emph" presetSubtype="0" fill="hold" grpId="0" nodeType="withEffect">
                                  <p:stCondLst>
                                    <p:cond delay="0"/>
                                  </p:stCondLst>
                                  <p:childTnLst>
                                    <p:animClr clrSpc="hsl" dir="cw">
                                      <p:cBhvr override="childStyle">
                                        <p:cTn id="25" dur="500" fill="hold"/>
                                        <p:tgtEl>
                                          <p:spTgt spid="83"/>
                                        </p:tgtEl>
                                        <p:attrNameLst>
                                          <p:attrName>style.color</p:attrName>
                                        </p:attrNameLst>
                                      </p:cBhvr>
                                      <p:by>
                                        <p:hsl h="7200000" s="0" l="0"/>
                                      </p:by>
                                    </p:animClr>
                                    <p:animClr clrSpc="hsl" dir="cw">
                                      <p:cBhvr>
                                        <p:cTn id="26" dur="500" fill="hold"/>
                                        <p:tgtEl>
                                          <p:spTgt spid="83"/>
                                        </p:tgtEl>
                                        <p:attrNameLst>
                                          <p:attrName>fillcolor</p:attrName>
                                        </p:attrNameLst>
                                      </p:cBhvr>
                                      <p:by>
                                        <p:hsl h="7200000" s="0" l="0"/>
                                      </p:by>
                                    </p:animClr>
                                    <p:animClr clrSpc="hsl" dir="cw">
                                      <p:cBhvr>
                                        <p:cTn id="27" dur="500" fill="hold"/>
                                        <p:tgtEl>
                                          <p:spTgt spid="83"/>
                                        </p:tgtEl>
                                        <p:attrNameLst>
                                          <p:attrName>stroke.color</p:attrName>
                                        </p:attrNameLst>
                                      </p:cBhvr>
                                      <p:by>
                                        <p:hsl h="7200000" s="0" l="0"/>
                                      </p:by>
                                    </p:animClr>
                                    <p:set>
                                      <p:cBhvr>
                                        <p:cTn id="28" dur="500" fill="hold"/>
                                        <p:tgtEl>
                                          <p:spTgt spid="8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randombar(horizontal)">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P spid="80" grpId="0" animBg="1"/>
      <p:bldP spid="82"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455207" y="4293612"/>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4714604"/>
            <a:ext cx="2031325" cy="1095764"/>
            <a:chOff x="527834" y="3050191"/>
            <a:chExt cx="2031325"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2031325" cy="646331"/>
            </a:xfrm>
            <a:prstGeom prst="rect">
              <a:avLst/>
            </a:prstGeom>
            <a:noFill/>
          </p:spPr>
          <p:txBody>
            <a:bodyPr wrap="none" rtlCol="0">
              <a:spAutoFit/>
            </a:bodyPr>
            <a:lstStyle/>
            <a:p>
              <a:r>
                <a:rPr lang="ja-JP" altLang="en-US" dirty="0" smtClean="0"/>
                <a:t>新しい数理</a:t>
              </a:r>
              <a:r>
                <a:rPr kumimoji="1" lang="ja-JP" altLang="en-US" dirty="0" smtClean="0"/>
                <a:t>モデル</a:t>
              </a:r>
              <a:r>
                <a:rPr kumimoji="1" lang="en-US" altLang="ja-JP" dirty="0" smtClean="0"/>
                <a:t/>
              </a:r>
              <a:br>
                <a:rPr kumimoji="1" lang="en-US" altLang="ja-JP" dirty="0" smtClean="0"/>
              </a:br>
              <a:endParaRPr kumimoji="1" lang="ja-JP" altLang="en-US" dirty="0"/>
            </a:p>
          </p:txBody>
        </p:sp>
      </p:gr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グループ化 19"/>
          <p:cNvGrpSpPr/>
          <p:nvPr/>
        </p:nvGrpSpPr>
        <p:grpSpPr>
          <a:xfrm>
            <a:off x="3369887" y="1996981"/>
            <a:ext cx="2041434" cy="2320875"/>
            <a:chOff x="3126467" y="2066190"/>
            <a:chExt cx="2041434" cy="2320875"/>
          </a:xfrm>
        </p:grpSpPr>
        <p:sp>
          <p:nvSpPr>
            <p:cNvPr id="7" name="正方形/長方形 6"/>
            <p:cNvSpPr/>
            <p:nvPr/>
          </p:nvSpPr>
          <p:spPr>
            <a:xfrm>
              <a:off x="3126467" y="2066192"/>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613576" y="20661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3809059" y="2241384"/>
              <a:ext cx="3886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206970" y="2066395"/>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4704741" y="206619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113201" y="206639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418892" y="2844525"/>
              <a:ext cx="584851" cy="7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328257" y="284452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425999" y="2241384"/>
              <a:ext cx="1474225" cy="7783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3905642" y="32110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3905642" y="2855213"/>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4485309" y="2844320"/>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4391541" y="28443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101125" y="3019514"/>
              <a:ext cx="388158" cy="10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4515256" y="3644234"/>
              <a:ext cx="584851" cy="7428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4421488" y="3644234"/>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4972418" y="2844319"/>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4519230" y="3019513"/>
              <a:ext cx="648671" cy="799915"/>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4415743" y="4036677"/>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3897804" y="3596191"/>
              <a:ext cx="831077" cy="400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3" name="グループ化 32"/>
          <p:cNvGrpSpPr/>
          <p:nvPr/>
        </p:nvGrpSpPr>
        <p:grpSpPr>
          <a:xfrm>
            <a:off x="662020" y="2416783"/>
            <a:ext cx="1402510" cy="1095764"/>
            <a:chOff x="527834" y="3050191"/>
            <a:chExt cx="1402510" cy="1095764"/>
          </a:xfrm>
        </p:grpSpPr>
        <p:pic>
          <p:nvPicPr>
            <p:cNvPr id="34" name="図 33"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35" name="テキスト ボックス 34"/>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grpSp>
        <p:nvGrpSpPr>
          <p:cNvPr id="16" name="グループ化 15"/>
          <p:cNvGrpSpPr/>
          <p:nvPr/>
        </p:nvGrpSpPr>
        <p:grpSpPr>
          <a:xfrm>
            <a:off x="3126466" y="5141504"/>
            <a:ext cx="1781258" cy="350592"/>
            <a:chOff x="3126466" y="5141504"/>
            <a:chExt cx="1781258" cy="350592"/>
          </a:xfrm>
        </p:grpSpPr>
        <p:sp>
          <p:nvSpPr>
            <p:cNvPr id="45" name="山形 44"/>
            <p:cNvSpPr/>
            <p:nvPr/>
          </p:nvSpPr>
          <p:spPr>
            <a:xfrm>
              <a:off x="4712241"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3126466" y="5141505"/>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山形 36"/>
            <p:cNvSpPr/>
            <p:nvPr/>
          </p:nvSpPr>
          <p:spPr>
            <a:xfrm>
              <a:off x="3613575" y="5141504"/>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直線矢印コネクタ 40"/>
            <p:cNvCxnSpPr>
              <a:stCxn id="37" idx="3"/>
            </p:cNvCxnSpPr>
            <p:nvPr/>
          </p:nvCxnSpPr>
          <p:spPr>
            <a:xfrm flipV="1">
              <a:off x="3809058" y="5316697"/>
              <a:ext cx="388651" cy="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4206969" y="5141708"/>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山形 45"/>
            <p:cNvSpPr/>
            <p:nvPr/>
          </p:nvSpPr>
          <p:spPr>
            <a:xfrm>
              <a:off x="4113200"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1" name="環状矢印 50"/>
          <p:cNvSpPr/>
          <p:nvPr/>
        </p:nvSpPr>
        <p:spPr>
          <a:xfrm>
            <a:off x="1441511" y="208201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cxnSp>
        <p:nvCxnSpPr>
          <p:cNvPr id="22" name="カギ線コネクタ 21"/>
          <p:cNvCxnSpPr>
            <a:stCxn id="45" idx="3"/>
            <a:endCxn id="44" idx="1"/>
          </p:cNvCxnSpPr>
          <p:nvPr/>
        </p:nvCxnSpPr>
        <p:spPr>
          <a:xfrm flipH="1" flipV="1">
            <a:off x="3669419" y="2950510"/>
            <a:ext cx="1238305" cy="2366392"/>
          </a:xfrm>
          <a:prstGeom prst="bentConnector5">
            <a:avLst>
              <a:gd name="adj1" fmla="val -18461"/>
              <a:gd name="adj2" fmla="val 27459"/>
              <a:gd name="adj3" fmla="val 11846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7" name="グループ化 56"/>
          <p:cNvGrpSpPr/>
          <p:nvPr/>
        </p:nvGrpSpPr>
        <p:grpSpPr>
          <a:xfrm>
            <a:off x="2187460" y="1422984"/>
            <a:ext cx="6574500" cy="5006391"/>
            <a:chOff x="2187460" y="1422984"/>
            <a:chExt cx="6574500" cy="5006391"/>
          </a:xfrm>
        </p:grpSpPr>
        <p:cxnSp>
          <p:nvCxnSpPr>
            <p:cNvPr id="59" name="直線コネクタ 58"/>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66" name="正方形/長方形 6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6161210" y="2038442"/>
            <a:ext cx="2093081" cy="2439851"/>
            <a:chOff x="8883175" y="1388561"/>
            <a:chExt cx="2093081" cy="2439851"/>
          </a:xfrm>
        </p:grpSpPr>
        <p:sp>
          <p:nvSpPr>
            <p:cNvPr id="75" name="正方形/長方形 74"/>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テキスト ボックス 75"/>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77" name="角丸四角形 76"/>
          <p:cNvSpPr/>
          <p:nvPr/>
        </p:nvSpPr>
        <p:spPr>
          <a:xfrm>
            <a:off x="6245714" y="4738908"/>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78" name="角丸四角形 77"/>
          <p:cNvSpPr/>
          <p:nvPr/>
        </p:nvSpPr>
        <p:spPr>
          <a:xfrm>
            <a:off x="6245714" y="555150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Tree>
    <p:extLst>
      <p:ext uri="{BB962C8B-B14F-4D97-AF65-F5344CB8AC3E}">
        <p14:creationId xmlns:p14="http://schemas.microsoft.com/office/powerpoint/2010/main" val="14286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500"/>
                                        <p:tgtEl>
                                          <p:spTgt spid="51"/>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additive="base">
                                        <p:cTn id="22" dur="500" fill="hold"/>
                                        <p:tgtEl>
                                          <p:spTgt spid="73"/>
                                        </p:tgtEl>
                                        <p:attrNameLst>
                                          <p:attrName>ppt_x</p:attrName>
                                        </p:attrNameLst>
                                      </p:cBhvr>
                                      <p:tavLst>
                                        <p:tav tm="0">
                                          <p:val>
                                            <p:strVal val="0-#ppt_w/2"/>
                                          </p:val>
                                        </p:tav>
                                        <p:tav tm="100000">
                                          <p:val>
                                            <p:strVal val="#ppt_x"/>
                                          </p:val>
                                        </p:tav>
                                      </p:tavLst>
                                    </p:anim>
                                    <p:anim calcmode="lin" valueType="num">
                                      <p:cBhvr additive="base">
                                        <p:cTn id="23"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 calcmode="lin" valueType="num">
                                      <p:cBhvr>
                                        <p:cTn id="42" dur="500" fill="hold"/>
                                        <p:tgtEl>
                                          <p:spTgt spid="74"/>
                                        </p:tgtEl>
                                        <p:attrNameLst>
                                          <p:attrName>ppt_w</p:attrName>
                                        </p:attrNameLst>
                                      </p:cBhvr>
                                      <p:tavLst>
                                        <p:tav tm="0">
                                          <p:val>
                                            <p:fltVal val="0"/>
                                          </p:val>
                                        </p:tav>
                                        <p:tav tm="100000">
                                          <p:val>
                                            <p:strVal val="#ppt_w"/>
                                          </p:val>
                                        </p:tav>
                                      </p:tavLst>
                                    </p:anim>
                                    <p:anim calcmode="lin" valueType="num">
                                      <p:cBhvr>
                                        <p:cTn id="43" dur="500" fill="hold"/>
                                        <p:tgtEl>
                                          <p:spTgt spid="74"/>
                                        </p:tgtEl>
                                        <p:attrNameLst>
                                          <p:attrName>ppt_h</p:attrName>
                                        </p:attrNameLst>
                                      </p:cBhvr>
                                      <p:tavLst>
                                        <p:tav tm="0">
                                          <p:val>
                                            <p:fltVal val="0"/>
                                          </p:val>
                                        </p:tav>
                                        <p:tav tm="100000">
                                          <p:val>
                                            <p:strVal val="#ppt_h"/>
                                          </p:val>
                                        </p:tav>
                                      </p:tavLst>
                                    </p:anim>
                                    <p:animEffect transition="in" filter="fade">
                                      <p:cBhvr>
                                        <p:cTn id="44" dur="500"/>
                                        <p:tgtEl>
                                          <p:spTgt spid="74"/>
                                        </p:tgtEl>
                                      </p:cBhvr>
                                    </p:animEffect>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randombar(horizontal)">
                                      <p:cBhvr>
                                        <p:cTn id="48" dur="500"/>
                                        <p:tgtEl>
                                          <p:spTgt spid="77"/>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wipe(up)">
                                      <p:cBhvr>
                                        <p:cTn id="5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1" grpId="0" animBg="1"/>
      <p:bldP spid="77" grpId="0" animBg="1"/>
      <p:bldP spid="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a:t>
            </a:r>
            <a:r>
              <a:rPr kumimoji="1" lang="ja-JP" altLang="en-US" dirty="0" smtClean="0"/>
              <a:t>研究の問題点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lang="en-US" altLang="ja-JP" dirty="0" smtClean="0"/>
          </a:p>
          <a:p>
            <a:pPr lvl="2"/>
            <a:r>
              <a:rPr lang="ja-JP" altLang="en-US" dirty="0" smtClean="0"/>
              <a:t>自作</a:t>
            </a:r>
            <a:r>
              <a:rPr lang="ja-JP" altLang="en-US" dirty="0" err="1" smtClean="0"/>
              <a:t>するの</a:t>
            </a:r>
            <a:r>
              <a:rPr lang="ja-JP" altLang="en-US" dirty="0" smtClean="0"/>
              <a:t>場合は先に例示した手順が必要で煩雑</a:t>
            </a:r>
            <a:endParaRPr lang="en-US" altLang="ja-JP" dirty="0" smtClean="0"/>
          </a:p>
          <a:p>
            <a:pPr marL="914400" lvl="2" indent="0">
              <a:buNone/>
            </a:pPr>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a:t>
            </a:r>
            <a:r>
              <a:rPr kumimoji="1" lang="ja-JP" altLang="en-US" dirty="0" smtClean="0"/>
              <a:t>研究の問題点</a:t>
            </a:r>
            <a:endParaRPr kumimoji="1" lang="ja-JP" altLang="en-US" dirty="0"/>
          </a:p>
        </p:txBody>
      </p:sp>
      <p:sp>
        <p:nvSpPr>
          <p:cNvPr id="3" name="コンテンツ プレースホルダー 2"/>
          <p:cNvSpPr>
            <a:spLocks noGrp="1"/>
          </p:cNvSpPr>
          <p:nvPr>
            <p:ph idx="1"/>
          </p:nvPr>
        </p:nvSpPr>
        <p:spPr>
          <a:xfrm>
            <a:off x="457200" y="1600200"/>
            <a:ext cx="8584058" cy="4525963"/>
          </a:xfrm>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en-US" altLang="ja-JP" dirty="0" smtClean="0"/>
              <a:t>GUI</a:t>
            </a:r>
            <a:r>
              <a:rPr kumimoji="1" lang="ja-JP" altLang="en-US" dirty="0" smtClean="0"/>
              <a:t>ベース</a:t>
            </a:r>
            <a:r>
              <a:rPr lang="ja-JP" altLang="en-US" dirty="0" smtClean="0"/>
              <a:t>のモデル</a:t>
            </a:r>
            <a:r>
              <a:rPr kumimoji="1" lang="ja-JP" altLang="en-US" dirty="0" smtClean="0"/>
              <a:t>構築は可視化されているので理解が早い。</a:t>
            </a:r>
            <a:endParaRPr kumimoji="1" lang="en-US" altLang="ja-JP" dirty="0" smtClean="0"/>
          </a:p>
          <a:p>
            <a:pPr lvl="1"/>
            <a:r>
              <a:rPr kumimoji="1" lang="ja-JP" altLang="en-US" dirty="0" smtClean="0"/>
              <a:t>欠点</a:t>
            </a:r>
            <a:endParaRPr lang="en-US" altLang="ja-JP" dirty="0"/>
          </a:p>
          <a:p>
            <a:pPr lvl="2"/>
            <a:r>
              <a:rPr lang="ja-JP" altLang="en-US" dirty="0" smtClean="0"/>
              <a:t>独自</a:t>
            </a:r>
            <a:r>
              <a:rPr lang="ja-JP" altLang="en-US" dirty="0" smtClean="0"/>
              <a:t>形式のため、既存の資産が生かせない。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4" name="正方形/長方形 3"/>
          <p:cNvSpPr/>
          <p:nvPr/>
        </p:nvSpPr>
        <p:spPr>
          <a:xfrm>
            <a:off x="1138666" y="2414649"/>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414649"/>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414649"/>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414649"/>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stCxn id="4" idx="3"/>
            <a:endCxn id="5" idx="1"/>
          </p:cNvCxnSpPr>
          <p:nvPr/>
        </p:nvCxnSpPr>
        <p:spPr>
          <a:xfrm>
            <a:off x="2131349" y="2684736"/>
            <a:ext cx="7299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2684736"/>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2684736"/>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042973" y="463031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765571" y="397335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765571" y="465951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765571" y="542775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035656" y="422153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035656" y="489310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035656" y="489310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590356" y="463031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845844" y="422153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845844" y="490040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845844" y="490040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38666" y="1607430"/>
            <a:ext cx="4911922" cy="584775"/>
          </a:xfrm>
          <a:prstGeom prst="rect">
            <a:avLst/>
          </a:prstGeom>
          <a:noFill/>
        </p:spPr>
        <p:txBody>
          <a:bodyPr wrap="none" rtlCol="0">
            <a:spAutoFit/>
          </a:bodyPr>
          <a:lstStyle/>
          <a:p>
            <a:r>
              <a:rPr lang="en-US" altLang="ja-JP" sz="3200" dirty="0" err="1"/>
              <a:t>Simoncelli&amp;Heeger</a:t>
            </a:r>
            <a:r>
              <a:rPr kumimoji="1" lang="ja-JP" altLang="en-US" sz="3200" dirty="0" smtClean="0"/>
              <a:t>モデル</a:t>
            </a:r>
            <a:endParaRPr kumimoji="1" lang="ja-JP" altLang="en-US" sz="3200" dirty="0"/>
          </a:p>
        </p:txBody>
      </p:sp>
      <p:sp>
        <p:nvSpPr>
          <p:cNvPr id="17" name="テキスト ボックス 16"/>
          <p:cNvSpPr txBox="1"/>
          <p:nvPr/>
        </p:nvSpPr>
        <p:spPr>
          <a:xfrm>
            <a:off x="5976309" y="1668985"/>
            <a:ext cx="2339102" cy="523220"/>
          </a:xfrm>
          <a:prstGeom prst="rect">
            <a:avLst/>
          </a:prstGeom>
          <a:noFill/>
        </p:spPr>
        <p:txBody>
          <a:bodyPr wrap="none" rtlCol="0">
            <a:spAutoFit/>
          </a:bodyPr>
          <a:lstStyle/>
          <a:p>
            <a:r>
              <a:rPr kumimoji="1" lang="ja-JP" altLang="en-US" sz="2800" dirty="0" smtClean="0"/>
              <a:t>直列的な処理</a:t>
            </a:r>
            <a:endParaRPr kumimoji="1" lang="ja-JP" altLang="en-US" sz="2800" dirty="0"/>
          </a:p>
        </p:txBody>
      </p:sp>
      <p:sp>
        <p:nvSpPr>
          <p:cNvPr id="22" name="テキスト ボックス 21"/>
          <p:cNvSpPr txBox="1"/>
          <p:nvPr/>
        </p:nvSpPr>
        <p:spPr>
          <a:xfrm>
            <a:off x="1027519" y="3364778"/>
            <a:ext cx="2278188" cy="584775"/>
          </a:xfrm>
          <a:prstGeom prst="rect">
            <a:avLst/>
          </a:prstGeom>
          <a:noFill/>
        </p:spPr>
        <p:txBody>
          <a:bodyPr wrap="none" rtlCol="0">
            <a:spAutoFit/>
          </a:bodyPr>
          <a:lstStyle/>
          <a:p>
            <a:r>
              <a:rPr kumimoji="1" lang="en-US" altLang="ja-JP" sz="3200" dirty="0" smtClean="0"/>
              <a:t>Judd</a:t>
            </a:r>
            <a:r>
              <a:rPr kumimoji="1" lang="ja-JP" altLang="en-US" sz="3200" dirty="0" smtClean="0"/>
              <a:t>モデル</a:t>
            </a:r>
            <a:endParaRPr kumimoji="1" lang="ja-JP" altLang="en-US" sz="3200" dirty="0"/>
          </a:p>
        </p:txBody>
      </p:sp>
      <p:sp>
        <p:nvSpPr>
          <p:cNvPr id="26" name="テキスト ボックス 25"/>
          <p:cNvSpPr txBox="1"/>
          <p:nvPr/>
        </p:nvSpPr>
        <p:spPr>
          <a:xfrm>
            <a:off x="5880616" y="3287440"/>
            <a:ext cx="2339102" cy="523220"/>
          </a:xfrm>
          <a:prstGeom prst="rect">
            <a:avLst/>
          </a:prstGeom>
          <a:noFill/>
        </p:spPr>
        <p:txBody>
          <a:bodyPr wrap="none" rtlCol="0">
            <a:spAutoFit/>
          </a:bodyPr>
          <a:lstStyle/>
          <a:p>
            <a:r>
              <a:rPr kumimoji="1" lang="ja-JP" altLang="en-US" sz="2800" dirty="0" smtClean="0"/>
              <a:t>並列的な処理</a:t>
            </a:r>
            <a:endParaRPr kumimoji="1" lang="ja-JP" altLang="en-US" sz="2800" dirty="0"/>
          </a:p>
        </p:txBody>
      </p:sp>
    </p:spTree>
    <p:extLst>
      <p:ext uri="{BB962C8B-B14F-4D97-AF65-F5344CB8AC3E}">
        <p14:creationId xmlns:p14="http://schemas.microsoft.com/office/powerpoint/2010/main" val="1403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6000"/>
                            </p:stCondLst>
                            <p:childTnLst>
                              <p:par>
                                <p:cTn id="98" presetID="2" presetClass="entr" presetSubtype="2"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1+#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9" grpId="0" animBg="1"/>
      <p:bldP spid="20" grpId="0" animBg="1"/>
      <p:bldP spid="21" grpId="0" animBg="1"/>
      <p:bldP spid="28" grpId="0" animBg="1"/>
      <p:bldP spid="11" grpId="0"/>
      <p:bldP spid="17" grpId="0"/>
      <p:bldP spid="2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7137"/>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995863"/>
            <a:ext cx="8229600" cy="2223587"/>
          </a:xfrm>
        </p:spPr>
        <p:txBody>
          <a:bodyPr>
            <a:normAutofit lnSpcReduction="10000"/>
          </a:bodyPr>
          <a:lstStyle/>
          <a:p>
            <a:pPr marL="514350" indent="-514350">
              <a:spcAft>
                <a:spcPts val="600"/>
              </a:spcAft>
              <a:buFont typeface="+mj-lt"/>
              <a:buAutoNum type="arabicPeriod"/>
            </a:pPr>
            <a:r>
              <a:rPr lang="ja-JP" altLang="en-US" dirty="0" smtClean="0"/>
              <a:t>既存の資産を改修、または結合して大きなモデルを作るためには</a:t>
            </a:r>
            <a:endParaRPr lang="en-US" altLang="ja-JP" dirty="0" smtClean="0"/>
          </a:p>
          <a:p>
            <a:pPr marL="514350" indent="-514350">
              <a:spcAft>
                <a:spcPts val="600"/>
              </a:spcAft>
              <a:buFont typeface="+mj-lt"/>
              <a:buAutoNum type="arabicPeriod"/>
            </a:pPr>
            <a:r>
              <a:rPr lang="ja-JP" altLang="en-US" dirty="0" smtClean="0"/>
              <a:t>既存の</a:t>
            </a:r>
            <a:r>
              <a:rPr lang="en-US" altLang="ja-JP" dirty="0" err="1" smtClean="0"/>
              <a:t>Matlab</a:t>
            </a:r>
            <a:r>
              <a:rPr lang="ja-JP" altLang="en-US" dirty="0" smtClean="0"/>
              <a:t>ソースコードに共通のコーディング規約を適用する必要がある</a:t>
            </a:r>
            <a:endParaRPr lang="en-US" altLang="ja-JP" dirty="0" smtClean="0"/>
          </a:p>
          <a:p>
            <a:pPr marL="0" indent="0">
              <a:spcAft>
                <a:spcPts val="600"/>
              </a:spcAft>
              <a:buNone/>
            </a:pPr>
            <a:endParaRPr kumimoji="1" lang="en-US" altLang="ja-JP" sz="2400" dirty="0" smtClean="0"/>
          </a:p>
          <a:p>
            <a:pPr lvl="1">
              <a:spcAft>
                <a:spcPts val="600"/>
              </a:spcAft>
            </a:pPr>
            <a:endParaRPr kumimoji="1" lang="en-US" altLang="ja-JP" sz="2400"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266700" y="447675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ソースコード</a:t>
            </a:r>
            <a:endParaRPr lang="ja-JP" altLang="en-US" dirty="0">
              <a:solidFill>
                <a:schemeClr val="tx1"/>
              </a:solidFill>
            </a:endParaRPr>
          </a:p>
        </p:txBody>
      </p:sp>
      <p:sp>
        <p:nvSpPr>
          <p:cNvPr id="6" name="右矢印 5"/>
          <p:cNvSpPr/>
          <p:nvPr/>
        </p:nvSpPr>
        <p:spPr>
          <a:xfrm>
            <a:off x="2505075" y="4038600"/>
            <a:ext cx="819150"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3695700" y="4229100"/>
            <a:ext cx="1952625" cy="12096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8" name="右矢印 7"/>
          <p:cNvSpPr/>
          <p:nvPr/>
        </p:nvSpPr>
        <p:spPr>
          <a:xfrm>
            <a:off x="6000749" y="4076700"/>
            <a:ext cx="1066801"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43775" y="449580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実行ファイル</a:t>
            </a:r>
            <a:endParaRPr lang="ja-JP" altLang="en-US" dirty="0">
              <a:solidFill>
                <a:schemeClr val="tx1"/>
              </a:solidFill>
            </a:endParaRPr>
          </a:p>
        </p:txBody>
      </p:sp>
      <p:sp>
        <p:nvSpPr>
          <p:cNvPr id="10" name="テキスト ボックス 9"/>
          <p:cNvSpPr txBox="1"/>
          <p:nvPr/>
        </p:nvSpPr>
        <p:spPr>
          <a:xfrm>
            <a:off x="2014403" y="5580476"/>
            <a:ext cx="1869423" cy="646331"/>
          </a:xfrm>
          <a:prstGeom prst="rect">
            <a:avLst/>
          </a:prstGeom>
          <a:noFill/>
        </p:spPr>
        <p:txBody>
          <a:bodyPr wrap="none" rtlCol="0">
            <a:spAutoFit/>
          </a:bodyPr>
          <a:lstStyle/>
          <a:p>
            <a:r>
              <a:rPr kumimoji="1" lang="ja-JP" altLang="en-US" dirty="0" smtClean="0"/>
              <a:t>フロントエンド</a:t>
            </a:r>
            <a:endParaRPr kumimoji="1" lang="en-US" altLang="ja-JP" dirty="0" smtClean="0"/>
          </a:p>
          <a:p>
            <a:r>
              <a:rPr lang="en-US" altLang="ja-JP" dirty="0" smtClean="0"/>
              <a:t>(</a:t>
            </a:r>
            <a:r>
              <a:rPr lang="ja-JP" altLang="en-US" dirty="0" smtClean="0"/>
              <a:t>解析・変換</a:t>
            </a:r>
            <a:r>
              <a:rPr lang="en-US" altLang="ja-JP" dirty="0" smtClean="0"/>
              <a:t>)</a:t>
            </a:r>
            <a:endParaRPr kumimoji="1" lang="ja-JP" altLang="en-US" dirty="0"/>
          </a:p>
        </p:txBody>
      </p:sp>
      <p:sp>
        <p:nvSpPr>
          <p:cNvPr id="11" name="テキスト ボックス 10"/>
          <p:cNvSpPr txBox="1"/>
          <p:nvPr/>
        </p:nvSpPr>
        <p:spPr>
          <a:xfrm>
            <a:off x="5774115" y="5580476"/>
            <a:ext cx="1569660" cy="646331"/>
          </a:xfrm>
          <a:prstGeom prst="rect">
            <a:avLst/>
          </a:prstGeom>
          <a:noFill/>
        </p:spPr>
        <p:txBody>
          <a:bodyPr wrap="none" rtlCol="0">
            <a:spAutoFit/>
          </a:bodyPr>
          <a:lstStyle/>
          <a:p>
            <a:r>
              <a:rPr kumimoji="1" lang="ja-JP" altLang="en-US" dirty="0" smtClean="0"/>
              <a:t>バックエンド</a:t>
            </a:r>
            <a:endParaRPr kumimoji="1" lang="en-US" altLang="ja-JP" dirty="0" smtClean="0"/>
          </a:p>
          <a:p>
            <a:r>
              <a:rPr lang="en-US" altLang="ja-JP" dirty="0" smtClean="0"/>
              <a:t>(</a:t>
            </a:r>
            <a:r>
              <a:rPr lang="ja-JP" altLang="en-US" dirty="0" smtClean="0"/>
              <a:t>コード生成</a:t>
            </a:r>
            <a:r>
              <a:rPr lang="en-US" altLang="ja-JP" dirty="0" smtClean="0"/>
              <a:t>)</a:t>
            </a:r>
            <a:endParaRPr kumimoji="1" lang="ja-JP" altLang="en-US" dirty="0"/>
          </a:p>
        </p:txBody>
      </p:sp>
      <p:sp>
        <p:nvSpPr>
          <p:cNvPr id="12" name="上カーブ矢印 11"/>
          <p:cNvSpPr/>
          <p:nvPr/>
        </p:nvSpPr>
        <p:spPr>
          <a:xfrm>
            <a:off x="4133850" y="5525104"/>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3982456" y="6190680"/>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14" name="テキスト ボックス 13"/>
          <p:cNvSpPr txBox="1"/>
          <p:nvPr/>
        </p:nvSpPr>
        <p:spPr>
          <a:xfrm>
            <a:off x="2325231" y="3333792"/>
            <a:ext cx="4493538" cy="523220"/>
          </a:xfrm>
          <a:prstGeom prst="rect">
            <a:avLst/>
          </a:prstGeom>
          <a:noFill/>
        </p:spPr>
        <p:txBody>
          <a:bodyPr wrap="none" rtlCol="0">
            <a:spAutoFit/>
          </a:bodyPr>
          <a:lstStyle/>
          <a:p>
            <a:pPr algn="ctr"/>
            <a:r>
              <a:rPr kumimoji="1" lang="ja-JP" altLang="en-US" sz="2800" dirty="0" smtClean="0"/>
              <a:t>コンパイラ処理の</a:t>
            </a:r>
            <a:r>
              <a:rPr lang="ja-JP" altLang="en-US" sz="2800" dirty="0"/>
              <a:t>イメージ</a:t>
            </a:r>
            <a:endParaRPr kumimoji="1" lang="ja-JP" altLang="en-US" sz="2800" dirty="0"/>
          </a:p>
        </p:txBody>
      </p:sp>
    </p:spTree>
    <p:extLst>
      <p:ext uri="{BB962C8B-B14F-4D97-AF65-F5344CB8AC3E}">
        <p14:creationId xmlns:p14="http://schemas.microsoft.com/office/powerpoint/2010/main" val="4141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P spid="11" grpId="0"/>
      <p:bldP spid="1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147137"/>
            <a:ext cx="8229600" cy="1143000"/>
          </a:xfrm>
        </p:spPr>
        <p:txBody>
          <a:bodyPr/>
          <a:lstStyle/>
          <a:p>
            <a:r>
              <a:rPr lang="ja-JP" altLang="en-US" dirty="0"/>
              <a:t>手段</a:t>
            </a:r>
            <a:r>
              <a:rPr lang="ja-JP" altLang="en-US" dirty="0" smtClean="0"/>
              <a:t>についての検討</a:t>
            </a:r>
            <a:endParaRPr kumimoji="1" lang="ja-JP" altLang="en-US" dirty="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428625" y="196165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Matlab</a:t>
            </a:r>
            <a:r>
              <a:rPr lang="ja-JP" altLang="en-US" dirty="0">
                <a:solidFill>
                  <a:schemeClr val="tx1"/>
                </a:solidFill>
              </a:rPr>
              <a:t>ソース</a:t>
            </a:r>
            <a:endParaRPr kumimoji="1" lang="ja-JP" altLang="en-US" dirty="0">
              <a:solidFill>
                <a:schemeClr val="tx1"/>
              </a:solidFill>
            </a:endParaRPr>
          </a:p>
        </p:txBody>
      </p:sp>
      <p:sp>
        <p:nvSpPr>
          <p:cNvPr id="7" name="右矢印 6"/>
          <p:cNvSpPr/>
          <p:nvPr/>
        </p:nvSpPr>
        <p:spPr>
          <a:xfrm>
            <a:off x="2638425" y="163558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73811" y="3229233"/>
            <a:ext cx="1338828" cy="369332"/>
          </a:xfrm>
          <a:prstGeom prst="rect">
            <a:avLst/>
          </a:prstGeom>
          <a:noFill/>
        </p:spPr>
        <p:txBody>
          <a:bodyPr wrap="none" rtlCol="0">
            <a:spAutoFit/>
          </a:bodyPr>
          <a:lstStyle/>
          <a:p>
            <a:r>
              <a:rPr kumimoji="1" lang="ja-JP" altLang="en-US" dirty="0" smtClean="0"/>
              <a:t>解析・変換</a:t>
            </a:r>
            <a:endParaRPr kumimoji="1" lang="ja-JP" altLang="en-US" dirty="0"/>
          </a:p>
        </p:txBody>
      </p:sp>
      <p:sp>
        <p:nvSpPr>
          <p:cNvPr id="9" name="角丸四角形 8"/>
          <p:cNvSpPr/>
          <p:nvPr/>
        </p:nvSpPr>
        <p:spPr>
          <a:xfrm>
            <a:off x="3533775" y="164907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0" name="右矢印 9"/>
          <p:cNvSpPr/>
          <p:nvPr/>
        </p:nvSpPr>
        <p:spPr>
          <a:xfrm>
            <a:off x="5743575" y="154278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45623" y="3295036"/>
            <a:ext cx="1338828" cy="369332"/>
          </a:xfrm>
          <a:prstGeom prst="rect">
            <a:avLst/>
          </a:prstGeom>
          <a:noFill/>
        </p:spPr>
        <p:txBody>
          <a:bodyPr wrap="none" rtlCol="0">
            <a:spAutoFit/>
          </a:bodyPr>
          <a:lstStyle/>
          <a:p>
            <a:r>
              <a:rPr lang="ja-JP" altLang="en-US" dirty="0" smtClean="0"/>
              <a:t>コード</a:t>
            </a:r>
            <a:r>
              <a:rPr lang="ja-JP" altLang="en-US" dirty="0"/>
              <a:t>生成</a:t>
            </a:r>
            <a:endParaRPr kumimoji="1" lang="ja-JP" altLang="en-US" dirty="0"/>
          </a:p>
        </p:txBody>
      </p:sp>
      <p:sp>
        <p:nvSpPr>
          <p:cNvPr id="13" name="正方形/長方形 12"/>
          <p:cNvSpPr/>
          <p:nvPr/>
        </p:nvSpPr>
        <p:spPr>
          <a:xfrm>
            <a:off x="6838950" y="321810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14" name="正方形/長方形 13"/>
          <p:cNvSpPr/>
          <p:nvPr/>
        </p:nvSpPr>
        <p:spPr>
          <a:xfrm>
            <a:off x="6838950" y="22563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O</a:t>
            </a:r>
            <a:r>
              <a:rPr kumimoji="1" lang="en-US" altLang="ja-JP" dirty="0" err="1" smtClean="0">
                <a:solidFill>
                  <a:schemeClr val="tx1"/>
                </a:solidFill>
              </a:rPr>
              <a:t>penRTM</a:t>
            </a:r>
            <a:endParaRPr kumimoji="1" lang="ja-JP" altLang="en-US" dirty="0">
              <a:solidFill>
                <a:schemeClr val="tx1"/>
              </a:solidFill>
            </a:endParaRPr>
          </a:p>
        </p:txBody>
      </p:sp>
      <p:sp>
        <p:nvSpPr>
          <p:cNvPr id="15" name="正方形/長方形 14"/>
          <p:cNvSpPr/>
          <p:nvPr/>
        </p:nvSpPr>
        <p:spPr>
          <a:xfrm>
            <a:off x="6838950" y="133538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Matla</a:t>
            </a:r>
            <a:r>
              <a:rPr lang="en-US" altLang="ja-JP" dirty="0" err="1">
                <a:solidFill>
                  <a:schemeClr val="tx1"/>
                </a:solidFill>
              </a:rPr>
              <a:t>b</a:t>
            </a:r>
            <a:endParaRPr kumimoji="1" lang="ja-JP" altLang="en-US" dirty="0">
              <a:solidFill>
                <a:schemeClr val="tx1"/>
              </a:solidFill>
            </a:endParaRPr>
          </a:p>
        </p:txBody>
      </p:sp>
      <p:sp>
        <p:nvSpPr>
          <p:cNvPr id="17" name="正方形/長方形 16"/>
          <p:cNvSpPr/>
          <p:nvPr/>
        </p:nvSpPr>
        <p:spPr>
          <a:xfrm>
            <a:off x="2895600" y="995863"/>
            <a:ext cx="3133725" cy="305226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809750" y="4772025"/>
            <a:ext cx="5262979" cy="1200329"/>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の規定</a:t>
            </a:r>
            <a:endParaRPr lang="en-US" altLang="ja-JP" dirty="0" smtClean="0"/>
          </a:p>
          <a:p>
            <a:pPr marL="285750" indent="-285750">
              <a:buFont typeface="Arial" panose="020B0604020202020204" pitchFamily="34" charset="0"/>
              <a:buChar char="•"/>
            </a:pPr>
            <a:r>
              <a:rPr kumimoji="1" lang="ja-JP" altLang="en-US" dirty="0" smtClean="0"/>
              <a:t>中間</a:t>
            </a:r>
            <a:r>
              <a:rPr kumimoji="1" lang="ja-JP" altLang="en-US" dirty="0"/>
              <a:t>表現</a:t>
            </a:r>
            <a:r>
              <a:rPr kumimoji="1" lang="ja-JP" altLang="en-US" dirty="0" smtClean="0"/>
              <a:t>の生成・解析／最適化</a:t>
            </a:r>
            <a:endParaRPr kumimoji="1" lang="en-US" altLang="ja-JP" dirty="0" smtClean="0"/>
          </a:p>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からターゲットのコード生成</a:t>
            </a:r>
            <a:endParaRPr lang="en-US" altLang="ja-JP" dirty="0" smtClean="0"/>
          </a:p>
          <a:p>
            <a:r>
              <a:rPr kumimoji="1" lang="ja-JP" altLang="en-US" dirty="0" smtClean="0"/>
              <a:t>⇒各種モジュールが整理されて再利用できる環境</a:t>
            </a:r>
            <a:endParaRPr kumimoji="1" lang="ja-JP" altLang="en-US" dirty="0"/>
          </a:p>
        </p:txBody>
      </p:sp>
      <p:cxnSp>
        <p:nvCxnSpPr>
          <p:cNvPr id="23" name="カギ線コネクタ 22"/>
          <p:cNvCxnSpPr>
            <a:stCxn id="17" idx="2"/>
            <a:endCxn id="21" idx="1"/>
          </p:cNvCxnSpPr>
          <p:nvPr/>
        </p:nvCxnSpPr>
        <p:spPr>
          <a:xfrm rot="5400000">
            <a:off x="2474075" y="3383801"/>
            <a:ext cx="1324065" cy="2652713"/>
          </a:xfrm>
          <a:prstGeom prst="bentConnector4">
            <a:avLst>
              <a:gd name="adj1" fmla="val 27336"/>
              <a:gd name="adj2" fmla="val 108618"/>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上カーブ矢印 46"/>
          <p:cNvSpPr/>
          <p:nvPr/>
        </p:nvSpPr>
        <p:spPr>
          <a:xfrm>
            <a:off x="3894242" y="311432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3742848" y="377990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grpSp>
        <p:nvGrpSpPr>
          <p:cNvPr id="46" name="グループ化 45"/>
          <p:cNvGrpSpPr/>
          <p:nvPr/>
        </p:nvGrpSpPr>
        <p:grpSpPr>
          <a:xfrm>
            <a:off x="1094919" y="2404687"/>
            <a:ext cx="7691888" cy="4291364"/>
            <a:chOff x="1094919" y="2404687"/>
            <a:chExt cx="7691888" cy="4291364"/>
          </a:xfrm>
        </p:grpSpPr>
        <p:sp>
          <p:nvSpPr>
            <p:cNvPr id="24" name="テキスト ボックス 23"/>
            <p:cNvSpPr txBox="1"/>
            <p:nvPr/>
          </p:nvSpPr>
          <p:spPr>
            <a:xfrm>
              <a:off x="3715385" y="2404687"/>
              <a:ext cx="1608454" cy="523220"/>
            </a:xfrm>
            <a:prstGeom prst="rect">
              <a:avLst/>
            </a:prstGeom>
            <a:noFill/>
          </p:spPr>
          <p:txBody>
            <a:bodyPr wrap="none" rtlCol="0">
              <a:spAutoFit/>
            </a:bodyPr>
            <a:lstStyle/>
            <a:p>
              <a:r>
                <a:rPr kumimoji="1" lang="en-US" altLang="ja-JP" sz="2800" b="1" dirty="0" smtClean="0"/>
                <a:t>LLVM-IR</a:t>
              </a:r>
              <a:endParaRPr kumimoji="1" lang="ja-JP" altLang="en-US" sz="2800" b="1" dirty="0"/>
            </a:p>
          </p:txBody>
        </p:sp>
        <p:sp>
          <p:nvSpPr>
            <p:cNvPr id="25" name="正方形/長方形 24"/>
            <p:cNvSpPr/>
            <p:nvPr/>
          </p:nvSpPr>
          <p:spPr>
            <a:xfrm>
              <a:off x="1109206" y="3603485"/>
              <a:ext cx="6482219" cy="249360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1094919" y="3608839"/>
              <a:ext cx="1114729" cy="523220"/>
            </a:xfrm>
            <a:prstGeom prst="rect">
              <a:avLst/>
            </a:prstGeom>
            <a:noFill/>
          </p:spPr>
          <p:txBody>
            <a:bodyPr wrap="none" rtlCol="0">
              <a:spAutoFit/>
            </a:bodyPr>
            <a:lstStyle/>
            <a:p>
              <a:r>
                <a:rPr kumimoji="1" lang="en-US" altLang="ja-JP" sz="2800" b="1" dirty="0" smtClean="0"/>
                <a:t>LLVM</a:t>
              </a:r>
              <a:endParaRPr kumimoji="1" lang="ja-JP" altLang="en-US" sz="2800" b="1" dirty="0"/>
            </a:p>
          </p:txBody>
        </p:sp>
        <p:sp>
          <p:nvSpPr>
            <p:cNvPr id="27" name="正方形/長方形 26"/>
            <p:cNvSpPr/>
            <p:nvPr/>
          </p:nvSpPr>
          <p:spPr>
            <a:xfrm>
              <a:off x="1356055" y="432048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変換前</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30" name="正方形/長方形 29"/>
            <p:cNvSpPr/>
            <p:nvPr/>
          </p:nvSpPr>
          <p:spPr>
            <a:xfrm>
              <a:off x="2555079" y="4320484"/>
              <a:ext cx="692945"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a:t>
              </a:r>
              <a:r>
                <a:rPr lang="ja-JP" altLang="en-US" dirty="0"/>
                <a:t> </a:t>
              </a:r>
              <a:r>
                <a:rPr lang="en-US" altLang="ja-JP" dirty="0" smtClean="0"/>
                <a:t>A</a:t>
              </a:r>
              <a:endParaRPr kumimoji="1" lang="ja-JP" altLang="en-US" dirty="0"/>
            </a:p>
          </p:txBody>
        </p:sp>
        <p:sp>
          <p:nvSpPr>
            <p:cNvPr id="31" name="正方形/長方形 30"/>
            <p:cNvSpPr/>
            <p:nvPr/>
          </p:nvSpPr>
          <p:spPr>
            <a:xfrm>
              <a:off x="3393279" y="4330554"/>
              <a:ext cx="660063"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 B</a:t>
              </a:r>
              <a:endParaRPr kumimoji="1" lang="ja-JP" altLang="en-US" dirty="0"/>
            </a:p>
          </p:txBody>
        </p:sp>
        <p:sp>
          <p:nvSpPr>
            <p:cNvPr id="32" name="正方形/長方形 31"/>
            <p:cNvSpPr/>
            <p:nvPr/>
          </p:nvSpPr>
          <p:spPr>
            <a:xfrm>
              <a:off x="4269578" y="433055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a:t>
              </a:r>
              <a:r>
                <a:rPr lang="ja-JP" altLang="en-US" dirty="0"/>
                <a:t>後</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33" name="正方形/長方形 32"/>
            <p:cNvSpPr/>
            <p:nvPr/>
          </p:nvSpPr>
          <p:spPr>
            <a:xfrm>
              <a:off x="5511009" y="4330554"/>
              <a:ext cx="1966234" cy="14543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r>
                <a:rPr kumimoji="1" lang="en-US" altLang="ja-JP" dirty="0" smtClean="0"/>
                <a:t>Backend</a:t>
              </a:r>
            </a:p>
            <a:p>
              <a:r>
                <a:rPr lang="en-US" altLang="ja-JP" dirty="0" smtClean="0"/>
                <a:t>Pass</a:t>
              </a:r>
              <a:endParaRPr kumimoji="1" lang="ja-JP" altLang="en-US" dirty="0"/>
            </a:p>
          </p:txBody>
        </p:sp>
        <p:cxnSp>
          <p:nvCxnSpPr>
            <p:cNvPr id="38" name="直線矢印コネクタ 37"/>
            <p:cNvCxnSpPr/>
            <p:nvPr/>
          </p:nvCxnSpPr>
          <p:spPr>
            <a:xfrm>
              <a:off x="1109206" y="5059776"/>
              <a:ext cx="6482219"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2566982" y="4647089"/>
              <a:ext cx="1569660" cy="369332"/>
            </a:xfrm>
            <a:prstGeom prst="rect">
              <a:avLst/>
            </a:prstGeom>
            <a:noFill/>
          </p:spPr>
          <p:txBody>
            <a:bodyPr wrap="none" rtlCol="0">
              <a:spAutoFit/>
            </a:bodyPr>
            <a:lstStyle/>
            <a:p>
              <a:r>
                <a:rPr kumimoji="1" lang="ja-JP" altLang="en-US" dirty="0" smtClean="0"/>
                <a:t>解析・最適化</a:t>
              </a:r>
              <a:endParaRPr kumimoji="1" lang="ja-JP" altLang="en-US" dirty="0"/>
            </a:p>
          </p:txBody>
        </p:sp>
        <p:sp>
          <p:nvSpPr>
            <p:cNvPr id="40" name="テキスト ボックス 39"/>
            <p:cNvSpPr txBox="1"/>
            <p:nvPr/>
          </p:nvSpPr>
          <p:spPr>
            <a:xfrm>
              <a:off x="5445918" y="4613618"/>
              <a:ext cx="2031325" cy="369332"/>
            </a:xfrm>
            <a:prstGeom prst="rect">
              <a:avLst/>
            </a:prstGeom>
            <a:noFill/>
          </p:spPr>
          <p:txBody>
            <a:bodyPr wrap="none" rtlCol="0">
              <a:spAutoFit/>
            </a:bodyPr>
            <a:lstStyle/>
            <a:p>
              <a:r>
                <a:rPr lang="ja-JP" altLang="en-US" dirty="0" smtClean="0"/>
                <a:t>バックエンド</a:t>
              </a:r>
              <a:r>
                <a:rPr lang="ja-JP" altLang="en-US" dirty="0"/>
                <a:t>処理</a:t>
              </a:r>
              <a:endParaRPr kumimoji="1" lang="ja-JP" altLang="en-US" dirty="0"/>
            </a:p>
          </p:txBody>
        </p:sp>
        <p:sp>
          <p:nvSpPr>
            <p:cNvPr id="44" name="正方形/長方形 43"/>
            <p:cNvSpPr/>
            <p:nvPr/>
          </p:nvSpPr>
          <p:spPr>
            <a:xfrm>
              <a:off x="2566982" y="6248376"/>
              <a:ext cx="6219825" cy="447675"/>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Pass=</a:t>
              </a:r>
              <a:r>
                <a:rPr lang="ja-JP" altLang="en-US" dirty="0" smtClean="0">
                  <a:solidFill>
                    <a:schemeClr val="tx1"/>
                  </a:solidFill>
                </a:rPr>
                <a:t>中間表現</a:t>
              </a:r>
              <a:r>
                <a:rPr lang="en-US" altLang="ja-JP" dirty="0" smtClean="0">
                  <a:solidFill>
                    <a:schemeClr val="tx1"/>
                  </a:solidFill>
                </a:rPr>
                <a:t>(LLVM-IR)</a:t>
              </a:r>
              <a:r>
                <a:rPr lang="ja-JP" altLang="en-US" dirty="0" smtClean="0">
                  <a:solidFill>
                    <a:schemeClr val="tx1"/>
                  </a:solidFill>
                </a:rPr>
                <a:t>の解析や最適化を行うモジュール</a:t>
              </a:r>
              <a:endParaRPr kumimoji="1" lang="ja-JP" altLang="en-US" dirty="0">
                <a:solidFill>
                  <a:schemeClr val="tx1"/>
                </a:solidFill>
              </a:endParaRPr>
            </a:p>
          </p:txBody>
        </p:sp>
      </p:grpSp>
    </p:spTree>
    <p:extLst>
      <p:ext uri="{BB962C8B-B14F-4D97-AF65-F5344CB8AC3E}">
        <p14:creationId xmlns:p14="http://schemas.microsoft.com/office/powerpoint/2010/main" val="31702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552353"/>
            <a:ext cx="8229600" cy="4795283"/>
          </a:xfrm>
        </p:spPr>
        <p:txBody>
          <a:bodyPr>
            <a:normAutofit/>
          </a:bodyPr>
          <a:lstStyle/>
          <a:p>
            <a:pPr marL="0" indent="0">
              <a:spcAft>
                <a:spcPts val="600"/>
              </a:spcAft>
              <a:buNone/>
            </a:pPr>
            <a:r>
              <a:rPr lang="en-US" altLang="ja-JP" dirty="0" smtClean="0"/>
              <a:t>LLVM Core</a:t>
            </a:r>
          </a:p>
          <a:p>
            <a:pPr marL="971550" lvl="1" indent="-514350">
              <a:spcAft>
                <a:spcPts val="600"/>
              </a:spcAft>
              <a:buFont typeface="+mj-lt"/>
              <a:buAutoNum type="arabicPeriod"/>
            </a:pPr>
            <a:r>
              <a:rPr lang="ja-JP" altLang="en-US" dirty="0" smtClean="0"/>
              <a:t>フロントエンド</a:t>
            </a:r>
            <a:endParaRPr lang="en-US" altLang="ja-JP" dirty="0" smtClean="0"/>
          </a:p>
          <a:p>
            <a:pPr marL="914400" lvl="2" indent="0">
              <a:spcAft>
                <a:spcPts val="600"/>
              </a:spcAft>
              <a:buNone/>
            </a:pPr>
            <a:r>
              <a:rPr lang="ja-JP" altLang="en-US" dirty="0" smtClean="0"/>
              <a:t>　</a:t>
            </a:r>
            <a:r>
              <a:rPr lang="en-US" altLang="ja-JP" dirty="0" err="1" smtClean="0"/>
              <a:t>Matlab</a:t>
            </a:r>
            <a:r>
              <a:rPr lang="en-US" altLang="ja-JP" dirty="0" smtClean="0"/>
              <a:t> </a:t>
            </a:r>
            <a:r>
              <a:rPr lang="ja-JP" altLang="en-US" dirty="0" smtClean="0"/>
              <a:t>コード</a:t>
            </a:r>
            <a:r>
              <a:rPr lang="en-US" altLang="ja-JP" dirty="0" smtClean="0"/>
              <a:t> </a:t>
            </a:r>
            <a:r>
              <a:rPr lang="ja-JP" altLang="en-US" dirty="0"/>
              <a:t>の</a:t>
            </a:r>
            <a:r>
              <a:rPr lang="ja-JP" altLang="en-US" dirty="0" smtClean="0"/>
              <a:t>字句解析、構文解析、意味解析</a:t>
            </a:r>
            <a:endParaRPr lang="en-US" altLang="ja-JP" dirty="0" smtClean="0"/>
          </a:p>
          <a:p>
            <a:pPr marL="971550" lvl="1" indent="-514350">
              <a:spcAft>
                <a:spcPts val="600"/>
              </a:spcAft>
              <a:buFont typeface="+mj-lt"/>
              <a:buAutoNum type="arabicPeriod"/>
            </a:pPr>
            <a:r>
              <a:rPr lang="en-US" altLang="ja-JP" dirty="0" smtClean="0"/>
              <a:t>LLVM</a:t>
            </a:r>
            <a:r>
              <a:rPr lang="ja-JP" altLang="en-US" dirty="0"/>
              <a:t> </a:t>
            </a:r>
            <a:r>
              <a:rPr lang="en-US" altLang="ja-JP" dirty="0" smtClean="0"/>
              <a:t>IR</a:t>
            </a:r>
          </a:p>
          <a:p>
            <a:pPr marL="971550" lvl="1" indent="-514350">
              <a:spcAft>
                <a:spcPts val="600"/>
              </a:spcAft>
              <a:buFont typeface="+mj-lt"/>
              <a:buAutoNum type="arabicPeriod"/>
            </a:pPr>
            <a:r>
              <a:rPr lang="ja-JP" altLang="en-US" dirty="0" smtClean="0"/>
              <a:t>バックエンド</a:t>
            </a:r>
            <a:endParaRPr lang="en-US" altLang="ja-JP" dirty="0" smtClean="0"/>
          </a:p>
          <a:p>
            <a:pPr marL="914400" lvl="2" indent="0">
              <a:spcAft>
                <a:spcPts val="600"/>
              </a:spcAft>
              <a:buNone/>
            </a:pPr>
            <a:r>
              <a:rPr lang="ja-JP" altLang="en-US" dirty="0" smtClean="0"/>
              <a:t>　</a:t>
            </a:r>
            <a:r>
              <a:rPr lang="en-US" altLang="ja-JP" dirty="0" smtClean="0"/>
              <a:t>JS</a:t>
            </a:r>
            <a:r>
              <a:rPr lang="ja-JP" altLang="en-US" dirty="0" smtClean="0"/>
              <a:t>：</a:t>
            </a:r>
            <a:r>
              <a:rPr lang="ja-JP" altLang="en-US" dirty="0"/>
              <a:t>ブラウザ</a:t>
            </a:r>
            <a:r>
              <a:rPr lang="ja-JP" altLang="en-US" dirty="0" smtClean="0"/>
              <a:t>でコードの可視化</a:t>
            </a:r>
            <a:endParaRPr lang="en-US" altLang="ja-JP" dirty="0" smtClean="0"/>
          </a:p>
          <a:p>
            <a:pPr marL="914400" lvl="2" indent="0">
              <a:spcAft>
                <a:spcPts val="600"/>
              </a:spcAft>
              <a:buNone/>
            </a:pPr>
            <a:r>
              <a:rPr lang="ja-JP" altLang="en-US" dirty="0" smtClean="0"/>
              <a:t>　</a:t>
            </a:r>
            <a:r>
              <a:rPr lang="en-US" altLang="ja-JP" dirty="0" smtClean="0"/>
              <a:t>C++</a:t>
            </a:r>
            <a:r>
              <a:rPr lang="ja-JP" altLang="en-US" dirty="0" smtClean="0"/>
              <a:t>：</a:t>
            </a:r>
            <a:r>
              <a:rPr lang="en-US" altLang="ja-JP" dirty="0" err="1" smtClean="0"/>
              <a:t>OpenRTM</a:t>
            </a:r>
            <a:r>
              <a:rPr lang="ja-JP" altLang="en-US" dirty="0" smtClean="0"/>
              <a:t>コンポーネント</a:t>
            </a: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26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2448919"/>
            <a:ext cx="9144000" cy="3705824"/>
          </a:xfrm>
        </p:spPr>
        <p:txBody>
          <a:bodyPr>
            <a:normAutofit/>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a:t>
            </a:r>
            <a:r>
              <a:rPr lang="ja-JP" altLang="en-US" sz="4000" dirty="0" smtClean="0"/>
              <a:t>な問題を</a:t>
            </a:r>
            <a:r>
              <a:rPr lang="ja-JP" altLang="en-US" sz="4000" spc="300" dirty="0" smtClean="0"/>
              <a:t>解決する</a:t>
            </a:r>
            <a:endParaRPr lang="en-US" altLang="ja-JP" sz="4000" spc="300" dirty="0" smtClean="0"/>
          </a:p>
          <a:p>
            <a:pPr marL="0" indent="0" algn="ctr">
              <a:buNone/>
            </a:pPr>
            <a:r>
              <a:rPr lang="ja-JP" altLang="en-US" sz="4000" dirty="0" smtClean="0"/>
              <a:t>ソリューション開発</a:t>
            </a:r>
            <a:r>
              <a:rPr lang="ja-JP" altLang="en-US" sz="4000" dirty="0" smtClean="0"/>
              <a:t>を</a:t>
            </a:r>
            <a:r>
              <a:rPr lang="ja-JP" altLang="en-US" sz="4000" dirty="0" smtClean="0"/>
              <a:t>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ユーザー向け</a:t>
            </a:r>
            <a:r>
              <a:rPr lang="en-US" altLang="ja-JP" dirty="0" smtClean="0"/>
              <a:t>GUI</a:t>
            </a:r>
            <a:r>
              <a:rPr lang="ja-JP" altLang="en-US" dirty="0" smtClean="0"/>
              <a:t>開発</a:t>
            </a:r>
            <a:endParaRPr lang="en-US" altLang="ja-JP" dirty="0" smtClean="0"/>
          </a:p>
          <a:p>
            <a:pPr marL="0" indent="0">
              <a:buNone/>
            </a:pP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CPU/OS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11" y="1657127"/>
            <a:ext cx="715453" cy="71545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09" y="1608316"/>
            <a:ext cx="692773" cy="69277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027" y="1573824"/>
            <a:ext cx="761759" cy="76175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474" y="1596504"/>
            <a:ext cx="789962" cy="776076"/>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lnSpcReduction="1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手法の</a:t>
            </a:r>
            <a:r>
              <a:rPr lang="ja-JP" altLang="en-US" dirty="0" smtClean="0"/>
              <a:t>調査</a:t>
            </a:r>
            <a:endParaRPr lang="en-US" altLang="ja-JP" dirty="0" smtClean="0"/>
          </a:p>
          <a:p>
            <a:pPr lvl="1">
              <a:spcAft>
                <a:spcPts val="600"/>
              </a:spcAft>
            </a:pPr>
            <a:r>
              <a:rPr lang="en-US" altLang="ja-JP" dirty="0" smtClean="0"/>
              <a:t>LLVM</a:t>
            </a:r>
            <a:r>
              <a:rPr lang="ja-JP" altLang="en-US" smtClean="0"/>
              <a:t>サブプロジェクトの調査</a:t>
            </a:r>
            <a:endParaRPr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lang="ja-JP" altLang="en-US" dirty="0" smtClean="0"/>
              <a:t>今後の予定</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a:bodyPr>
          <a:lstStyle/>
          <a:p>
            <a:pPr>
              <a:spcAft>
                <a:spcPts val="600"/>
              </a:spcAft>
            </a:pPr>
            <a:r>
              <a:rPr lang="ja-JP" altLang="en-US" dirty="0" smtClean="0"/>
              <a:t>コーディング</a:t>
            </a:r>
            <a:endParaRPr lang="en-US" altLang="ja-JP" dirty="0" smtClean="0"/>
          </a:p>
          <a:p>
            <a:pPr lvl="1">
              <a:spcAft>
                <a:spcPts val="600"/>
              </a:spcAft>
            </a:pPr>
            <a:r>
              <a:rPr lang="ja-JP" altLang="en-US" sz="2400" dirty="0" smtClean="0"/>
              <a:t>まずは視覚数理モデルの分野で利用できるようにする。</a:t>
            </a:r>
            <a:endParaRPr lang="en-US" altLang="ja-JP" sz="2400" dirty="0"/>
          </a:p>
          <a:p>
            <a:pPr lvl="1">
              <a:spcAft>
                <a:spcPts val="600"/>
              </a:spcAft>
            </a:pPr>
            <a:endParaRPr lang="en-US" altLang="ja-JP" sz="2400" dirty="0" smtClean="0"/>
          </a:p>
          <a:p>
            <a:pPr lvl="1">
              <a:spcAft>
                <a:spcPts val="600"/>
              </a:spcAft>
            </a:pPr>
            <a:endParaRPr lang="en-US" altLang="ja-JP" sz="2400" dirty="0" smtClean="0"/>
          </a:p>
          <a:p>
            <a:pPr>
              <a:spcAft>
                <a:spcPts val="600"/>
              </a:spcAft>
            </a:pPr>
            <a:r>
              <a:rPr lang="ja-JP" altLang="en-US" dirty="0" smtClean="0"/>
              <a:t>視覚神経数理モデル用</a:t>
            </a:r>
            <a:r>
              <a:rPr lang="en-US" altLang="ja-JP" dirty="0" smtClean="0"/>
              <a:t>Pass</a:t>
            </a:r>
            <a:r>
              <a:rPr lang="ja-JP" altLang="en-US" dirty="0" smtClean="0"/>
              <a:t>以外を作成し様々な分野の研究者に使っていただく</a:t>
            </a:r>
            <a:endParaRPr kumimoji="1"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242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63378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smtClean="0"/>
              <a:t>研究活動の流れ</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00"/>
                            </p:stCondLst>
                            <p:childTnLst>
                              <p:par>
                                <p:cTn id="68" presetID="4"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ox(in)">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ox(i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par>
                          <p:cTn id="88" fill="hold">
                            <p:stCondLst>
                              <p:cond delay="500"/>
                            </p:stCondLst>
                            <p:childTnLst>
                              <p:par>
                                <p:cTn id="89" presetID="4" presetClass="entr" presetSubtype="16"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ox(in)">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wedge">
                                      <p:cBhvr>
                                        <p:cTn id="96" dur="500"/>
                                        <p:tgtEl>
                                          <p:spTgt spid="95"/>
                                        </p:tgtEl>
                                      </p:cBhvr>
                                    </p:animEffect>
                                  </p:childTnLst>
                                </p:cTn>
                              </p:par>
                            </p:childTnLst>
                          </p:cTn>
                        </p:par>
                        <p:par>
                          <p:cTn id="97" fill="hold">
                            <p:stCondLst>
                              <p:cond delay="500"/>
                            </p:stCondLst>
                            <p:childTnLst>
                              <p:par>
                                <p:cTn id="98" presetID="53" presetClass="entr" presetSubtype="528" fill="hold" grpId="0" nodeType="afterEffect">
                                  <p:stCondLst>
                                    <p:cond delay="0"/>
                                  </p:stCondLst>
                                  <p:iterate type="lt">
                                    <p:tmPct val="10000"/>
                                  </p:iterate>
                                  <p:childTnLst>
                                    <p:set>
                                      <p:cBhvr>
                                        <p:cTn id="99" dur="1" fill="hold">
                                          <p:stCondLst>
                                            <p:cond delay="0"/>
                                          </p:stCondLst>
                                        </p:cTn>
                                        <p:tgtEl>
                                          <p:spTgt spid="113"/>
                                        </p:tgtEl>
                                        <p:attrNameLst>
                                          <p:attrName>style.visibility</p:attrName>
                                        </p:attrNameLst>
                                      </p:cBhvr>
                                      <p:to>
                                        <p:strVal val="visible"/>
                                      </p:to>
                                    </p:set>
                                    <p:anim calcmode="lin" valueType="num">
                                      <p:cBhvr>
                                        <p:cTn id="100" dur="500" fill="hold"/>
                                        <p:tgtEl>
                                          <p:spTgt spid="113"/>
                                        </p:tgtEl>
                                        <p:attrNameLst>
                                          <p:attrName>ppt_w</p:attrName>
                                        </p:attrNameLst>
                                      </p:cBhvr>
                                      <p:tavLst>
                                        <p:tav tm="0">
                                          <p:val>
                                            <p:fltVal val="0"/>
                                          </p:val>
                                        </p:tav>
                                        <p:tav tm="100000">
                                          <p:val>
                                            <p:strVal val="#ppt_w"/>
                                          </p:val>
                                        </p:tav>
                                      </p:tavLst>
                                    </p:anim>
                                    <p:anim calcmode="lin" valueType="num">
                                      <p:cBhvr>
                                        <p:cTn id="101" dur="500" fill="hold"/>
                                        <p:tgtEl>
                                          <p:spTgt spid="113"/>
                                        </p:tgtEl>
                                        <p:attrNameLst>
                                          <p:attrName>ppt_h</p:attrName>
                                        </p:attrNameLst>
                                      </p:cBhvr>
                                      <p:tavLst>
                                        <p:tav tm="0">
                                          <p:val>
                                            <p:fltVal val="0"/>
                                          </p:val>
                                        </p:tav>
                                        <p:tav tm="100000">
                                          <p:val>
                                            <p:strVal val="#ppt_h"/>
                                          </p:val>
                                        </p:tav>
                                      </p:tavLst>
                                    </p:anim>
                                    <p:animEffect transition="in" filter="fade">
                                      <p:cBhvr>
                                        <p:cTn id="102" dur="500"/>
                                        <p:tgtEl>
                                          <p:spTgt spid="113"/>
                                        </p:tgtEl>
                                      </p:cBhvr>
                                    </p:animEffect>
                                    <p:anim calcmode="lin" valueType="num">
                                      <p:cBhvr>
                                        <p:cTn id="103" dur="500" fill="hold"/>
                                        <p:tgtEl>
                                          <p:spTgt spid="113"/>
                                        </p:tgtEl>
                                        <p:attrNameLst>
                                          <p:attrName>ppt_x</p:attrName>
                                        </p:attrNameLst>
                                      </p:cBhvr>
                                      <p:tavLst>
                                        <p:tav tm="0">
                                          <p:val>
                                            <p:fltVal val="0.5"/>
                                          </p:val>
                                        </p:tav>
                                        <p:tav tm="100000">
                                          <p:val>
                                            <p:strVal val="#ppt_x"/>
                                          </p:val>
                                        </p:tav>
                                      </p:tavLst>
                                    </p:anim>
                                    <p:anim calcmode="lin" valueType="num">
                                      <p:cBhvr>
                                        <p:cTn id="104"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2800" dirty="0" err="1" smtClean="0"/>
                  <a:t>CovSal</a:t>
                </a:r>
                <a:r>
                  <a:rPr lang="en-US" altLang="ja-JP" sz="2800" dirty="0" smtClean="0"/>
                  <a:t>[1]</a:t>
                </a:r>
                <a:endParaRPr lang="ja-JP" altLang="en-US" sz="28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研究のライフサイクル</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5" y="2246405"/>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5" y="1330665"/>
            <a:ext cx="3416320" cy="923330"/>
          </a:xfrm>
          <a:prstGeom prst="rect">
            <a:avLst/>
          </a:prstGeom>
          <a:noFill/>
        </p:spPr>
        <p:txBody>
          <a:bodyPr wrap="none" rtlCol="0">
            <a:spAutoFit/>
          </a:bodyPr>
          <a:lstStyle/>
          <a:p>
            <a:r>
              <a:rPr lang="ja-JP" altLang="en-US" dirty="0" smtClean="0"/>
              <a:t>２</a:t>
            </a:r>
            <a:r>
              <a:rPr kumimoji="1" lang="ja-JP" altLang="en-US" dirty="0" smtClean="0"/>
              <a:t>．膨大な</a:t>
            </a:r>
            <a:r>
              <a:rPr kumimoji="1" lang="ja-JP" altLang="en-US" dirty="0" smtClean="0"/>
              <a:t>ソースコード</a:t>
            </a:r>
            <a:endParaRPr kumimoji="1" lang="en-US" altLang="ja-JP" dirty="0" smtClean="0"/>
          </a:p>
          <a:p>
            <a:r>
              <a:rPr lang="ja-JP" altLang="en-US" dirty="0"/>
              <a:t>　</a:t>
            </a:r>
            <a:r>
              <a:rPr lang="ja-JP" altLang="en-US" dirty="0" smtClean="0"/>
              <a:t>　</a:t>
            </a:r>
            <a:r>
              <a:rPr lang="ja-JP" altLang="en-US" dirty="0"/>
              <a:t>（</a:t>
            </a:r>
            <a:r>
              <a:rPr kumimoji="1" lang="en-US" altLang="ja-JP" dirty="0" smtClean="0"/>
              <a:t>93</a:t>
            </a:r>
            <a:r>
              <a:rPr kumimoji="1" lang="ja-JP" altLang="en-US" dirty="0" smtClean="0"/>
              <a:t>ファイル）から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596172"/>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6" y="2935318"/>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374416"/>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en-US" altLang="ja-JP" dirty="0" smtClean="0"/>
              <a:t>Judd</a:t>
            </a:r>
            <a:r>
              <a:rPr lang="ja-JP" altLang="en-US" dirty="0" smtClean="0"/>
              <a:t>の注視モデル</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a:solidFill>
                    <a:schemeClr val="accent6"/>
                  </a:solidFill>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2800" dirty="0" smtClean="0"/>
                      <a:t>Face Detector</a:t>
                    </a:r>
                    <a:endParaRPr lang="ja-JP" altLang="en-US" sz="28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129994" y="1166921"/>
            <a:ext cx="8545929" cy="3970318"/>
          </a:xfrm>
          <a:prstGeom prst="rect">
            <a:avLst/>
          </a:prstGeom>
          <a:noFill/>
        </p:spPr>
        <p:txBody>
          <a:bodyPr wrap="none" rtlCol="0">
            <a:spAutoFit/>
          </a:bodyPr>
          <a:lstStyle/>
          <a:p>
            <a:pPr marL="457200" indent="-457200">
              <a:buFont typeface="Wingdings" panose="05000000000000000000" pitchFamily="2" charset="2"/>
              <a:buChar char="l"/>
            </a:pPr>
            <a:r>
              <a:rPr lang="ja-JP" altLang="en-US" sz="2800" dirty="0"/>
              <a:t>処理</a:t>
            </a:r>
            <a:r>
              <a:rPr lang="ja-JP" altLang="en-US" sz="2800" dirty="0" smtClean="0"/>
              <a:t>の</a:t>
            </a:r>
            <a:r>
              <a:rPr lang="ja-JP" altLang="en-US" sz="2800" dirty="0"/>
              <a:t>流</a:t>
            </a:r>
            <a:r>
              <a:rPr lang="ja-JP" altLang="en-US" sz="2800" dirty="0" smtClean="0"/>
              <a:t>れを可視化することで</a:t>
            </a:r>
            <a:endParaRPr lang="en-US" altLang="ja-JP" sz="2800" dirty="0" smtClean="0"/>
          </a:p>
          <a:p>
            <a:r>
              <a:rPr lang="en-US" altLang="ja-JP" sz="2800" dirty="0"/>
              <a:t>	</a:t>
            </a:r>
            <a:r>
              <a:rPr lang="ja-JP" altLang="en-US" sz="2800" dirty="0" smtClean="0"/>
              <a:t>今まで頭の中で考えていたこと</a:t>
            </a:r>
            <a:endParaRPr lang="en-US" altLang="ja-JP" sz="2800" dirty="0" smtClean="0"/>
          </a:p>
          <a:p>
            <a:r>
              <a:rPr lang="en-US" altLang="ja-JP" sz="2800" dirty="0"/>
              <a:t>	</a:t>
            </a:r>
            <a:r>
              <a:rPr lang="ja-JP" altLang="en-US" sz="2800" dirty="0" smtClean="0"/>
              <a:t>紙に書いていたことから解放させ</a:t>
            </a:r>
            <a:r>
              <a:rPr lang="ja-JP" altLang="en-US" sz="2800" dirty="0"/>
              <a:t>、</a:t>
            </a:r>
            <a:r>
              <a:rPr lang="ja-JP" altLang="en-US" sz="2800" dirty="0" smtClean="0"/>
              <a:t>理解を速める</a:t>
            </a:r>
            <a:endParaRPr lang="en-US" altLang="ja-JP" sz="2800" dirty="0"/>
          </a:p>
          <a:p>
            <a:endParaRPr lang="en-US" altLang="ja-JP" sz="2800" dirty="0" smtClean="0"/>
          </a:p>
          <a:p>
            <a:pPr marL="457200" indent="-457200">
              <a:buFont typeface="Wingdings" panose="05000000000000000000" pitchFamily="2" charset="2"/>
              <a:buChar char="l"/>
            </a:pPr>
            <a:r>
              <a:rPr kumimoji="1" lang="en-US" altLang="ja-JP" sz="2800" dirty="0" smtClean="0"/>
              <a:t>GUI</a:t>
            </a:r>
            <a:r>
              <a:rPr kumimoji="1" lang="ja-JP" altLang="en-US" sz="2800" dirty="0" smtClean="0"/>
              <a:t>上で新たな関数の追加</a:t>
            </a:r>
            <a:r>
              <a:rPr lang="ja-JP" altLang="en-US" sz="2800" dirty="0" smtClean="0"/>
              <a:t>や編集が確認できる</a:t>
            </a:r>
            <a:endParaRPr lang="en-US" altLang="ja-JP" sz="2800" dirty="0" smtClean="0"/>
          </a:p>
          <a:p>
            <a:pPr marL="457200" indent="-457200">
              <a:buFont typeface="Wingdings" panose="05000000000000000000" pitchFamily="2" charset="2"/>
              <a:buChar char="l"/>
            </a:pPr>
            <a:endParaRPr kumimoji="1" lang="en-US" altLang="ja-JP" sz="2800" dirty="0" smtClean="0"/>
          </a:p>
          <a:p>
            <a:pPr marL="457200" indent="-457200">
              <a:buFont typeface="Wingdings" panose="05000000000000000000" pitchFamily="2" charset="2"/>
              <a:buChar char="l"/>
            </a:pPr>
            <a:r>
              <a:rPr lang="ja-JP" altLang="en-US" sz="2800" dirty="0" smtClean="0"/>
              <a:t>様々なデータフォーマットで作られた</a:t>
            </a:r>
            <a:endParaRPr lang="en-US" altLang="ja-JP" sz="2800" dirty="0" smtClean="0"/>
          </a:p>
          <a:p>
            <a:r>
              <a:rPr lang="en-US" altLang="ja-JP" sz="2800" dirty="0" smtClean="0"/>
              <a:t>	</a:t>
            </a:r>
            <a:r>
              <a:rPr lang="ja-JP" altLang="en-US" sz="2800" dirty="0" smtClean="0"/>
              <a:t>既存の資産を生かして結合して大きなモデルを</a:t>
            </a:r>
            <a:endParaRPr lang="en-US" altLang="ja-JP" sz="2800" dirty="0" smtClean="0"/>
          </a:p>
          <a:p>
            <a:r>
              <a:rPr lang="en-US" altLang="ja-JP" sz="2800" dirty="0"/>
              <a:t>	</a:t>
            </a:r>
            <a:r>
              <a:rPr lang="ja-JP" altLang="en-US" sz="2800" dirty="0" smtClean="0"/>
              <a:t>作る。</a:t>
            </a:r>
            <a:endParaRPr lang="en-US" altLang="ja-JP" sz="2800" dirty="0" smtClean="0"/>
          </a:p>
        </p:txBody>
      </p:sp>
      <p:sp>
        <p:nvSpPr>
          <p:cNvPr id="6" name="テキスト ボックス 5"/>
          <p:cNvSpPr txBox="1"/>
          <p:nvPr/>
        </p:nvSpPr>
        <p:spPr>
          <a:xfrm>
            <a:off x="2684303" y="325458"/>
            <a:ext cx="3775393" cy="707886"/>
          </a:xfrm>
          <a:prstGeom prst="rect">
            <a:avLst/>
          </a:prstGeom>
          <a:noFill/>
        </p:spPr>
        <p:txBody>
          <a:bodyPr wrap="none" rtlCol="0">
            <a:spAutoFit/>
          </a:bodyPr>
          <a:lstStyle/>
          <a:p>
            <a:r>
              <a:rPr lang="ja-JP" altLang="en-US" sz="4000" dirty="0"/>
              <a:t>解決</a:t>
            </a:r>
            <a:r>
              <a:rPr lang="ja-JP" altLang="en-US" sz="4000" dirty="0" smtClean="0"/>
              <a:t>するために</a:t>
            </a:r>
            <a:endParaRPr kumimoji="1" lang="ja-JP" altLang="en-US" sz="4000" dirty="0"/>
          </a:p>
        </p:txBody>
      </p:sp>
    </p:spTree>
    <p:extLst>
      <p:ext uri="{BB962C8B-B14F-4D97-AF65-F5344CB8AC3E}">
        <p14:creationId xmlns:p14="http://schemas.microsoft.com/office/powerpoint/2010/main" val="384637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2863</TotalTime>
  <Words>1913</Words>
  <Application>Microsoft Office PowerPoint</Application>
  <PresentationFormat>画面に合わせる (4:3)</PresentationFormat>
  <Paragraphs>334</Paragraphs>
  <Slides>27</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メイリオ</vt:lpstr>
      <vt:lpstr>Arial</vt:lpstr>
      <vt:lpstr>Calibri</vt:lpstr>
      <vt:lpstr>Segoe UI</vt:lpstr>
      <vt:lpstr>Wingdings</vt:lpstr>
      <vt:lpstr>ホワイト</vt:lpstr>
      <vt:lpstr>大規模数理モデルや 複合コンポーネントの構築を目的とした データ可視化 プログラミング環境の構築  </vt:lpstr>
      <vt:lpstr>PowerPoint プレゼンテーション</vt:lpstr>
      <vt:lpstr>視覚数理モデル研究のライフサイクル</vt:lpstr>
      <vt:lpstr>Simoncelli&amp;Heegerの運動知覚モデル </vt:lpstr>
      <vt:lpstr> 新しい知見の検証 </vt:lpstr>
      <vt:lpstr>Simoncelli&amp;Heegerの運動知覚モデル </vt:lpstr>
      <vt:lpstr>視覚数理モデル研究のライフサイクル</vt:lpstr>
      <vt:lpstr>Juddの注視モデル</vt:lpstr>
      <vt:lpstr>PowerPoint プレゼンテーション</vt:lpstr>
      <vt:lpstr>提案の手法</vt:lpstr>
      <vt:lpstr>提案の手法</vt:lpstr>
      <vt:lpstr>提案の手法</vt:lpstr>
      <vt:lpstr>類似研究</vt:lpstr>
      <vt:lpstr>類似研究の問題点</vt:lpstr>
      <vt:lpstr>類似研究の問題点</vt:lpstr>
      <vt:lpstr>対象とする数理モデル</vt:lpstr>
      <vt:lpstr>手段についての検討</vt:lpstr>
      <vt:lpstr>手段についての検討</vt:lpstr>
      <vt:lpstr>手段についての検討</vt:lpstr>
      <vt:lpstr>手段についての検討</vt:lpstr>
      <vt:lpstr>手段についての検討</vt:lpstr>
      <vt:lpstr>手段についての検討</vt:lpstr>
      <vt:lpstr>現在までの結果</vt:lpstr>
      <vt:lpstr>今後の予定</vt:lpstr>
      <vt:lpstr>PowerPoint プレゼンテーション</vt:lpstr>
      <vt:lpstr>研究活動の流れ</vt:lpstr>
      <vt:lpstr>同種の問題</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190</cp:revision>
  <dcterms:created xsi:type="dcterms:W3CDTF">2014-10-11T04:30:58Z</dcterms:created>
  <dcterms:modified xsi:type="dcterms:W3CDTF">2015-04-02T17:05:23Z</dcterms:modified>
</cp:coreProperties>
</file>