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83" r:id="rId4"/>
    <p:sldId id="279" r:id="rId5"/>
    <p:sldId id="280" r:id="rId6"/>
    <p:sldId id="262" r:id="rId7"/>
    <p:sldId id="258" r:id="rId8"/>
    <p:sldId id="285" r:id="rId9"/>
    <p:sldId id="273" r:id="rId10"/>
    <p:sldId id="267" r:id="rId11"/>
    <p:sldId id="268" r:id="rId12"/>
    <p:sldId id="277" r:id="rId13"/>
    <p:sldId id="259" r:id="rId14"/>
    <p:sldId id="269" r:id="rId15"/>
    <p:sldId id="270" r:id="rId16"/>
    <p:sldId id="271" r:id="rId17"/>
    <p:sldId id="272" r:id="rId18"/>
    <p:sldId id="260" r:id="rId19"/>
    <p:sldId id="261" r:id="rId20"/>
    <p:sldId id="282" r:id="rId2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3548" autoAdjust="0"/>
  </p:normalViewPr>
  <p:slideViewPr>
    <p:cSldViewPr snapToGrid="0" snapToObjects="1">
      <p:cViewPr varScale="1">
        <p:scale>
          <a:sx n="109" d="100"/>
          <a:sy n="109" d="100"/>
        </p:scale>
        <p:origin x="1182"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3949951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2014/11/23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756138"/>
            <a:ext cx="7772400" cy="4888522"/>
          </a:xfrm>
        </p:spPr>
        <p:txBody>
          <a:bodyPr>
            <a:normAutofit/>
          </a:bodyPr>
          <a:lstStyle/>
          <a:p>
            <a:pPr>
              <a:spcAft>
                <a:spcPts val="600"/>
              </a:spcAft>
            </a:pPr>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データ可視化</a:t>
            </a:r>
            <a:r>
              <a:rPr lang="en-US" altLang="ja-JP" dirty="0" smtClean="0"/>
              <a:t/>
            </a:r>
            <a:br>
              <a:rPr lang="en-US" altLang="ja-JP" dirty="0" smtClean="0"/>
            </a:br>
            <a:r>
              <a:rPr lang="ja-JP" altLang="ja-JP" dirty="0" smtClean="0"/>
              <a:t>プログラミング環境の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7" y="1456911"/>
            <a:ext cx="8602031" cy="5245819"/>
            <a:chOff x="304799" y="1561981"/>
            <a:chExt cx="8602031" cy="524581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04799" y="5484361"/>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014606"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2525300" y="2112484"/>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2525300" y="273110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2525300" y="3313186"/>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2525300" y="3998572"/>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2525300" y="4677579"/>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2548895" y="5394376"/>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2548895" y="2107599"/>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2548895" y="2739371"/>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2545011" y="3308301"/>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2548895" y="3993687"/>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2569747" y="4649414"/>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2557348" y="5373143"/>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107325" y="2476931"/>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105421" y="3108703"/>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107325" y="3677633"/>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115717" y="4363019"/>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105710" y="5042026"/>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3432129" y="3313186"/>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1569247" y="2776370"/>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320850" y="2328793"/>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3973038" y="2063125"/>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3998815" y="2118283"/>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242501" y="2074896"/>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3998814" y="4651555"/>
            <a:ext cx="737395" cy="367191"/>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3998815" y="5112492"/>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242501" y="4531057"/>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3432129" y="6147776"/>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Simulink</a:t>
            </a:r>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a:xfrm>
            <a:off x="457200" y="1573824"/>
            <a:ext cx="8510954" cy="5011614"/>
          </a:xfrm>
        </p:spPr>
        <p:txBody>
          <a:bodyPr>
            <a:normAutofit/>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lang="en-US" altLang="ja-JP" dirty="0" smtClean="0"/>
              <a:t>OS</a:t>
            </a:r>
            <a:r>
              <a:rPr lang="ja-JP" altLang="en-US" dirty="0" smtClean="0"/>
              <a:t>依存にならないため、幅広い利用が望める</a:t>
            </a:r>
            <a:endParaRPr lang="en-US" altLang="ja-JP" dirty="0" smtClean="0"/>
          </a:p>
          <a:p>
            <a:pPr lvl="2"/>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2"/>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a:t>
            </a:r>
            <a:r>
              <a:rPr lang="ja-JP" altLang="en-US" dirty="0" smtClean="0"/>
              <a:t>いるため、利用者</a:t>
            </a:r>
            <a:r>
              <a:rPr lang="ja-JP" altLang="en-US" dirty="0" smtClean="0"/>
              <a:t>の幅が広がりやすい</a:t>
            </a:r>
            <a:endParaRPr lang="en-US" altLang="ja-JP" dirty="0" smtClean="0"/>
          </a:p>
          <a:p>
            <a:r>
              <a:rPr lang="ja-JP" altLang="en-US" dirty="0" smtClean="0"/>
              <a:t>数式の</a:t>
            </a:r>
            <a:r>
              <a:rPr lang="en-US" altLang="ja-JP" dirty="0" err="1" smtClean="0"/>
              <a:t>MathML</a:t>
            </a:r>
            <a:r>
              <a:rPr lang="ja-JP" altLang="en-US" dirty="0"/>
              <a:t>変換</a:t>
            </a:r>
            <a:endParaRPr lang="en-US" altLang="ja-JP" dirty="0" smtClean="0"/>
          </a:p>
          <a:p>
            <a:pPr lvl="1"/>
            <a:r>
              <a:rPr lang="en-US" altLang="ja-JP" dirty="0" smtClean="0"/>
              <a:t>HTML</a:t>
            </a:r>
            <a:r>
              <a:rPr lang="ja-JP" altLang="en-US" dirty="0" smtClean="0"/>
              <a:t>の様な書式のため</a:t>
            </a:r>
            <a:r>
              <a:rPr lang="en-US" altLang="ja-JP" dirty="0" smtClean="0"/>
              <a:t>DOM(Document Object Model) API</a:t>
            </a:r>
            <a:r>
              <a:rPr lang="ja-JP" altLang="en-US" dirty="0" smtClean="0"/>
              <a:t>で解析</a:t>
            </a:r>
            <a:r>
              <a:rPr lang="ja-JP" altLang="en-US" dirty="0"/>
              <a:t>が</a:t>
            </a:r>
            <a:r>
              <a:rPr lang="ja-JP" altLang="en-US" dirty="0" smtClean="0"/>
              <a:t>容易</a:t>
            </a:r>
            <a:endParaRPr lang="en-US" altLang="ja-JP" dirty="0" smtClean="0"/>
          </a:p>
          <a:p>
            <a:pPr lvl="1"/>
            <a:r>
              <a:rPr lang="ja-JP" altLang="en-US" dirty="0" smtClean="0"/>
              <a:t>解析には</a:t>
            </a:r>
            <a:r>
              <a:rPr lang="en-US" altLang="ja-JP" dirty="0" smtClean="0"/>
              <a:t>AST(Abstract </a:t>
            </a:r>
            <a:r>
              <a:rPr lang="en-US" altLang="ja-JP" dirty="0"/>
              <a:t>Syntax Tree</a:t>
            </a:r>
            <a:r>
              <a:rPr lang="en-US" altLang="ja-JP" dirty="0" smtClean="0"/>
              <a:t>)</a:t>
            </a:r>
            <a:r>
              <a:rPr lang="ja-JP" altLang="en-US" dirty="0" smtClean="0"/>
              <a:t>を利用</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659" y="1495731"/>
            <a:ext cx="596838" cy="596838"/>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9612" y="1518410"/>
            <a:ext cx="592159" cy="592159"/>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4650" y="1500929"/>
            <a:ext cx="595130" cy="595130"/>
          </a:xfrm>
          <a:prstGeom prst="rect">
            <a:avLst/>
          </a:prstGeom>
        </p:spPr>
      </p:pic>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5117123"/>
          </a:xfrm>
        </p:spPr>
        <p:txBody>
          <a:bodyPr>
            <a:normAutofit fontScale="85000" lnSpcReduction="20000"/>
          </a:bodyPr>
          <a:lstStyle/>
          <a:p>
            <a:pPr>
              <a:lnSpc>
                <a:spcPct val="160000"/>
              </a:lnSpc>
              <a:spcAft>
                <a:spcPts val="600"/>
              </a:spcAft>
            </a:pPr>
            <a:r>
              <a:rPr lang="en-US" altLang="ja-JP" dirty="0"/>
              <a:t>WHATWG HTML Living Standard</a:t>
            </a:r>
            <a:r>
              <a:rPr lang="ja-JP" altLang="en-US" dirty="0"/>
              <a:t>の追跡</a:t>
            </a:r>
            <a:endParaRPr lang="en-US" altLang="ja-JP" dirty="0"/>
          </a:p>
          <a:p>
            <a:pPr lvl="1">
              <a:spcAft>
                <a:spcPts val="600"/>
              </a:spcAft>
            </a:pPr>
            <a:r>
              <a:rPr lang="en-US" altLang="ja-JP" sz="2400" dirty="0"/>
              <a:t>Web Hypertext Application Technology Working </a:t>
            </a:r>
            <a:r>
              <a:rPr lang="en-US" altLang="ja-JP" sz="2400" dirty="0" smtClean="0"/>
              <a:t>Group</a:t>
            </a:r>
          </a:p>
          <a:p>
            <a:pPr lvl="1">
              <a:spcAft>
                <a:spcPts val="600"/>
              </a:spcAft>
            </a:pPr>
            <a:r>
              <a:rPr lang="ja-JP" altLang="en-US" sz="2400" dirty="0" smtClean="0"/>
              <a:t>主要ブラウザ開発者が主に参照している</a:t>
            </a:r>
            <a:r>
              <a:rPr lang="en-US" altLang="ja-JP" sz="2400" dirty="0" smtClean="0"/>
              <a:t>WG</a:t>
            </a:r>
            <a:endParaRPr lang="en-US" altLang="ja-JP" sz="2400" dirty="0"/>
          </a:p>
          <a:p>
            <a:pPr>
              <a:spcAft>
                <a:spcPts val="600"/>
              </a:spcAft>
            </a:pPr>
            <a:r>
              <a:rPr kumimoji="1" lang="en-US" altLang="ja-JP" dirty="0" smtClean="0"/>
              <a:t>W3C</a:t>
            </a:r>
            <a:r>
              <a:rPr lang="ja-JP" altLang="en-US" dirty="0" smtClean="0"/>
              <a:t>仕様の確認</a:t>
            </a:r>
            <a:endParaRPr lang="en-US" altLang="ja-JP" sz="2400" dirty="0" smtClean="0"/>
          </a:p>
          <a:p>
            <a:pPr lvl="1">
              <a:spcAft>
                <a:spcPts val="600"/>
              </a:spcAft>
            </a:pPr>
            <a:r>
              <a:rPr lang="en-US" altLang="ja-JP" sz="2400" dirty="0" smtClean="0"/>
              <a:t>HTML5</a:t>
            </a:r>
            <a:r>
              <a:rPr lang="ja-JP" altLang="en-US" sz="2400" dirty="0" smtClean="0"/>
              <a:t>正式勧告</a:t>
            </a:r>
            <a:endParaRPr lang="en-US" altLang="ja-JP" sz="2400" dirty="0" smtClean="0"/>
          </a:p>
          <a:p>
            <a:pPr lvl="2">
              <a:spcAft>
                <a:spcPts val="600"/>
              </a:spcAft>
            </a:pPr>
            <a:r>
              <a:rPr lang="en-US" altLang="ja-JP" sz="2000" dirty="0" smtClean="0"/>
              <a:t>2014</a:t>
            </a:r>
            <a:r>
              <a:rPr lang="ja-JP" altLang="en-US" sz="2000" dirty="0" smtClean="0"/>
              <a:t>年</a:t>
            </a:r>
            <a:r>
              <a:rPr lang="en-US" altLang="ja-JP" sz="2000" dirty="0" smtClean="0"/>
              <a:t>10</a:t>
            </a:r>
            <a:r>
              <a:rPr lang="ja-JP" altLang="en-US" sz="2000" dirty="0" smtClean="0"/>
              <a:t>月</a:t>
            </a:r>
            <a:r>
              <a:rPr lang="en-US" altLang="ja-JP" sz="2000" dirty="0" smtClean="0"/>
              <a:t>28</a:t>
            </a:r>
            <a:r>
              <a:rPr lang="ja-JP" altLang="en-US" sz="2000" dirty="0" smtClean="0"/>
              <a:t>日（米国時間）</a:t>
            </a:r>
            <a:endParaRPr lang="en-US" altLang="ja-JP" sz="2000" dirty="0" smtClean="0"/>
          </a:p>
          <a:p>
            <a:pPr lvl="1">
              <a:spcAft>
                <a:spcPts val="600"/>
              </a:spcAft>
            </a:pPr>
            <a:r>
              <a:rPr lang="en-US" altLang="ja-JP" sz="2400" dirty="0" smtClean="0"/>
              <a:t>WHATWG</a:t>
            </a:r>
            <a:r>
              <a:rPr lang="ja-JP" altLang="en-US" sz="2400" dirty="0"/>
              <a:t> </a:t>
            </a:r>
            <a:r>
              <a:rPr lang="en-US" altLang="ja-JP" sz="2400" dirty="0" smtClean="0"/>
              <a:t>Living Standard</a:t>
            </a:r>
            <a:r>
              <a:rPr lang="ja-JP" altLang="en-US" sz="2400" dirty="0" smtClean="0"/>
              <a:t>の成果を元に勧告している</a:t>
            </a:r>
            <a:endParaRPr lang="en-US" altLang="ja-JP" sz="2400" dirty="0" smtClean="0"/>
          </a:p>
          <a:p>
            <a:pPr lvl="1">
              <a:spcAft>
                <a:spcPts val="600"/>
              </a:spcAft>
            </a:pPr>
            <a:r>
              <a:rPr lang="en-US" altLang="ja-JP" sz="2400" dirty="0" err="1" smtClean="0"/>
              <a:t>MathML</a:t>
            </a:r>
            <a:r>
              <a:rPr lang="ja-JP" altLang="en-US" sz="2400" dirty="0" smtClean="0"/>
              <a:t>勧告</a:t>
            </a:r>
            <a:endParaRPr lang="en-US" altLang="ja-JP" sz="2400" dirty="0" smtClean="0"/>
          </a:p>
          <a:p>
            <a:pPr>
              <a:spcAft>
                <a:spcPts val="600"/>
              </a:spcAft>
            </a:pPr>
            <a:r>
              <a:rPr lang="ja-JP" altLang="en-US" dirty="0" smtClean="0"/>
              <a:t>コードパース手法の調査・プログラム作成</a:t>
            </a:r>
            <a:endParaRPr lang="en-US" altLang="ja-JP" dirty="0" smtClean="0"/>
          </a:p>
          <a:p>
            <a:pPr lvl="1">
              <a:spcAft>
                <a:spcPts val="600"/>
              </a:spcAft>
            </a:pPr>
            <a:r>
              <a:rPr kumimoji="1" lang="en-US" altLang="ja-JP" sz="2400" dirty="0" err="1" smtClean="0"/>
              <a:t>JQuery,Ajax</a:t>
            </a:r>
            <a:r>
              <a:rPr kumimoji="1" lang="ja-JP" altLang="en-US" sz="2400" dirty="0" smtClean="0"/>
              <a:t>によるプログラミング</a:t>
            </a:r>
            <a:endParaRPr kumimoji="1" lang="en-US" altLang="ja-JP" sz="2400" dirty="0" smtClean="0"/>
          </a:p>
          <a:p>
            <a:pPr lvl="1">
              <a:spcAft>
                <a:spcPts val="600"/>
              </a:spcAft>
            </a:pPr>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spcAft>
                <a:spcPts val="600"/>
              </a:spcAft>
            </a:pPr>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a:spcAft>
                <a:spcPts val="600"/>
              </a:spcAft>
            </a:pPr>
            <a:r>
              <a:rPr lang="ja-JP" altLang="en-US" dirty="0" smtClean="0"/>
              <a:t>対象とした</a:t>
            </a:r>
            <a:r>
              <a:rPr lang="en-US" altLang="ja-JP" dirty="0" smtClean="0"/>
              <a:t>2</a:t>
            </a:r>
            <a:r>
              <a:rPr lang="ja-JP" altLang="en-US" dirty="0" smtClean="0"/>
              <a:t>つのモデルで動作検証を行う</a:t>
            </a:r>
            <a:endParaRPr lang="en-US" altLang="ja-JP" dirty="0" smtClean="0"/>
          </a:p>
          <a:p>
            <a:pPr>
              <a:spcAft>
                <a:spcPts val="600"/>
              </a:spcAft>
            </a:pPr>
            <a:r>
              <a:rPr lang="ja-JP" altLang="en-US" dirty="0" smtClean="0"/>
              <a:t>その他のパース手法の継続的調査</a:t>
            </a:r>
            <a:endParaRPr lang="en-US" altLang="ja-JP" dirty="0" smtClean="0"/>
          </a:p>
          <a:p>
            <a:pPr lvl="1">
              <a:spcAft>
                <a:spcPts val="600"/>
              </a:spcAft>
            </a:pPr>
            <a:r>
              <a:rPr lang="ja-JP" altLang="en-US" dirty="0" smtClean="0"/>
              <a:t>より良い手法の検討</a:t>
            </a:r>
            <a:endParaRPr lang="en-US" altLang="ja-JP" dirty="0" smtClean="0"/>
          </a:p>
          <a:p>
            <a:pPr>
              <a:spcAft>
                <a:spcPts val="600"/>
              </a:spcAft>
            </a:pPr>
            <a:r>
              <a:rPr lang="ja-JP" altLang="en-US" dirty="0" smtClean="0"/>
              <a:t>関数評価方法の検討</a:t>
            </a:r>
            <a:endParaRPr lang="en-US" altLang="ja-JP" dirty="0" smtClean="0"/>
          </a:p>
          <a:p>
            <a:pPr lvl="1">
              <a:spcAft>
                <a:spcPts val="600"/>
              </a:spcAft>
            </a:pPr>
            <a:r>
              <a:rPr kumimoji="1" lang="ja-JP" altLang="en-US" dirty="0" smtClean="0"/>
              <a:t>パラメータフィッティング</a:t>
            </a:r>
            <a:endParaRPr kumimoji="1" lang="en-US" altLang="ja-JP" dirty="0" smtClean="0"/>
          </a:p>
          <a:p>
            <a:pPr>
              <a:spcAft>
                <a:spcPts val="600"/>
              </a:spcAft>
            </a:pPr>
            <a:endParaRPr kumimoji="1" lang="en-US" altLang="ja-JP" dirty="0" smtClean="0"/>
          </a:p>
          <a:p>
            <a:endParaRPr kumimoji="1" lang="en-US" altLang="ja-JP" dirty="0" smtClean="0"/>
          </a:p>
          <a:p>
            <a:pPr marL="0" indent="0" algn="r">
              <a:buNone/>
            </a:pPr>
            <a:r>
              <a:rPr kumimoji="1" lang="ja-JP" altLang="en-US" sz="3600" dirty="0" smtClean="0"/>
              <a:t>以上</a:t>
            </a:r>
            <a:endParaRPr kumimoji="1" lang="ja-JP" altLang="en-US" sz="3600"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normAutofit fontScale="92500" lnSpcReduction="10000"/>
          </a:bodyPr>
          <a:lstStyle/>
          <a:p>
            <a:pPr marL="0" indent="0" algn="ctr">
              <a:lnSpc>
                <a:spcPct val="160000"/>
              </a:lnSpc>
              <a:spcAft>
                <a:spcPts val="600"/>
              </a:spcAft>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494633" cy="1923604"/>
          </a:xfrm>
          <a:prstGeom prst="rect">
            <a:avLst/>
          </a:prstGeom>
          <a:noFill/>
        </p:spPr>
        <p:txBody>
          <a:bodyPr wrap="none" rtlCol="0">
            <a:spAutoFit/>
          </a:bodyPr>
          <a:lstStyle/>
          <a:p>
            <a:pPr>
              <a:spcAft>
                <a:spcPts val="600"/>
              </a:spcAft>
            </a:pPr>
            <a:r>
              <a:rPr lang="ja-JP" altLang="en-US" dirty="0" smtClean="0"/>
              <a:t>略歴</a:t>
            </a:r>
            <a:endParaRPr lang="en-US" altLang="ja-JP" dirty="0" smtClean="0"/>
          </a:p>
          <a:p>
            <a:pPr>
              <a:lnSpc>
                <a:spcPct val="150000"/>
              </a:lnSpc>
              <a:spcAft>
                <a:spcPts val="600"/>
              </a:spcAft>
            </a:pPr>
            <a:r>
              <a:rPr kumimoji="1" lang="ja-JP" altLang="en-US" dirty="0" smtClean="0"/>
              <a:t>１９９７年４月～ゲームソフトウェア開発会社プログラマー</a:t>
            </a:r>
            <a:endParaRPr kumimoji="1" lang="en-US" altLang="ja-JP" dirty="0" smtClean="0"/>
          </a:p>
          <a:p>
            <a:pPr>
              <a:spcAft>
                <a:spcPts val="600"/>
              </a:spcAft>
            </a:pPr>
            <a:r>
              <a:rPr lang="ja-JP" altLang="en-US" dirty="0" smtClean="0"/>
              <a:t>２００５年１２月～理化学研究所脳科学総合研究センター神経情報基盤センター</a:t>
            </a:r>
            <a:endParaRPr lang="en-US" altLang="ja-JP" dirty="0" smtClean="0"/>
          </a:p>
          <a:p>
            <a:pPr>
              <a:spcAft>
                <a:spcPts val="600"/>
              </a:spcAft>
            </a:pPr>
            <a:r>
              <a:rPr kumimoji="1" lang="ja-JP" altLang="en-US" dirty="0" smtClean="0"/>
              <a:t>２０１２年４月～科学技術振興機構</a:t>
            </a:r>
            <a:r>
              <a:rPr kumimoji="1" lang="en-US" altLang="ja-JP" dirty="0" smtClean="0"/>
              <a:t>(JST)</a:t>
            </a:r>
          </a:p>
          <a:p>
            <a:pPr>
              <a:spcAft>
                <a:spcPts val="600"/>
              </a:spcAft>
            </a:pPr>
            <a:r>
              <a:rPr lang="ja-JP" altLang="en-US" dirty="0" smtClean="0"/>
              <a:t>２０１４年４月～海洋研究開発機構</a:t>
            </a:r>
            <a:r>
              <a:rPr lang="en-US" altLang="ja-JP" dirty="0" smtClean="0"/>
              <a:t>(JAMSTEC)</a:t>
            </a:r>
            <a:endParaRPr kumimoji="1" lang="ja-JP" altLang="en-US"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62" y="572344"/>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50" y="983257"/>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00" y="1412742"/>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50" y="1751740"/>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5" y="1026549"/>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5857"/>
            <a:ext cx="8229600" cy="666139"/>
          </a:xfrm>
        </p:spPr>
        <p:txBody>
          <a:bodyPr>
            <a:normAutofit fontScale="90000"/>
          </a:bodyPr>
          <a:lstStyle/>
          <a:p>
            <a:r>
              <a:rPr lang="ja-JP" altLang="en-US" dirty="0"/>
              <a:t>本研究</a:t>
            </a:r>
            <a:r>
              <a:rPr lang="ja-JP" altLang="en-US" dirty="0" smtClean="0"/>
              <a:t>の目的</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事実へ</a:t>
            </a:r>
            <a:r>
              <a:rPr lang="ja-JP" altLang="en-US" dirty="0" smtClean="0"/>
              <a:t>の問い</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論文</a:t>
            </a:r>
            <a:r>
              <a:rPr lang="ja-JP" altLang="en-US" dirty="0"/>
              <a:t>の</a:t>
            </a:r>
            <a:r>
              <a:rPr lang="ja-JP" altLang="en-US" dirty="0" smtClean="0"/>
              <a:t>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仮説の構築</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2064174"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5419445" y="3802437"/>
            <a:ext cx="2064175"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a:t>
            </a:r>
            <a:r>
              <a:rPr lang="en-US" altLang="ja-JP" dirty="0" smtClean="0"/>
              <a:t/>
            </a:r>
            <a:br>
              <a:rPr lang="en-US" altLang="ja-JP" dirty="0" smtClean="0"/>
            </a:br>
            <a:r>
              <a:rPr lang="ja-JP" altLang="en-US" dirty="0" smtClean="0"/>
              <a:t>が不一致</a:t>
            </a:r>
            <a:endParaRPr kumimoji="1" lang="ja-JP" altLang="en-US" dirty="0"/>
          </a:p>
        </p:txBody>
      </p:sp>
      <p:sp>
        <p:nvSpPr>
          <p:cNvPr id="17" name="正方形/長方形 16"/>
          <p:cNvSpPr/>
          <p:nvPr/>
        </p:nvSpPr>
        <p:spPr>
          <a:xfrm>
            <a:off x="5419446" y="5244376"/>
            <a:ext cx="2064173"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a:t>
            </a:r>
            <a:endParaRPr kumimoji="1" lang="en-US" altLang="ja-JP" dirty="0" smtClean="0"/>
          </a:p>
          <a:p>
            <a:pPr algn="ctr"/>
            <a:r>
              <a:rPr kumimoji="1" lang="ja-JP" altLang="en-US" dirty="0" smtClean="0"/>
              <a:t>が一致</a:t>
            </a:r>
            <a:endParaRPr kumimoji="1" lang="ja-JP" altLang="en-US" dirty="0"/>
          </a:p>
        </p:txBody>
      </p:sp>
      <p:sp>
        <p:nvSpPr>
          <p:cNvPr id="18" name="正方形/長方形 17"/>
          <p:cNvSpPr/>
          <p:nvPr/>
        </p:nvSpPr>
        <p:spPr>
          <a:xfrm>
            <a:off x="2602523" y="5629869"/>
            <a:ext cx="2064172"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2064175"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a:t>
            </a:r>
            <a:r>
              <a:rPr lang="ja-JP" altLang="en-US" dirty="0" smtClean="0"/>
              <a:t>が反証</a:t>
            </a:r>
            <a:r>
              <a:rPr lang="en-US" altLang="ja-JP" dirty="0" smtClean="0"/>
              <a:t/>
            </a:r>
            <a:br>
              <a:rPr lang="en-US" altLang="ja-JP" dirty="0" smtClean="0"/>
            </a:br>
            <a:r>
              <a:rPr lang="ja-JP" altLang="en-US" dirty="0" smtClean="0"/>
              <a:t>される</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666696" y="4378333"/>
            <a:ext cx="752749" cy="568157"/>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666696" y="4946490"/>
            <a:ext cx="752750" cy="82982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5132807" y="2483710"/>
            <a:ext cx="852617"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5421570" y="5278282"/>
            <a:ext cx="275088" cy="1784838"/>
          </a:xfrm>
          <a:prstGeom prst="bentConnector4">
            <a:avLst>
              <a:gd name="adj1" fmla="val -83101"/>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3482" y="2470639"/>
            <a:ext cx="7026421" cy="3965807"/>
            <a:chOff x="457200" y="2470638"/>
            <a:chExt cx="7026421"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論文の解読</a:t>
              </a:r>
              <a:r>
                <a:rPr lang="en-US" altLang="ja-JP" sz="1600" dirty="0" smtClean="0"/>
                <a:t>(</a:t>
              </a:r>
              <a:r>
                <a:rPr lang="ja-JP" altLang="en-US" sz="1600" dirty="0" smtClean="0"/>
                <a:t>ソースコード</a:t>
              </a:r>
              <a:r>
                <a:rPr lang="en-US" altLang="ja-JP" sz="1600" dirty="0" smtClean="0"/>
                <a:t>)</a:t>
              </a:r>
              <a:endParaRPr kumimoji="1" lang="ja-JP" altLang="en-US" sz="1600"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仮説の構築</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1" y="4538464"/>
              <a:ext cx="2064173"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5419446" y="3794698"/>
              <a:ext cx="2064175"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5419445" y="5227553"/>
              <a:ext cx="2064173"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206417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2064176"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仮説が反証</a:t>
              </a:r>
              <a:r>
                <a:rPr kumimoji="1" lang="en-US" altLang="ja-JP" dirty="0" smtClean="0"/>
                <a:t/>
              </a:r>
              <a:br>
                <a:rPr kumimoji="1" lang="en-US" altLang="ja-JP" dirty="0" smtClean="0"/>
              </a:br>
              <a:r>
                <a:rPr kumimoji="1" lang="ja-JP" altLang="en-US" dirty="0" smtClean="0"/>
                <a:t>される</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7"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666694" y="4370594"/>
              <a:ext cx="752752" cy="575896"/>
            </a:xfrm>
            <a:prstGeom prst="bentConnector3">
              <a:avLst>
                <a:gd name="adj1" fmla="val 500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endCxn id="101" idx="1"/>
            </p:cNvCxnSpPr>
            <p:nvPr/>
          </p:nvCxnSpPr>
          <p:spPr>
            <a:xfrm rot="16200000" flipH="1">
              <a:off x="4838733" y="5178776"/>
              <a:ext cx="788436" cy="37298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5136677" y="2479840"/>
              <a:ext cx="844878" cy="1784837"/>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5429980" y="5269871"/>
              <a:ext cx="258265" cy="1784838"/>
            </a:xfrm>
            <a:prstGeom prst="bentConnector4">
              <a:avLst>
                <a:gd name="adj1" fmla="val -88514"/>
                <a:gd name="adj2" fmla="val 7891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226027" y="5027864"/>
              <a:ext cx="466231" cy="235093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233247" y="1229911"/>
            <a:ext cx="665297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1500"/>
                            </p:stCondLst>
                            <p:childTnLst>
                              <p:par>
                                <p:cTn id="67" presetID="4" presetClass="entr" presetSubtype="16"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ox(in)">
                                      <p:cBhvr>
                                        <p:cTn id="69" dur="500"/>
                                        <p:tgtEl>
                                          <p:spTgt spid="37"/>
                                        </p:tgtEl>
                                      </p:cBhvr>
                                    </p:animEffect>
                                  </p:childTnLst>
                                </p:cTn>
                              </p:par>
                            </p:childTnLst>
                          </p:cTn>
                        </p:par>
                        <p:par>
                          <p:cTn id="70" fill="hold">
                            <p:stCondLst>
                              <p:cond delay="2000"/>
                            </p:stCondLst>
                            <p:childTnLst>
                              <p:par>
                                <p:cTn id="71" presetID="4" presetClass="entr" presetSubtype="16"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ox(in)">
                                      <p:cBhvr>
                                        <p:cTn id="73" dur="500"/>
                                        <p:tgtEl>
                                          <p:spTgt spid="33"/>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3000"/>
                            </p:stCondLst>
                            <p:childTnLst>
                              <p:par>
                                <p:cTn id="79" presetID="4" presetClass="entr" presetSubtype="16"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ox(in)">
                                      <p:cBhvr>
                                        <p:cTn id="81" dur="500"/>
                                        <p:tgtEl>
                                          <p:spTgt spid="39"/>
                                        </p:tgtEl>
                                      </p:cBhvr>
                                    </p:animEffect>
                                  </p:childTnLst>
                                </p:cTn>
                              </p:par>
                            </p:childTnLst>
                          </p:cTn>
                        </p:par>
                        <p:par>
                          <p:cTn id="82" fill="hold">
                            <p:stCondLst>
                              <p:cond delay="3500"/>
                            </p:stCondLst>
                            <p:childTnLst>
                              <p:par>
                                <p:cTn id="83" presetID="14" presetClass="entr" presetSubtype="1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randombar(horizontal)">
                                      <p:cBhvr>
                                        <p:cTn id="85" dur="500"/>
                                        <p:tgtEl>
                                          <p:spTgt spid="18"/>
                                        </p:tgtEl>
                                      </p:cBhvr>
                                    </p:animEffect>
                                  </p:childTnLst>
                                </p:cTn>
                              </p:par>
                            </p:childTnLst>
                          </p:cTn>
                        </p:par>
                        <p:par>
                          <p:cTn id="86" fill="hold">
                            <p:stCondLst>
                              <p:cond delay="4000"/>
                            </p:stCondLst>
                            <p:childTnLst>
                              <p:par>
                                <p:cTn id="87" presetID="4" presetClass="entr" presetSubtype="16"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ox(in)">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0" presetClass="entr" presetSubtype="0" fill="hold" nodeType="click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wedge">
                                      <p:cBhvr>
                                        <p:cTn id="94" dur="500"/>
                                        <p:tgtEl>
                                          <p:spTgt spid="95"/>
                                        </p:tgtEl>
                                      </p:cBhvr>
                                    </p:animEffect>
                                  </p:childTnLst>
                                </p:cTn>
                              </p:par>
                            </p:childTnLst>
                          </p:cTn>
                        </p:par>
                        <p:par>
                          <p:cTn id="95" fill="hold">
                            <p:stCondLst>
                              <p:cond delay="500"/>
                            </p:stCondLst>
                            <p:childTnLst>
                              <p:par>
                                <p:cTn id="96" presetID="53" presetClass="entr" presetSubtype="528" fill="hold" grpId="0" nodeType="afterEffect">
                                  <p:stCondLst>
                                    <p:cond delay="0"/>
                                  </p:stCondLst>
                                  <p:iterate type="lt">
                                    <p:tmPct val="10000"/>
                                  </p:iterate>
                                  <p:childTnLst>
                                    <p:set>
                                      <p:cBhvr>
                                        <p:cTn id="97" dur="1" fill="hold">
                                          <p:stCondLst>
                                            <p:cond delay="0"/>
                                          </p:stCondLst>
                                        </p:cTn>
                                        <p:tgtEl>
                                          <p:spTgt spid="113"/>
                                        </p:tgtEl>
                                        <p:attrNameLst>
                                          <p:attrName>style.visibility</p:attrName>
                                        </p:attrNameLst>
                                      </p:cBhvr>
                                      <p:to>
                                        <p:strVal val="visible"/>
                                      </p:to>
                                    </p:set>
                                    <p:anim calcmode="lin" valueType="num">
                                      <p:cBhvr>
                                        <p:cTn id="98" dur="500" fill="hold"/>
                                        <p:tgtEl>
                                          <p:spTgt spid="113"/>
                                        </p:tgtEl>
                                        <p:attrNameLst>
                                          <p:attrName>ppt_w</p:attrName>
                                        </p:attrNameLst>
                                      </p:cBhvr>
                                      <p:tavLst>
                                        <p:tav tm="0">
                                          <p:val>
                                            <p:fltVal val="0"/>
                                          </p:val>
                                        </p:tav>
                                        <p:tav tm="100000">
                                          <p:val>
                                            <p:strVal val="#ppt_w"/>
                                          </p:val>
                                        </p:tav>
                                      </p:tavLst>
                                    </p:anim>
                                    <p:anim calcmode="lin" valueType="num">
                                      <p:cBhvr>
                                        <p:cTn id="99" dur="500" fill="hold"/>
                                        <p:tgtEl>
                                          <p:spTgt spid="113"/>
                                        </p:tgtEl>
                                        <p:attrNameLst>
                                          <p:attrName>ppt_h</p:attrName>
                                        </p:attrNameLst>
                                      </p:cBhvr>
                                      <p:tavLst>
                                        <p:tav tm="0">
                                          <p:val>
                                            <p:fltVal val="0"/>
                                          </p:val>
                                        </p:tav>
                                        <p:tav tm="100000">
                                          <p:val>
                                            <p:strVal val="#ppt_h"/>
                                          </p:val>
                                        </p:tav>
                                      </p:tavLst>
                                    </p:anim>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fltVal val="0.5"/>
                                          </p:val>
                                        </p:tav>
                                        <p:tav tm="100000">
                                          <p:val>
                                            <p:strVal val="#ppt_x"/>
                                          </p:val>
                                        </p:tav>
                                      </p:tavLst>
                                    </p:anim>
                                    <p:anim calcmode="lin" valueType="num">
                                      <p:cBhvr>
                                        <p:cTn id="102"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視覚数理モデル研究</a:t>
            </a:r>
            <a:endParaRPr kumimoji="1" lang="ja-JP" altLang="en-US" sz="3600" dirty="0"/>
          </a:p>
        </p:txBody>
      </p:sp>
      <p:sp>
        <p:nvSpPr>
          <p:cNvPr id="3" name="コンテンツ プレースホルダー 2"/>
          <p:cNvSpPr>
            <a:spLocks noGrp="1"/>
          </p:cNvSpPr>
          <p:nvPr>
            <p:ph sz="half" idx="1"/>
          </p:nvPr>
        </p:nvSpPr>
        <p:spPr>
          <a:xfrm>
            <a:off x="281354" y="1247430"/>
            <a:ext cx="4958861" cy="4525963"/>
          </a:xfrm>
        </p:spPr>
        <p:txBody>
          <a:bodyPr>
            <a:normAutofit fontScale="92500"/>
          </a:bodyPr>
          <a:lstStyle/>
          <a:p>
            <a:pPr marL="514350" indent="-514350">
              <a:lnSpc>
                <a:spcPct val="160000"/>
              </a:lnSpc>
              <a:spcBef>
                <a:spcPts val="0"/>
              </a:spcBef>
              <a:spcAft>
                <a:spcPts val="600"/>
              </a:spcAft>
              <a:buFont typeface="+mj-lt"/>
              <a:buAutoNum type="arabicPeriod"/>
            </a:pPr>
            <a:r>
              <a:rPr lang="ja-JP" altLang="en-US" dirty="0" smtClean="0"/>
              <a:t>各種実験結果の数理的記述</a:t>
            </a:r>
            <a:endParaRPr lang="en-US" altLang="ja-JP" dirty="0" smtClean="0"/>
          </a:p>
          <a:p>
            <a:pPr marL="400050" lvl="1" indent="0">
              <a:lnSpc>
                <a:spcPct val="110000"/>
              </a:lnSpc>
              <a:spcBef>
                <a:spcPts val="0"/>
              </a:spcBef>
              <a:spcAft>
                <a:spcPts val="600"/>
              </a:spcAft>
              <a:buNone/>
            </a:pPr>
            <a:r>
              <a:rPr lang="ja-JP" altLang="en-US" dirty="0" smtClean="0"/>
              <a:t> 式やアルゴリズムで表現</a:t>
            </a:r>
            <a:endParaRPr lang="en-US" altLang="ja-JP" dirty="0" smtClean="0"/>
          </a:p>
          <a:p>
            <a:pPr marL="400050" lvl="1" indent="0">
              <a:lnSpc>
                <a:spcPct val="110000"/>
              </a:lnSpc>
              <a:spcBef>
                <a:spcPts val="0"/>
              </a:spcBef>
              <a:spcAft>
                <a:spcPts val="600"/>
              </a:spcAft>
              <a:buNone/>
            </a:pPr>
            <a:r>
              <a:rPr lang="ja-JP" altLang="en-US" dirty="0" smtClean="0"/>
              <a:t> 処理の流れを図示→論文に掲載</a:t>
            </a:r>
            <a:endParaRPr lang="en-US" altLang="ja-JP" dirty="0" smtClean="0"/>
          </a:p>
          <a:p>
            <a:pPr marL="514350" indent="-514350">
              <a:buFont typeface="+mj-lt"/>
              <a:buAutoNum type="arabicPeriod"/>
            </a:pPr>
            <a:r>
              <a:rPr lang="ja-JP" altLang="en-US" dirty="0" smtClean="0"/>
              <a:t>モデルの実装</a:t>
            </a:r>
            <a:r>
              <a:rPr lang="en-US" altLang="ja-JP" dirty="0" smtClean="0"/>
              <a:t>(</a:t>
            </a:r>
            <a:r>
              <a:rPr lang="ja-JP" altLang="en-US" dirty="0" smtClean="0"/>
              <a:t>プログラム</a:t>
            </a:r>
            <a:r>
              <a:rPr lang="en-US" altLang="ja-JP" dirty="0" smtClean="0"/>
              <a:t>)</a:t>
            </a:r>
          </a:p>
          <a:p>
            <a:pPr marL="400050" lvl="1" indent="0">
              <a:buNone/>
            </a:pPr>
            <a:r>
              <a:rPr lang="en-US" altLang="ja-JP" dirty="0" smtClean="0"/>
              <a:t>	</a:t>
            </a:r>
            <a:r>
              <a:rPr lang="ja-JP" altLang="en-US" dirty="0" smtClean="0"/>
              <a:t>式</a:t>
            </a:r>
            <a:r>
              <a:rPr lang="en-US" altLang="ja-JP" dirty="0" smtClean="0"/>
              <a:t>/</a:t>
            </a:r>
            <a:r>
              <a:rPr lang="ja-JP" altLang="en-US" dirty="0" smtClean="0"/>
              <a:t>アルゴリズム</a:t>
            </a:r>
            <a:r>
              <a:rPr lang="en-US" altLang="ja-JP" dirty="0"/>
              <a:t>/</a:t>
            </a:r>
            <a:r>
              <a:rPr lang="ja-JP" altLang="en-US" dirty="0" smtClean="0"/>
              <a:t>処理流れの翻訳</a:t>
            </a:r>
            <a:endParaRPr lang="en-US" altLang="ja-JP" dirty="0" smtClean="0"/>
          </a:p>
          <a:p>
            <a:pPr marL="514350" indent="-514350">
              <a:buFont typeface="+mj-lt"/>
              <a:buAutoNum type="arabicPeriod"/>
            </a:pPr>
            <a:r>
              <a:rPr lang="ja-JP" altLang="en-US" dirty="0" smtClean="0"/>
              <a:t>モデル妥当性の検証</a:t>
            </a:r>
            <a:endParaRPr lang="en-US" altLang="ja-JP" dirty="0"/>
          </a:p>
          <a:p>
            <a:pPr marL="400050" lvl="1" indent="0">
              <a:buNone/>
            </a:pPr>
            <a:r>
              <a:rPr lang="ja-JP" altLang="en-US" dirty="0" smtClean="0"/>
              <a:t>シミュレーション結果と実験結果の整合性確認</a:t>
            </a:r>
            <a:endParaRPr lang="en-US" altLang="ja-JP" dirty="0" smtClean="0"/>
          </a:p>
          <a:p>
            <a:pPr marL="514350" indent="-514350">
              <a:buFont typeface="+mj-lt"/>
              <a:buAutoNum type="arabicPeriod"/>
            </a:pPr>
            <a:r>
              <a:rPr lang="ja-JP" altLang="en-US" dirty="0" smtClean="0">
                <a:solidFill>
                  <a:srgbClr val="FF0000"/>
                </a:solidFill>
              </a:rPr>
              <a:t>研究は１～３の繰り返し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553393"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視覚数理モデル研究の</a:t>
            </a:r>
            <a:r>
              <a:rPr lang="ja-JP" altLang="en-US" sz="3600" dirty="0"/>
              <a:t>ライフサイクル</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5969976" cy="5396986"/>
          </a:xfrm>
          <a:prstGeom prst="rect">
            <a:avLst/>
          </a:prstGeom>
        </p:spPr>
      </p:pic>
      <p:sp>
        <p:nvSpPr>
          <p:cNvPr id="13" name="テキスト ボックス 12"/>
          <p:cNvSpPr txBox="1"/>
          <p:nvPr/>
        </p:nvSpPr>
        <p:spPr>
          <a:xfrm>
            <a:off x="5868316" y="979879"/>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2909703"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868317" y="1349211"/>
            <a:ext cx="2372765" cy="369332"/>
          </a:xfrm>
          <a:prstGeom prst="rect">
            <a:avLst/>
          </a:prstGeom>
          <a:noFill/>
        </p:spPr>
        <p:txBody>
          <a:bodyPr wrap="none" rtlCol="0">
            <a:spAutoFit/>
          </a:bodyPr>
          <a:lstStyle/>
          <a:p>
            <a:r>
              <a:rPr kumimoji="1" lang="ja-JP" altLang="en-US" dirty="0" smtClean="0"/>
              <a:t>２．ソースコードの解析</a:t>
            </a:r>
            <a:endParaRPr kumimoji="1" lang="ja-JP" altLang="en-US" dirty="0"/>
          </a:p>
        </p:txBody>
      </p:sp>
      <p:sp>
        <p:nvSpPr>
          <p:cNvPr id="21" name="テキスト ボックス 20"/>
          <p:cNvSpPr txBox="1"/>
          <p:nvPr/>
        </p:nvSpPr>
        <p:spPr>
          <a:xfrm>
            <a:off x="5868317" y="1713123"/>
            <a:ext cx="3416320" cy="646331"/>
          </a:xfrm>
          <a:prstGeom prst="rect">
            <a:avLst/>
          </a:prstGeom>
          <a:noFill/>
        </p:spPr>
        <p:txBody>
          <a:bodyPr wrap="none" rtlCol="0">
            <a:spAutoFit/>
          </a:bodyPr>
          <a:lstStyle/>
          <a:p>
            <a:r>
              <a:rPr kumimoji="1" lang="ja-JP" altLang="en-US" dirty="0" smtClean="0"/>
              <a:t>３．膨大なソースコードから</a:t>
            </a:r>
            <a:endParaRPr kumimoji="1" lang="en-US" altLang="ja-JP" dirty="0" smtClean="0"/>
          </a:p>
          <a:p>
            <a:r>
              <a:rPr lang="ja-JP" altLang="en-US" dirty="0" smtClean="0"/>
              <a:t>　　改変すべき</a:t>
            </a:r>
            <a:r>
              <a:rPr lang="ja-JP" altLang="en-US" dirty="0" smtClean="0"/>
              <a:t>関数</a:t>
            </a:r>
            <a:r>
              <a:rPr lang="ja-JP" altLang="en-US" dirty="0" smtClean="0"/>
              <a:t>を見つける</a:t>
            </a:r>
            <a:endParaRPr kumimoji="1" lang="ja-JP" altLang="en-US" dirty="0"/>
          </a:p>
        </p:txBody>
      </p:sp>
      <p:sp>
        <p:nvSpPr>
          <p:cNvPr id="22" name="テキスト ボックス 21"/>
          <p:cNvSpPr txBox="1"/>
          <p:nvPr/>
        </p:nvSpPr>
        <p:spPr>
          <a:xfrm>
            <a:off x="5868317" y="2349594"/>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3" name="右矢印 22"/>
          <p:cNvSpPr/>
          <p:nvPr/>
        </p:nvSpPr>
        <p:spPr>
          <a:xfrm>
            <a:off x="1176950" y="4511655"/>
            <a:ext cx="3395050" cy="5130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868316" y="2688740"/>
            <a:ext cx="2492990" cy="369332"/>
          </a:xfrm>
          <a:prstGeom prst="rect">
            <a:avLst/>
          </a:prstGeom>
          <a:noFill/>
        </p:spPr>
        <p:txBody>
          <a:bodyPr wrap="none" rtlCol="0">
            <a:spAutoFit/>
          </a:bodyPr>
          <a:lstStyle/>
          <a:p>
            <a:r>
              <a:rPr kumimoji="1" lang="ja-JP" altLang="en-US" dirty="0" smtClean="0"/>
              <a:t>５．</a:t>
            </a:r>
            <a:r>
              <a:rPr lang="ja-JP" altLang="en-US" dirty="0" smtClean="0"/>
              <a:t>シミュレーション</a:t>
            </a:r>
            <a:endParaRPr kumimoji="1"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75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75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childTnLst>
                          </p:cTn>
                        </p:par>
                        <p:par>
                          <p:cTn id="47" fill="hold">
                            <p:stCondLst>
                              <p:cond delay="1000"/>
                            </p:stCondLst>
                            <p:childTnLst>
                              <p:par>
                                <p:cTn id="48" presetID="10" presetClass="entr" presetSubtype="0" fill="hold" grpId="0" nodeType="after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3"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線矢印コネクタ 18"/>
          <p:cNvCxnSpPr/>
          <p:nvPr/>
        </p:nvCxnSpPr>
        <p:spPr>
          <a:xfrm>
            <a:off x="1180712" y="4908586"/>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直線矢印コネクタ 16"/>
          <p:cNvCxnSpPr/>
          <p:nvPr/>
        </p:nvCxnSpPr>
        <p:spPr>
          <a:xfrm>
            <a:off x="1195560" y="3533087"/>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a:endCxn id="5" idx="0"/>
          </p:cNvCxnSpPr>
          <p:nvPr/>
        </p:nvCxnSpPr>
        <p:spPr>
          <a:xfrm>
            <a:off x="1198588" y="2139302"/>
            <a:ext cx="1146"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123" y="2410755"/>
            <a:ext cx="5173488" cy="3048663"/>
          </a:xfrm>
          <a:prstGeom prst="rect">
            <a:avLst/>
          </a:prstGeom>
        </p:spPr>
      </p:pic>
      <p:sp>
        <p:nvSpPr>
          <p:cNvPr id="20" name="テキスト ボックス 19"/>
          <p:cNvSpPr txBox="1"/>
          <p:nvPr/>
        </p:nvSpPr>
        <p:spPr>
          <a:xfrm>
            <a:off x="2279665" y="6207120"/>
            <a:ext cx="6160570"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正方形/長方形 2"/>
          <p:cNvSpPr/>
          <p:nvPr/>
        </p:nvSpPr>
        <p:spPr>
          <a:xfrm>
            <a:off x="5501916" y="1663053"/>
            <a:ext cx="3077308" cy="41444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4"/>
          <a:stretch>
            <a:fillRect/>
          </a:stretch>
        </p:blipFill>
        <p:spPr>
          <a:xfrm>
            <a:off x="2434123" y="2410755"/>
            <a:ext cx="5175953" cy="3054361"/>
          </a:xfrm>
          <a:prstGeom prst="rect">
            <a:avLst/>
          </a:prstGeom>
        </p:spPr>
      </p:pic>
    </p:spTree>
    <p:extLst>
      <p:ext uri="{BB962C8B-B14F-4D97-AF65-F5344CB8AC3E}">
        <p14:creationId xmlns:p14="http://schemas.microsoft.com/office/powerpoint/2010/main" val="27329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5"/>
                                        </p:tgtEl>
                                        <p:attrNameLst>
                                          <p:attrName>style.color</p:attrName>
                                        </p:attrNameLst>
                                      </p:cBhvr>
                                      <p:to>
                                        <a:schemeClr val="bg1"/>
                                      </p:to>
                                    </p:animClr>
                                    <p:animClr clrSpc="rgb" dir="cw">
                                      <p:cBhvr>
                                        <p:cTn id="21" dur="250" autoRev="1" fill="remove"/>
                                        <p:tgtEl>
                                          <p:spTgt spid="5"/>
                                        </p:tgtEl>
                                        <p:attrNameLst>
                                          <p:attrName>fillcolor</p:attrName>
                                        </p:attrNameLst>
                                      </p:cBhvr>
                                      <p:to>
                                        <a:schemeClr val="bg1"/>
                                      </p:to>
                                    </p:animClr>
                                    <p:set>
                                      <p:cBhvr>
                                        <p:cTn id="22" dur="250" autoRev="1" fill="remove"/>
                                        <p:tgtEl>
                                          <p:spTgt spid="5"/>
                                        </p:tgtEl>
                                        <p:attrNameLst>
                                          <p:attrName>fill.type</p:attrName>
                                        </p:attrNameLst>
                                      </p:cBhvr>
                                      <p:to>
                                        <p:strVal val="solid"/>
                                      </p:to>
                                    </p:set>
                                    <p:set>
                                      <p:cBhvr>
                                        <p:cTn id="23" dur="250" autoRev="1" fill="remove"/>
                                        <p:tgtEl>
                                          <p:spTgt spid="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7" presetClass="emph" presetSubtype="0" fill="remove" grpId="0" nodeType="clickEffect">
                                  <p:stCondLst>
                                    <p:cond delay="0"/>
                                  </p:stCondLst>
                                  <p:childTnLst>
                                    <p:animClr clrSpc="rgb" dir="cw">
                                      <p:cBhvr override="childStyle">
                                        <p:cTn id="39" dur="250" autoRev="1" fill="remove"/>
                                        <p:tgtEl>
                                          <p:spTgt spid="6"/>
                                        </p:tgtEl>
                                        <p:attrNameLst>
                                          <p:attrName>style.color</p:attrName>
                                        </p:attrNameLst>
                                      </p:cBhvr>
                                      <p:to>
                                        <a:schemeClr val="bg1"/>
                                      </p:to>
                                    </p:animClr>
                                    <p:animClr clrSpc="rgb" dir="cw">
                                      <p:cBhvr>
                                        <p:cTn id="40" dur="250" autoRev="1" fill="remove"/>
                                        <p:tgtEl>
                                          <p:spTgt spid="6"/>
                                        </p:tgtEl>
                                        <p:attrNameLst>
                                          <p:attrName>fillcolor</p:attrName>
                                        </p:attrNameLst>
                                      </p:cBhvr>
                                      <p:to>
                                        <a:schemeClr val="bg1"/>
                                      </p:to>
                                    </p:animClr>
                                    <p:set>
                                      <p:cBhvr>
                                        <p:cTn id="41" dur="250" autoRev="1" fill="remove"/>
                                        <p:tgtEl>
                                          <p:spTgt spid="6"/>
                                        </p:tgtEl>
                                        <p:attrNameLst>
                                          <p:attrName>fill.type</p:attrName>
                                        </p:attrNameLst>
                                      </p:cBhvr>
                                      <p:to>
                                        <p:strVal val="solid"/>
                                      </p:to>
                                    </p:set>
                                    <p:set>
                                      <p:cBhvr>
                                        <p:cTn id="42" dur="250" autoRev="1" fill="remov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0" nodeType="clickEffect">
                                  <p:stCondLst>
                                    <p:cond delay="0"/>
                                  </p:stCondLst>
                                  <p:childTnLst>
                                    <p:animEffect transition="out" filter="randombar(horizontal)">
                                      <p:cBhvr>
                                        <p:cTn id="46" dur="500"/>
                                        <p:tgtEl>
                                          <p:spTgt spid="3"/>
                                        </p:tgtEl>
                                      </p:cBhvr>
                                    </p:animEffect>
                                    <p:set>
                                      <p:cBhvr>
                                        <p:cTn id="47" dur="1" fill="hold">
                                          <p:stCondLst>
                                            <p:cond delay="499"/>
                                          </p:stCondLst>
                                        </p:cTn>
                                        <p:tgtEl>
                                          <p:spTgt spid="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7" presetClass="emph" presetSubtype="0" fill="remove" grpId="0" nodeType="clickEffect">
                                  <p:stCondLst>
                                    <p:cond delay="0"/>
                                  </p:stCondLst>
                                  <p:childTnLst>
                                    <p:animClr clrSpc="rgb" dir="cw">
                                      <p:cBhvr override="childStyle">
                                        <p:cTn id="58" dur="250" autoRev="1" fill="remove"/>
                                        <p:tgtEl>
                                          <p:spTgt spid="7"/>
                                        </p:tgtEl>
                                        <p:attrNameLst>
                                          <p:attrName>style.color</p:attrName>
                                        </p:attrNameLst>
                                      </p:cBhvr>
                                      <p:to>
                                        <a:schemeClr val="bg1"/>
                                      </p:to>
                                    </p:animClr>
                                    <p:animClr clrSpc="rgb" dir="cw">
                                      <p:cBhvr>
                                        <p:cTn id="59" dur="250" autoRev="1" fill="remove"/>
                                        <p:tgtEl>
                                          <p:spTgt spid="7"/>
                                        </p:tgtEl>
                                        <p:attrNameLst>
                                          <p:attrName>fillcolor</p:attrName>
                                        </p:attrNameLst>
                                      </p:cBhvr>
                                      <p:to>
                                        <a:schemeClr val="bg1"/>
                                      </p:to>
                                    </p:animClr>
                                    <p:set>
                                      <p:cBhvr>
                                        <p:cTn id="60" dur="250" autoRev="1" fill="remove"/>
                                        <p:tgtEl>
                                          <p:spTgt spid="7"/>
                                        </p:tgtEl>
                                        <p:attrNameLst>
                                          <p:attrName>fill.type</p:attrName>
                                        </p:attrNameLst>
                                      </p:cBhvr>
                                      <p:to>
                                        <p:strVal val="solid"/>
                                      </p:to>
                                    </p:set>
                                    <p:set>
                                      <p:cBhvr>
                                        <p:cTn id="61" dur="250" autoRev="1" fill="remove"/>
                                        <p:tgtEl>
                                          <p:spTgt spid="7"/>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randombar(horizontal)">
                                      <p:cBhvr>
                                        <p:cTn id="7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768498"/>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3118161"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smtClean="0"/>
              <a:t>のモデル</a:t>
            </a:r>
            <a:endParaRPr kumimoji="1" lang="ja-JP" altLang="en-US" dirty="0"/>
          </a:p>
        </p:txBody>
      </p:sp>
      <p:sp>
        <p:nvSpPr>
          <p:cNvPr id="10" name="テキスト ボックス 9"/>
          <p:cNvSpPr txBox="1"/>
          <p:nvPr/>
        </p:nvSpPr>
        <p:spPr>
          <a:xfrm>
            <a:off x="5013068" y="4423321"/>
            <a:ext cx="3772186" cy="1077218"/>
          </a:xfrm>
          <a:prstGeom prst="rect">
            <a:avLst/>
          </a:prstGeom>
          <a:noFill/>
        </p:spPr>
        <p:txBody>
          <a:bodyPr wrap="none" rtlCol="0">
            <a:spAutoFit/>
          </a:bodyPr>
          <a:lstStyle/>
          <a:p>
            <a:pPr>
              <a:spcAft>
                <a:spcPts val="600"/>
              </a:spcAft>
            </a:pPr>
            <a:r>
              <a:rPr lang="en-US" altLang="ja-JP" dirty="0" err="1"/>
              <a:t>Nishimoto</a:t>
            </a:r>
            <a:r>
              <a:rPr lang="en-US" altLang="ja-JP" dirty="0"/>
              <a:t> </a:t>
            </a:r>
            <a:r>
              <a:rPr lang="ja-JP" altLang="en-US" dirty="0"/>
              <a:t>と</a:t>
            </a:r>
            <a:r>
              <a:rPr lang="en-US" altLang="ja-JP" dirty="0"/>
              <a:t>Gallant</a:t>
            </a:r>
            <a:r>
              <a:rPr lang="ja-JP" altLang="en-US" dirty="0"/>
              <a:t>の実験結果</a:t>
            </a:r>
          </a:p>
          <a:p>
            <a:pPr>
              <a:spcAft>
                <a:spcPts val="600"/>
              </a:spcAft>
            </a:pPr>
            <a:r>
              <a:rPr lang="ja-JP" altLang="en-US" dirty="0"/>
              <a:t>ある一定のスピード𝑣に対して</a:t>
            </a:r>
            <a:r>
              <a:rPr lang="ja-JP" altLang="en-US" dirty="0" smtClean="0"/>
              <a:t>興奮</a:t>
            </a:r>
            <a:endParaRPr lang="ja-JP" altLang="en-US" dirty="0"/>
          </a:p>
          <a:p>
            <a:pPr>
              <a:spcAft>
                <a:spcPts val="600"/>
              </a:spcAft>
            </a:pPr>
            <a:r>
              <a:rPr lang="ja-JP" altLang="en-US" dirty="0"/>
              <a:t>𝑣以下のスピードに対して</a:t>
            </a:r>
            <a:r>
              <a:rPr lang="ja-JP" altLang="en-US" dirty="0" smtClean="0"/>
              <a:t>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673587" y="1192155"/>
            <a:ext cx="8234947" cy="523220"/>
          </a:xfrm>
          <a:prstGeom prst="rect">
            <a:avLst/>
          </a:prstGeom>
          <a:noFill/>
        </p:spPr>
        <p:txBody>
          <a:bodyPr wrap="none" rtlCol="0">
            <a:spAutoFit/>
          </a:bodyPr>
          <a:lstStyle/>
          <a:p>
            <a:r>
              <a:rPr lang="en-US" altLang="ja-JP" sz="2800" dirty="0"/>
              <a:t>MT</a:t>
            </a:r>
            <a:r>
              <a:rPr lang="ja-JP" altLang="en-US" sz="2800" dirty="0"/>
              <a:t>細胞には抑制性受容野があると</a:t>
            </a:r>
            <a:r>
              <a:rPr lang="ja-JP" altLang="en-US" sz="2800" dirty="0" smtClean="0"/>
              <a:t>いう新しい知見</a:t>
            </a:r>
            <a:endParaRPr kumimoji="1" lang="ja-JP" altLang="en-US" sz="28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p:cNvCxnSpPr/>
          <p:nvPr/>
        </p:nvCxnSpPr>
        <p:spPr>
          <a:xfrm>
            <a:off x="1173033" y="4892060"/>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8" name="直線矢印コネクタ 7"/>
          <p:cNvCxnSpPr>
            <a:stCxn id="4" idx="2"/>
          </p:cNvCxnSpPr>
          <p:nvPr/>
        </p:nvCxnSpPr>
        <p:spPr>
          <a:xfrm>
            <a:off x="1198588" y="2139302"/>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 name="タイトル 1"/>
          <p:cNvSpPr>
            <a:spLocks noGrp="1"/>
          </p:cNvSpPr>
          <p:nvPr>
            <p:ph type="title"/>
          </p:nvPr>
        </p:nvSpPr>
        <p:spPr/>
        <p:txBody>
          <a:bodyPr>
            <a:noAutofit/>
          </a:bodyPr>
          <a:lstStyle/>
          <a:p>
            <a:pPr>
              <a:spcAft>
                <a:spcPts val="600"/>
              </a:spcAft>
            </a:pPr>
            <a:r>
              <a:rPr lang="en-US" altLang="ja-JP" sz="3600" dirty="0" err="1"/>
              <a:t>Simoncelli&amp;Heeger</a:t>
            </a:r>
            <a:r>
              <a:rPr lang="ja-JP" altLang="en-US" sz="3600" dirty="0"/>
              <a:t>の運動知覚モデル</a:t>
            </a:r>
            <a:r>
              <a:rPr lang="en-US" altLang="ja-JP" sz="3600" dirty="0"/>
              <a:t/>
            </a:r>
            <a:br>
              <a:rPr lang="en-US" altLang="ja-JP" sz="3600" dirty="0"/>
            </a:br>
            <a:endParaRPr kumimoji="1" lang="ja-JP" altLang="en-US" sz="3600" dirty="0"/>
          </a:p>
        </p:txBody>
      </p:sp>
      <p:sp>
        <p:nvSpPr>
          <p:cNvPr id="4" name="正方形/長方形 3"/>
          <p:cNvSpPr/>
          <p:nvPr/>
        </p:nvSpPr>
        <p:spPr>
          <a:xfrm>
            <a:off x="578161" y="129254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580452" y="2682209"/>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80452" y="4059602"/>
            <a:ext cx="1238563"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578160" y="5436995"/>
            <a:ext cx="1240855"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039" y="2535270"/>
            <a:ext cx="5173488" cy="3048663"/>
          </a:xfrm>
          <a:prstGeom prst="rect">
            <a:avLst/>
          </a:prstGeom>
        </p:spPr>
      </p:pic>
      <p:sp>
        <p:nvSpPr>
          <p:cNvPr id="20" name="テキスト ボックス 19"/>
          <p:cNvSpPr txBox="1"/>
          <p:nvPr/>
        </p:nvSpPr>
        <p:spPr>
          <a:xfrm>
            <a:off x="2322039" y="5870207"/>
            <a:ext cx="5766884" cy="461665"/>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a:t>
            </a:r>
            <a:endParaRPr lang="en-US" altLang="ja-JP" sz="1200" dirty="0" smtClean="0"/>
          </a:p>
          <a:p>
            <a:r>
              <a:rPr lang="en-US" altLang="ja-JP" sz="1200" dirty="0" smtClean="0"/>
              <a:t>Vision </a:t>
            </a:r>
            <a:r>
              <a:rPr lang="en-US" altLang="ja-JP" sz="1200" dirty="0"/>
              <a:t>Research, 38(5), pp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580452" y="4071873"/>
            <a:ext cx="1246511"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cxnSp>
        <p:nvCxnSpPr>
          <p:cNvPr id="15" name="直線矢印コネクタ 14"/>
          <p:cNvCxnSpPr/>
          <p:nvPr/>
        </p:nvCxnSpPr>
        <p:spPr>
          <a:xfrm>
            <a:off x="1180657" y="3528966"/>
            <a:ext cx="15247" cy="54290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デフォルトフォント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2134</TotalTime>
  <Words>1605</Words>
  <Application>Microsoft Office PowerPoint</Application>
  <PresentationFormat>画面に合わせる (4:3)</PresentationFormat>
  <Paragraphs>250</Paragraphs>
  <Slides>20</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メイリオ</vt:lpstr>
      <vt:lpstr>Arial</vt:lpstr>
      <vt:lpstr>Calibri</vt:lpstr>
      <vt:lpstr>Segoe UI</vt:lpstr>
      <vt:lpstr>ホワイト</vt:lpstr>
      <vt:lpstr>大規模数理モデルや 複合コンポーネントの構築を目的とした データ可視化 プログラミング環境の構築  </vt:lpstr>
      <vt:lpstr>PowerPoint プレゼンテーション</vt:lpstr>
      <vt:lpstr>本研究の目的</vt:lpstr>
      <vt:lpstr>視覚数理モデル研究</vt:lpstr>
      <vt:lpstr>視覚数理モデル研究のライフサイクル</vt:lpstr>
      <vt:lpstr>Simoncelli&amp;Heegerの運動知覚モデル </vt:lpstr>
      <vt:lpstr> 新しい知見の検証 </vt:lpstr>
      <vt:lpstr>Simoncelli&amp;Heegerの運動知覚モデル </vt:lpstr>
      <vt:lpstr>同種の問題</vt:lpstr>
      <vt:lpstr>同種の問題</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136</cp:revision>
  <dcterms:created xsi:type="dcterms:W3CDTF">2014-10-11T04:30:58Z</dcterms:created>
  <dcterms:modified xsi:type="dcterms:W3CDTF">2014-11-23T08:02:51Z</dcterms:modified>
</cp:coreProperties>
</file>