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26.xml"/>
  <Override ContentType="application/vnd.openxmlformats-officedocument.presentationml.notesSlide+xml" PartName="/ppt/notesSlides/notesSlide27.xml"/>
  <Override ContentType="application/vnd.openxmlformats-officedocument.presentationml.notesSlide+xml" PartName="/ppt/notesSlides/notesSlide28.xml"/>
  <Override ContentType="application/vnd.openxmlformats-officedocument.presentationml.notesSlide+xml" PartName="/ppt/notesSlides/notesSlide29.xml"/>
  <Override ContentType="application/vnd.openxmlformats-officedocument.presentationml.notesSlide+xml" PartName="/ppt/notesSlides/notesSlide30.xml"/>
  <Override ContentType="application/vnd.openxmlformats-officedocument.presentationml.notesSlide+xml" PartName="/ppt/notesSlides/notesSlide31.xml"/>
  <Override ContentType="application/vnd.openxmlformats-officedocument.presentationml.notesSlide+xml" PartName="/ppt/notesSlides/notesSlide32.xml"/>
  <Override ContentType="application/vnd.openxmlformats-officedocument.presentationml.notesSlide+xml" PartName="/ppt/notesSlides/notesSlide33.xml"/>
  <Override ContentType="application/vnd.openxmlformats-officedocument.presentationml.notesSlide+xml" PartName="/ppt/notesSlides/notesSlide34.xml"/>
  <Override ContentType="application/vnd.openxmlformats-officedocument.presentationml.notesSlide+xml" PartName="/ppt/notesSlides/notesSlide35.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41"/>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x="18288000" cy="10287000"/>
  <p:notesSz cx="6858000" cy="9144000"/>
  <p:embeddedFontLst>
    <p:embeddedFont>
      <p:font typeface="Arimo Bold" charset="1" panose="020B0704020202020204"/>
      <p:regular r:id="rId44"/>
    </p:embeddedFont>
    <p:embeddedFont>
      <p:font typeface="Anton" charset="1" panose="00000500000000000000"/>
      <p:regular r:id="rId45"/>
    </p:embeddedFont>
    <p:embeddedFont>
      <p:font typeface="Arimo" charset="1" panose="020B0604020202020204"/>
      <p:regular r:id="rId4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notesMasters/notesMaster1.xml" Type="http://schemas.openxmlformats.org/officeDocument/2006/relationships/notesMaster"/><Relationship Id="rId42" Target="theme/theme2.xml" Type="http://schemas.openxmlformats.org/officeDocument/2006/relationships/theme"/><Relationship Id="rId43" Target="notesSlides/notesSlide1.xml" Type="http://schemas.openxmlformats.org/officeDocument/2006/relationships/notesSlide"/><Relationship Id="rId44" Target="fonts/font44.fntdata" Type="http://schemas.openxmlformats.org/officeDocument/2006/relationships/font"/><Relationship Id="rId45" Target="fonts/font45.fntdata" Type="http://schemas.openxmlformats.org/officeDocument/2006/relationships/font"/><Relationship Id="rId46" Target="notesSlides/notesSlide2.xml" Type="http://schemas.openxmlformats.org/officeDocument/2006/relationships/notesSlide"/><Relationship Id="rId47" Target="fonts/font47.fntdata" Type="http://schemas.openxmlformats.org/officeDocument/2006/relationships/font"/><Relationship Id="rId48" Target="notesSlides/notesSlide3.xml" Type="http://schemas.openxmlformats.org/officeDocument/2006/relationships/notesSlide"/><Relationship Id="rId49" Target="notesSlides/notesSlide4.xml" Type="http://schemas.openxmlformats.org/officeDocument/2006/relationships/notesSlide"/><Relationship Id="rId5" Target="tableStyles.xml" Type="http://schemas.openxmlformats.org/officeDocument/2006/relationships/tableStyles"/><Relationship Id="rId50" Target="notesSlides/notesSlide5.xml" Type="http://schemas.openxmlformats.org/officeDocument/2006/relationships/notesSlide"/><Relationship Id="rId51" Target="notesSlides/notesSlide6.xml" Type="http://schemas.openxmlformats.org/officeDocument/2006/relationships/notesSlide"/><Relationship Id="rId52" Target="notesSlides/notesSlide7.xml" Type="http://schemas.openxmlformats.org/officeDocument/2006/relationships/notesSlide"/><Relationship Id="rId53" Target="notesSlides/notesSlide8.xml" Type="http://schemas.openxmlformats.org/officeDocument/2006/relationships/notesSlide"/><Relationship Id="rId54" Target="notesSlides/notesSlide9.xml" Type="http://schemas.openxmlformats.org/officeDocument/2006/relationships/notesSlide"/><Relationship Id="rId55" Target="notesSlides/notesSlide10.xml" Type="http://schemas.openxmlformats.org/officeDocument/2006/relationships/notesSlide"/><Relationship Id="rId56" Target="notesSlides/notesSlide11.xml" Type="http://schemas.openxmlformats.org/officeDocument/2006/relationships/notesSlide"/><Relationship Id="rId57" Target="notesSlides/notesSlide12.xml" Type="http://schemas.openxmlformats.org/officeDocument/2006/relationships/notesSlide"/><Relationship Id="rId58" Target="notesSlides/notesSlide13.xml" Type="http://schemas.openxmlformats.org/officeDocument/2006/relationships/notesSlide"/><Relationship Id="rId59" Target="notesSlides/notesSlide14.xml" Type="http://schemas.openxmlformats.org/officeDocument/2006/relationships/notesSlide"/><Relationship Id="rId6" Target="slides/slide1.xml" Type="http://schemas.openxmlformats.org/officeDocument/2006/relationships/slide"/><Relationship Id="rId60" Target="notesSlides/notesSlide15.xml" Type="http://schemas.openxmlformats.org/officeDocument/2006/relationships/notesSlide"/><Relationship Id="rId61" Target="notesSlides/notesSlide16.xml" Type="http://schemas.openxmlformats.org/officeDocument/2006/relationships/notesSlide"/><Relationship Id="rId62" Target="notesSlides/notesSlide17.xml" Type="http://schemas.openxmlformats.org/officeDocument/2006/relationships/notesSlide"/><Relationship Id="rId63" Target="notesSlides/notesSlide18.xml" Type="http://schemas.openxmlformats.org/officeDocument/2006/relationships/notesSlide"/><Relationship Id="rId64" Target="notesSlides/notesSlide19.xml" Type="http://schemas.openxmlformats.org/officeDocument/2006/relationships/notesSlide"/><Relationship Id="rId65" Target="notesSlides/notesSlide20.xml" Type="http://schemas.openxmlformats.org/officeDocument/2006/relationships/notesSlide"/><Relationship Id="rId66" Target="notesSlides/notesSlide21.xml" Type="http://schemas.openxmlformats.org/officeDocument/2006/relationships/notesSlide"/><Relationship Id="rId67" Target="notesSlides/notesSlide22.xml" Type="http://schemas.openxmlformats.org/officeDocument/2006/relationships/notesSlide"/><Relationship Id="rId68" Target="notesSlides/notesSlide23.xml" Type="http://schemas.openxmlformats.org/officeDocument/2006/relationships/notesSlide"/><Relationship Id="rId69" Target="notesSlides/notesSlide24.xml" Type="http://schemas.openxmlformats.org/officeDocument/2006/relationships/notesSlide"/><Relationship Id="rId7" Target="slides/slide2.xml" Type="http://schemas.openxmlformats.org/officeDocument/2006/relationships/slide"/><Relationship Id="rId70" Target="notesSlides/notesSlide25.xml" Type="http://schemas.openxmlformats.org/officeDocument/2006/relationships/notesSlide"/><Relationship Id="rId71" Target="notesSlides/notesSlide26.xml" Type="http://schemas.openxmlformats.org/officeDocument/2006/relationships/notesSlide"/><Relationship Id="rId72" Target="notesSlides/notesSlide27.xml" Type="http://schemas.openxmlformats.org/officeDocument/2006/relationships/notesSlide"/><Relationship Id="rId73" Target="notesSlides/notesSlide28.xml" Type="http://schemas.openxmlformats.org/officeDocument/2006/relationships/notesSlide"/><Relationship Id="rId74" Target="notesSlides/notesSlide29.xml" Type="http://schemas.openxmlformats.org/officeDocument/2006/relationships/notesSlide"/><Relationship Id="rId75" Target="notesSlides/notesSlide30.xml" Type="http://schemas.openxmlformats.org/officeDocument/2006/relationships/notesSlide"/><Relationship Id="rId76" Target="notesSlides/notesSlide31.xml" Type="http://schemas.openxmlformats.org/officeDocument/2006/relationships/notesSlide"/><Relationship Id="rId77" Target="notesSlides/notesSlide32.xml" Type="http://schemas.openxmlformats.org/officeDocument/2006/relationships/notesSlide"/><Relationship Id="rId78" Target="notesSlides/notesSlide33.xml" Type="http://schemas.openxmlformats.org/officeDocument/2006/relationships/notesSlide"/><Relationship Id="rId79" Target="notesSlides/notesSlide34.xml" Type="http://schemas.openxmlformats.org/officeDocument/2006/relationships/notesSlide"/><Relationship Id="rId8" Target="slides/slide3.xml" Type="http://schemas.openxmlformats.org/officeDocument/2006/relationships/slide"/><Relationship Id="rId80" Target="notesSlides/notesSlide35.xml" Type="http://schemas.openxmlformats.org/officeDocument/2006/relationships/note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2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1.xml" Type="http://schemas.openxmlformats.org/officeDocument/2006/relationships/slide"/></Relationships>
</file>

<file path=ppt/notesSlides/_rels/notesSlide2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2.xml" Type="http://schemas.openxmlformats.org/officeDocument/2006/relationships/slide"/></Relationships>
</file>

<file path=ppt/notesSlides/_rels/notesSlide2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3.xml" Type="http://schemas.openxmlformats.org/officeDocument/2006/relationships/slide"/></Relationships>
</file>

<file path=ppt/notesSlides/_rels/notesSlide2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4.xml" Type="http://schemas.openxmlformats.org/officeDocument/2006/relationships/slide"/></Relationships>
</file>

<file path=ppt/notesSlides/_rels/notesSlide2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5.xml" Type="http://schemas.openxmlformats.org/officeDocument/2006/relationships/slide"/></Relationships>
</file>

<file path=ppt/notesSlides/_rels/notesSlide2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6.xml" Type="http://schemas.openxmlformats.org/officeDocument/2006/relationships/slide"/></Relationships>
</file>

<file path=ppt/notesSlides/_rels/notesSlide2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7.xml" Type="http://schemas.openxmlformats.org/officeDocument/2006/relationships/slide"/></Relationships>
</file>

<file path=ppt/notesSlides/_rels/notesSlide2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8.xml" Type="http://schemas.openxmlformats.org/officeDocument/2006/relationships/slide"/></Relationships>
</file>

<file path=ppt/notesSlides/_rels/notesSlide2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9.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3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0.xml" Type="http://schemas.openxmlformats.org/officeDocument/2006/relationships/slide"/></Relationships>
</file>

<file path=ppt/notesSlides/_rels/notesSlide3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1.xml" Type="http://schemas.openxmlformats.org/officeDocument/2006/relationships/slide"/></Relationships>
</file>

<file path=ppt/notesSlides/_rels/notesSlide3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2.xml" Type="http://schemas.openxmlformats.org/officeDocument/2006/relationships/slide"/></Relationships>
</file>

<file path=ppt/notesSlides/_rels/notesSlide3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3.xml" Type="http://schemas.openxmlformats.org/officeDocument/2006/relationships/slide"/></Relationships>
</file>

<file path=ppt/notesSlides/_rels/notesSlide3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4.xml" Type="http://schemas.openxmlformats.org/officeDocument/2006/relationships/slide"/></Relationships>
</file>

<file path=ppt/notesSlides/_rels/notesSlide3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5.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5.pn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1.pn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 Id="rId9" Target="../media/image1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0.png" Type="http://schemas.openxmlformats.org/officeDocument/2006/relationships/image"/><Relationship Id="rId4" Target="../media/image5.png" Type="http://schemas.openxmlformats.org/officeDocument/2006/relationships/image"/><Relationship Id="rId5" Target="../media/image16.pn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2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5.pn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13.png" Type="http://schemas.openxmlformats.org/officeDocument/2006/relationships/image"/><Relationship Id="rId7" Target="../media/image10.png" Type="http://schemas.openxmlformats.org/officeDocument/2006/relationships/image"/><Relationship Id="rId8" Target="../media/image3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10.png" Type="http://schemas.openxmlformats.org/officeDocument/2006/relationships/image"/><Relationship Id="rId4" Target="../media/image4.png" Type="http://schemas.openxmlformats.org/officeDocument/2006/relationships/image"/><Relationship Id="rId5" Target="../media/image33.png" Type="http://schemas.openxmlformats.org/officeDocument/2006/relationships/image"/><Relationship Id="rId6" Target="../media/image34.svg" Type="http://schemas.openxmlformats.org/officeDocument/2006/relationships/image"/><Relationship Id="rId7" Target="../media/image35.png" Type="http://schemas.openxmlformats.org/officeDocument/2006/relationships/image"/><Relationship Id="rId8" Target="../media/image3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 Id="rId3" Target="../media/image10.png" Type="http://schemas.openxmlformats.org/officeDocument/2006/relationships/image"/><Relationship Id="rId4" Target="../media/image4.pn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 Id="rId7" Target="../media/image3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 Id="rId3" Target="../media/image10.png" Type="http://schemas.openxmlformats.org/officeDocument/2006/relationships/image"/><Relationship Id="rId4" Target="../media/image5.png" Type="http://schemas.openxmlformats.org/officeDocument/2006/relationships/image"/><Relationship Id="rId5" Target="../media/image16.pn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3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1.png" Type="http://schemas.openxmlformats.org/officeDocument/2006/relationships/image"/><Relationship Id="rId2" Target="../notesSlides/notesSlide16.xml" Type="http://schemas.openxmlformats.org/officeDocument/2006/relationships/notesSlide"/><Relationship Id="rId3" Target="../media/image10.png" Type="http://schemas.openxmlformats.org/officeDocument/2006/relationships/image"/><Relationship Id="rId4" Target="../media/image4.png" Type="http://schemas.openxmlformats.org/officeDocument/2006/relationships/image"/><Relationship Id="rId5" Target="../media/image13.pn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39.png" Type="http://schemas.openxmlformats.org/officeDocument/2006/relationships/image"/><Relationship Id="rId9" Target="../media/image40.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7.xml" Type="http://schemas.openxmlformats.org/officeDocument/2006/relationships/notesSlide"/><Relationship Id="rId3" Target="../media/image10.png" Type="http://schemas.openxmlformats.org/officeDocument/2006/relationships/image"/><Relationship Id="rId4" Target="../media/image5.png" Type="http://schemas.openxmlformats.org/officeDocument/2006/relationships/image"/><Relationship Id="rId5" Target="../media/image16.pn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42.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8.xml" Type="http://schemas.openxmlformats.org/officeDocument/2006/relationships/notesSlide"/><Relationship Id="rId3" Target="../media/image10.png" Type="http://schemas.openxmlformats.org/officeDocument/2006/relationships/image"/><Relationship Id="rId4" Target="../media/image5.png" Type="http://schemas.openxmlformats.org/officeDocument/2006/relationships/image"/><Relationship Id="rId5" Target="../media/image4.pn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43.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9.xml" Type="http://schemas.openxmlformats.org/officeDocument/2006/relationships/notesSlide"/><Relationship Id="rId3" Target="../media/image10.png" Type="http://schemas.openxmlformats.org/officeDocument/2006/relationships/image"/><Relationship Id="rId4" Target="../media/image4.pn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 Id="rId7" Target="../media/image4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0.xml" Type="http://schemas.openxmlformats.org/officeDocument/2006/relationships/notesSlide"/><Relationship Id="rId3" Target="../media/image5.pn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13.png" Type="http://schemas.openxmlformats.org/officeDocument/2006/relationships/image"/><Relationship Id="rId7" Target="../media/image10.png" Type="http://schemas.openxmlformats.org/officeDocument/2006/relationships/image"/><Relationship Id="rId8" Target="../media/image45.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1.xml" Type="http://schemas.openxmlformats.org/officeDocument/2006/relationships/notesSlide"/><Relationship Id="rId3" Target="../media/image10.png" Type="http://schemas.openxmlformats.org/officeDocument/2006/relationships/image"/><Relationship Id="rId4" Target="../media/image4.png" Type="http://schemas.openxmlformats.org/officeDocument/2006/relationships/image"/><Relationship Id="rId5" Target="../media/image33.png" Type="http://schemas.openxmlformats.org/officeDocument/2006/relationships/image"/><Relationship Id="rId6" Target="../media/image34.svg" Type="http://schemas.openxmlformats.org/officeDocument/2006/relationships/image"/><Relationship Id="rId7" Target="../media/image46.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2.xml" Type="http://schemas.openxmlformats.org/officeDocument/2006/relationships/notesSlide"/><Relationship Id="rId3" Target="../media/image10.png" Type="http://schemas.openxmlformats.org/officeDocument/2006/relationships/image"/><Relationship Id="rId4" Target="../media/image4.pn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 Id="rId7" Target="../media/image47.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3.xml" Type="http://schemas.openxmlformats.org/officeDocument/2006/relationships/notesSlide"/><Relationship Id="rId3" Target="../media/image5.pn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13.png" Type="http://schemas.openxmlformats.org/officeDocument/2006/relationships/image"/><Relationship Id="rId7" Target="../media/image10.png" Type="http://schemas.openxmlformats.org/officeDocument/2006/relationships/image"/><Relationship Id="rId8" Target="../media/image48.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4.xml" Type="http://schemas.openxmlformats.org/officeDocument/2006/relationships/notesSlide"/><Relationship Id="rId3" Target="../media/image10.png" Type="http://schemas.openxmlformats.org/officeDocument/2006/relationships/image"/><Relationship Id="rId4" Target="../media/image4.png" Type="http://schemas.openxmlformats.org/officeDocument/2006/relationships/image"/><Relationship Id="rId5" Target="../media/image33.png" Type="http://schemas.openxmlformats.org/officeDocument/2006/relationships/image"/><Relationship Id="rId6" Target="../media/image34.svg" Type="http://schemas.openxmlformats.org/officeDocument/2006/relationships/image"/><Relationship Id="rId7" Target="../media/image49.png" Type="http://schemas.openxmlformats.org/officeDocument/2006/relationships/image"/><Relationship Id="rId8" Target="../media/image50.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5.xml" Type="http://schemas.openxmlformats.org/officeDocument/2006/relationships/notesSlide"/><Relationship Id="rId3" Target="../media/image10.png" Type="http://schemas.openxmlformats.org/officeDocument/2006/relationships/image"/><Relationship Id="rId4" Target="../media/image4.pn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 Id="rId7" Target="../media/image51.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6.xml" Type="http://schemas.openxmlformats.org/officeDocument/2006/relationships/notesSlide"/><Relationship Id="rId3" Target="../media/image10.png" Type="http://schemas.openxmlformats.org/officeDocument/2006/relationships/image"/><Relationship Id="rId4" Target="../media/image5.png" Type="http://schemas.openxmlformats.org/officeDocument/2006/relationships/image"/><Relationship Id="rId5" Target="../media/image16.pn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52.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7.xml" Type="http://schemas.openxmlformats.org/officeDocument/2006/relationships/notesSlide"/><Relationship Id="rId3" Target="../media/image10.png" Type="http://schemas.openxmlformats.org/officeDocument/2006/relationships/image"/><Relationship Id="rId4" Target="../media/image5.png" Type="http://schemas.openxmlformats.org/officeDocument/2006/relationships/image"/><Relationship Id="rId5" Target="../media/image4.pn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53.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8.xml" Type="http://schemas.openxmlformats.org/officeDocument/2006/relationships/notesSlide"/><Relationship Id="rId3" Target="../media/image10.png" Type="http://schemas.openxmlformats.org/officeDocument/2006/relationships/image"/><Relationship Id="rId4" Target="../media/image5.png" Type="http://schemas.openxmlformats.org/officeDocument/2006/relationships/image"/><Relationship Id="rId5" Target="../media/image16.pn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9.xml" Type="http://schemas.openxmlformats.org/officeDocument/2006/relationships/notesSlide"/><Relationship Id="rId3" Target="../media/image1.png" Type="http://schemas.openxmlformats.org/officeDocument/2006/relationships/image"/><Relationship Id="rId4" Target="../media/image54.png" Type="http://schemas.openxmlformats.org/officeDocument/2006/relationships/image"/><Relationship Id="rId5" Target="../media/image55.svg" Type="http://schemas.openxmlformats.org/officeDocument/2006/relationships/image"/><Relationship Id="rId6" Target="../media/image1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 Id="rId4" Target="../media/image10.pn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 Id="rId7" Target="../media/image4.png" Type="http://schemas.openxmlformats.org/officeDocument/2006/relationships/image"/><Relationship Id="rId8" Target="../media/image13.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0.xml" Type="http://schemas.openxmlformats.org/officeDocument/2006/relationships/notesSlide"/><Relationship Id="rId3" Target="../media/image1.png" Type="http://schemas.openxmlformats.org/officeDocument/2006/relationships/image"/><Relationship Id="rId4" Target="../media/image5.png" Type="http://schemas.openxmlformats.org/officeDocument/2006/relationships/image"/><Relationship Id="rId5" Target="../media/image56.png" Type="http://schemas.openxmlformats.org/officeDocument/2006/relationships/image"/><Relationship Id="rId6" Target="../media/image57.svg" Type="http://schemas.openxmlformats.org/officeDocument/2006/relationships/image"/><Relationship Id="rId7" Target="../media/image58.png" Type="http://schemas.openxmlformats.org/officeDocument/2006/relationships/image"/><Relationship Id="rId8" Target="../media/image59.svg" Type="http://schemas.openxmlformats.org/officeDocument/2006/relationships/image"/><Relationship Id="rId9" Target="../media/image13.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1.xml" Type="http://schemas.openxmlformats.org/officeDocument/2006/relationships/notesSlide"/><Relationship Id="rId3" Target="../media/image1.png" Type="http://schemas.openxmlformats.org/officeDocument/2006/relationships/image"/><Relationship Id="rId4" Target="../media/image5.png" Type="http://schemas.openxmlformats.org/officeDocument/2006/relationships/image"/><Relationship Id="rId5" Target="../media/image56.png" Type="http://schemas.openxmlformats.org/officeDocument/2006/relationships/image"/><Relationship Id="rId6" Target="../media/image57.svg" Type="http://schemas.openxmlformats.org/officeDocument/2006/relationships/image"/><Relationship Id="rId7" Target="../media/image58.png" Type="http://schemas.openxmlformats.org/officeDocument/2006/relationships/image"/><Relationship Id="rId8" Target="../media/image59.svg" Type="http://schemas.openxmlformats.org/officeDocument/2006/relationships/image"/><Relationship Id="rId9" Target="../media/image13.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2.xml" Type="http://schemas.openxmlformats.org/officeDocument/2006/relationships/notesSlide"/><Relationship Id="rId3" Target="../media/image1.png" Type="http://schemas.openxmlformats.org/officeDocument/2006/relationships/image"/><Relationship Id="rId4" Target="../media/image5.png" Type="http://schemas.openxmlformats.org/officeDocument/2006/relationships/image"/><Relationship Id="rId5" Target="../media/image56.png" Type="http://schemas.openxmlformats.org/officeDocument/2006/relationships/image"/><Relationship Id="rId6" Target="../media/image57.svg" Type="http://schemas.openxmlformats.org/officeDocument/2006/relationships/image"/><Relationship Id="rId7" Target="../media/image58.png" Type="http://schemas.openxmlformats.org/officeDocument/2006/relationships/image"/><Relationship Id="rId8" Target="../media/image59.svg" Type="http://schemas.openxmlformats.org/officeDocument/2006/relationships/image"/><Relationship Id="rId9" Target="../media/image13.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3.xml" Type="http://schemas.openxmlformats.org/officeDocument/2006/relationships/notesSlide"/><Relationship Id="rId3" Target="../media/image4.png" Type="http://schemas.openxmlformats.org/officeDocument/2006/relationships/image"/><Relationship Id="rId4" Target="../media/image5.png" Type="http://schemas.openxmlformats.org/officeDocument/2006/relationships/image"/><Relationship Id="rId5" Target="../media/image60.png" Type="http://schemas.openxmlformats.org/officeDocument/2006/relationships/image"/><Relationship Id="rId6" Target="../media/image61.svg" Type="http://schemas.openxmlformats.org/officeDocument/2006/relationships/image"/><Relationship Id="rId7" Target="../media/image1.png" Type="http://schemas.openxmlformats.org/officeDocument/2006/relationships/image"/><Relationship Id="rId8" Target="../media/image13.png" Type="http://schemas.openxmlformats.org/officeDocument/2006/relationships/image"/><Relationship Id="rId9" Target="../media/image62.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4.xml" Type="http://schemas.openxmlformats.org/officeDocument/2006/relationships/notesSlide"/><Relationship Id="rId3" Target="../media/image4.png" Type="http://schemas.openxmlformats.org/officeDocument/2006/relationships/image"/><Relationship Id="rId4" Target="../media/image5.png" Type="http://schemas.openxmlformats.org/officeDocument/2006/relationships/image"/><Relationship Id="rId5" Target="../media/image60.png" Type="http://schemas.openxmlformats.org/officeDocument/2006/relationships/image"/><Relationship Id="rId6" Target="../media/image61.svg" Type="http://schemas.openxmlformats.org/officeDocument/2006/relationships/image"/><Relationship Id="rId7" Target="../media/image1.png" Type="http://schemas.openxmlformats.org/officeDocument/2006/relationships/image"/><Relationship Id="rId8" Target="../media/image13.png" Type="http://schemas.openxmlformats.org/officeDocument/2006/relationships/image"/><Relationship Id="rId9" Target="../media/image63.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5.xml" Type="http://schemas.openxmlformats.org/officeDocument/2006/relationships/notesSlide"/><Relationship Id="rId3" Target="../media/image4.png" Type="http://schemas.openxmlformats.org/officeDocument/2006/relationships/image"/><Relationship Id="rId4" Target="../media/image5.png" Type="http://schemas.openxmlformats.org/officeDocument/2006/relationships/image"/><Relationship Id="rId5" Target="../media/image60.png" Type="http://schemas.openxmlformats.org/officeDocument/2006/relationships/image"/><Relationship Id="rId6" Target="../media/image61.svg" Type="http://schemas.openxmlformats.org/officeDocument/2006/relationships/image"/><Relationship Id="rId7" Target="../media/image1.png" Type="http://schemas.openxmlformats.org/officeDocument/2006/relationships/image"/><Relationship Id="rId8" Target="../media/image1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pn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1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0.png" Type="http://schemas.openxmlformats.org/officeDocument/2006/relationships/image"/><Relationship Id="rId4" Target="../media/image5.png" Type="http://schemas.openxmlformats.org/officeDocument/2006/relationships/image"/><Relationship Id="rId5" Target="../media/image16.pn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0.png" Type="http://schemas.openxmlformats.org/officeDocument/2006/relationships/image"/><Relationship Id="rId4" Target="../media/image5.png" Type="http://schemas.openxmlformats.org/officeDocument/2006/relationships/image"/><Relationship Id="rId5" Target="../media/image16.pn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0.png" Type="http://schemas.openxmlformats.org/officeDocument/2006/relationships/image"/><Relationship Id="rId4" Target="../media/image5.png" Type="http://schemas.openxmlformats.org/officeDocument/2006/relationships/image"/><Relationship Id="rId5" Target="../media/image16.pn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0.png" Type="http://schemas.openxmlformats.org/officeDocument/2006/relationships/image"/><Relationship Id="rId4" Target="../media/image5.png" Type="http://schemas.openxmlformats.org/officeDocument/2006/relationships/image"/><Relationship Id="rId5" Target="../media/image16.pn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5.pn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4650" y="7938750"/>
            <a:ext cx="18478200" cy="2425200"/>
            <a:chOff x="0" y="0"/>
            <a:chExt cx="24637600" cy="3233600"/>
          </a:xfrm>
        </p:grpSpPr>
        <p:sp>
          <p:nvSpPr>
            <p:cNvPr name="Freeform 3" id="3"/>
            <p:cNvSpPr/>
            <p:nvPr/>
          </p:nvSpPr>
          <p:spPr>
            <a:xfrm flipH="false" flipV="false" rot="0">
              <a:off x="0" y="0"/>
              <a:ext cx="24637619" cy="3233547"/>
            </a:xfrm>
            <a:custGeom>
              <a:avLst/>
              <a:gdLst/>
              <a:ahLst/>
              <a:cxnLst/>
              <a:rect r="r" b="b" t="t" l="l"/>
              <a:pathLst>
                <a:path h="3233547" w="24637619">
                  <a:moveTo>
                    <a:pt x="0" y="0"/>
                  </a:moveTo>
                  <a:lnTo>
                    <a:pt x="24637619" y="0"/>
                  </a:lnTo>
                  <a:lnTo>
                    <a:pt x="24637619" y="3233547"/>
                  </a:lnTo>
                  <a:lnTo>
                    <a:pt x="0" y="3233547"/>
                  </a:lnTo>
                  <a:close/>
                </a:path>
              </a:pathLst>
            </a:custGeom>
            <a:solidFill>
              <a:srgbClr val="617086"/>
            </a:solidFill>
          </p:spPr>
        </p:sp>
      </p:grpSp>
      <p:sp>
        <p:nvSpPr>
          <p:cNvPr name="Freeform 4" id="4"/>
          <p:cNvSpPr/>
          <p:nvPr/>
        </p:nvSpPr>
        <p:spPr>
          <a:xfrm flipH="false" flipV="false" rot="0">
            <a:off x="-100" y="9216800"/>
            <a:ext cx="6013002" cy="1174500"/>
          </a:xfrm>
          <a:custGeom>
            <a:avLst/>
            <a:gdLst/>
            <a:ahLst/>
            <a:cxnLst/>
            <a:rect r="r" b="b" t="t" l="l"/>
            <a:pathLst>
              <a:path h="1174500" w="6013002">
                <a:moveTo>
                  <a:pt x="0" y="0"/>
                </a:moveTo>
                <a:lnTo>
                  <a:pt x="6013002" y="0"/>
                </a:lnTo>
                <a:lnTo>
                  <a:pt x="6013002" y="1174500"/>
                </a:lnTo>
                <a:lnTo>
                  <a:pt x="0" y="1174500"/>
                </a:lnTo>
                <a:lnTo>
                  <a:pt x="0" y="0"/>
                </a:lnTo>
                <a:close/>
              </a:path>
            </a:pathLst>
          </a:custGeom>
          <a:blipFill>
            <a:blip r:embed="rId3"/>
            <a:stretch>
              <a:fillRect l="-4139" t="-166595" r="-6" b="0"/>
            </a:stretch>
          </a:blipFill>
        </p:spPr>
      </p:sp>
      <p:sp>
        <p:nvSpPr>
          <p:cNvPr name="Freeform 5" id="5"/>
          <p:cNvSpPr/>
          <p:nvPr/>
        </p:nvSpPr>
        <p:spPr>
          <a:xfrm flipH="false" flipV="false" rot="0">
            <a:off x="6012900" y="9216800"/>
            <a:ext cx="6262098" cy="1174500"/>
          </a:xfrm>
          <a:custGeom>
            <a:avLst/>
            <a:gdLst/>
            <a:ahLst/>
            <a:cxnLst/>
            <a:rect r="r" b="b" t="t" l="l"/>
            <a:pathLst>
              <a:path h="1174500" w="6262098">
                <a:moveTo>
                  <a:pt x="0" y="0"/>
                </a:moveTo>
                <a:lnTo>
                  <a:pt x="6262098" y="0"/>
                </a:lnTo>
                <a:lnTo>
                  <a:pt x="6262098" y="1174500"/>
                </a:lnTo>
                <a:lnTo>
                  <a:pt x="0" y="1174500"/>
                </a:lnTo>
                <a:lnTo>
                  <a:pt x="0" y="0"/>
                </a:lnTo>
                <a:close/>
              </a:path>
            </a:pathLst>
          </a:custGeom>
          <a:blipFill>
            <a:blip r:embed="rId3"/>
            <a:stretch>
              <a:fillRect l="0" t="-166595" r="-3" b="0"/>
            </a:stretch>
          </a:blipFill>
        </p:spPr>
      </p:sp>
      <p:sp>
        <p:nvSpPr>
          <p:cNvPr name="Freeform 6" id="6"/>
          <p:cNvSpPr/>
          <p:nvPr/>
        </p:nvSpPr>
        <p:spPr>
          <a:xfrm flipH="false" flipV="false" rot="0">
            <a:off x="12275000" y="9216800"/>
            <a:ext cx="6013002" cy="1174500"/>
          </a:xfrm>
          <a:custGeom>
            <a:avLst/>
            <a:gdLst/>
            <a:ahLst/>
            <a:cxnLst/>
            <a:rect r="r" b="b" t="t" l="l"/>
            <a:pathLst>
              <a:path h="1174500" w="6013002">
                <a:moveTo>
                  <a:pt x="0" y="0"/>
                </a:moveTo>
                <a:lnTo>
                  <a:pt x="6013002" y="0"/>
                </a:lnTo>
                <a:lnTo>
                  <a:pt x="6013002" y="1174500"/>
                </a:lnTo>
                <a:lnTo>
                  <a:pt x="0" y="1174500"/>
                </a:lnTo>
                <a:lnTo>
                  <a:pt x="0" y="0"/>
                </a:lnTo>
                <a:close/>
              </a:path>
            </a:pathLst>
          </a:custGeom>
          <a:blipFill>
            <a:blip r:embed="rId3"/>
            <a:stretch>
              <a:fillRect l="0" t="-166595" r="-4146" b="0"/>
            </a:stretch>
          </a:blipFill>
        </p:spPr>
      </p:sp>
      <p:sp>
        <p:nvSpPr>
          <p:cNvPr name="Freeform 7" id="7"/>
          <p:cNvSpPr/>
          <p:nvPr/>
        </p:nvSpPr>
        <p:spPr>
          <a:xfrm flipH="false" flipV="false" rot="0">
            <a:off x="16231046" y="8281120"/>
            <a:ext cx="1173796" cy="597040"/>
          </a:xfrm>
          <a:custGeom>
            <a:avLst/>
            <a:gdLst/>
            <a:ahLst/>
            <a:cxnLst/>
            <a:rect r="r" b="b" t="t" l="l"/>
            <a:pathLst>
              <a:path h="597040" w="1173796">
                <a:moveTo>
                  <a:pt x="0" y="0"/>
                </a:moveTo>
                <a:lnTo>
                  <a:pt x="1173796" y="0"/>
                </a:lnTo>
                <a:lnTo>
                  <a:pt x="1173796" y="597040"/>
                </a:lnTo>
                <a:lnTo>
                  <a:pt x="0" y="5970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2887725" y="6444820"/>
            <a:ext cx="12512550" cy="1384935"/>
          </a:xfrm>
          <a:prstGeom prst="rect">
            <a:avLst/>
          </a:prstGeom>
        </p:spPr>
        <p:txBody>
          <a:bodyPr anchor="t" rtlCol="false" tIns="0" lIns="0" bIns="0" rIns="0">
            <a:spAutoFit/>
          </a:bodyPr>
          <a:lstStyle/>
          <a:p>
            <a:pPr algn="ctr">
              <a:lnSpc>
                <a:spcPts val="5519"/>
              </a:lnSpc>
            </a:pPr>
            <a:r>
              <a:rPr lang="en-US" sz="3999">
                <a:solidFill>
                  <a:srgbClr val="3A4C68"/>
                </a:solidFill>
                <a:latin typeface="Arimo Bold"/>
                <a:ea typeface="Arimo Bold"/>
                <a:cs typeface="Arimo Bold"/>
                <a:sym typeface="Arimo Bold"/>
              </a:rPr>
              <a:t>By - Farhan Akhtar</a:t>
            </a:r>
          </a:p>
          <a:p>
            <a:pPr algn="ctr">
              <a:lnSpc>
                <a:spcPts val="5519"/>
              </a:lnSpc>
            </a:pPr>
            <a:r>
              <a:rPr lang="en-US" sz="3999">
                <a:solidFill>
                  <a:srgbClr val="3A4C68"/>
                </a:solidFill>
                <a:latin typeface="Arimo Bold"/>
                <a:ea typeface="Arimo Bold"/>
                <a:cs typeface="Arimo Bold"/>
                <a:sym typeface="Arimo Bold"/>
              </a:rPr>
              <a:t>farhanakhtar358@gmail.com</a:t>
            </a:r>
          </a:p>
        </p:txBody>
      </p:sp>
      <p:sp>
        <p:nvSpPr>
          <p:cNvPr name="Freeform 9" id="9"/>
          <p:cNvSpPr/>
          <p:nvPr/>
        </p:nvSpPr>
        <p:spPr>
          <a:xfrm flipH="false" flipV="false" rot="0">
            <a:off x="15491654" y="1163750"/>
            <a:ext cx="2796348" cy="6143200"/>
          </a:xfrm>
          <a:custGeom>
            <a:avLst/>
            <a:gdLst/>
            <a:ahLst/>
            <a:cxnLst/>
            <a:rect r="r" b="b" t="t" l="l"/>
            <a:pathLst>
              <a:path h="6143200" w="2796348">
                <a:moveTo>
                  <a:pt x="0" y="0"/>
                </a:moveTo>
                <a:lnTo>
                  <a:pt x="2796348" y="0"/>
                </a:lnTo>
                <a:lnTo>
                  <a:pt x="2796348" y="6143200"/>
                </a:lnTo>
                <a:lnTo>
                  <a:pt x="0" y="6143200"/>
                </a:lnTo>
                <a:lnTo>
                  <a:pt x="0" y="0"/>
                </a:lnTo>
                <a:close/>
              </a:path>
            </a:pathLst>
          </a:custGeom>
          <a:blipFill>
            <a:blip r:embed="rId6"/>
            <a:stretch>
              <a:fillRect l="0" t="0" r="-123259" b="0"/>
            </a:stretch>
          </a:blipFill>
        </p:spPr>
      </p:sp>
      <p:sp>
        <p:nvSpPr>
          <p:cNvPr name="TextBox 10" id="10"/>
          <p:cNvSpPr txBox="true"/>
          <p:nvPr/>
        </p:nvSpPr>
        <p:spPr>
          <a:xfrm rot="0">
            <a:off x="1028700" y="542925"/>
            <a:ext cx="16230600" cy="4600575"/>
          </a:xfrm>
          <a:prstGeom prst="rect">
            <a:avLst/>
          </a:prstGeom>
        </p:spPr>
        <p:txBody>
          <a:bodyPr anchor="t" rtlCol="false" tIns="0" lIns="0" bIns="0" rIns="0">
            <a:spAutoFit/>
          </a:bodyPr>
          <a:lstStyle/>
          <a:p>
            <a:pPr algn="ctr">
              <a:lnSpc>
                <a:spcPts val="12127"/>
              </a:lnSpc>
            </a:pPr>
            <a:r>
              <a:rPr lang="en-US" sz="10106">
                <a:solidFill>
                  <a:srgbClr val="FE8175"/>
                </a:solidFill>
                <a:latin typeface="Anton"/>
                <a:ea typeface="Anton"/>
                <a:cs typeface="Anton"/>
                <a:sym typeface="Anton"/>
              </a:rPr>
              <a:t>CAPSTONE PROJECT</a:t>
            </a:r>
          </a:p>
          <a:p>
            <a:pPr algn="ctr">
              <a:lnSpc>
                <a:spcPts val="12127"/>
              </a:lnSpc>
            </a:pPr>
            <a:r>
              <a:rPr lang="en-US" sz="10106">
                <a:solidFill>
                  <a:srgbClr val="FE8175"/>
                </a:solidFill>
                <a:latin typeface="Anton"/>
                <a:ea typeface="Anton"/>
                <a:cs typeface="Anton"/>
                <a:sym typeface="Anton"/>
              </a:rPr>
              <a:t>EduNet </a:t>
            </a:r>
            <a:r>
              <a:rPr lang="en-US" sz="10106">
                <a:solidFill>
                  <a:srgbClr val="3A4C68"/>
                </a:solidFill>
                <a:latin typeface="Anton"/>
                <a:ea typeface="Anton"/>
                <a:cs typeface="Anton"/>
                <a:sym typeface="Anton"/>
              </a:rPr>
              <a:t>Hotel Booking Analysis - Exploratory data analysis (EDA)</a:t>
            </a:r>
          </a:p>
        </p:txBody>
      </p:sp>
      <p:sp>
        <p:nvSpPr>
          <p:cNvPr name="Freeform 11" id="11"/>
          <p:cNvSpPr/>
          <p:nvPr/>
        </p:nvSpPr>
        <p:spPr>
          <a:xfrm flipH="false" flipV="false" rot="0">
            <a:off x="5250" y="0"/>
            <a:ext cx="4156450" cy="2656952"/>
          </a:xfrm>
          <a:custGeom>
            <a:avLst/>
            <a:gdLst/>
            <a:ahLst/>
            <a:cxnLst/>
            <a:rect r="r" b="b" t="t" l="l"/>
            <a:pathLst>
              <a:path h="2656952" w="4156450">
                <a:moveTo>
                  <a:pt x="0" y="0"/>
                </a:moveTo>
                <a:lnTo>
                  <a:pt x="4156450" y="0"/>
                </a:lnTo>
                <a:lnTo>
                  <a:pt x="4156450" y="2656952"/>
                </a:lnTo>
                <a:lnTo>
                  <a:pt x="0" y="2656952"/>
                </a:lnTo>
                <a:lnTo>
                  <a:pt x="0" y="0"/>
                </a:lnTo>
                <a:close/>
              </a:path>
            </a:pathLst>
          </a:custGeom>
          <a:blipFill>
            <a:blip r:embed="rId7"/>
            <a:stretch>
              <a:fillRect l="-11299" t="-74111" r="0" b="-1"/>
            </a:stretch>
          </a:blipFill>
        </p:spPr>
      </p:sp>
      <p:grpSp>
        <p:nvGrpSpPr>
          <p:cNvPr name="Group 12" id="12"/>
          <p:cNvGrpSpPr/>
          <p:nvPr/>
        </p:nvGrpSpPr>
        <p:grpSpPr>
          <a:xfrm rot="0">
            <a:off x="1135175" y="6990450"/>
            <a:ext cx="1896600" cy="1896600"/>
            <a:chOff x="0" y="0"/>
            <a:chExt cx="2528800" cy="2528800"/>
          </a:xfrm>
        </p:grpSpPr>
        <p:sp>
          <p:nvSpPr>
            <p:cNvPr name="Freeform 13" id="13"/>
            <p:cNvSpPr/>
            <p:nvPr/>
          </p:nvSpPr>
          <p:spPr>
            <a:xfrm flipH="false" flipV="false" rot="0">
              <a:off x="-6350" y="1246378"/>
              <a:ext cx="2535174" cy="1341247"/>
            </a:xfrm>
            <a:custGeom>
              <a:avLst/>
              <a:gdLst/>
              <a:ahLst/>
              <a:cxnLst/>
              <a:rect r="r" b="b" t="t" l="l"/>
              <a:pathLst>
                <a:path h="1341247" w="2535174">
                  <a:moveTo>
                    <a:pt x="2535174" y="18034"/>
                  </a:moveTo>
                  <a:cubicBezTo>
                    <a:pt x="2535174" y="471932"/>
                    <a:pt x="2291842" y="890905"/>
                    <a:pt x="1897761" y="1116076"/>
                  </a:cubicBezTo>
                  <a:cubicBezTo>
                    <a:pt x="1503680" y="1341247"/>
                    <a:pt x="1019048" y="1337691"/>
                    <a:pt x="628142" y="1107059"/>
                  </a:cubicBezTo>
                  <a:cubicBezTo>
                    <a:pt x="237236" y="876427"/>
                    <a:pt x="0" y="453771"/>
                    <a:pt x="6477" y="0"/>
                  </a:cubicBezTo>
                  <a:lnTo>
                    <a:pt x="1270762" y="18034"/>
                  </a:lnTo>
                  <a:close/>
                </a:path>
              </a:pathLst>
            </a:custGeom>
            <a:solidFill>
              <a:srgbClr val="FE8175"/>
            </a:solidFill>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271748" y="1271750"/>
            <a:ext cx="3729550" cy="1186052"/>
          </a:xfrm>
          <a:custGeom>
            <a:avLst/>
            <a:gdLst/>
            <a:ahLst/>
            <a:cxnLst/>
            <a:rect r="r" b="b" t="t" l="l"/>
            <a:pathLst>
              <a:path h="1186052" w="3729550">
                <a:moveTo>
                  <a:pt x="0" y="0"/>
                </a:moveTo>
                <a:lnTo>
                  <a:pt x="3729550" y="0"/>
                </a:lnTo>
                <a:lnTo>
                  <a:pt x="3729550" y="1186052"/>
                </a:lnTo>
                <a:lnTo>
                  <a:pt x="0" y="1186052"/>
                </a:lnTo>
                <a:lnTo>
                  <a:pt x="0" y="0"/>
                </a:lnTo>
                <a:close/>
              </a:path>
            </a:pathLst>
          </a:custGeom>
          <a:blipFill>
            <a:blip r:embed="rId3"/>
            <a:stretch>
              <a:fillRect l="-11299" t="-148972" r="0" b="-101008"/>
            </a:stretch>
          </a:blipFill>
        </p:spPr>
      </p:sp>
      <p:sp>
        <p:nvSpPr>
          <p:cNvPr name="Freeform 3" id="3"/>
          <p:cNvSpPr/>
          <p:nvPr/>
        </p:nvSpPr>
        <p:spPr>
          <a:xfrm flipH="false" flipV="false" rot="0">
            <a:off x="203249" y="8353083"/>
            <a:ext cx="827278" cy="1727444"/>
          </a:xfrm>
          <a:custGeom>
            <a:avLst/>
            <a:gdLst/>
            <a:ahLst/>
            <a:cxnLst/>
            <a:rect r="r" b="b" t="t" l="l"/>
            <a:pathLst>
              <a:path h="1727444" w="827278">
                <a:moveTo>
                  <a:pt x="0" y="0"/>
                </a:moveTo>
                <a:lnTo>
                  <a:pt x="827278" y="0"/>
                </a:lnTo>
                <a:lnTo>
                  <a:pt x="827278" y="1727444"/>
                </a:lnTo>
                <a:lnTo>
                  <a:pt x="0" y="17274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580575" y="1694350"/>
            <a:ext cx="8601750" cy="8615025"/>
          </a:xfrm>
          <a:prstGeom prst="rect">
            <a:avLst/>
          </a:prstGeom>
        </p:spPr>
        <p:txBody>
          <a:bodyPr anchor="t" rtlCol="false" tIns="0" lIns="0" bIns="0" rIns="0">
            <a:spAutoFit/>
          </a:bodyPr>
          <a:lstStyle/>
          <a:p>
            <a:pPr algn="l">
              <a:lnSpc>
                <a:spcPts val="3863"/>
              </a:lnSpc>
            </a:pPr>
          </a:p>
          <a:p>
            <a:pPr algn="l" marL="955040" indent="-477520" lvl="1">
              <a:lnSpc>
                <a:spcPts val="5039"/>
              </a:lnSpc>
              <a:buFont typeface="Arial"/>
              <a:buChar char="•"/>
            </a:pPr>
            <a:r>
              <a:rPr lang="en-US" sz="2799">
                <a:solidFill>
                  <a:srgbClr val="3A4C68"/>
                </a:solidFill>
                <a:latin typeface="Arimo Bold"/>
                <a:ea typeface="Arimo Bold"/>
                <a:cs typeface="Arimo Bold"/>
                <a:sym typeface="Arimo Bold"/>
              </a:rPr>
              <a:t>Top Most Preferred Hotel &amp; Hotel Rooms</a:t>
            </a:r>
          </a:p>
          <a:p>
            <a:pPr algn="l" marL="955040" indent="-477520" lvl="1">
              <a:lnSpc>
                <a:spcPts val="5039"/>
              </a:lnSpc>
              <a:buFont typeface="Arial"/>
              <a:buChar char="•"/>
            </a:pPr>
            <a:r>
              <a:rPr lang="en-US" sz="2799">
                <a:solidFill>
                  <a:srgbClr val="3A4C68"/>
                </a:solidFill>
                <a:latin typeface="Arimo Bold"/>
                <a:ea typeface="Arimo Bold"/>
                <a:cs typeface="Arimo Bold"/>
                <a:sym typeface="Arimo Bold"/>
              </a:rPr>
              <a:t>ADR (Average Daily Rate)</a:t>
            </a:r>
          </a:p>
          <a:p>
            <a:pPr algn="l" marL="955040" indent="-477520" lvl="1">
              <a:lnSpc>
                <a:spcPts val="5039"/>
              </a:lnSpc>
              <a:buFont typeface="Arial"/>
              <a:buChar char="•"/>
            </a:pPr>
            <a:r>
              <a:rPr lang="en-US" sz="2799">
                <a:solidFill>
                  <a:srgbClr val="3A4C68"/>
                </a:solidFill>
                <a:latin typeface="Arimo Bold"/>
                <a:ea typeface="Arimo Bold"/>
                <a:cs typeface="Arimo Bold"/>
                <a:sym typeface="Arimo Bold"/>
              </a:rPr>
              <a:t>Repeated Vs Non-Repeated Guests</a:t>
            </a:r>
          </a:p>
          <a:p>
            <a:pPr algn="l" marL="955040" indent="-477520" lvl="1">
              <a:lnSpc>
                <a:spcPts val="5039"/>
              </a:lnSpc>
              <a:buFont typeface="Arial"/>
              <a:buChar char="•"/>
            </a:pPr>
            <a:r>
              <a:rPr lang="en-US" sz="2799">
                <a:solidFill>
                  <a:srgbClr val="3A4C68"/>
                </a:solidFill>
                <a:latin typeface="Arimo Bold"/>
                <a:ea typeface="Arimo Bold"/>
                <a:cs typeface="Arimo Bold"/>
                <a:sym typeface="Arimo Bold"/>
              </a:rPr>
              <a:t>Requirement of Car Parking Space</a:t>
            </a:r>
          </a:p>
          <a:p>
            <a:pPr algn="l" marL="955040" indent="-477520" lvl="1">
              <a:lnSpc>
                <a:spcPts val="5039"/>
              </a:lnSpc>
              <a:buFont typeface="Arial"/>
              <a:buChar char="•"/>
            </a:pPr>
            <a:r>
              <a:rPr lang="en-US" sz="2799">
                <a:solidFill>
                  <a:srgbClr val="3A4C68"/>
                </a:solidFill>
                <a:latin typeface="Arimo Bold"/>
                <a:ea typeface="Arimo Bold"/>
                <a:cs typeface="Arimo Bold"/>
                <a:sym typeface="Arimo Bold"/>
              </a:rPr>
              <a:t>Most Preferred Meal</a:t>
            </a:r>
          </a:p>
          <a:p>
            <a:pPr algn="l" marL="955040" indent="-477520" lvl="1">
              <a:lnSpc>
                <a:spcPts val="5039"/>
              </a:lnSpc>
              <a:buFont typeface="Arial"/>
              <a:buChar char="•"/>
            </a:pPr>
            <a:r>
              <a:rPr lang="en-US" sz="2799">
                <a:solidFill>
                  <a:srgbClr val="3A4C68"/>
                </a:solidFill>
                <a:latin typeface="Arimo Bold"/>
                <a:ea typeface="Arimo Bold"/>
                <a:cs typeface="Arimo Bold"/>
                <a:sym typeface="Arimo Bold"/>
              </a:rPr>
              <a:t>Distribution Channel Vs ADR</a:t>
            </a:r>
          </a:p>
          <a:p>
            <a:pPr algn="l" marL="955040" indent="-477520" lvl="1">
              <a:lnSpc>
                <a:spcPts val="5039"/>
              </a:lnSpc>
              <a:buFont typeface="Arial"/>
              <a:buChar char="•"/>
            </a:pPr>
            <a:r>
              <a:rPr lang="en-US" sz="2799">
                <a:solidFill>
                  <a:srgbClr val="3A4C68"/>
                </a:solidFill>
                <a:latin typeface="Arimo Bold"/>
                <a:ea typeface="Arimo Bold"/>
                <a:cs typeface="Arimo Bold"/>
                <a:sym typeface="Arimo Bold"/>
              </a:rPr>
              <a:t>Top Booking Months &amp; Year</a:t>
            </a:r>
          </a:p>
          <a:p>
            <a:pPr algn="l" marL="955040" indent="-477520" lvl="1">
              <a:lnSpc>
                <a:spcPts val="5039"/>
              </a:lnSpc>
              <a:buFont typeface="Arial"/>
              <a:buChar char="•"/>
            </a:pPr>
            <a:r>
              <a:rPr lang="en-US" sz="2799">
                <a:solidFill>
                  <a:srgbClr val="3A4C68"/>
                </a:solidFill>
                <a:latin typeface="Arimo Bold"/>
                <a:ea typeface="Arimo Bold"/>
                <a:cs typeface="Arimo Bold"/>
                <a:sym typeface="Arimo Bold"/>
              </a:rPr>
              <a:t>Optimal Stay Length</a:t>
            </a:r>
          </a:p>
          <a:p>
            <a:pPr algn="l" marL="955040" indent="-477520" lvl="1">
              <a:lnSpc>
                <a:spcPts val="5039"/>
              </a:lnSpc>
              <a:buFont typeface="Arial"/>
              <a:buChar char="•"/>
            </a:pPr>
            <a:r>
              <a:rPr lang="en-US" sz="2799">
                <a:solidFill>
                  <a:srgbClr val="3A4C68"/>
                </a:solidFill>
                <a:latin typeface="Arimo Bold"/>
                <a:ea typeface="Arimo Bold"/>
                <a:cs typeface="Arimo Bold"/>
                <a:sym typeface="Arimo Bold"/>
              </a:rPr>
              <a:t>Confirmation Vs Cancellation</a:t>
            </a:r>
          </a:p>
          <a:p>
            <a:pPr algn="l" marL="955040" indent="-477520" lvl="1">
              <a:lnSpc>
                <a:spcPts val="5039"/>
              </a:lnSpc>
              <a:buFont typeface="Arial"/>
              <a:buChar char="•"/>
            </a:pPr>
            <a:r>
              <a:rPr lang="en-US" sz="2799">
                <a:solidFill>
                  <a:srgbClr val="3A4C68"/>
                </a:solidFill>
                <a:latin typeface="Arimo Bold"/>
                <a:ea typeface="Arimo Bold"/>
                <a:cs typeface="Arimo Bold"/>
                <a:sym typeface="Arimo Bold"/>
              </a:rPr>
              <a:t>Mostly Arrived Customers/ Visitors</a:t>
            </a:r>
          </a:p>
          <a:p>
            <a:pPr algn="l" marL="955040" indent="-477520" lvl="1">
              <a:lnSpc>
                <a:spcPts val="5039"/>
              </a:lnSpc>
              <a:buFont typeface="Arial"/>
              <a:buChar char="•"/>
            </a:pPr>
            <a:r>
              <a:rPr lang="en-US" sz="2799">
                <a:solidFill>
                  <a:srgbClr val="3A4C68"/>
                </a:solidFill>
                <a:latin typeface="Arimo Bold"/>
                <a:ea typeface="Arimo Bold"/>
                <a:cs typeface="Arimo Bold"/>
                <a:sym typeface="Arimo Bold"/>
              </a:rPr>
              <a:t>Overall Stats</a:t>
            </a:r>
          </a:p>
          <a:p>
            <a:pPr algn="l" marL="955040" indent="-477520" lvl="1">
              <a:lnSpc>
                <a:spcPts val="5039"/>
              </a:lnSpc>
              <a:buFont typeface="Arial"/>
              <a:buChar char="•"/>
            </a:pPr>
            <a:r>
              <a:rPr lang="en-US" sz="2799">
                <a:solidFill>
                  <a:srgbClr val="3A4C68"/>
                </a:solidFill>
                <a:latin typeface="Arimo Bold"/>
                <a:ea typeface="Arimo Bold"/>
                <a:cs typeface="Arimo Bold"/>
                <a:sym typeface="Arimo Bold"/>
              </a:rPr>
              <a:t>Conclusion</a:t>
            </a:r>
          </a:p>
        </p:txBody>
      </p:sp>
      <p:sp>
        <p:nvSpPr>
          <p:cNvPr name="TextBox 5" id="5"/>
          <p:cNvSpPr txBox="true"/>
          <p:nvPr/>
        </p:nvSpPr>
        <p:spPr>
          <a:xfrm rot="0">
            <a:off x="1561375" y="853425"/>
            <a:ext cx="10878150" cy="1152750"/>
          </a:xfrm>
          <a:prstGeom prst="rect">
            <a:avLst/>
          </a:prstGeom>
        </p:spPr>
        <p:txBody>
          <a:bodyPr anchor="t" rtlCol="false" tIns="0" lIns="0" bIns="0" rIns="0">
            <a:spAutoFit/>
          </a:bodyPr>
          <a:lstStyle/>
          <a:p>
            <a:pPr algn="l">
              <a:lnSpc>
                <a:spcPts val="9120"/>
              </a:lnSpc>
            </a:pPr>
            <a:r>
              <a:rPr lang="en-US" sz="7600">
                <a:solidFill>
                  <a:srgbClr val="FE8175"/>
                </a:solidFill>
                <a:latin typeface="Anton"/>
                <a:ea typeface="Anton"/>
                <a:cs typeface="Anton"/>
                <a:sym typeface="Anton"/>
              </a:rPr>
              <a:t>Points for </a:t>
            </a:r>
            <a:r>
              <a:rPr lang="en-US" sz="7600">
                <a:solidFill>
                  <a:srgbClr val="3A4C68"/>
                </a:solidFill>
                <a:latin typeface="Anton"/>
                <a:ea typeface="Anton"/>
                <a:cs typeface="Anton"/>
                <a:sym typeface="Anton"/>
              </a:rPr>
              <a:t>Discussion</a:t>
            </a:r>
          </a:p>
        </p:txBody>
      </p:sp>
      <p:grpSp>
        <p:nvGrpSpPr>
          <p:cNvPr name="Group 6" id="6"/>
          <p:cNvGrpSpPr/>
          <p:nvPr/>
        </p:nvGrpSpPr>
        <p:grpSpPr>
          <a:xfrm rot="0">
            <a:off x="13704927" y="-30175"/>
            <a:ext cx="4644450" cy="10371450"/>
            <a:chOff x="0" y="0"/>
            <a:chExt cx="6192600" cy="13828600"/>
          </a:xfrm>
        </p:grpSpPr>
        <p:sp>
          <p:nvSpPr>
            <p:cNvPr name="Freeform 7" id="7"/>
            <p:cNvSpPr/>
            <p:nvPr/>
          </p:nvSpPr>
          <p:spPr>
            <a:xfrm flipH="false" flipV="false" rot="0">
              <a:off x="12700" y="12700"/>
              <a:ext cx="6167247" cy="13803249"/>
            </a:xfrm>
            <a:custGeom>
              <a:avLst/>
              <a:gdLst/>
              <a:ahLst/>
              <a:cxnLst/>
              <a:rect r="r" b="b" t="t" l="l"/>
              <a:pathLst>
                <a:path h="13803249" w="6167247">
                  <a:moveTo>
                    <a:pt x="0" y="0"/>
                  </a:moveTo>
                  <a:lnTo>
                    <a:pt x="6167247" y="0"/>
                  </a:lnTo>
                  <a:lnTo>
                    <a:pt x="6167247" y="13803249"/>
                  </a:lnTo>
                  <a:lnTo>
                    <a:pt x="0" y="13803249"/>
                  </a:lnTo>
                  <a:close/>
                </a:path>
              </a:pathLst>
            </a:custGeom>
            <a:solidFill>
              <a:srgbClr val="3A4C68"/>
            </a:solidFill>
          </p:spPr>
        </p:sp>
        <p:sp>
          <p:nvSpPr>
            <p:cNvPr name="Freeform 8" id="8"/>
            <p:cNvSpPr/>
            <p:nvPr/>
          </p:nvSpPr>
          <p:spPr>
            <a:xfrm flipH="false" flipV="false" rot="0">
              <a:off x="0" y="0"/>
              <a:ext cx="6192647" cy="13828649"/>
            </a:xfrm>
            <a:custGeom>
              <a:avLst/>
              <a:gdLst/>
              <a:ahLst/>
              <a:cxnLst/>
              <a:rect r="r" b="b" t="t" l="l"/>
              <a:pathLst>
                <a:path h="13828649" w="6192647">
                  <a:moveTo>
                    <a:pt x="12700" y="0"/>
                  </a:moveTo>
                  <a:lnTo>
                    <a:pt x="6179947" y="0"/>
                  </a:lnTo>
                  <a:cubicBezTo>
                    <a:pt x="6186932" y="0"/>
                    <a:pt x="6192647" y="5715"/>
                    <a:pt x="6192647" y="12700"/>
                  </a:cubicBezTo>
                  <a:lnTo>
                    <a:pt x="6192647" y="13815949"/>
                  </a:lnTo>
                  <a:cubicBezTo>
                    <a:pt x="6192647" y="13822935"/>
                    <a:pt x="6186932" y="13828649"/>
                    <a:pt x="6179947" y="13828649"/>
                  </a:cubicBezTo>
                  <a:lnTo>
                    <a:pt x="12700" y="13828649"/>
                  </a:lnTo>
                  <a:cubicBezTo>
                    <a:pt x="5715" y="13828649"/>
                    <a:pt x="0" y="13822935"/>
                    <a:pt x="0" y="13815949"/>
                  </a:cubicBezTo>
                  <a:lnTo>
                    <a:pt x="0" y="12700"/>
                  </a:lnTo>
                  <a:cubicBezTo>
                    <a:pt x="0" y="5715"/>
                    <a:pt x="5715" y="0"/>
                    <a:pt x="12700" y="0"/>
                  </a:cubicBezTo>
                  <a:moveTo>
                    <a:pt x="12700" y="25400"/>
                  </a:moveTo>
                  <a:lnTo>
                    <a:pt x="12700" y="12700"/>
                  </a:lnTo>
                  <a:lnTo>
                    <a:pt x="25400" y="12700"/>
                  </a:lnTo>
                  <a:lnTo>
                    <a:pt x="25400" y="13815949"/>
                  </a:lnTo>
                  <a:lnTo>
                    <a:pt x="12700" y="13815949"/>
                  </a:lnTo>
                  <a:lnTo>
                    <a:pt x="12700" y="13803249"/>
                  </a:lnTo>
                  <a:lnTo>
                    <a:pt x="6179947" y="13803249"/>
                  </a:lnTo>
                  <a:lnTo>
                    <a:pt x="6179947" y="13815949"/>
                  </a:lnTo>
                  <a:lnTo>
                    <a:pt x="6167247" y="13815949"/>
                  </a:lnTo>
                  <a:lnTo>
                    <a:pt x="6167247" y="12700"/>
                  </a:lnTo>
                  <a:lnTo>
                    <a:pt x="6179947" y="12700"/>
                  </a:lnTo>
                  <a:lnTo>
                    <a:pt x="6179947" y="25400"/>
                  </a:lnTo>
                  <a:lnTo>
                    <a:pt x="12700" y="25400"/>
                  </a:lnTo>
                  <a:close/>
                </a:path>
              </a:pathLst>
            </a:custGeom>
            <a:solidFill>
              <a:srgbClr val="FFFFFF"/>
            </a:solidFill>
          </p:spPr>
        </p:sp>
      </p:grpSp>
      <p:sp>
        <p:nvSpPr>
          <p:cNvPr name="Freeform 9" id="9"/>
          <p:cNvSpPr/>
          <p:nvPr/>
        </p:nvSpPr>
        <p:spPr>
          <a:xfrm flipH="false" flipV="false" rot="-5400000">
            <a:off x="15584137" y="7576297"/>
            <a:ext cx="4315094" cy="1196228"/>
          </a:xfrm>
          <a:custGeom>
            <a:avLst/>
            <a:gdLst/>
            <a:ahLst/>
            <a:cxnLst/>
            <a:rect r="r" b="b" t="t" l="l"/>
            <a:pathLst>
              <a:path h="1196228" w="4315094">
                <a:moveTo>
                  <a:pt x="0" y="0"/>
                </a:moveTo>
                <a:lnTo>
                  <a:pt x="4315094" y="0"/>
                </a:lnTo>
                <a:lnTo>
                  <a:pt x="4315094" y="1196228"/>
                </a:lnTo>
                <a:lnTo>
                  <a:pt x="0" y="1196228"/>
                </a:lnTo>
                <a:lnTo>
                  <a:pt x="0" y="0"/>
                </a:lnTo>
                <a:close/>
              </a:path>
            </a:pathLst>
          </a:custGeom>
          <a:blipFill>
            <a:blip r:embed="rId6"/>
            <a:stretch>
              <a:fillRect l="-46360" t="-166595" r="-1450" b="0"/>
            </a:stretch>
          </a:blipFill>
        </p:spPr>
      </p:sp>
      <p:sp>
        <p:nvSpPr>
          <p:cNvPr name="Freeform 10" id="10"/>
          <p:cNvSpPr/>
          <p:nvPr/>
        </p:nvSpPr>
        <p:spPr>
          <a:xfrm flipH="false" flipV="false" rot="-5400000">
            <a:off x="14723157" y="2400225"/>
            <a:ext cx="6037054" cy="1196228"/>
          </a:xfrm>
          <a:custGeom>
            <a:avLst/>
            <a:gdLst/>
            <a:ahLst/>
            <a:cxnLst/>
            <a:rect r="r" b="b" t="t" l="l"/>
            <a:pathLst>
              <a:path h="1196228" w="6037054">
                <a:moveTo>
                  <a:pt x="0" y="0"/>
                </a:moveTo>
                <a:lnTo>
                  <a:pt x="6037054" y="0"/>
                </a:lnTo>
                <a:lnTo>
                  <a:pt x="6037054" y="1196228"/>
                </a:lnTo>
                <a:lnTo>
                  <a:pt x="0" y="1196228"/>
                </a:lnTo>
                <a:lnTo>
                  <a:pt x="0" y="0"/>
                </a:lnTo>
                <a:close/>
              </a:path>
            </a:pathLst>
          </a:custGeom>
          <a:blipFill>
            <a:blip r:embed="rId6"/>
            <a:stretch>
              <a:fillRect l="0" t="-166595" r="-5650" b="0"/>
            </a:stretch>
          </a:blipFill>
        </p:spPr>
      </p:sp>
      <p:sp>
        <p:nvSpPr>
          <p:cNvPr name="Freeform 11" id="11"/>
          <p:cNvSpPr/>
          <p:nvPr/>
        </p:nvSpPr>
        <p:spPr>
          <a:xfrm flipH="false" flipV="false" rot="0">
            <a:off x="15990675" y="287709"/>
            <a:ext cx="827278" cy="1727444"/>
          </a:xfrm>
          <a:custGeom>
            <a:avLst/>
            <a:gdLst/>
            <a:ahLst/>
            <a:cxnLst/>
            <a:rect r="r" b="b" t="t" l="l"/>
            <a:pathLst>
              <a:path h="1727444" w="827278">
                <a:moveTo>
                  <a:pt x="0" y="0"/>
                </a:moveTo>
                <a:lnTo>
                  <a:pt x="827278" y="0"/>
                </a:lnTo>
                <a:lnTo>
                  <a:pt x="827278" y="1727444"/>
                </a:lnTo>
                <a:lnTo>
                  <a:pt x="0" y="172744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2" id="12"/>
          <p:cNvGrpSpPr/>
          <p:nvPr/>
        </p:nvGrpSpPr>
        <p:grpSpPr>
          <a:xfrm rot="-5400000">
            <a:off x="11606046" y="575102"/>
            <a:ext cx="1854000" cy="1855200"/>
            <a:chOff x="0" y="0"/>
            <a:chExt cx="2472000" cy="2473600"/>
          </a:xfrm>
        </p:grpSpPr>
        <p:sp>
          <p:nvSpPr>
            <p:cNvPr name="Freeform 13" id="13"/>
            <p:cNvSpPr/>
            <p:nvPr/>
          </p:nvSpPr>
          <p:spPr>
            <a:xfrm flipH="false" flipV="false" rot="0">
              <a:off x="0" y="1219200"/>
              <a:ext cx="2478151" cy="1311910"/>
            </a:xfrm>
            <a:custGeom>
              <a:avLst/>
              <a:gdLst/>
              <a:ahLst/>
              <a:cxnLst/>
              <a:rect r="r" b="b" t="t" l="l"/>
              <a:pathLst>
                <a:path h="1311910" w="2478151">
                  <a:moveTo>
                    <a:pt x="0" y="17653"/>
                  </a:moveTo>
                  <a:cubicBezTo>
                    <a:pt x="0" y="461645"/>
                    <a:pt x="237871" y="871474"/>
                    <a:pt x="623062" y="1091692"/>
                  </a:cubicBezTo>
                  <a:cubicBezTo>
                    <a:pt x="1008253" y="1311910"/>
                    <a:pt x="1481963" y="1308481"/>
                    <a:pt x="1864106" y="1082802"/>
                  </a:cubicBezTo>
                  <a:cubicBezTo>
                    <a:pt x="2246249" y="857123"/>
                    <a:pt x="2478151" y="443865"/>
                    <a:pt x="2471928" y="0"/>
                  </a:cubicBezTo>
                  <a:lnTo>
                    <a:pt x="1235964" y="17653"/>
                  </a:lnTo>
                  <a:close/>
                </a:path>
              </a:pathLst>
            </a:custGeom>
            <a:solidFill>
              <a:srgbClr val="FE8175"/>
            </a:solidFill>
          </p:spPr>
        </p:sp>
      </p:grpSp>
      <p:grpSp>
        <p:nvGrpSpPr>
          <p:cNvPr name="Group 14" id="14"/>
          <p:cNvGrpSpPr/>
          <p:nvPr/>
        </p:nvGrpSpPr>
        <p:grpSpPr>
          <a:xfrm rot="-5400000">
            <a:off x="12525700" y="575102"/>
            <a:ext cx="1854000" cy="1855200"/>
            <a:chOff x="0" y="0"/>
            <a:chExt cx="2472000" cy="2473600"/>
          </a:xfrm>
        </p:grpSpPr>
        <p:sp>
          <p:nvSpPr>
            <p:cNvPr name="Freeform 15" id="15"/>
            <p:cNvSpPr/>
            <p:nvPr/>
          </p:nvSpPr>
          <p:spPr>
            <a:xfrm flipH="false" flipV="false" rot="0">
              <a:off x="0" y="1219200"/>
              <a:ext cx="2478151" cy="1311910"/>
            </a:xfrm>
            <a:custGeom>
              <a:avLst/>
              <a:gdLst/>
              <a:ahLst/>
              <a:cxnLst/>
              <a:rect r="r" b="b" t="t" l="l"/>
              <a:pathLst>
                <a:path h="1311910" w="2478151">
                  <a:moveTo>
                    <a:pt x="0" y="17653"/>
                  </a:moveTo>
                  <a:cubicBezTo>
                    <a:pt x="0" y="461645"/>
                    <a:pt x="237871" y="871474"/>
                    <a:pt x="623062" y="1091692"/>
                  </a:cubicBezTo>
                  <a:cubicBezTo>
                    <a:pt x="1008253" y="1311910"/>
                    <a:pt x="1481963" y="1308481"/>
                    <a:pt x="1864106" y="1082802"/>
                  </a:cubicBezTo>
                  <a:cubicBezTo>
                    <a:pt x="2246249" y="857123"/>
                    <a:pt x="2478151" y="443865"/>
                    <a:pt x="2471928" y="0"/>
                  </a:cubicBezTo>
                  <a:lnTo>
                    <a:pt x="1235964" y="17653"/>
                  </a:lnTo>
                  <a:close/>
                </a:path>
              </a:pathLst>
            </a:custGeom>
            <a:solidFill>
              <a:srgbClr val="FFF5ED"/>
            </a:solidFill>
          </p:spPr>
        </p:sp>
      </p:grpSp>
      <p:sp>
        <p:nvSpPr>
          <p:cNvPr name="Freeform 16" id="16"/>
          <p:cNvSpPr/>
          <p:nvPr/>
        </p:nvSpPr>
        <p:spPr>
          <a:xfrm flipH="false" flipV="false" rot="0">
            <a:off x="10273700" y="3328150"/>
            <a:ext cx="6358032" cy="6256252"/>
          </a:xfrm>
          <a:custGeom>
            <a:avLst/>
            <a:gdLst/>
            <a:ahLst/>
            <a:cxnLst/>
            <a:rect r="r" b="b" t="t" l="l"/>
            <a:pathLst>
              <a:path h="6256252" w="6358032">
                <a:moveTo>
                  <a:pt x="0" y="0"/>
                </a:moveTo>
                <a:lnTo>
                  <a:pt x="6358032" y="0"/>
                </a:lnTo>
                <a:lnTo>
                  <a:pt x="6358032" y="6256252"/>
                </a:lnTo>
                <a:lnTo>
                  <a:pt x="0" y="6256252"/>
                </a:lnTo>
                <a:lnTo>
                  <a:pt x="0" y="0"/>
                </a:lnTo>
                <a:close/>
              </a:path>
            </a:pathLst>
          </a:custGeom>
          <a:blipFill>
            <a:blip r:embed="rId9"/>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5400000">
            <a:off x="13955674" y="3407900"/>
            <a:ext cx="7740248" cy="924450"/>
          </a:xfrm>
          <a:custGeom>
            <a:avLst/>
            <a:gdLst/>
            <a:ahLst/>
            <a:cxnLst/>
            <a:rect r="r" b="b" t="t" l="l"/>
            <a:pathLst>
              <a:path h="924450" w="7740248">
                <a:moveTo>
                  <a:pt x="7740248" y="0"/>
                </a:moveTo>
                <a:lnTo>
                  <a:pt x="0" y="0"/>
                </a:lnTo>
                <a:lnTo>
                  <a:pt x="0" y="924450"/>
                </a:lnTo>
                <a:lnTo>
                  <a:pt x="7740248" y="924450"/>
                </a:lnTo>
                <a:lnTo>
                  <a:pt x="7740248" y="0"/>
                </a:lnTo>
                <a:close/>
              </a:path>
            </a:pathLst>
          </a:custGeom>
          <a:blipFill>
            <a:blip r:embed="rId3"/>
            <a:stretch>
              <a:fillRect l="0" t="-165959" r="0" b="0"/>
            </a:stretch>
          </a:blipFill>
        </p:spPr>
      </p:sp>
      <p:sp>
        <p:nvSpPr>
          <p:cNvPr name="Freeform 3" id="3"/>
          <p:cNvSpPr/>
          <p:nvPr/>
        </p:nvSpPr>
        <p:spPr>
          <a:xfrm flipH="true" flipV="false" rot="-5400000">
            <a:off x="16376496" y="8378276"/>
            <a:ext cx="2898602" cy="924450"/>
          </a:xfrm>
          <a:custGeom>
            <a:avLst/>
            <a:gdLst/>
            <a:ahLst/>
            <a:cxnLst/>
            <a:rect r="r" b="b" t="t" l="l"/>
            <a:pathLst>
              <a:path h="924450" w="2898602">
                <a:moveTo>
                  <a:pt x="2898602" y="0"/>
                </a:moveTo>
                <a:lnTo>
                  <a:pt x="0" y="0"/>
                </a:lnTo>
                <a:lnTo>
                  <a:pt x="0" y="924450"/>
                </a:lnTo>
                <a:lnTo>
                  <a:pt x="2898602" y="924450"/>
                </a:lnTo>
                <a:lnTo>
                  <a:pt x="2898602" y="0"/>
                </a:lnTo>
                <a:close/>
              </a:path>
            </a:pathLst>
          </a:custGeom>
          <a:blipFill>
            <a:blip r:embed="rId3"/>
            <a:stretch>
              <a:fillRect l="0" t="-165960" r="-167036" b="-2"/>
            </a:stretch>
          </a:blipFill>
        </p:spPr>
      </p:sp>
      <p:sp>
        <p:nvSpPr>
          <p:cNvPr name="Freeform 4" id="4"/>
          <p:cNvSpPr/>
          <p:nvPr/>
        </p:nvSpPr>
        <p:spPr>
          <a:xfrm flipH="true" flipV="false" rot="0">
            <a:off x="20" y="9375900"/>
            <a:ext cx="3186952" cy="942600"/>
          </a:xfrm>
          <a:custGeom>
            <a:avLst/>
            <a:gdLst/>
            <a:ahLst/>
            <a:cxnLst/>
            <a:rect r="r" b="b" t="t" l="l"/>
            <a:pathLst>
              <a:path h="942600" w="3186952">
                <a:moveTo>
                  <a:pt x="3186952" y="0"/>
                </a:moveTo>
                <a:lnTo>
                  <a:pt x="0" y="0"/>
                </a:lnTo>
                <a:lnTo>
                  <a:pt x="0" y="942600"/>
                </a:lnTo>
                <a:lnTo>
                  <a:pt x="3186952" y="942600"/>
                </a:lnTo>
                <a:lnTo>
                  <a:pt x="3186952" y="0"/>
                </a:lnTo>
                <a:close/>
              </a:path>
            </a:pathLst>
          </a:custGeom>
          <a:blipFill>
            <a:blip r:embed="rId4"/>
            <a:stretch>
              <a:fillRect l="-11299" t="-160170" r="0" b="-116134"/>
            </a:stretch>
          </a:blipFill>
        </p:spPr>
      </p:sp>
      <p:sp>
        <p:nvSpPr>
          <p:cNvPr name="Freeform 5" id="5"/>
          <p:cNvSpPr/>
          <p:nvPr/>
        </p:nvSpPr>
        <p:spPr>
          <a:xfrm flipH="true" flipV="false" rot="0">
            <a:off x="-988600" y="-2736350"/>
            <a:ext cx="4917346" cy="4917348"/>
          </a:xfrm>
          <a:custGeom>
            <a:avLst/>
            <a:gdLst/>
            <a:ahLst/>
            <a:cxnLst/>
            <a:rect r="r" b="b" t="t" l="l"/>
            <a:pathLst>
              <a:path h="4917348" w="4917346">
                <a:moveTo>
                  <a:pt x="4917346" y="0"/>
                </a:moveTo>
                <a:lnTo>
                  <a:pt x="0" y="0"/>
                </a:lnTo>
                <a:lnTo>
                  <a:pt x="0" y="4917348"/>
                </a:lnTo>
                <a:lnTo>
                  <a:pt x="4917346" y="4917348"/>
                </a:lnTo>
                <a:lnTo>
                  <a:pt x="4917346" y="0"/>
                </a:lnTo>
                <a:close/>
              </a:path>
            </a:pathLst>
          </a:custGeom>
          <a:blipFill>
            <a:blip r:embed="rId5"/>
            <a:stretch>
              <a:fillRect l="0" t="0" r="0" b="0"/>
            </a:stretch>
          </a:blipFill>
        </p:spPr>
      </p:sp>
      <p:grpSp>
        <p:nvGrpSpPr>
          <p:cNvPr name="Group 6" id="6"/>
          <p:cNvGrpSpPr/>
          <p:nvPr/>
        </p:nvGrpSpPr>
        <p:grpSpPr>
          <a:xfrm rot="0">
            <a:off x="15034422" y="9375900"/>
            <a:ext cx="2854800" cy="2854800"/>
            <a:chOff x="0" y="0"/>
            <a:chExt cx="3806400" cy="3806400"/>
          </a:xfrm>
        </p:grpSpPr>
        <p:sp>
          <p:nvSpPr>
            <p:cNvPr name="Freeform 7" id="7"/>
            <p:cNvSpPr/>
            <p:nvPr/>
          </p:nvSpPr>
          <p:spPr>
            <a:xfrm flipH="false" flipV="false" rot="0">
              <a:off x="0" y="0"/>
              <a:ext cx="3806444" cy="3806444"/>
            </a:xfrm>
            <a:custGeom>
              <a:avLst/>
              <a:gdLst/>
              <a:ahLst/>
              <a:cxnLst/>
              <a:rect r="r" b="b" t="t" l="l"/>
              <a:pathLst>
                <a:path h="3806444" w="3806444">
                  <a:moveTo>
                    <a:pt x="3806444" y="1903222"/>
                  </a:moveTo>
                  <a:cubicBezTo>
                    <a:pt x="3806444" y="852043"/>
                    <a:pt x="2954274" y="0"/>
                    <a:pt x="1903222" y="0"/>
                  </a:cubicBezTo>
                  <a:cubicBezTo>
                    <a:pt x="852170" y="0"/>
                    <a:pt x="0" y="852043"/>
                    <a:pt x="0" y="1903222"/>
                  </a:cubicBezTo>
                  <a:cubicBezTo>
                    <a:pt x="0" y="2954401"/>
                    <a:pt x="852043" y="3806444"/>
                    <a:pt x="1903222" y="3806444"/>
                  </a:cubicBezTo>
                  <a:cubicBezTo>
                    <a:pt x="2954401" y="3806444"/>
                    <a:pt x="3806444" y="2954401"/>
                    <a:pt x="3806444" y="1903222"/>
                  </a:cubicBezTo>
                  <a:close/>
                </a:path>
              </a:pathLst>
            </a:custGeom>
            <a:solidFill>
              <a:srgbClr val="3A4C68"/>
            </a:solidFill>
          </p:spPr>
        </p:sp>
      </p:grpSp>
      <p:sp>
        <p:nvSpPr>
          <p:cNvPr name="Freeform 8" id="8"/>
          <p:cNvSpPr/>
          <p:nvPr/>
        </p:nvSpPr>
        <p:spPr>
          <a:xfrm flipH="false" flipV="false" rot="0">
            <a:off x="14537254" y="9733090"/>
            <a:ext cx="1670864" cy="800180"/>
          </a:xfrm>
          <a:custGeom>
            <a:avLst/>
            <a:gdLst/>
            <a:ahLst/>
            <a:cxnLst/>
            <a:rect r="r" b="b" t="t" l="l"/>
            <a:pathLst>
              <a:path h="800180" w="1670864">
                <a:moveTo>
                  <a:pt x="0" y="0"/>
                </a:moveTo>
                <a:lnTo>
                  <a:pt x="1670864" y="0"/>
                </a:lnTo>
                <a:lnTo>
                  <a:pt x="1670864" y="800180"/>
                </a:lnTo>
                <a:lnTo>
                  <a:pt x="0" y="8001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803525" y="577200"/>
            <a:ext cx="14679150" cy="3692175"/>
          </a:xfrm>
          <a:prstGeom prst="rect">
            <a:avLst/>
          </a:prstGeom>
        </p:spPr>
        <p:txBody>
          <a:bodyPr anchor="t" rtlCol="false" tIns="0" lIns="0" bIns="0" rIns="0">
            <a:spAutoFit/>
          </a:bodyPr>
          <a:lstStyle/>
          <a:p>
            <a:pPr algn="ctr">
              <a:lnSpc>
                <a:spcPts val="13680"/>
              </a:lnSpc>
            </a:pPr>
            <a:r>
              <a:rPr lang="en-US" sz="7600">
                <a:solidFill>
                  <a:srgbClr val="FE8175"/>
                </a:solidFill>
                <a:latin typeface="Anton"/>
                <a:ea typeface="Anton"/>
                <a:cs typeface="Anton"/>
                <a:sym typeface="Anton"/>
              </a:rPr>
              <a:t>Top Most</a:t>
            </a:r>
            <a:r>
              <a:rPr lang="en-US" sz="7600">
                <a:solidFill>
                  <a:srgbClr val="3A4C68"/>
                </a:solidFill>
                <a:latin typeface="Anton"/>
                <a:ea typeface="Anton"/>
                <a:cs typeface="Anton"/>
                <a:sym typeface="Anton"/>
              </a:rPr>
              <a:t> Preferred Hotel </a:t>
            </a:r>
          </a:p>
          <a:p>
            <a:pPr algn="ctr">
              <a:lnSpc>
                <a:spcPts val="9120"/>
              </a:lnSpc>
            </a:pPr>
          </a:p>
        </p:txBody>
      </p:sp>
      <p:sp>
        <p:nvSpPr>
          <p:cNvPr name="TextBox 10" id="10"/>
          <p:cNvSpPr txBox="true"/>
          <p:nvPr/>
        </p:nvSpPr>
        <p:spPr>
          <a:xfrm rot="0">
            <a:off x="9028975" y="2903550"/>
            <a:ext cx="4189350" cy="987075"/>
          </a:xfrm>
          <a:prstGeom prst="rect">
            <a:avLst/>
          </a:prstGeom>
        </p:spPr>
        <p:txBody>
          <a:bodyPr anchor="t" rtlCol="false" tIns="0" lIns="0" bIns="0" rIns="0">
            <a:spAutoFit/>
          </a:bodyPr>
          <a:lstStyle/>
          <a:p>
            <a:pPr algn="ctr">
              <a:lnSpc>
                <a:spcPts val="6623"/>
              </a:lnSpc>
            </a:pPr>
            <a:r>
              <a:rPr lang="en-US" sz="4800">
                <a:solidFill>
                  <a:srgbClr val="FE8175"/>
                </a:solidFill>
                <a:latin typeface="Anton"/>
                <a:ea typeface="Anton"/>
                <a:cs typeface="Anton"/>
                <a:sym typeface="Anton"/>
              </a:rPr>
              <a:t>Insights found</a:t>
            </a:r>
          </a:p>
        </p:txBody>
      </p:sp>
      <p:sp>
        <p:nvSpPr>
          <p:cNvPr name="TextBox 11" id="11"/>
          <p:cNvSpPr txBox="true"/>
          <p:nvPr/>
        </p:nvSpPr>
        <p:spPr>
          <a:xfrm rot="0">
            <a:off x="9333775" y="3966250"/>
            <a:ext cx="7723350" cy="4049025"/>
          </a:xfrm>
          <a:prstGeom prst="rect">
            <a:avLst/>
          </a:prstGeom>
        </p:spPr>
        <p:txBody>
          <a:bodyPr anchor="t" rtlCol="false" tIns="0" lIns="0" bIns="0" rIns="0">
            <a:spAutoFit/>
          </a:bodyPr>
          <a:lstStyle/>
          <a:p>
            <a:pPr algn="l">
              <a:lnSpc>
                <a:spcPts val="3863"/>
              </a:lnSpc>
            </a:pPr>
            <a:r>
              <a:rPr lang="en-US" sz="2799">
                <a:solidFill>
                  <a:srgbClr val="3A4C68"/>
                </a:solidFill>
                <a:latin typeface="Arimo"/>
                <a:ea typeface="Arimo"/>
                <a:cs typeface="Arimo"/>
                <a:sym typeface="Arimo"/>
              </a:rPr>
              <a:t>From the chart, we got to know that </a:t>
            </a:r>
            <a:r>
              <a:rPr lang="en-US" sz="2799">
                <a:solidFill>
                  <a:srgbClr val="3A4C68"/>
                </a:solidFill>
                <a:latin typeface="Arimo Bold"/>
                <a:ea typeface="Arimo Bold"/>
                <a:cs typeface="Arimo Bold"/>
                <a:sym typeface="Arimo Bold"/>
              </a:rPr>
              <a:t>City Hotel</a:t>
            </a:r>
            <a:r>
              <a:rPr lang="en-US" sz="2799">
                <a:solidFill>
                  <a:srgbClr val="3A4C68"/>
                </a:solidFill>
                <a:latin typeface="Arimo"/>
                <a:ea typeface="Arimo"/>
                <a:cs typeface="Arimo"/>
                <a:sym typeface="Arimo"/>
              </a:rPr>
              <a:t> is </a:t>
            </a:r>
            <a:r>
              <a:rPr lang="en-US" sz="2799">
                <a:solidFill>
                  <a:srgbClr val="3A4C68"/>
                </a:solidFill>
                <a:latin typeface="Arimo Bold"/>
                <a:ea typeface="Arimo Bold"/>
                <a:cs typeface="Arimo Bold"/>
                <a:sym typeface="Arimo Bold"/>
              </a:rPr>
              <a:t>most preferred</a:t>
            </a:r>
            <a:r>
              <a:rPr lang="en-US" sz="2799">
                <a:solidFill>
                  <a:srgbClr val="3A4C68"/>
                </a:solidFill>
                <a:latin typeface="Arimo"/>
                <a:ea typeface="Arimo"/>
                <a:cs typeface="Arimo"/>
                <a:sym typeface="Arimo"/>
              </a:rPr>
              <a:t> </a:t>
            </a:r>
            <a:r>
              <a:rPr lang="en-US" sz="2799">
                <a:solidFill>
                  <a:srgbClr val="3A4C68"/>
                </a:solidFill>
                <a:latin typeface="Arimo Bold"/>
                <a:ea typeface="Arimo Bold"/>
                <a:cs typeface="Arimo Bold"/>
                <a:sym typeface="Arimo Bold"/>
              </a:rPr>
              <a:t>hotel </a:t>
            </a:r>
            <a:r>
              <a:rPr lang="en-US" sz="2799">
                <a:solidFill>
                  <a:srgbClr val="3A4C68"/>
                </a:solidFill>
                <a:latin typeface="Arimo"/>
                <a:ea typeface="Arimo"/>
                <a:cs typeface="Arimo"/>
                <a:sym typeface="Arimo"/>
              </a:rPr>
              <a:t>by the guests. Thus </a:t>
            </a:r>
            <a:r>
              <a:rPr lang="en-US" sz="2799">
                <a:solidFill>
                  <a:srgbClr val="3A4C68"/>
                </a:solidFill>
                <a:latin typeface="Arimo Bold"/>
                <a:ea typeface="Arimo Bold"/>
                <a:cs typeface="Arimo Bold"/>
                <a:sym typeface="Arimo Bold"/>
              </a:rPr>
              <a:t>City Hotel</a:t>
            </a:r>
            <a:r>
              <a:rPr lang="en-US" sz="2799">
                <a:solidFill>
                  <a:srgbClr val="3A4C68"/>
                </a:solidFill>
                <a:latin typeface="Arimo"/>
                <a:ea typeface="Arimo"/>
                <a:cs typeface="Arimo"/>
                <a:sym typeface="Arimo"/>
              </a:rPr>
              <a:t> has </a:t>
            </a:r>
            <a:r>
              <a:rPr lang="en-US" sz="2799">
                <a:solidFill>
                  <a:srgbClr val="3A4C68"/>
                </a:solidFill>
                <a:latin typeface="Arimo Bold"/>
                <a:ea typeface="Arimo Bold"/>
                <a:cs typeface="Arimo Bold"/>
                <a:sym typeface="Arimo Bold"/>
              </a:rPr>
              <a:t>maximum bookings</a:t>
            </a:r>
            <a:r>
              <a:rPr lang="en-US" sz="2799">
                <a:solidFill>
                  <a:srgbClr val="3A4C68"/>
                </a:solidFill>
                <a:latin typeface="Arimo"/>
                <a:ea typeface="Arimo"/>
                <a:cs typeface="Arimo"/>
                <a:sym typeface="Arimo"/>
              </a:rPr>
              <a:t>. </a:t>
            </a:r>
            <a:r>
              <a:rPr lang="en-US" sz="2799">
                <a:solidFill>
                  <a:srgbClr val="3A4C68"/>
                </a:solidFill>
                <a:latin typeface="Arimo Bold"/>
                <a:ea typeface="Arimo Bold"/>
                <a:cs typeface="Arimo Bold"/>
                <a:sym typeface="Arimo Bold"/>
              </a:rPr>
              <a:t>61.1% guests</a:t>
            </a:r>
            <a:r>
              <a:rPr lang="en-US" sz="2799">
                <a:solidFill>
                  <a:srgbClr val="3A4C68"/>
                </a:solidFill>
                <a:latin typeface="Arimo"/>
                <a:ea typeface="Arimo"/>
                <a:cs typeface="Arimo"/>
                <a:sym typeface="Arimo"/>
              </a:rPr>
              <a:t> are preferred </a:t>
            </a:r>
            <a:r>
              <a:rPr lang="en-US" sz="2799">
                <a:solidFill>
                  <a:srgbClr val="3A4C68"/>
                </a:solidFill>
                <a:latin typeface="Arimo Bold"/>
                <a:ea typeface="Arimo Bold"/>
                <a:cs typeface="Arimo Bold"/>
                <a:sym typeface="Arimo Bold"/>
              </a:rPr>
              <a:t>City Hotel</a:t>
            </a:r>
            <a:r>
              <a:rPr lang="en-US" sz="2799">
                <a:solidFill>
                  <a:srgbClr val="3A4C68"/>
                </a:solidFill>
                <a:latin typeface="Arimo"/>
                <a:ea typeface="Arimo"/>
                <a:cs typeface="Arimo"/>
                <a:sym typeface="Arimo"/>
              </a:rPr>
              <a:t>, while only </a:t>
            </a:r>
            <a:r>
              <a:rPr lang="en-US" sz="2799">
                <a:solidFill>
                  <a:srgbClr val="3A4C68"/>
                </a:solidFill>
                <a:latin typeface="Arimo Bold"/>
                <a:ea typeface="Arimo Bold"/>
                <a:cs typeface="Arimo Bold"/>
                <a:sym typeface="Arimo Bold"/>
              </a:rPr>
              <a:t>38.9% guests</a:t>
            </a:r>
            <a:r>
              <a:rPr lang="en-US" sz="2799">
                <a:solidFill>
                  <a:srgbClr val="3A4C68"/>
                </a:solidFill>
                <a:latin typeface="Arimo"/>
                <a:ea typeface="Arimo"/>
                <a:cs typeface="Arimo"/>
                <a:sym typeface="Arimo"/>
              </a:rPr>
              <a:t> have shown interest in </a:t>
            </a:r>
            <a:r>
              <a:rPr lang="en-US" sz="2799">
                <a:solidFill>
                  <a:srgbClr val="3A4C68"/>
                </a:solidFill>
                <a:latin typeface="Arimo Bold"/>
                <a:ea typeface="Arimo Bold"/>
                <a:cs typeface="Arimo Bold"/>
                <a:sym typeface="Arimo Bold"/>
              </a:rPr>
              <a:t>Resort Hotel.</a:t>
            </a:r>
          </a:p>
        </p:txBody>
      </p:sp>
      <p:sp>
        <p:nvSpPr>
          <p:cNvPr name="Freeform 12" id="12"/>
          <p:cNvSpPr/>
          <p:nvPr/>
        </p:nvSpPr>
        <p:spPr>
          <a:xfrm flipH="false" flipV="false" rot="0">
            <a:off x="1147950" y="2593050"/>
            <a:ext cx="7366400" cy="7408800"/>
          </a:xfrm>
          <a:custGeom>
            <a:avLst/>
            <a:gdLst/>
            <a:ahLst/>
            <a:cxnLst/>
            <a:rect r="r" b="b" t="t" l="l"/>
            <a:pathLst>
              <a:path h="7408800" w="7366400">
                <a:moveTo>
                  <a:pt x="0" y="0"/>
                </a:moveTo>
                <a:lnTo>
                  <a:pt x="7366400" y="0"/>
                </a:lnTo>
                <a:lnTo>
                  <a:pt x="7366400" y="7408800"/>
                </a:lnTo>
                <a:lnTo>
                  <a:pt x="0" y="7408800"/>
                </a:lnTo>
                <a:lnTo>
                  <a:pt x="0" y="0"/>
                </a:lnTo>
                <a:close/>
              </a:path>
            </a:pathLst>
          </a:custGeom>
          <a:blipFill>
            <a:blip r:embed="rId8"/>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4943400" y="716602"/>
            <a:ext cx="4087102" cy="2612598"/>
          </a:xfrm>
          <a:custGeom>
            <a:avLst/>
            <a:gdLst/>
            <a:ahLst/>
            <a:cxnLst/>
            <a:rect r="r" b="b" t="t" l="l"/>
            <a:pathLst>
              <a:path h="2612598" w="4087102">
                <a:moveTo>
                  <a:pt x="0" y="0"/>
                </a:moveTo>
                <a:lnTo>
                  <a:pt x="4087102" y="0"/>
                </a:lnTo>
                <a:lnTo>
                  <a:pt x="4087102" y="2612598"/>
                </a:lnTo>
                <a:lnTo>
                  <a:pt x="0" y="2612598"/>
                </a:lnTo>
                <a:lnTo>
                  <a:pt x="0" y="0"/>
                </a:lnTo>
                <a:close/>
              </a:path>
            </a:pathLst>
          </a:custGeom>
          <a:blipFill>
            <a:blip r:embed="rId3"/>
            <a:stretch>
              <a:fillRect l="-11299" t="-74111" r="0" b="-2"/>
            </a:stretch>
          </a:blipFill>
        </p:spPr>
      </p:sp>
      <p:sp>
        <p:nvSpPr>
          <p:cNvPr name="Freeform 3" id="3"/>
          <p:cNvSpPr/>
          <p:nvPr/>
        </p:nvSpPr>
        <p:spPr>
          <a:xfrm flipH="false" flipV="false" rot="0">
            <a:off x="14007946" y="221170"/>
            <a:ext cx="1173796" cy="597040"/>
          </a:xfrm>
          <a:custGeom>
            <a:avLst/>
            <a:gdLst/>
            <a:ahLst/>
            <a:cxnLst/>
            <a:rect r="r" b="b" t="t" l="l"/>
            <a:pathLst>
              <a:path h="597040" w="1173796">
                <a:moveTo>
                  <a:pt x="0" y="0"/>
                </a:moveTo>
                <a:lnTo>
                  <a:pt x="1173796" y="0"/>
                </a:lnTo>
                <a:lnTo>
                  <a:pt x="1173796" y="597040"/>
                </a:lnTo>
                <a:lnTo>
                  <a:pt x="0" y="5970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557326" y="-1166574"/>
            <a:ext cx="4997302" cy="4917350"/>
          </a:xfrm>
          <a:custGeom>
            <a:avLst/>
            <a:gdLst/>
            <a:ahLst/>
            <a:cxnLst/>
            <a:rect r="r" b="b" t="t" l="l"/>
            <a:pathLst>
              <a:path h="4917350" w="4997302">
                <a:moveTo>
                  <a:pt x="0" y="0"/>
                </a:moveTo>
                <a:lnTo>
                  <a:pt x="4997302" y="0"/>
                </a:lnTo>
                <a:lnTo>
                  <a:pt x="4997302" y="4917350"/>
                </a:lnTo>
                <a:lnTo>
                  <a:pt x="0" y="4917350"/>
                </a:lnTo>
                <a:lnTo>
                  <a:pt x="0" y="0"/>
                </a:lnTo>
                <a:close/>
              </a:path>
            </a:pathLst>
          </a:custGeom>
          <a:blipFill>
            <a:blip r:embed="rId6"/>
            <a:stretch>
              <a:fillRect l="0" t="0" r="0" b="0"/>
            </a:stretch>
          </a:blipFill>
        </p:spPr>
      </p:sp>
      <p:sp>
        <p:nvSpPr>
          <p:cNvPr name="Freeform 5" id="5"/>
          <p:cNvSpPr/>
          <p:nvPr/>
        </p:nvSpPr>
        <p:spPr>
          <a:xfrm flipH="false" flipV="false" rot="0">
            <a:off x="8959000" y="9128950"/>
            <a:ext cx="9328750" cy="1215000"/>
          </a:xfrm>
          <a:custGeom>
            <a:avLst/>
            <a:gdLst/>
            <a:ahLst/>
            <a:cxnLst/>
            <a:rect r="r" b="b" t="t" l="l"/>
            <a:pathLst>
              <a:path h="1215000" w="9328750">
                <a:moveTo>
                  <a:pt x="0" y="0"/>
                </a:moveTo>
                <a:lnTo>
                  <a:pt x="9328750" y="0"/>
                </a:lnTo>
                <a:lnTo>
                  <a:pt x="9328750" y="1215000"/>
                </a:lnTo>
                <a:lnTo>
                  <a:pt x="0" y="1215000"/>
                </a:lnTo>
                <a:lnTo>
                  <a:pt x="0" y="0"/>
                </a:lnTo>
                <a:close/>
              </a:path>
            </a:pathLst>
          </a:custGeom>
          <a:blipFill>
            <a:blip r:embed="rId7"/>
            <a:stretch>
              <a:fillRect l="0" t="-167845" r="-9822" b="0"/>
            </a:stretch>
          </a:blipFill>
        </p:spPr>
      </p:sp>
      <p:sp>
        <p:nvSpPr>
          <p:cNvPr name="Freeform 6" id="6"/>
          <p:cNvSpPr/>
          <p:nvPr/>
        </p:nvSpPr>
        <p:spPr>
          <a:xfrm flipH="false" flipV="false" rot="0">
            <a:off x="0" y="9133102"/>
            <a:ext cx="9328750" cy="1210850"/>
          </a:xfrm>
          <a:custGeom>
            <a:avLst/>
            <a:gdLst/>
            <a:ahLst/>
            <a:cxnLst/>
            <a:rect r="r" b="b" t="t" l="l"/>
            <a:pathLst>
              <a:path h="1210850" w="9328750">
                <a:moveTo>
                  <a:pt x="0" y="0"/>
                </a:moveTo>
                <a:lnTo>
                  <a:pt x="9328750" y="0"/>
                </a:lnTo>
                <a:lnTo>
                  <a:pt x="9328750" y="1210850"/>
                </a:lnTo>
                <a:lnTo>
                  <a:pt x="0" y="1210850"/>
                </a:lnTo>
                <a:lnTo>
                  <a:pt x="0" y="0"/>
                </a:lnTo>
                <a:close/>
              </a:path>
            </a:pathLst>
          </a:custGeom>
          <a:blipFill>
            <a:blip r:embed="rId7"/>
            <a:stretch>
              <a:fillRect l="0" t="-168766" r="-9824" b="0"/>
            </a:stretch>
          </a:blipFill>
        </p:spPr>
      </p:sp>
      <p:grpSp>
        <p:nvGrpSpPr>
          <p:cNvPr name="Group 7" id="7"/>
          <p:cNvGrpSpPr/>
          <p:nvPr/>
        </p:nvGrpSpPr>
        <p:grpSpPr>
          <a:xfrm rot="5400000">
            <a:off x="16650868" y="6497850"/>
            <a:ext cx="3285000" cy="3286800"/>
            <a:chOff x="0" y="0"/>
            <a:chExt cx="4380000" cy="4382400"/>
          </a:xfrm>
        </p:grpSpPr>
        <p:sp>
          <p:nvSpPr>
            <p:cNvPr name="Freeform 8" id="8"/>
            <p:cNvSpPr/>
            <p:nvPr/>
          </p:nvSpPr>
          <p:spPr>
            <a:xfrm flipH="false" flipV="false" rot="0">
              <a:off x="-11049" y="2159889"/>
              <a:ext cx="4391025" cy="2324227"/>
            </a:xfrm>
            <a:custGeom>
              <a:avLst/>
              <a:gdLst/>
              <a:ahLst/>
              <a:cxnLst/>
              <a:rect r="r" b="b" t="t" l="l"/>
              <a:pathLst>
                <a:path h="2324227" w="4391025">
                  <a:moveTo>
                    <a:pt x="4391025" y="31369"/>
                  </a:moveTo>
                  <a:cubicBezTo>
                    <a:pt x="4391025" y="817880"/>
                    <a:pt x="3969639" y="1544193"/>
                    <a:pt x="3287014" y="1934210"/>
                  </a:cubicBezTo>
                  <a:cubicBezTo>
                    <a:pt x="2604389" y="2324227"/>
                    <a:pt x="1765046" y="2318131"/>
                    <a:pt x="1088009" y="1918462"/>
                  </a:cubicBezTo>
                  <a:cubicBezTo>
                    <a:pt x="410972" y="1518793"/>
                    <a:pt x="0" y="786511"/>
                    <a:pt x="11303" y="0"/>
                  </a:cubicBezTo>
                  <a:lnTo>
                    <a:pt x="2201037" y="31242"/>
                  </a:lnTo>
                  <a:close/>
                </a:path>
              </a:pathLst>
            </a:custGeom>
            <a:solidFill>
              <a:srgbClr val="3A4C68"/>
            </a:solidFill>
          </p:spPr>
        </p:sp>
      </p:grpSp>
      <p:sp>
        <p:nvSpPr>
          <p:cNvPr name="TextBox 9" id="9"/>
          <p:cNvSpPr txBox="true"/>
          <p:nvPr/>
        </p:nvSpPr>
        <p:spPr>
          <a:xfrm rot="0">
            <a:off x="3603225" y="424800"/>
            <a:ext cx="11081550" cy="2095575"/>
          </a:xfrm>
          <a:prstGeom prst="rect">
            <a:avLst/>
          </a:prstGeom>
        </p:spPr>
        <p:txBody>
          <a:bodyPr anchor="t" rtlCol="false" tIns="0" lIns="0" bIns="0" rIns="0">
            <a:spAutoFit/>
          </a:bodyPr>
          <a:lstStyle/>
          <a:p>
            <a:pPr algn="l">
              <a:lnSpc>
                <a:spcPts val="13680"/>
              </a:lnSpc>
            </a:pPr>
            <a:r>
              <a:rPr lang="en-US" sz="7600">
                <a:solidFill>
                  <a:srgbClr val="FE8175"/>
                </a:solidFill>
                <a:latin typeface="Anton"/>
                <a:ea typeface="Anton"/>
                <a:cs typeface="Anton"/>
                <a:sym typeface="Anton"/>
              </a:rPr>
              <a:t>Most Preferred </a:t>
            </a:r>
            <a:r>
              <a:rPr lang="en-US" sz="7600">
                <a:solidFill>
                  <a:srgbClr val="3A4C68"/>
                </a:solidFill>
                <a:latin typeface="Anton"/>
                <a:ea typeface="Anton"/>
                <a:cs typeface="Anton"/>
                <a:sym typeface="Anton"/>
              </a:rPr>
              <a:t>Hotel Rooms</a:t>
            </a:r>
          </a:p>
        </p:txBody>
      </p:sp>
      <p:sp>
        <p:nvSpPr>
          <p:cNvPr name="TextBox 10" id="10"/>
          <p:cNvSpPr txBox="true"/>
          <p:nvPr/>
        </p:nvSpPr>
        <p:spPr>
          <a:xfrm rot="0">
            <a:off x="2051325" y="2070550"/>
            <a:ext cx="14185350" cy="1922025"/>
          </a:xfrm>
          <a:prstGeom prst="rect">
            <a:avLst/>
          </a:prstGeom>
        </p:spPr>
        <p:txBody>
          <a:bodyPr anchor="t" rtlCol="false" tIns="0" lIns="0" bIns="0" rIns="0">
            <a:spAutoFit/>
          </a:bodyPr>
          <a:lstStyle/>
          <a:p>
            <a:pPr algn="l" marL="955040" indent="-477520" lvl="1">
              <a:lnSpc>
                <a:spcPts val="3863"/>
              </a:lnSpc>
              <a:buFont typeface="Arial"/>
              <a:buChar char="•"/>
            </a:pPr>
            <a:r>
              <a:rPr lang="en-US" sz="2799">
                <a:solidFill>
                  <a:srgbClr val="3A4C68"/>
                </a:solidFill>
                <a:latin typeface="Arimo"/>
                <a:ea typeface="Arimo"/>
                <a:cs typeface="Arimo"/>
                <a:sym typeface="Arimo"/>
              </a:rPr>
              <a:t>It is found that the </a:t>
            </a:r>
            <a:r>
              <a:rPr lang="en-US" sz="2799">
                <a:solidFill>
                  <a:srgbClr val="3A4C68"/>
                </a:solidFill>
                <a:latin typeface="Arimo Bold"/>
                <a:ea typeface="Arimo Bold"/>
                <a:cs typeface="Arimo Bold"/>
                <a:sym typeface="Arimo Bold"/>
              </a:rPr>
              <a:t>most preferred Room</a:t>
            </a:r>
            <a:r>
              <a:rPr lang="en-US" sz="2799">
                <a:solidFill>
                  <a:srgbClr val="3A4C68"/>
                </a:solidFill>
                <a:latin typeface="Arimo"/>
                <a:ea typeface="Arimo"/>
                <a:cs typeface="Arimo"/>
                <a:sym typeface="Arimo"/>
              </a:rPr>
              <a:t> type is </a:t>
            </a:r>
            <a:r>
              <a:rPr lang="en-US" sz="2799">
                <a:solidFill>
                  <a:srgbClr val="3A4C68"/>
                </a:solidFill>
                <a:latin typeface="Arimo Bold"/>
                <a:ea typeface="Arimo Bold"/>
                <a:cs typeface="Arimo Bold"/>
                <a:sym typeface="Arimo Bold"/>
              </a:rPr>
              <a:t>'A'</a:t>
            </a:r>
            <a:r>
              <a:rPr lang="en-US" sz="2799">
                <a:solidFill>
                  <a:srgbClr val="3A4C68"/>
                </a:solidFill>
                <a:latin typeface="Arimo"/>
                <a:ea typeface="Arimo"/>
                <a:cs typeface="Arimo"/>
                <a:sym typeface="Arimo"/>
              </a:rPr>
              <a:t>. So, majority of the guests have </a:t>
            </a:r>
            <a:r>
              <a:rPr lang="en-US" sz="2799">
                <a:solidFill>
                  <a:srgbClr val="3A4C68"/>
                </a:solidFill>
                <a:latin typeface="Arimo Bold"/>
                <a:ea typeface="Arimo Bold"/>
                <a:cs typeface="Arimo Bold"/>
                <a:sym typeface="Arimo Bold"/>
              </a:rPr>
              <a:t>shown interest</a:t>
            </a:r>
            <a:r>
              <a:rPr lang="en-US" sz="2799">
                <a:solidFill>
                  <a:srgbClr val="3A4C68"/>
                </a:solidFill>
                <a:latin typeface="Arimo"/>
                <a:ea typeface="Arimo"/>
                <a:cs typeface="Arimo"/>
                <a:sym typeface="Arimo"/>
              </a:rPr>
              <a:t> in this </a:t>
            </a:r>
            <a:r>
              <a:rPr lang="en-US" sz="2799">
                <a:solidFill>
                  <a:srgbClr val="3A4C68"/>
                </a:solidFill>
                <a:latin typeface="Arimo Bold"/>
                <a:ea typeface="Arimo Bold"/>
                <a:cs typeface="Arimo Bold"/>
                <a:sym typeface="Arimo Bold"/>
              </a:rPr>
              <a:t>room type</a:t>
            </a:r>
            <a:r>
              <a:rPr lang="en-US" sz="2799">
                <a:solidFill>
                  <a:srgbClr val="3A4C68"/>
                </a:solidFill>
                <a:latin typeface="Arimo"/>
                <a:ea typeface="Arimo"/>
                <a:cs typeface="Arimo"/>
                <a:sym typeface="Arimo"/>
              </a:rPr>
              <a:t>.</a:t>
            </a:r>
          </a:p>
          <a:p>
            <a:pPr algn="l" marL="955040" indent="-477520" lvl="1">
              <a:lnSpc>
                <a:spcPts val="3863"/>
              </a:lnSpc>
              <a:buFont typeface="Arial"/>
              <a:buChar char="•"/>
            </a:pPr>
            <a:r>
              <a:rPr lang="en-US" sz="2799">
                <a:solidFill>
                  <a:srgbClr val="3A4C68"/>
                </a:solidFill>
                <a:latin typeface="Arimo"/>
                <a:ea typeface="Arimo"/>
                <a:cs typeface="Arimo"/>
                <a:sym typeface="Arimo"/>
              </a:rPr>
              <a:t>There are </a:t>
            </a:r>
            <a:r>
              <a:rPr lang="en-US" sz="2799">
                <a:solidFill>
                  <a:srgbClr val="3A4C68"/>
                </a:solidFill>
                <a:latin typeface="Arimo Bold"/>
                <a:ea typeface="Arimo Bold"/>
                <a:cs typeface="Arimo Bold"/>
                <a:sym typeface="Arimo Bold"/>
              </a:rPr>
              <a:t>positive impacts</a:t>
            </a:r>
            <a:r>
              <a:rPr lang="en-US" sz="2799">
                <a:solidFill>
                  <a:srgbClr val="3A4C68"/>
                </a:solidFill>
                <a:latin typeface="Arimo"/>
                <a:ea typeface="Arimo"/>
                <a:cs typeface="Arimo"/>
                <a:sym typeface="Arimo"/>
              </a:rPr>
              <a:t> because </a:t>
            </a:r>
            <a:r>
              <a:rPr lang="en-US" sz="2799">
                <a:solidFill>
                  <a:srgbClr val="3A4C68"/>
                </a:solidFill>
                <a:latin typeface="Arimo Bold"/>
                <a:ea typeface="Arimo Bold"/>
                <a:cs typeface="Arimo Bold"/>
                <a:sym typeface="Arimo Bold"/>
              </a:rPr>
              <a:t>'A'</a:t>
            </a:r>
            <a:r>
              <a:rPr lang="en-US" sz="2799">
                <a:solidFill>
                  <a:srgbClr val="3A4C68"/>
                </a:solidFill>
                <a:latin typeface="Arimo"/>
                <a:ea typeface="Arimo"/>
                <a:cs typeface="Arimo"/>
                <a:sym typeface="Arimo"/>
              </a:rPr>
              <a:t>, </a:t>
            </a:r>
            <a:r>
              <a:rPr lang="en-US" sz="2799">
                <a:solidFill>
                  <a:srgbClr val="3A4C68"/>
                </a:solidFill>
                <a:latin typeface="Arimo Bold"/>
                <a:ea typeface="Arimo Bold"/>
                <a:cs typeface="Arimo Bold"/>
                <a:sym typeface="Arimo Bold"/>
              </a:rPr>
              <a:t>'D'</a:t>
            </a:r>
            <a:r>
              <a:rPr lang="en-US" sz="2799">
                <a:solidFill>
                  <a:srgbClr val="3A4C68"/>
                </a:solidFill>
                <a:latin typeface="Arimo"/>
                <a:ea typeface="Arimo"/>
                <a:cs typeface="Arimo"/>
                <a:sym typeface="Arimo"/>
              </a:rPr>
              <a:t>, </a:t>
            </a:r>
            <a:r>
              <a:rPr lang="en-US" sz="2799">
                <a:solidFill>
                  <a:srgbClr val="3A4C68"/>
                </a:solidFill>
                <a:latin typeface="Arimo Bold"/>
                <a:ea typeface="Arimo Bold"/>
                <a:cs typeface="Arimo Bold"/>
                <a:sym typeface="Arimo Bold"/>
              </a:rPr>
              <a:t>'E' </a:t>
            </a:r>
            <a:r>
              <a:rPr lang="en-US" sz="2799">
                <a:solidFill>
                  <a:srgbClr val="3A4C68"/>
                </a:solidFill>
                <a:latin typeface="Arimo"/>
                <a:ea typeface="Arimo"/>
                <a:cs typeface="Arimo"/>
                <a:sym typeface="Arimo"/>
              </a:rPr>
              <a:t>is </a:t>
            </a:r>
            <a:r>
              <a:rPr lang="en-US" sz="2799">
                <a:solidFill>
                  <a:srgbClr val="3A4C68"/>
                </a:solidFill>
                <a:latin typeface="Arimo Bold"/>
                <a:ea typeface="Arimo Bold"/>
                <a:cs typeface="Arimo Bold"/>
                <a:sym typeface="Arimo Bold"/>
              </a:rPr>
              <a:t>more preferred</a:t>
            </a:r>
            <a:r>
              <a:rPr lang="en-US" sz="2799">
                <a:solidFill>
                  <a:srgbClr val="3A4C68"/>
                </a:solidFill>
                <a:latin typeface="Arimo"/>
                <a:ea typeface="Arimo"/>
                <a:cs typeface="Arimo"/>
                <a:sym typeface="Arimo"/>
              </a:rPr>
              <a:t> by </a:t>
            </a:r>
            <a:r>
              <a:rPr lang="en-US" sz="2799">
                <a:solidFill>
                  <a:srgbClr val="3A4C68"/>
                </a:solidFill>
                <a:latin typeface="Arimo Bold"/>
                <a:ea typeface="Arimo Bold"/>
                <a:cs typeface="Arimo Bold"/>
                <a:sym typeface="Arimo Bold"/>
              </a:rPr>
              <a:t>guest </a:t>
            </a:r>
            <a:r>
              <a:rPr lang="en-US" sz="2799">
                <a:solidFill>
                  <a:srgbClr val="3A4C68"/>
                </a:solidFill>
                <a:latin typeface="Arimo"/>
                <a:ea typeface="Arimo"/>
                <a:cs typeface="Arimo"/>
                <a:sym typeface="Arimo"/>
              </a:rPr>
              <a:t>due to </a:t>
            </a:r>
            <a:r>
              <a:rPr lang="en-US" sz="2799">
                <a:solidFill>
                  <a:srgbClr val="3A4C68"/>
                </a:solidFill>
                <a:latin typeface="Arimo Bold"/>
                <a:ea typeface="Arimo Bold"/>
                <a:cs typeface="Arimo Bold"/>
                <a:sym typeface="Arimo Bold"/>
              </a:rPr>
              <a:t>better services</a:t>
            </a:r>
            <a:r>
              <a:rPr lang="en-US" sz="2799">
                <a:solidFill>
                  <a:srgbClr val="3A4C68"/>
                </a:solidFill>
                <a:latin typeface="Arimo"/>
                <a:ea typeface="Arimo"/>
                <a:cs typeface="Arimo"/>
                <a:sym typeface="Arimo"/>
              </a:rPr>
              <a:t> offered in room type.</a:t>
            </a:r>
          </a:p>
        </p:txBody>
      </p:sp>
      <p:sp>
        <p:nvSpPr>
          <p:cNvPr name="Freeform 11" id="11"/>
          <p:cNvSpPr/>
          <p:nvPr/>
        </p:nvSpPr>
        <p:spPr>
          <a:xfrm flipH="false" flipV="false" rot="0">
            <a:off x="2761974" y="4401400"/>
            <a:ext cx="12764050" cy="5745850"/>
          </a:xfrm>
          <a:custGeom>
            <a:avLst/>
            <a:gdLst/>
            <a:ahLst/>
            <a:cxnLst/>
            <a:rect r="r" b="b" t="t" l="l"/>
            <a:pathLst>
              <a:path h="5745850" w="12764050">
                <a:moveTo>
                  <a:pt x="0" y="0"/>
                </a:moveTo>
                <a:lnTo>
                  <a:pt x="12764050" y="0"/>
                </a:lnTo>
                <a:lnTo>
                  <a:pt x="12764050" y="5745850"/>
                </a:lnTo>
                <a:lnTo>
                  <a:pt x="0" y="5745850"/>
                </a:lnTo>
                <a:lnTo>
                  <a:pt x="0" y="0"/>
                </a:lnTo>
                <a:close/>
              </a:path>
            </a:pathLst>
          </a:custGeom>
          <a:blipFill>
            <a:blip r:embed="rId8"/>
            <a:stretch>
              <a:fillRect l="0" t="-1755" r="0" b="-1755"/>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5400000">
            <a:off x="13955674" y="3407900"/>
            <a:ext cx="7740248" cy="924450"/>
          </a:xfrm>
          <a:custGeom>
            <a:avLst/>
            <a:gdLst/>
            <a:ahLst/>
            <a:cxnLst/>
            <a:rect r="r" b="b" t="t" l="l"/>
            <a:pathLst>
              <a:path h="924450" w="7740248">
                <a:moveTo>
                  <a:pt x="7740248" y="0"/>
                </a:moveTo>
                <a:lnTo>
                  <a:pt x="0" y="0"/>
                </a:lnTo>
                <a:lnTo>
                  <a:pt x="0" y="924450"/>
                </a:lnTo>
                <a:lnTo>
                  <a:pt x="7740248" y="924450"/>
                </a:lnTo>
                <a:lnTo>
                  <a:pt x="7740248" y="0"/>
                </a:lnTo>
                <a:close/>
              </a:path>
            </a:pathLst>
          </a:custGeom>
          <a:blipFill>
            <a:blip r:embed="rId3"/>
            <a:stretch>
              <a:fillRect l="0" t="-165959" r="0" b="0"/>
            </a:stretch>
          </a:blipFill>
        </p:spPr>
      </p:sp>
      <p:sp>
        <p:nvSpPr>
          <p:cNvPr name="Freeform 3" id="3"/>
          <p:cNvSpPr/>
          <p:nvPr/>
        </p:nvSpPr>
        <p:spPr>
          <a:xfrm flipH="true" flipV="false" rot="-5400000">
            <a:off x="16376496" y="8378276"/>
            <a:ext cx="2898602" cy="924450"/>
          </a:xfrm>
          <a:custGeom>
            <a:avLst/>
            <a:gdLst/>
            <a:ahLst/>
            <a:cxnLst/>
            <a:rect r="r" b="b" t="t" l="l"/>
            <a:pathLst>
              <a:path h="924450" w="2898602">
                <a:moveTo>
                  <a:pt x="2898602" y="0"/>
                </a:moveTo>
                <a:lnTo>
                  <a:pt x="0" y="0"/>
                </a:lnTo>
                <a:lnTo>
                  <a:pt x="0" y="924450"/>
                </a:lnTo>
                <a:lnTo>
                  <a:pt x="2898602" y="924450"/>
                </a:lnTo>
                <a:lnTo>
                  <a:pt x="2898602" y="0"/>
                </a:lnTo>
                <a:close/>
              </a:path>
            </a:pathLst>
          </a:custGeom>
          <a:blipFill>
            <a:blip r:embed="rId3"/>
            <a:stretch>
              <a:fillRect l="0" t="-165960" r="-167036" b="-2"/>
            </a:stretch>
          </a:blipFill>
        </p:spPr>
      </p:sp>
      <p:sp>
        <p:nvSpPr>
          <p:cNvPr name="Freeform 4" id="4"/>
          <p:cNvSpPr/>
          <p:nvPr/>
        </p:nvSpPr>
        <p:spPr>
          <a:xfrm flipH="true" flipV="false" rot="0">
            <a:off x="-988600" y="-2736350"/>
            <a:ext cx="4917346" cy="4917350"/>
          </a:xfrm>
          <a:custGeom>
            <a:avLst/>
            <a:gdLst/>
            <a:ahLst/>
            <a:cxnLst/>
            <a:rect r="r" b="b" t="t" l="l"/>
            <a:pathLst>
              <a:path h="4917350" w="4917346">
                <a:moveTo>
                  <a:pt x="4917346" y="0"/>
                </a:moveTo>
                <a:lnTo>
                  <a:pt x="0" y="0"/>
                </a:lnTo>
                <a:lnTo>
                  <a:pt x="0" y="4917350"/>
                </a:lnTo>
                <a:lnTo>
                  <a:pt x="4917346" y="4917350"/>
                </a:lnTo>
                <a:lnTo>
                  <a:pt x="4917346" y="0"/>
                </a:lnTo>
                <a:close/>
              </a:path>
            </a:pathLst>
          </a:custGeom>
          <a:blipFill>
            <a:blip r:embed="rId4"/>
            <a:stretch>
              <a:fillRect l="-809" t="0" r="-819" b="-2"/>
            </a:stretch>
          </a:blipFill>
        </p:spPr>
      </p:sp>
      <p:grpSp>
        <p:nvGrpSpPr>
          <p:cNvPr name="Group 5" id="5"/>
          <p:cNvGrpSpPr/>
          <p:nvPr/>
        </p:nvGrpSpPr>
        <p:grpSpPr>
          <a:xfrm rot="0">
            <a:off x="15034422" y="9375900"/>
            <a:ext cx="2854800" cy="2854800"/>
            <a:chOff x="0" y="0"/>
            <a:chExt cx="3806400" cy="3806400"/>
          </a:xfrm>
        </p:grpSpPr>
        <p:sp>
          <p:nvSpPr>
            <p:cNvPr name="Freeform 6" id="6"/>
            <p:cNvSpPr/>
            <p:nvPr/>
          </p:nvSpPr>
          <p:spPr>
            <a:xfrm flipH="false" flipV="false" rot="0">
              <a:off x="0" y="0"/>
              <a:ext cx="3806444" cy="3806444"/>
            </a:xfrm>
            <a:custGeom>
              <a:avLst/>
              <a:gdLst/>
              <a:ahLst/>
              <a:cxnLst/>
              <a:rect r="r" b="b" t="t" l="l"/>
              <a:pathLst>
                <a:path h="3806444" w="3806444">
                  <a:moveTo>
                    <a:pt x="3806444" y="1903222"/>
                  </a:moveTo>
                  <a:cubicBezTo>
                    <a:pt x="3806444" y="852043"/>
                    <a:pt x="2954274" y="0"/>
                    <a:pt x="1903222" y="0"/>
                  </a:cubicBezTo>
                  <a:cubicBezTo>
                    <a:pt x="852170" y="0"/>
                    <a:pt x="0" y="852043"/>
                    <a:pt x="0" y="1903222"/>
                  </a:cubicBezTo>
                  <a:cubicBezTo>
                    <a:pt x="0" y="2954401"/>
                    <a:pt x="852043" y="3806444"/>
                    <a:pt x="1903222" y="3806444"/>
                  </a:cubicBezTo>
                  <a:cubicBezTo>
                    <a:pt x="2954401" y="3806444"/>
                    <a:pt x="3806444" y="2954401"/>
                    <a:pt x="3806444" y="1903222"/>
                  </a:cubicBezTo>
                  <a:close/>
                </a:path>
              </a:pathLst>
            </a:custGeom>
            <a:solidFill>
              <a:srgbClr val="FE8175"/>
            </a:solidFill>
          </p:spPr>
        </p:sp>
      </p:grpSp>
      <p:sp>
        <p:nvSpPr>
          <p:cNvPr name="Freeform 7" id="7"/>
          <p:cNvSpPr/>
          <p:nvPr/>
        </p:nvSpPr>
        <p:spPr>
          <a:xfrm flipH="false" flipV="false" rot="0">
            <a:off x="14537254" y="9733090"/>
            <a:ext cx="1670864" cy="800180"/>
          </a:xfrm>
          <a:custGeom>
            <a:avLst/>
            <a:gdLst/>
            <a:ahLst/>
            <a:cxnLst/>
            <a:rect r="r" b="b" t="t" l="l"/>
            <a:pathLst>
              <a:path h="800180" w="1670864">
                <a:moveTo>
                  <a:pt x="0" y="0"/>
                </a:moveTo>
                <a:lnTo>
                  <a:pt x="1670864" y="0"/>
                </a:lnTo>
                <a:lnTo>
                  <a:pt x="1670864" y="800180"/>
                </a:lnTo>
                <a:lnTo>
                  <a:pt x="0" y="8001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p:nvPr/>
        </p:nvGrpSpPr>
        <p:grpSpPr>
          <a:xfrm rot="0">
            <a:off x="-1732178" y="6738650"/>
            <a:ext cx="2854800" cy="2854800"/>
            <a:chOff x="0" y="0"/>
            <a:chExt cx="3806400" cy="3806400"/>
          </a:xfrm>
        </p:grpSpPr>
        <p:sp>
          <p:nvSpPr>
            <p:cNvPr name="Freeform 9" id="9"/>
            <p:cNvSpPr/>
            <p:nvPr/>
          </p:nvSpPr>
          <p:spPr>
            <a:xfrm flipH="false" flipV="false" rot="0">
              <a:off x="0" y="0"/>
              <a:ext cx="3806444" cy="3806444"/>
            </a:xfrm>
            <a:custGeom>
              <a:avLst/>
              <a:gdLst/>
              <a:ahLst/>
              <a:cxnLst/>
              <a:rect r="r" b="b" t="t" l="l"/>
              <a:pathLst>
                <a:path h="3806444" w="3806444">
                  <a:moveTo>
                    <a:pt x="3806444" y="1903222"/>
                  </a:moveTo>
                  <a:cubicBezTo>
                    <a:pt x="3806444" y="852043"/>
                    <a:pt x="2954274" y="0"/>
                    <a:pt x="1903222" y="0"/>
                  </a:cubicBezTo>
                  <a:cubicBezTo>
                    <a:pt x="852170" y="0"/>
                    <a:pt x="0" y="852043"/>
                    <a:pt x="0" y="1903222"/>
                  </a:cubicBezTo>
                  <a:cubicBezTo>
                    <a:pt x="0" y="2954401"/>
                    <a:pt x="852043" y="3806444"/>
                    <a:pt x="1903222" y="3806444"/>
                  </a:cubicBezTo>
                  <a:cubicBezTo>
                    <a:pt x="2954401" y="3806444"/>
                    <a:pt x="3806444" y="2954401"/>
                    <a:pt x="3806444" y="1903222"/>
                  </a:cubicBezTo>
                  <a:close/>
                </a:path>
              </a:pathLst>
            </a:custGeom>
            <a:solidFill>
              <a:srgbClr val="3A4C68"/>
            </a:solidFill>
          </p:spPr>
        </p:sp>
      </p:grpSp>
      <p:sp>
        <p:nvSpPr>
          <p:cNvPr name="TextBox 10" id="10"/>
          <p:cNvSpPr txBox="true"/>
          <p:nvPr/>
        </p:nvSpPr>
        <p:spPr>
          <a:xfrm rot="0">
            <a:off x="5435325" y="577200"/>
            <a:ext cx="7417350" cy="1688775"/>
          </a:xfrm>
          <a:prstGeom prst="rect">
            <a:avLst/>
          </a:prstGeom>
        </p:spPr>
        <p:txBody>
          <a:bodyPr anchor="t" rtlCol="false" tIns="0" lIns="0" bIns="0" rIns="0">
            <a:spAutoFit/>
          </a:bodyPr>
          <a:lstStyle/>
          <a:p>
            <a:pPr algn="l">
              <a:lnSpc>
                <a:spcPts val="13680"/>
              </a:lnSpc>
            </a:pPr>
            <a:r>
              <a:rPr lang="en-US" sz="7600">
                <a:solidFill>
                  <a:srgbClr val="FE8175"/>
                </a:solidFill>
                <a:latin typeface="Anton"/>
                <a:ea typeface="Anton"/>
                <a:cs typeface="Anton"/>
                <a:sym typeface="Anton"/>
              </a:rPr>
              <a:t>Average </a:t>
            </a:r>
            <a:r>
              <a:rPr lang="en-US" sz="7600">
                <a:solidFill>
                  <a:srgbClr val="3A4C68"/>
                </a:solidFill>
                <a:latin typeface="Anton"/>
                <a:ea typeface="Anton"/>
                <a:cs typeface="Anton"/>
                <a:sym typeface="Anton"/>
              </a:rPr>
              <a:t>Daily Rate</a:t>
            </a:r>
          </a:p>
        </p:txBody>
      </p:sp>
      <p:sp>
        <p:nvSpPr>
          <p:cNvPr name="TextBox 11" id="11"/>
          <p:cNvSpPr txBox="true"/>
          <p:nvPr/>
        </p:nvSpPr>
        <p:spPr>
          <a:xfrm rot="0">
            <a:off x="1729725" y="2217950"/>
            <a:ext cx="14828550" cy="2421825"/>
          </a:xfrm>
          <a:prstGeom prst="rect">
            <a:avLst/>
          </a:prstGeom>
        </p:spPr>
        <p:txBody>
          <a:bodyPr anchor="t" rtlCol="false" tIns="0" lIns="0" bIns="0" rIns="0">
            <a:spAutoFit/>
          </a:bodyPr>
          <a:lstStyle/>
          <a:p>
            <a:pPr algn="l" marL="955040" indent="-477520" lvl="1">
              <a:lnSpc>
                <a:spcPts val="3863"/>
              </a:lnSpc>
              <a:buFont typeface="Arial"/>
              <a:buChar char="•"/>
            </a:pPr>
            <a:r>
              <a:rPr lang="en-US" sz="2799">
                <a:solidFill>
                  <a:srgbClr val="3A4C68"/>
                </a:solidFill>
                <a:latin typeface="Arimo Bold"/>
                <a:ea typeface="Arimo Bold"/>
                <a:cs typeface="Arimo Bold"/>
                <a:sym typeface="Arimo Bold"/>
              </a:rPr>
              <a:t>City Hotels</a:t>
            </a:r>
            <a:r>
              <a:rPr lang="en-US" sz="2799">
                <a:solidFill>
                  <a:srgbClr val="3A4C68"/>
                </a:solidFill>
                <a:latin typeface="Arimo"/>
                <a:ea typeface="Arimo"/>
                <a:cs typeface="Arimo"/>
                <a:sym typeface="Arimo"/>
              </a:rPr>
              <a:t> are generating </a:t>
            </a:r>
            <a:r>
              <a:rPr lang="en-US" sz="2799">
                <a:solidFill>
                  <a:srgbClr val="3A4C68"/>
                </a:solidFill>
                <a:latin typeface="Arimo Bold"/>
                <a:ea typeface="Arimo Bold"/>
                <a:cs typeface="Arimo Bold"/>
                <a:sym typeface="Arimo Bold"/>
              </a:rPr>
              <a:t>more revenues</a:t>
            </a:r>
            <a:r>
              <a:rPr lang="en-US" sz="2799">
                <a:solidFill>
                  <a:srgbClr val="3A4C68"/>
                </a:solidFill>
                <a:latin typeface="Arimo"/>
                <a:ea typeface="Arimo"/>
                <a:cs typeface="Arimo"/>
                <a:sym typeface="Arimo"/>
              </a:rPr>
              <a:t> than the </a:t>
            </a:r>
            <a:r>
              <a:rPr lang="en-US" sz="2799">
                <a:solidFill>
                  <a:srgbClr val="3A4C68"/>
                </a:solidFill>
                <a:latin typeface="Arimo Bold"/>
                <a:ea typeface="Arimo Bold"/>
                <a:cs typeface="Arimo Bold"/>
                <a:sym typeface="Arimo Bold"/>
              </a:rPr>
              <a:t>Resort Hotels</a:t>
            </a:r>
            <a:r>
              <a:rPr lang="en-US" sz="2799">
                <a:solidFill>
                  <a:srgbClr val="3A4C68"/>
                </a:solidFill>
                <a:latin typeface="Arimo"/>
                <a:ea typeface="Arimo"/>
                <a:cs typeface="Arimo"/>
                <a:sym typeface="Arimo"/>
              </a:rPr>
              <a:t>, because </a:t>
            </a:r>
            <a:r>
              <a:rPr lang="en-US" sz="2799">
                <a:solidFill>
                  <a:srgbClr val="3A4C68"/>
                </a:solidFill>
                <a:latin typeface="Arimo Bold"/>
                <a:ea typeface="Arimo Bold"/>
                <a:cs typeface="Arimo Bold"/>
                <a:sym typeface="Arimo Bold"/>
              </a:rPr>
              <a:t>City hotel</a:t>
            </a:r>
            <a:r>
              <a:rPr lang="en-US" sz="2799">
                <a:solidFill>
                  <a:srgbClr val="3A4C68"/>
                </a:solidFill>
                <a:latin typeface="Arimo"/>
                <a:ea typeface="Arimo"/>
                <a:cs typeface="Arimo"/>
                <a:sym typeface="Arimo"/>
              </a:rPr>
              <a:t> has the </a:t>
            </a:r>
            <a:r>
              <a:rPr lang="en-US" sz="2799">
                <a:solidFill>
                  <a:srgbClr val="3A4C68"/>
                </a:solidFill>
                <a:latin typeface="Arimo Bold"/>
                <a:ea typeface="Arimo Bold"/>
                <a:cs typeface="Arimo Bold"/>
                <a:sym typeface="Arimo Bold"/>
              </a:rPr>
              <a:t>highest ADR</a:t>
            </a:r>
            <a:r>
              <a:rPr lang="en-US" sz="2799">
                <a:solidFill>
                  <a:srgbClr val="3A4C68"/>
                </a:solidFill>
                <a:latin typeface="Arimo"/>
                <a:ea typeface="Arimo"/>
                <a:cs typeface="Arimo"/>
                <a:sym typeface="Arimo"/>
              </a:rPr>
              <a:t>. More the </a:t>
            </a:r>
            <a:r>
              <a:rPr lang="en-US" sz="2799">
                <a:solidFill>
                  <a:srgbClr val="3A4C68"/>
                </a:solidFill>
                <a:latin typeface="Arimo Bold"/>
                <a:ea typeface="Arimo Bold"/>
                <a:cs typeface="Arimo Bold"/>
                <a:sym typeface="Arimo Bold"/>
              </a:rPr>
              <a:t>ADR</a:t>
            </a:r>
            <a:r>
              <a:rPr lang="en-US" sz="2799">
                <a:solidFill>
                  <a:srgbClr val="3A4C68"/>
                </a:solidFill>
                <a:latin typeface="Arimo"/>
                <a:ea typeface="Arimo"/>
                <a:cs typeface="Arimo"/>
                <a:sym typeface="Arimo"/>
              </a:rPr>
              <a:t>, more will be the </a:t>
            </a:r>
            <a:r>
              <a:rPr lang="en-US" sz="2799">
                <a:solidFill>
                  <a:srgbClr val="3A4C68"/>
                </a:solidFill>
                <a:latin typeface="Arimo Bold"/>
                <a:ea typeface="Arimo Bold"/>
                <a:cs typeface="Arimo Bold"/>
                <a:sym typeface="Arimo Bold"/>
              </a:rPr>
              <a:t>revenue</a:t>
            </a:r>
            <a:r>
              <a:rPr lang="en-US" sz="2799">
                <a:solidFill>
                  <a:srgbClr val="3A4C68"/>
                </a:solidFill>
                <a:latin typeface="Arimo"/>
                <a:ea typeface="Arimo"/>
                <a:cs typeface="Arimo"/>
                <a:sym typeface="Arimo"/>
              </a:rPr>
              <a:t>.</a:t>
            </a:r>
          </a:p>
          <a:p>
            <a:pPr algn="l" marL="955040" indent="-477520" lvl="1">
              <a:lnSpc>
                <a:spcPts val="3863"/>
              </a:lnSpc>
              <a:buFont typeface="Arial"/>
              <a:buChar char="•"/>
            </a:pPr>
            <a:r>
              <a:rPr lang="en-US" sz="2799">
                <a:solidFill>
                  <a:srgbClr val="3A4C68"/>
                </a:solidFill>
                <a:latin typeface="Arimo"/>
                <a:ea typeface="Arimo"/>
                <a:cs typeface="Arimo"/>
                <a:sym typeface="Arimo"/>
              </a:rPr>
              <a:t>From the </a:t>
            </a:r>
            <a:r>
              <a:rPr lang="en-US" sz="2799">
                <a:solidFill>
                  <a:srgbClr val="3A4C68"/>
                </a:solidFill>
                <a:latin typeface="Arimo Bold"/>
                <a:ea typeface="Arimo Bold"/>
                <a:cs typeface="Arimo Bold"/>
                <a:sym typeface="Arimo Bold"/>
              </a:rPr>
              <a:t>line chart</a:t>
            </a:r>
            <a:r>
              <a:rPr lang="en-US" sz="2799">
                <a:solidFill>
                  <a:srgbClr val="3A4C68"/>
                </a:solidFill>
                <a:latin typeface="Arimo"/>
                <a:ea typeface="Arimo"/>
                <a:cs typeface="Arimo"/>
                <a:sym typeface="Arimo"/>
              </a:rPr>
              <a:t>, we have found that as the </a:t>
            </a:r>
            <a:r>
              <a:rPr lang="en-US" sz="2799">
                <a:solidFill>
                  <a:srgbClr val="3A4C68"/>
                </a:solidFill>
                <a:latin typeface="Arimo Bold"/>
                <a:ea typeface="Arimo Bold"/>
                <a:cs typeface="Arimo Bold"/>
                <a:sym typeface="Arimo Bold"/>
              </a:rPr>
              <a:t>total stay</a:t>
            </a:r>
            <a:r>
              <a:rPr lang="en-US" sz="2799">
                <a:solidFill>
                  <a:srgbClr val="3A4C68"/>
                </a:solidFill>
                <a:latin typeface="Arimo"/>
                <a:ea typeface="Arimo"/>
                <a:cs typeface="Arimo"/>
                <a:sym typeface="Arimo"/>
              </a:rPr>
              <a:t> increases the </a:t>
            </a:r>
            <a:r>
              <a:rPr lang="en-US" sz="2799">
                <a:solidFill>
                  <a:srgbClr val="3A4C68"/>
                </a:solidFill>
                <a:latin typeface="Arimo Bold"/>
                <a:ea typeface="Arimo Bold"/>
                <a:cs typeface="Arimo Bold"/>
                <a:sym typeface="Arimo Bold"/>
              </a:rPr>
              <a:t>ADR</a:t>
            </a:r>
            <a:r>
              <a:rPr lang="en-US" sz="2799">
                <a:solidFill>
                  <a:srgbClr val="3A4C68"/>
                </a:solidFill>
                <a:latin typeface="Arimo"/>
                <a:ea typeface="Arimo"/>
                <a:cs typeface="Arimo"/>
                <a:sym typeface="Arimo"/>
              </a:rPr>
              <a:t> is also getting </a:t>
            </a:r>
            <a:r>
              <a:rPr lang="en-US" sz="2799">
                <a:solidFill>
                  <a:srgbClr val="3A4C68"/>
                </a:solidFill>
                <a:latin typeface="Arimo Bold"/>
                <a:ea typeface="Arimo Bold"/>
                <a:cs typeface="Arimo Bold"/>
                <a:sym typeface="Arimo Bold"/>
              </a:rPr>
              <a:t>high</a:t>
            </a:r>
            <a:r>
              <a:rPr lang="en-US" sz="2799">
                <a:solidFill>
                  <a:srgbClr val="3A4C68"/>
                </a:solidFill>
                <a:latin typeface="Arimo"/>
                <a:ea typeface="Arimo"/>
                <a:cs typeface="Arimo"/>
                <a:sym typeface="Arimo"/>
              </a:rPr>
              <a:t>. So, </a:t>
            </a:r>
            <a:r>
              <a:rPr lang="en-US" sz="2799">
                <a:solidFill>
                  <a:srgbClr val="3A4C68"/>
                </a:solidFill>
                <a:latin typeface="Arimo Bold"/>
                <a:ea typeface="Arimo Bold"/>
                <a:cs typeface="Arimo Bold"/>
                <a:sym typeface="Arimo Bold"/>
              </a:rPr>
              <a:t>ADR </a:t>
            </a:r>
            <a:r>
              <a:rPr lang="en-US" sz="2799">
                <a:solidFill>
                  <a:srgbClr val="3A4C68"/>
                </a:solidFill>
                <a:latin typeface="Arimo"/>
                <a:ea typeface="Arimo"/>
                <a:cs typeface="Arimo"/>
                <a:sym typeface="Arimo"/>
              </a:rPr>
              <a:t>is directly </a:t>
            </a:r>
            <a:r>
              <a:rPr lang="en-US" sz="2799">
                <a:solidFill>
                  <a:srgbClr val="3A4C68"/>
                </a:solidFill>
                <a:latin typeface="Arimo Bold"/>
                <a:ea typeface="Arimo Bold"/>
                <a:cs typeface="Arimo Bold"/>
                <a:sym typeface="Arimo Bold"/>
              </a:rPr>
              <a:t>proportional </a:t>
            </a:r>
            <a:r>
              <a:rPr lang="en-US" sz="2799">
                <a:solidFill>
                  <a:srgbClr val="3A4C68"/>
                </a:solidFill>
                <a:latin typeface="Arimo"/>
                <a:ea typeface="Arimo"/>
                <a:cs typeface="Arimo"/>
                <a:sym typeface="Arimo"/>
              </a:rPr>
              <a:t>to </a:t>
            </a:r>
            <a:r>
              <a:rPr lang="en-US" sz="2799">
                <a:solidFill>
                  <a:srgbClr val="3A4C68"/>
                </a:solidFill>
                <a:latin typeface="Arimo Bold"/>
                <a:ea typeface="Arimo Bold"/>
                <a:cs typeface="Arimo Bold"/>
                <a:sym typeface="Arimo Bold"/>
              </a:rPr>
              <a:t>total stay</a:t>
            </a:r>
            <a:r>
              <a:rPr lang="en-US" sz="2799">
                <a:solidFill>
                  <a:srgbClr val="3A4C68"/>
                </a:solidFill>
                <a:latin typeface="Arimo"/>
                <a:ea typeface="Arimo"/>
                <a:cs typeface="Arimo"/>
                <a:sym typeface="Arimo"/>
              </a:rPr>
              <a:t>.</a:t>
            </a:r>
          </a:p>
        </p:txBody>
      </p:sp>
      <p:sp>
        <p:nvSpPr>
          <p:cNvPr name="Freeform 12" id="12"/>
          <p:cNvSpPr/>
          <p:nvPr/>
        </p:nvSpPr>
        <p:spPr>
          <a:xfrm flipH="false" flipV="false" rot="0">
            <a:off x="1390100" y="4763800"/>
            <a:ext cx="6482250" cy="5375750"/>
          </a:xfrm>
          <a:custGeom>
            <a:avLst/>
            <a:gdLst/>
            <a:ahLst/>
            <a:cxnLst/>
            <a:rect r="r" b="b" t="t" l="l"/>
            <a:pathLst>
              <a:path h="5375750" w="6482250">
                <a:moveTo>
                  <a:pt x="0" y="0"/>
                </a:moveTo>
                <a:lnTo>
                  <a:pt x="6482250" y="0"/>
                </a:lnTo>
                <a:lnTo>
                  <a:pt x="6482250" y="5375750"/>
                </a:lnTo>
                <a:lnTo>
                  <a:pt x="0" y="5375750"/>
                </a:lnTo>
                <a:lnTo>
                  <a:pt x="0" y="0"/>
                </a:lnTo>
                <a:close/>
              </a:path>
            </a:pathLst>
          </a:custGeom>
          <a:blipFill>
            <a:blip r:embed="rId7"/>
            <a:stretch>
              <a:fillRect l="0" t="0" r="0" b="0"/>
            </a:stretch>
          </a:blipFill>
        </p:spPr>
      </p:sp>
      <p:sp>
        <p:nvSpPr>
          <p:cNvPr name="Freeform 13" id="13"/>
          <p:cNvSpPr/>
          <p:nvPr/>
        </p:nvSpPr>
        <p:spPr>
          <a:xfrm flipH="false" flipV="false" rot="0">
            <a:off x="8078650" y="4763800"/>
            <a:ext cx="9125250" cy="4969500"/>
          </a:xfrm>
          <a:custGeom>
            <a:avLst/>
            <a:gdLst/>
            <a:ahLst/>
            <a:cxnLst/>
            <a:rect r="r" b="b" t="t" l="l"/>
            <a:pathLst>
              <a:path h="4969500" w="9125250">
                <a:moveTo>
                  <a:pt x="0" y="0"/>
                </a:moveTo>
                <a:lnTo>
                  <a:pt x="9125250" y="0"/>
                </a:lnTo>
                <a:lnTo>
                  <a:pt x="9125250" y="4969500"/>
                </a:lnTo>
                <a:lnTo>
                  <a:pt x="0" y="4969500"/>
                </a:lnTo>
                <a:lnTo>
                  <a:pt x="0" y="0"/>
                </a:lnTo>
                <a:close/>
              </a:path>
            </a:pathLst>
          </a:custGeom>
          <a:blipFill>
            <a:blip r:embed="rId8"/>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5400000">
            <a:off x="-3407876" y="3407900"/>
            <a:ext cx="7740248" cy="924450"/>
          </a:xfrm>
          <a:custGeom>
            <a:avLst/>
            <a:gdLst/>
            <a:ahLst/>
            <a:cxnLst/>
            <a:rect r="r" b="b" t="t" l="l"/>
            <a:pathLst>
              <a:path h="924450" w="7740248">
                <a:moveTo>
                  <a:pt x="7740248" y="0"/>
                </a:moveTo>
                <a:lnTo>
                  <a:pt x="0" y="0"/>
                </a:lnTo>
                <a:lnTo>
                  <a:pt x="0" y="924450"/>
                </a:lnTo>
                <a:lnTo>
                  <a:pt x="7740248" y="924450"/>
                </a:lnTo>
                <a:lnTo>
                  <a:pt x="7740248" y="0"/>
                </a:lnTo>
                <a:close/>
              </a:path>
            </a:pathLst>
          </a:custGeom>
          <a:blipFill>
            <a:blip r:embed="rId3"/>
            <a:stretch>
              <a:fillRect l="0" t="-165959" r="0" b="0"/>
            </a:stretch>
          </a:blipFill>
        </p:spPr>
      </p:sp>
      <p:sp>
        <p:nvSpPr>
          <p:cNvPr name="Freeform 3" id="3"/>
          <p:cNvSpPr/>
          <p:nvPr/>
        </p:nvSpPr>
        <p:spPr>
          <a:xfrm flipH="true" flipV="false" rot="-5400000">
            <a:off x="-987054" y="8378276"/>
            <a:ext cx="2898602" cy="924450"/>
          </a:xfrm>
          <a:custGeom>
            <a:avLst/>
            <a:gdLst/>
            <a:ahLst/>
            <a:cxnLst/>
            <a:rect r="r" b="b" t="t" l="l"/>
            <a:pathLst>
              <a:path h="924450" w="2898602">
                <a:moveTo>
                  <a:pt x="2898602" y="0"/>
                </a:moveTo>
                <a:lnTo>
                  <a:pt x="0" y="0"/>
                </a:lnTo>
                <a:lnTo>
                  <a:pt x="0" y="924450"/>
                </a:lnTo>
                <a:lnTo>
                  <a:pt x="2898602" y="924450"/>
                </a:lnTo>
                <a:lnTo>
                  <a:pt x="2898602" y="0"/>
                </a:lnTo>
                <a:close/>
              </a:path>
            </a:pathLst>
          </a:custGeom>
          <a:blipFill>
            <a:blip r:embed="rId3"/>
            <a:stretch>
              <a:fillRect l="0" t="-165960" r="-167036" b="-2"/>
            </a:stretch>
          </a:blipFill>
        </p:spPr>
      </p:sp>
      <p:sp>
        <p:nvSpPr>
          <p:cNvPr name="Freeform 4" id="4"/>
          <p:cNvSpPr/>
          <p:nvPr/>
        </p:nvSpPr>
        <p:spPr>
          <a:xfrm flipH="true" flipV="false" rot="0">
            <a:off x="15034400" y="-3434950"/>
            <a:ext cx="4917344" cy="4917350"/>
          </a:xfrm>
          <a:custGeom>
            <a:avLst/>
            <a:gdLst/>
            <a:ahLst/>
            <a:cxnLst/>
            <a:rect r="r" b="b" t="t" l="l"/>
            <a:pathLst>
              <a:path h="4917350" w="4917344">
                <a:moveTo>
                  <a:pt x="4917344" y="0"/>
                </a:moveTo>
                <a:lnTo>
                  <a:pt x="0" y="0"/>
                </a:lnTo>
                <a:lnTo>
                  <a:pt x="0" y="4917350"/>
                </a:lnTo>
                <a:lnTo>
                  <a:pt x="4917344" y="4917350"/>
                </a:lnTo>
                <a:lnTo>
                  <a:pt x="4917344" y="0"/>
                </a:lnTo>
                <a:close/>
              </a:path>
            </a:pathLst>
          </a:custGeom>
          <a:blipFill>
            <a:blip r:embed="rId4"/>
            <a:stretch>
              <a:fillRect l="-809" t="0" r="-819" b="-2"/>
            </a:stretch>
          </a:blipFill>
        </p:spPr>
      </p:sp>
      <p:grpSp>
        <p:nvGrpSpPr>
          <p:cNvPr name="Group 5" id="5"/>
          <p:cNvGrpSpPr/>
          <p:nvPr/>
        </p:nvGrpSpPr>
        <p:grpSpPr>
          <a:xfrm rot="0">
            <a:off x="16155074" y="9362750"/>
            <a:ext cx="2676000" cy="2676000"/>
            <a:chOff x="0" y="0"/>
            <a:chExt cx="3568000" cy="3568000"/>
          </a:xfrm>
        </p:grpSpPr>
        <p:sp>
          <p:nvSpPr>
            <p:cNvPr name="Freeform 6" id="6"/>
            <p:cNvSpPr/>
            <p:nvPr/>
          </p:nvSpPr>
          <p:spPr>
            <a:xfrm flipH="false" flipV="false" rot="0">
              <a:off x="0" y="0"/>
              <a:ext cx="3567938" cy="3567938"/>
            </a:xfrm>
            <a:custGeom>
              <a:avLst/>
              <a:gdLst/>
              <a:ahLst/>
              <a:cxnLst/>
              <a:rect r="r" b="b" t="t" l="l"/>
              <a:pathLst>
                <a:path h="3567938" w="3567938">
                  <a:moveTo>
                    <a:pt x="3567938" y="1783969"/>
                  </a:moveTo>
                  <a:cubicBezTo>
                    <a:pt x="3567938" y="798703"/>
                    <a:pt x="2769235" y="0"/>
                    <a:pt x="1783969" y="0"/>
                  </a:cubicBezTo>
                  <a:cubicBezTo>
                    <a:pt x="798703" y="0"/>
                    <a:pt x="0" y="798703"/>
                    <a:pt x="0" y="1783969"/>
                  </a:cubicBezTo>
                  <a:cubicBezTo>
                    <a:pt x="0" y="2769235"/>
                    <a:pt x="798703" y="3567938"/>
                    <a:pt x="1783969" y="3567938"/>
                  </a:cubicBezTo>
                  <a:cubicBezTo>
                    <a:pt x="2769235" y="3567938"/>
                    <a:pt x="3567938" y="2769235"/>
                    <a:pt x="3567938" y="1783969"/>
                  </a:cubicBezTo>
                  <a:close/>
                </a:path>
              </a:pathLst>
            </a:custGeom>
            <a:solidFill>
              <a:srgbClr val="3A4C68"/>
            </a:solidFill>
          </p:spPr>
        </p:sp>
      </p:grpSp>
      <p:sp>
        <p:nvSpPr>
          <p:cNvPr name="Freeform 7" id="7"/>
          <p:cNvSpPr/>
          <p:nvPr/>
        </p:nvSpPr>
        <p:spPr>
          <a:xfrm flipH="false" flipV="false" rot="0">
            <a:off x="15777254" y="9733090"/>
            <a:ext cx="1670864" cy="800180"/>
          </a:xfrm>
          <a:custGeom>
            <a:avLst/>
            <a:gdLst/>
            <a:ahLst/>
            <a:cxnLst/>
            <a:rect r="r" b="b" t="t" l="l"/>
            <a:pathLst>
              <a:path h="800180" w="1670864">
                <a:moveTo>
                  <a:pt x="0" y="0"/>
                </a:moveTo>
                <a:lnTo>
                  <a:pt x="1670864" y="0"/>
                </a:lnTo>
                <a:lnTo>
                  <a:pt x="1670864" y="800180"/>
                </a:lnTo>
                <a:lnTo>
                  <a:pt x="0" y="8001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p:nvPr/>
        </p:nvGrpSpPr>
        <p:grpSpPr>
          <a:xfrm rot="0">
            <a:off x="-1522578" y="5184200"/>
            <a:ext cx="2854800" cy="2854800"/>
            <a:chOff x="0" y="0"/>
            <a:chExt cx="3806400" cy="3806400"/>
          </a:xfrm>
        </p:grpSpPr>
        <p:sp>
          <p:nvSpPr>
            <p:cNvPr name="Freeform 9" id="9"/>
            <p:cNvSpPr/>
            <p:nvPr/>
          </p:nvSpPr>
          <p:spPr>
            <a:xfrm flipH="false" flipV="false" rot="0">
              <a:off x="0" y="0"/>
              <a:ext cx="3806444" cy="3806444"/>
            </a:xfrm>
            <a:custGeom>
              <a:avLst/>
              <a:gdLst/>
              <a:ahLst/>
              <a:cxnLst/>
              <a:rect r="r" b="b" t="t" l="l"/>
              <a:pathLst>
                <a:path h="3806444" w="3806444">
                  <a:moveTo>
                    <a:pt x="3806444" y="1903222"/>
                  </a:moveTo>
                  <a:cubicBezTo>
                    <a:pt x="3806444" y="852043"/>
                    <a:pt x="2954274" y="0"/>
                    <a:pt x="1903222" y="0"/>
                  </a:cubicBezTo>
                  <a:cubicBezTo>
                    <a:pt x="852170" y="0"/>
                    <a:pt x="0" y="852043"/>
                    <a:pt x="0" y="1903222"/>
                  </a:cubicBezTo>
                  <a:cubicBezTo>
                    <a:pt x="0" y="2954401"/>
                    <a:pt x="852043" y="3806444"/>
                    <a:pt x="1903222" y="3806444"/>
                  </a:cubicBezTo>
                  <a:cubicBezTo>
                    <a:pt x="2954401" y="3806444"/>
                    <a:pt x="3806444" y="2954401"/>
                    <a:pt x="3806444" y="1903222"/>
                  </a:cubicBezTo>
                  <a:close/>
                </a:path>
              </a:pathLst>
            </a:custGeom>
            <a:solidFill>
              <a:srgbClr val="FE8175"/>
            </a:solidFill>
          </p:spPr>
        </p:sp>
      </p:grpSp>
      <p:sp>
        <p:nvSpPr>
          <p:cNvPr name="TextBox 10" id="10"/>
          <p:cNvSpPr txBox="true"/>
          <p:nvPr/>
        </p:nvSpPr>
        <p:spPr>
          <a:xfrm rot="0">
            <a:off x="5441625" y="424800"/>
            <a:ext cx="7404750" cy="1520775"/>
          </a:xfrm>
          <a:prstGeom prst="rect">
            <a:avLst/>
          </a:prstGeom>
        </p:spPr>
        <p:txBody>
          <a:bodyPr anchor="t" rtlCol="false" tIns="0" lIns="0" bIns="0" rIns="0">
            <a:spAutoFit/>
          </a:bodyPr>
          <a:lstStyle/>
          <a:p>
            <a:pPr algn="l">
              <a:lnSpc>
                <a:spcPts val="13680"/>
              </a:lnSpc>
            </a:pPr>
            <a:r>
              <a:rPr lang="en-US" sz="7600">
                <a:solidFill>
                  <a:srgbClr val="FE8175"/>
                </a:solidFill>
                <a:latin typeface="Anton"/>
                <a:ea typeface="Anton"/>
                <a:cs typeface="Anton"/>
                <a:sym typeface="Anton"/>
              </a:rPr>
              <a:t>Average </a:t>
            </a:r>
            <a:r>
              <a:rPr lang="en-US" sz="7600">
                <a:solidFill>
                  <a:srgbClr val="3A4C68"/>
                </a:solidFill>
                <a:latin typeface="Anton"/>
                <a:ea typeface="Anton"/>
                <a:cs typeface="Anton"/>
                <a:sym typeface="Anton"/>
              </a:rPr>
              <a:t>Daily Rate</a:t>
            </a:r>
          </a:p>
          <a:p>
            <a:pPr algn="l">
              <a:lnSpc>
                <a:spcPts val="13680"/>
              </a:lnSpc>
            </a:pPr>
          </a:p>
        </p:txBody>
      </p:sp>
      <p:sp>
        <p:nvSpPr>
          <p:cNvPr name="TextBox 11" id="11"/>
          <p:cNvSpPr txBox="true"/>
          <p:nvPr/>
        </p:nvSpPr>
        <p:spPr>
          <a:xfrm rot="0">
            <a:off x="1802250" y="2332925"/>
            <a:ext cx="6217800" cy="821925"/>
          </a:xfrm>
          <a:prstGeom prst="rect">
            <a:avLst/>
          </a:prstGeom>
        </p:spPr>
        <p:txBody>
          <a:bodyPr anchor="t" rtlCol="false" tIns="0" lIns="0" bIns="0" rIns="0">
            <a:spAutoFit/>
          </a:bodyPr>
          <a:lstStyle/>
          <a:p>
            <a:pPr algn="l" marL="1310640" indent="-655320" lvl="1">
              <a:lnSpc>
                <a:spcPts val="6623"/>
              </a:lnSpc>
              <a:buFont typeface="Arial"/>
              <a:buChar char="•"/>
            </a:pPr>
            <a:r>
              <a:rPr lang="en-US" sz="4800">
                <a:solidFill>
                  <a:srgbClr val="FE8175"/>
                </a:solidFill>
                <a:latin typeface="Anton"/>
                <a:ea typeface="Anton"/>
                <a:cs typeface="Anton"/>
                <a:sym typeface="Anton"/>
              </a:rPr>
              <a:t>ADR across months</a:t>
            </a:r>
          </a:p>
        </p:txBody>
      </p:sp>
      <p:sp>
        <p:nvSpPr>
          <p:cNvPr name="Freeform 12" id="12"/>
          <p:cNvSpPr/>
          <p:nvPr/>
        </p:nvSpPr>
        <p:spPr>
          <a:xfrm flipH="false" flipV="false" rot="0">
            <a:off x="3610876" y="5009200"/>
            <a:ext cx="11066248" cy="5230150"/>
          </a:xfrm>
          <a:custGeom>
            <a:avLst/>
            <a:gdLst/>
            <a:ahLst/>
            <a:cxnLst/>
            <a:rect r="r" b="b" t="t" l="l"/>
            <a:pathLst>
              <a:path h="5230150" w="11066248">
                <a:moveTo>
                  <a:pt x="0" y="0"/>
                </a:moveTo>
                <a:lnTo>
                  <a:pt x="11066248" y="0"/>
                </a:lnTo>
                <a:lnTo>
                  <a:pt x="11066248" y="5230150"/>
                </a:lnTo>
                <a:lnTo>
                  <a:pt x="0" y="5230150"/>
                </a:lnTo>
                <a:lnTo>
                  <a:pt x="0" y="0"/>
                </a:lnTo>
                <a:close/>
              </a:path>
            </a:pathLst>
          </a:custGeom>
          <a:blipFill>
            <a:blip r:embed="rId7"/>
            <a:stretch>
              <a:fillRect l="0" t="0" r="0" b="0"/>
            </a:stretch>
          </a:blipFill>
        </p:spPr>
      </p:sp>
      <p:sp>
        <p:nvSpPr>
          <p:cNvPr name="TextBox 13" id="13"/>
          <p:cNvSpPr txBox="true"/>
          <p:nvPr/>
        </p:nvSpPr>
        <p:spPr>
          <a:xfrm rot="0">
            <a:off x="2058525" y="3118350"/>
            <a:ext cx="14170950" cy="1675425"/>
          </a:xfrm>
          <a:prstGeom prst="rect">
            <a:avLst/>
          </a:prstGeom>
        </p:spPr>
        <p:txBody>
          <a:bodyPr anchor="t" rtlCol="false" tIns="0" lIns="0" bIns="0" rIns="0">
            <a:spAutoFit/>
          </a:bodyPr>
          <a:lstStyle/>
          <a:p>
            <a:pPr algn="l" marL="955040" indent="-477520" lvl="1">
              <a:lnSpc>
                <a:spcPts val="3863"/>
              </a:lnSpc>
              <a:buFont typeface="Arial"/>
              <a:buChar char="•"/>
            </a:pPr>
            <a:r>
              <a:rPr lang="en-US" sz="2799">
                <a:solidFill>
                  <a:srgbClr val="3A4C68"/>
                </a:solidFill>
                <a:latin typeface="Arimo"/>
                <a:ea typeface="Arimo"/>
                <a:cs typeface="Arimo"/>
                <a:sym typeface="Arimo"/>
              </a:rPr>
              <a:t>For Resort Hotel, ADR is high in the months of June, July, August as compared to City Hotels. The reason may be that customers/people want to spent their summer vacation in Resort Hotels.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3418450" y="3407900"/>
            <a:ext cx="7740248" cy="924450"/>
          </a:xfrm>
          <a:custGeom>
            <a:avLst/>
            <a:gdLst/>
            <a:ahLst/>
            <a:cxnLst/>
            <a:rect r="r" b="b" t="t" l="l"/>
            <a:pathLst>
              <a:path h="924450" w="7740248">
                <a:moveTo>
                  <a:pt x="0" y="0"/>
                </a:moveTo>
                <a:lnTo>
                  <a:pt x="7740248" y="0"/>
                </a:lnTo>
                <a:lnTo>
                  <a:pt x="7740248" y="924450"/>
                </a:lnTo>
                <a:lnTo>
                  <a:pt x="0" y="924450"/>
                </a:lnTo>
                <a:lnTo>
                  <a:pt x="0" y="0"/>
                </a:lnTo>
                <a:close/>
              </a:path>
            </a:pathLst>
          </a:custGeom>
          <a:blipFill>
            <a:blip r:embed="rId3"/>
            <a:stretch>
              <a:fillRect l="0" t="-165959" r="0" b="0"/>
            </a:stretch>
          </a:blipFill>
        </p:spPr>
      </p:sp>
      <p:sp>
        <p:nvSpPr>
          <p:cNvPr name="Freeform 3" id="3"/>
          <p:cNvSpPr/>
          <p:nvPr/>
        </p:nvSpPr>
        <p:spPr>
          <a:xfrm flipH="false" flipV="false" rot="5400000">
            <a:off x="-997626" y="8378276"/>
            <a:ext cx="2898602" cy="924450"/>
          </a:xfrm>
          <a:custGeom>
            <a:avLst/>
            <a:gdLst/>
            <a:ahLst/>
            <a:cxnLst/>
            <a:rect r="r" b="b" t="t" l="l"/>
            <a:pathLst>
              <a:path h="924450" w="2898602">
                <a:moveTo>
                  <a:pt x="0" y="0"/>
                </a:moveTo>
                <a:lnTo>
                  <a:pt x="2898602" y="0"/>
                </a:lnTo>
                <a:lnTo>
                  <a:pt x="2898602" y="924450"/>
                </a:lnTo>
                <a:lnTo>
                  <a:pt x="0" y="924450"/>
                </a:lnTo>
                <a:lnTo>
                  <a:pt x="0" y="0"/>
                </a:lnTo>
                <a:close/>
              </a:path>
            </a:pathLst>
          </a:custGeom>
          <a:blipFill>
            <a:blip r:embed="rId3"/>
            <a:stretch>
              <a:fillRect l="0" t="-165960" r="-167036" b="-2"/>
            </a:stretch>
          </a:blipFill>
        </p:spPr>
      </p:sp>
      <p:sp>
        <p:nvSpPr>
          <p:cNvPr name="Freeform 4" id="4"/>
          <p:cNvSpPr/>
          <p:nvPr/>
        </p:nvSpPr>
        <p:spPr>
          <a:xfrm flipH="false" flipV="false" rot="-5400000">
            <a:off x="15985700" y="8114900"/>
            <a:ext cx="3186952" cy="1417698"/>
          </a:xfrm>
          <a:custGeom>
            <a:avLst/>
            <a:gdLst/>
            <a:ahLst/>
            <a:cxnLst/>
            <a:rect r="r" b="b" t="t" l="l"/>
            <a:pathLst>
              <a:path h="1417698" w="3186952">
                <a:moveTo>
                  <a:pt x="0" y="0"/>
                </a:moveTo>
                <a:lnTo>
                  <a:pt x="3186952" y="0"/>
                </a:lnTo>
                <a:lnTo>
                  <a:pt x="3186952" y="1417698"/>
                </a:lnTo>
                <a:lnTo>
                  <a:pt x="0" y="1417698"/>
                </a:lnTo>
                <a:lnTo>
                  <a:pt x="0" y="0"/>
                </a:lnTo>
                <a:close/>
              </a:path>
            </a:pathLst>
          </a:custGeom>
          <a:blipFill>
            <a:blip r:embed="rId4"/>
            <a:stretch>
              <a:fillRect l="-11299" t="-72980" r="0" b="-77217"/>
            </a:stretch>
          </a:blipFill>
        </p:spPr>
      </p:sp>
      <p:sp>
        <p:nvSpPr>
          <p:cNvPr name="Freeform 5" id="5"/>
          <p:cNvSpPr/>
          <p:nvPr/>
        </p:nvSpPr>
        <p:spPr>
          <a:xfrm flipH="false" flipV="false" rot="0">
            <a:off x="14793502" y="-2736350"/>
            <a:ext cx="4472550" cy="4472598"/>
          </a:xfrm>
          <a:custGeom>
            <a:avLst/>
            <a:gdLst/>
            <a:ahLst/>
            <a:cxnLst/>
            <a:rect r="r" b="b" t="t" l="l"/>
            <a:pathLst>
              <a:path h="4472598" w="4472550">
                <a:moveTo>
                  <a:pt x="0" y="0"/>
                </a:moveTo>
                <a:lnTo>
                  <a:pt x="4472550" y="0"/>
                </a:lnTo>
                <a:lnTo>
                  <a:pt x="4472550" y="4472598"/>
                </a:lnTo>
                <a:lnTo>
                  <a:pt x="0" y="4472598"/>
                </a:lnTo>
                <a:lnTo>
                  <a:pt x="0" y="0"/>
                </a:lnTo>
                <a:close/>
              </a:path>
            </a:pathLst>
          </a:custGeom>
          <a:blipFill>
            <a:blip r:embed="rId5"/>
            <a:stretch>
              <a:fillRect l="0" t="0" r="0" b="0"/>
            </a:stretch>
          </a:blipFill>
        </p:spPr>
      </p:sp>
      <p:grpSp>
        <p:nvGrpSpPr>
          <p:cNvPr name="Group 6" id="6"/>
          <p:cNvGrpSpPr/>
          <p:nvPr/>
        </p:nvGrpSpPr>
        <p:grpSpPr>
          <a:xfrm rot="0">
            <a:off x="388250" y="9375900"/>
            <a:ext cx="2854800" cy="2854800"/>
            <a:chOff x="0" y="0"/>
            <a:chExt cx="3806400" cy="3806400"/>
          </a:xfrm>
        </p:grpSpPr>
        <p:sp>
          <p:nvSpPr>
            <p:cNvPr name="Freeform 7" id="7"/>
            <p:cNvSpPr/>
            <p:nvPr/>
          </p:nvSpPr>
          <p:spPr>
            <a:xfrm flipH="false" flipV="false" rot="0">
              <a:off x="0" y="0"/>
              <a:ext cx="3806444" cy="3806444"/>
            </a:xfrm>
            <a:custGeom>
              <a:avLst/>
              <a:gdLst/>
              <a:ahLst/>
              <a:cxnLst/>
              <a:rect r="r" b="b" t="t" l="l"/>
              <a:pathLst>
                <a:path h="3806444" w="3806444">
                  <a:moveTo>
                    <a:pt x="0" y="1903222"/>
                  </a:moveTo>
                  <a:cubicBezTo>
                    <a:pt x="0" y="852043"/>
                    <a:pt x="852043" y="0"/>
                    <a:pt x="1903222" y="0"/>
                  </a:cubicBezTo>
                  <a:cubicBezTo>
                    <a:pt x="2954401" y="0"/>
                    <a:pt x="3806444" y="852043"/>
                    <a:pt x="3806444" y="1903222"/>
                  </a:cubicBezTo>
                  <a:cubicBezTo>
                    <a:pt x="3806444" y="2954401"/>
                    <a:pt x="2954274" y="3806444"/>
                    <a:pt x="1903222" y="3806444"/>
                  </a:cubicBezTo>
                  <a:cubicBezTo>
                    <a:pt x="852170" y="3806444"/>
                    <a:pt x="0" y="2954274"/>
                    <a:pt x="0" y="1903222"/>
                  </a:cubicBezTo>
                  <a:close/>
                </a:path>
              </a:pathLst>
            </a:custGeom>
            <a:solidFill>
              <a:srgbClr val="3A4C68"/>
            </a:solidFill>
          </p:spPr>
        </p:sp>
      </p:grpSp>
      <p:sp>
        <p:nvSpPr>
          <p:cNvPr name="Freeform 8" id="8"/>
          <p:cNvSpPr/>
          <p:nvPr/>
        </p:nvSpPr>
        <p:spPr>
          <a:xfrm flipH="false" flipV="false" rot="0">
            <a:off x="2069354" y="9733090"/>
            <a:ext cx="1670864" cy="800180"/>
          </a:xfrm>
          <a:custGeom>
            <a:avLst/>
            <a:gdLst/>
            <a:ahLst/>
            <a:cxnLst/>
            <a:rect r="r" b="b" t="t" l="l"/>
            <a:pathLst>
              <a:path h="800180" w="1670864">
                <a:moveTo>
                  <a:pt x="0" y="0"/>
                </a:moveTo>
                <a:lnTo>
                  <a:pt x="1670864" y="0"/>
                </a:lnTo>
                <a:lnTo>
                  <a:pt x="1670864" y="800180"/>
                </a:lnTo>
                <a:lnTo>
                  <a:pt x="0" y="8001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895675" y="2527100"/>
            <a:ext cx="7738350" cy="6395025"/>
          </a:xfrm>
          <a:prstGeom prst="rect">
            <a:avLst/>
          </a:prstGeom>
        </p:spPr>
        <p:txBody>
          <a:bodyPr anchor="t" rtlCol="false" tIns="0" lIns="0" bIns="0" rIns="0">
            <a:spAutoFit/>
          </a:bodyPr>
          <a:lstStyle/>
          <a:p>
            <a:pPr algn="l">
              <a:lnSpc>
                <a:spcPts val="3863"/>
              </a:lnSpc>
            </a:pPr>
          </a:p>
          <a:p>
            <a:pPr algn="l">
              <a:lnSpc>
                <a:spcPts val="8064"/>
              </a:lnSpc>
            </a:pPr>
            <a:r>
              <a:rPr lang="en-US" sz="4800">
                <a:solidFill>
                  <a:srgbClr val="FE8175"/>
                </a:solidFill>
                <a:latin typeface="Anton"/>
                <a:ea typeface="Anton"/>
                <a:cs typeface="Anton"/>
                <a:sym typeface="Anton"/>
              </a:rPr>
              <a:t> Insights found</a:t>
            </a:r>
          </a:p>
          <a:p>
            <a:pPr algn="l" marL="955040" indent="-477520" lvl="1">
              <a:lnSpc>
                <a:spcPts val="3863"/>
              </a:lnSpc>
              <a:buFont typeface="Arial"/>
              <a:buChar char="•"/>
            </a:pPr>
            <a:r>
              <a:rPr lang="en-US" sz="2799">
                <a:solidFill>
                  <a:srgbClr val="3A4C68"/>
                </a:solidFill>
                <a:latin typeface="Arimo"/>
                <a:ea typeface="Arimo"/>
                <a:cs typeface="Arimo"/>
                <a:sym typeface="Arimo"/>
              </a:rPr>
              <a:t>The pie chart show the </a:t>
            </a:r>
            <a:r>
              <a:rPr lang="en-US" sz="2799">
                <a:solidFill>
                  <a:srgbClr val="3A4C68"/>
                </a:solidFill>
                <a:latin typeface="Arimo Bold"/>
                <a:ea typeface="Arimo Bold"/>
                <a:cs typeface="Arimo Bold"/>
                <a:sym typeface="Arimo Bold"/>
              </a:rPr>
              <a:t>percentage</a:t>
            </a:r>
            <a:r>
              <a:rPr lang="en-US" sz="2799">
                <a:solidFill>
                  <a:srgbClr val="3A4C68"/>
                </a:solidFill>
                <a:latin typeface="Arimo"/>
                <a:ea typeface="Arimo"/>
                <a:cs typeface="Arimo"/>
                <a:sym typeface="Arimo"/>
              </a:rPr>
              <a:t> of </a:t>
            </a:r>
            <a:r>
              <a:rPr lang="en-US" sz="2799">
                <a:solidFill>
                  <a:srgbClr val="3A4C68"/>
                </a:solidFill>
                <a:latin typeface="Arimo Bold"/>
                <a:ea typeface="Arimo Bold"/>
                <a:cs typeface="Arimo Bold"/>
                <a:sym typeface="Arimo Bold"/>
              </a:rPr>
              <a:t>repeated guests</a:t>
            </a:r>
            <a:r>
              <a:rPr lang="en-US" sz="2799">
                <a:solidFill>
                  <a:srgbClr val="3A4C68"/>
                </a:solidFill>
                <a:latin typeface="Arimo"/>
                <a:ea typeface="Arimo"/>
                <a:cs typeface="Arimo"/>
                <a:sym typeface="Arimo"/>
              </a:rPr>
              <a:t> or </a:t>
            </a:r>
            <a:r>
              <a:rPr lang="en-US" sz="2799">
                <a:solidFill>
                  <a:srgbClr val="3A4C68"/>
                </a:solidFill>
                <a:latin typeface="Arimo Bold"/>
                <a:ea typeface="Arimo Bold"/>
                <a:cs typeface="Arimo Bold"/>
                <a:sym typeface="Arimo Bold"/>
              </a:rPr>
              <a:t>not </a:t>
            </a:r>
            <a:r>
              <a:rPr lang="en-US" sz="2799">
                <a:solidFill>
                  <a:srgbClr val="3A4C68"/>
                </a:solidFill>
                <a:latin typeface="Arimo"/>
                <a:ea typeface="Arimo"/>
                <a:cs typeface="Arimo"/>
                <a:sym typeface="Arimo"/>
              </a:rPr>
              <a:t>(where </a:t>
            </a:r>
            <a:r>
              <a:rPr lang="en-US" sz="2799">
                <a:solidFill>
                  <a:srgbClr val="3A4C68"/>
                </a:solidFill>
                <a:latin typeface="Arimo Bold"/>
                <a:ea typeface="Arimo Bold"/>
                <a:cs typeface="Arimo Bold"/>
                <a:sym typeface="Arimo Bold"/>
              </a:rPr>
              <a:t>0 </a:t>
            </a:r>
            <a:r>
              <a:rPr lang="en-US" sz="2799">
                <a:solidFill>
                  <a:srgbClr val="3A4C68"/>
                </a:solidFill>
                <a:latin typeface="Arimo"/>
                <a:ea typeface="Arimo"/>
                <a:cs typeface="Arimo"/>
                <a:sym typeface="Arimo"/>
              </a:rPr>
              <a:t>is </a:t>
            </a:r>
            <a:r>
              <a:rPr lang="en-US" sz="2799">
                <a:solidFill>
                  <a:srgbClr val="3A4C68"/>
                </a:solidFill>
                <a:latin typeface="Arimo Bold"/>
                <a:ea typeface="Arimo Bold"/>
                <a:cs typeface="Arimo Bold"/>
                <a:sym typeface="Arimo Bold"/>
              </a:rPr>
              <a:t>not repeated</a:t>
            </a:r>
            <a:r>
              <a:rPr lang="en-US" sz="2799">
                <a:solidFill>
                  <a:srgbClr val="3A4C68"/>
                </a:solidFill>
                <a:latin typeface="Arimo"/>
                <a:ea typeface="Arimo"/>
                <a:cs typeface="Arimo"/>
                <a:sym typeface="Arimo"/>
              </a:rPr>
              <a:t> </a:t>
            </a:r>
            <a:r>
              <a:rPr lang="en-US" sz="2799">
                <a:solidFill>
                  <a:srgbClr val="3A4C68"/>
                </a:solidFill>
                <a:latin typeface="Arimo Bold"/>
                <a:ea typeface="Arimo Bold"/>
                <a:cs typeface="Arimo Bold"/>
                <a:sym typeface="Arimo Bold"/>
              </a:rPr>
              <a:t>guest </a:t>
            </a:r>
            <a:r>
              <a:rPr lang="en-US" sz="2799">
                <a:solidFill>
                  <a:srgbClr val="3A4C68"/>
                </a:solidFill>
                <a:latin typeface="Arimo"/>
                <a:ea typeface="Arimo"/>
                <a:cs typeface="Arimo"/>
                <a:sym typeface="Arimo"/>
              </a:rPr>
              <a:t>and </a:t>
            </a:r>
            <a:r>
              <a:rPr lang="en-US" sz="2799">
                <a:solidFill>
                  <a:srgbClr val="3A4C68"/>
                </a:solidFill>
                <a:latin typeface="Arimo Bold"/>
                <a:ea typeface="Arimo Bold"/>
                <a:cs typeface="Arimo Bold"/>
                <a:sym typeface="Arimo Bold"/>
              </a:rPr>
              <a:t>1 </a:t>
            </a:r>
            <a:r>
              <a:rPr lang="en-US" sz="2799">
                <a:solidFill>
                  <a:srgbClr val="3A4C68"/>
                </a:solidFill>
                <a:latin typeface="Arimo"/>
                <a:ea typeface="Arimo"/>
                <a:cs typeface="Arimo"/>
                <a:sym typeface="Arimo"/>
              </a:rPr>
              <a:t>is </a:t>
            </a:r>
            <a:r>
              <a:rPr lang="en-US" sz="2799">
                <a:solidFill>
                  <a:srgbClr val="3A4C68"/>
                </a:solidFill>
                <a:latin typeface="Arimo Bold"/>
                <a:ea typeface="Arimo Bold"/>
                <a:cs typeface="Arimo Bold"/>
                <a:sym typeface="Arimo Bold"/>
              </a:rPr>
              <a:t>repeated guest</a:t>
            </a:r>
            <a:r>
              <a:rPr lang="en-US" sz="2799">
                <a:solidFill>
                  <a:srgbClr val="3A4C68"/>
                </a:solidFill>
                <a:latin typeface="Arimo"/>
                <a:ea typeface="Arimo"/>
                <a:cs typeface="Arimo"/>
                <a:sym typeface="Arimo"/>
              </a:rPr>
              <a:t>)</a:t>
            </a:r>
          </a:p>
          <a:p>
            <a:pPr algn="l" marL="955040" indent="-477520" lvl="1">
              <a:lnSpc>
                <a:spcPts val="3863"/>
              </a:lnSpc>
              <a:buFont typeface="Arial"/>
              <a:buChar char="•"/>
            </a:pPr>
            <a:r>
              <a:rPr lang="en-US" sz="2799">
                <a:solidFill>
                  <a:srgbClr val="3A4C68"/>
                </a:solidFill>
                <a:latin typeface="Arimo Bold"/>
                <a:ea typeface="Arimo Bold"/>
                <a:cs typeface="Arimo Bold"/>
                <a:sym typeface="Arimo Bold"/>
              </a:rPr>
              <a:t>Repeated guests</a:t>
            </a:r>
            <a:r>
              <a:rPr lang="en-US" sz="2799">
                <a:solidFill>
                  <a:srgbClr val="3A4C68"/>
                </a:solidFill>
                <a:latin typeface="Arimo"/>
                <a:ea typeface="Arimo"/>
                <a:cs typeface="Arimo"/>
                <a:sym typeface="Arimo"/>
              </a:rPr>
              <a:t> are very few which is only</a:t>
            </a:r>
            <a:r>
              <a:rPr lang="en-US" sz="2799">
                <a:solidFill>
                  <a:srgbClr val="3A4C68"/>
                </a:solidFill>
                <a:latin typeface="Arimo Bold"/>
                <a:ea typeface="Arimo Bold"/>
                <a:cs typeface="Arimo Bold"/>
                <a:sym typeface="Arimo Bold"/>
              </a:rPr>
              <a:t> 3.9%</a:t>
            </a:r>
            <a:r>
              <a:rPr lang="en-US" sz="2799">
                <a:solidFill>
                  <a:srgbClr val="3A4C68"/>
                </a:solidFill>
                <a:latin typeface="Arimo"/>
                <a:ea typeface="Arimo"/>
                <a:cs typeface="Arimo"/>
                <a:sym typeface="Arimo"/>
              </a:rPr>
              <a:t> while </a:t>
            </a:r>
            <a:r>
              <a:rPr lang="en-US" sz="2799">
                <a:solidFill>
                  <a:srgbClr val="3A4C68"/>
                </a:solidFill>
                <a:latin typeface="Arimo Bold"/>
                <a:ea typeface="Arimo Bold"/>
                <a:cs typeface="Arimo Bold"/>
                <a:sym typeface="Arimo Bold"/>
              </a:rPr>
              <a:t>96.1%</a:t>
            </a:r>
            <a:r>
              <a:rPr lang="en-US" sz="2799">
                <a:solidFill>
                  <a:srgbClr val="3A4C68"/>
                </a:solidFill>
                <a:latin typeface="Arimo"/>
                <a:ea typeface="Arimo"/>
                <a:cs typeface="Arimo"/>
                <a:sym typeface="Arimo"/>
              </a:rPr>
              <a:t> guests are </a:t>
            </a:r>
            <a:r>
              <a:rPr lang="en-US" sz="2799">
                <a:solidFill>
                  <a:srgbClr val="3A4C68"/>
                </a:solidFill>
                <a:latin typeface="Arimo Bold"/>
                <a:ea typeface="Arimo Bold"/>
                <a:cs typeface="Arimo Bold"/>
                <a:sym typeface="Arimo Bold"/>
              </a:rPr>
              <a:t>not returning</a:t>
            </a:r>
            <a:r>
              <a:rPr lang="en-US" sz="2799">
                <a:solidFill>
                  <a:srgbClr val="3A4C68"/>
                </a:solidFill>
                <a:latin typeface="Arimo"/>
                <a:ea typeface="Arimo"/>
                <a:cs typeface="Arimo"/>
                <a:sym typeface="Arimo"/>
              </a:rPr>
              <a:t> to the same hotel.</a:t>
            </a:r>
          </a:p>
          <a:p>
            <a:pPr algn="l" marL="955040" indent="-477520" lvl="1">
              <a:lnSpc>
                <a:spcPts val="3863"/>
              </a:lnSpc>
              <a:buFont typeface="Arial"/>
              <a:buChar char="•"/>
            </a:pPr>
            <a:r>
              <a:rPr lang="en-US" sz="2799">
                <a:solidFill>
                  <a:srgbClr val="3A4C68"/>
                </a:solidFill>
                <a:latin typeface="Arimo"/>
                <a:ea typeface="Arimo"/>
                <a:cs typeface="Arimo"/>
                <a:sym typeface="Arimo"/>
              </a:rPr>
              <a:t>The </a:t>
            </a:r>
            <a:r>
              <a:rPr lang="en-US" sz="2799">
                <a:solidFill>
                  <a:srgbClr val="3A4C68"/>
                </a:solidFill>
                <a:latin typeface="Arimo Bold"/>
                <a:ea typeface="Arimo Bold"/>
                <a:cs typeface="Arimo Bold"/>
                <a:sym typeface="Arimo Bold"/>
              </a:rPr>
              <a:t>guests management </a:t>
            </a:r>
            <a:r>
              <a:rPr lang="en-US" sz="2799">
                <a:solidFill>
                  <a:srgbClr val="3A4C68"/>
                </a:solidFill>
                <a:latin typeface="Arimo"/>
                <a:ea typeface="Arimo"/>
                <a:cs typeface="Arimo"/>
                <a:sym typeface="Arimo"/>
              </a:rPr>
              <a:t>should take </a:t>
            </a:r>
            <a:r>
              <a:rPr lang="en-US" sz="2799">
                <a:solidFill>
                  <a:srgbClr val="3A4C68"/>
                </a:solidFill>
                <a:latin typeface="Arimo Bold"/>
                <a:ea typeface="Arimo Bold"/>
                <a:cs typeface="Arimo Bold"/>
                <a:sym typeface="Arimo Bold"/>
              </a:rPr>
              <a:t>feedbacks</a:t>
            </a:r>
            <a:r>
              <a:rPr lang="en-US" sz="2799">
                <a:solidFill>
                  <a:srgbClr val="3A4C68"/>
                </a:solidFill>
                <a:latin typeface="Arimo"/>
                <a:ea typeface="Arimo"/>
                <a:cs typeface="Arimo"/>
                <a:sym typeface="Arimo"/>
              </a:rPr>
              <a:t> from guests and try to </a:t>
            </a:r>
            <a:r>
              <a:rPr lang="en-US" sz="2799">
                <a:solidFill>
                  <a:srgbClr val="3A4C68"/>
                </a:solidFill>
                <a:latin typeface="Arimo Bold"/>
                <a:ea typeface="Arimo Bold"/>
                <a:cs typeface="Arimo Bold"/>
                <a:sym typeface="Arimo Bold"/>
              </a:rPr>
              <a:t>improve </a:t>
            </a:r>
            <a:r>
              <a:rPr lang="en-US" sz="2799">
                <a:solidFill>
                  <a:srgbClr val="3A4C68"/>
                </a:solidFill>
                <a:latin typeface="Arimo"/>
                <a:ea typeface="Arimo"/>
                <a:cs typeface="Arimo"/>
                <a:sym typeface="Arimo"/>
              </a:rPr>
              <a:t>the </a:t>
            </a:r>
            <a:r>
              <a:rPr lang="en-US" sz="2799">
                <a:solidFill>
                  <a:srgbClr val="3A4C68"/>
                </a:solidFill>
                <a:latin typeface="Arimo Bold"/>
                <a:ea typeface="Arimo Bold"/>
                <a:cs typeface="Arimo Bold"/>
                <a:sym typeface="Arimo Bold"/>
              </a:rPr>
              <a:t>services</a:t>
            </a:r>
            <a:r>
              <a:rPr lang="en-US" sz="2799">
                <a:solidFill>
                  <a:srgbClr val="3A4C68"/>
                </a:solidFill>
                <a:latin typeface="Arimo"/>
                <a:ea typeface="Arimo"/>
                <a:cs typeface="Arimo"/>
                <a:sym typeface="Arimo"/>
              </a:rPr>
              <a:t>.</a:t>
            </a:r>
          </a:p>
          <a:p>
            <a:pPr algn="l" marL="955040" indent="-477520" lvl="1">
              <a:lnSpc>
                <a:spcPts val="3863"/>
              </a:lnSpc>
            </a:pPr>
          </a:p>
        </p:txBody>
      </p:sp>
      <p:sp>
        <p:nvSpPr>
          <p:cNvPr name="TextBox 10" id="10"/>
          <p:cNvSpPr txBox="true"/>
          <p:nvPr/>
        </p:nvSpPr>
        <p:spPr>
          <a:xfrm rot="0">
            <a:off x="2407725" y="577200"/>
            <a:ext cx="13472550" cy="1986975"/>
          </a:xfrm>
          <a:prstGeom prst="rect">
            <a:avLst/>
          </a:prstGeom>
        </p:spPr>
        <p:txBody>
          <a:bodyPr anchor="t" rtlCol="false" tIns="0" lIns="0" bIns="0" rIns="0">
            <a:spAutoFit/>
          </a:bodyPr>
          <a:lstStyle/>
          <a:p>
            <a:pPr algn="l">
              <a:lnSpc>
                <a:spcPts val="13680"/>
              </a:lnSpc>
            </a:pPr>
            <a:r>
              <a:rPr lang="en-US" sz="7600">
                <a:solidFill>
                  <a:srgbClr val="FE8175"/>
                </a:solidFill>
                <a:latin typeface="Anton"/>
                <a:ea typeface="Anton"/>
                <a:cs typeface="Anton"/>
                <a:sym typeface="Anton"/>
              </a:rPr>
              <a:t>Repeated Vs </a:t>
            </a:r>
            <a:r>
              <a:rPr lang="en-US" sz="7600">
                <a:solidFill>
                  <a:srgbClr val="3A4C68"/>
                </a:solidFill>
                <a:latin typeface="Anton"/>
                <a:ea typeface="Anton"/>
                <a:cs typeface="Anton"/>
                <a:sym typeface="Anton"/>
              </a:rPr>
              <a:t>Non-Repeated Guests</a:t>
            </a:r>
          </a:p>
        </p:txBody>
      </p:sp>
      <p:grpSp>
        <p:nvGrpSpPr>
          <p:cNvPr name="Group 11" id="11"/>
          <p:cNvGrpSpPr/>
          <p:nvPr/>
        </p:nvGrpSpPr>
        <p:grpSpPr>
          <a:xfrm rot="0">
            <a:off x="24107450" y="9598200"/>
            <a:ext cx="3350" cy="1500"/>
            <a:chOff x="0" y="0"/>
            <a:chExt cx="4467" cy="2000"/>
          </a:xfrm>
        </p:grpSpPr>
        <p:sp>
          <p:nvSpPr>
            <p:cNvPr name="Freeform 12" id="12"/>
            <p:cNvSpPr/>
            <p:nvPr/>
          </p:nvSpPr>
          <p:spPr>
            <a:xfrm flipH="false" flipV="false" rot="0">
              <a:off x="127" y="0"/>
              <a:ext cx="4318" cy="1905"/>
            </a:xfrm>
            <a:custGeom>
              <a:avLst/>
              <a:gdLst/>
              <a:ahLst/>
              <a:cxnLst/>
              <a:rect r="r" b="b" t="t" l="l"/>
              <a:pathLst>
                <a:path h="1905" w="4318">
                  <a:moveTo>
                    <a:pt x="4318" y="0"/>
                  </a:moveTo>
                  <a:cubicBezTo>
                    <a:pt x="2667" y="889"/>
                    <a:pt x="1270" y="1397"/>
                    <a:pt x="0" y="1905"/>
                  </a:cubicBezTo>
                  <a:cubicBezTo>
                    <a:pt x="1270" y="1397"/>
                    <a:pt x="2921" y="889"/>
                    <a:pt x="4318" y="0"/>
                  </a:cubicBezTo>
                  <a:close/>
                </a:path>
              </a:pathLst>
            </a:custGeom>
            <a:solidFill>
              <a:srgbClr val="312C31"/>
            </a:solidFill>
          </p:spPr>
        </p:sp>
      </p:grpSp>
      <p:grpSp>
        <p:nvGrpSpPr>
          <p:cNvPr name="Group 13" id="13"/>
          <p:cNvGrpSpPr/>
          <p:nvPr/>
        </p:nvGrpSpPr>
        <p:grpSpPr>
          <a:xfrm rot="0">
            <a:off x="24744250" y="7555500"/>
            <a:ext cx="50" cy="250"/>
            <a:chOff x="0" y="0"/>
            <a:chExt cx="67" cy="333"/>
          </a:xfrm>
        </p:grpSpPr>
        <p:sp>
          <p:nvSpPr>
            <p:cNvPr name="Freeform 14" id="14"/>
            <p:cNvSpPr/>
            <p:nvPr/>
          </p:nvSpPr>
          <p:spPr>
            <a:xfrm flipH="false" flipV="false" rot="0">
              <a:off x="127" y="0"/>
              <a:ext cx="0" cy="254"/>
            </a:xfrm>
            <a:custGeom>
              <a:avLst/>
              <a:gdLst/>
              <a:ahLst/>
              <a:cxnLst/>
              <a:rect r="r" b="b" t="t" l="l"/>
              <a:pathLst>
                <a:path h="254" w="0">
                  <a:moveTo>
                    <a:pt x="0" y="254"/>
                  </a:moveTo>
                  <a:cubicBezTo>
                    <a:pt x="0" y="0"/>
                    <a:pt x="0" y="0"/>
                    <a:pt x="0" y="254"/>
                  </a:cubicBezTo>
                  <a:cubicBezTo>
                    <a:pt x="0" y="0"/>
                    <a:pt x="0" y="0"/>
                    <a:pt x="0" y="254"/>
                  </a:cubicBezTo>
                  <a:close/>
                </a:path>
              </a:pathLst>
            </a:custGeom>
            <a:solidFill>
              <a:srgbClr val="312C31"/>
            </a:solidFill>
          </p:spPr>
        </p:sp>
      </p:grpSp>
      <p:grpSp>
        <p:nvGrpSpPr>
          <p:cNvPr name="Group 15" id="15"/>
          <p:cNvGrpSpPr/>
          <p:nvPr/>
        </p:nvGrpSpPr>
        <p:grpSpPr>
          <a:xfrm rot="0">
            <a:off x="25968700" y="7617500"/>
            <a:ext cx="1050" cy="650"/>
            <a:chOff x="0" y="0"/>
            <a:chExt cx="1400" cy="867"/>
          </a:xfrm>
        </p:grpSpPr>
        <p:sp>
          <p:nvSpPr>
            <p:cNvPr name="Freeform 16" id="16"/>
            <p:cNvSpPr/>
            <p:nvPr/>
          </p:nvSpPr>
          <p:spPr>
            <a:xfrm flipH="false" flipV="false" rot="0">
              <a:off x="0" y="0"/>
              <a:ext cx="1397" cy="889"/>
            </a:xfrm>
            <a:custGeom>
              <a:avLst/>
              <a:gdLst/>
              <a:ahLst/>
              <a:cxnLst/>
              <a:rect r="r" b="b" t="t" l="l"/>
              <a:pathLst>
                <a:path h="889" w="1397">
                  <a:moveTo>
                    <a:pt x="1397" y="0"/>
                  </a:moveTo>
                  <a:cubicBezTo>
                    <a:pt x="889" y="381"/>
                    <a:pt x="635" y="635"/>
                    <a:pt x="0" y="889"/>
                  </a:cubicBezTo>
                  <a:cubicBezTo>
                    <a:pt x="635" y="635"/>
                    <a:pt x="889" y="381"/>
                    <a:pt x="1397" y="0"/>
                  </a:cubicBezTo>
                  <a:close/>
                </a:path>
              </a:pathLst>
            </a:custGeom>
            <a:solidFill>
              <a:srgbClr val="312C31"/>
            </a:solidFill>
          </p:spPr>
        </p:sp>
      </p:grpSp>
      <p:grpSp>
        <p:nvGrpSpPr>
          <p:cNvPr name="Group 17" id="17"/>
          <p:cNvGrpSpPr/>
          <p:nvPr/>
        </p:nvGrpSpPr>
        <p:grpSpPr>
          <a:xfrm rot="-10800000">
            <a:off x="1469950" y="7287734"/>
            <a:ext cx="1782" cy="3092"/>
            <a:chOff x="0" y="0"/>
            <a:chExt cx="2376" cy="4123"/>
          </a:xfrm>
        </p:grpSpPr>
        <p:sp>
          <p:nvSpPr>
            <p:cNvPr name="Freeform 18" id="18"/>
            <p:cNvSpPr/>
            <p:nvPr/>
          </p:nvSpPr>
          <p:spPr>
            <a:xfrm flipH="false" flipV="false" rot="0">
              <a:off x="0" y="127"/>
              <a:ext cx="2286" cy="4064"/>
            </a:xfrm>
            <a:custGeom>
              <a:avLst/>
              <a:gdLst/>
              <a:ahLst/>
              <a:cxnLst/>
              <a:rect r="r" b="b" t="t" l="l"/>
              <a:pathLst>
                <a:path h="4064" w="2286">
                  <a:moveTo>
                    <a:pt x="0" y="0"/>
                  </a:moveTo>
                  <a:cubicBezTo>
                    <a:pt x="635" y="1143"/>
                    <a:pt x="1778" y="2540"/>
                    <a:pt x="2286" y="4064"/>
                  </a:cubicBezTo>
                  <a:cubicBezTo>
                    <a:pt x="1778" y="2540"/>
                    <a:pt x="889" y="1016"/>
                    <a:pt x="0" y="0"/>
                  </a:cubicBezTo>
                  <a:close/>
                </a:path>
              </a:pathLst>
            </a:custGeom>
            <a:solidFill>
              <a:srgbClr val="312C31"/>
            </a:solidFill>
          </p:spPr>
        </p:sp>
      </p:grpSp>
      <p:sp>
        <p:nvSpPr>
          <p:cNvPr name="Freeform 19" id="19"/>
          <p:cNvSpPr/>
          <p:nvPr/>
        </p:nvSpPr>
        <p:spPr>
          <a:xfrm flipH="false" flipV="false" rot="0">
            <a:off x="10204350" y="2853300"/>
            <a:ext cx="7083700" cy="7110900"/>
          </a:xfrm>
          <a:custGeom>
            <a:avLst/>
            <a:gdLst/>
            <a:ahLst/>
            <a:cxnLst/>
            <a:rect r="r" b="b" t="t" l="l"/>
            <a:pathLst>
              <a:path h="7110900" w="7083700">
                <a:moveTo>
                  <a:pt x="0" y="0"/>
                </a:moveTo>
                <a:lnTo>
                  <a:pt x="7083700" y="0"/>
                </a:lnTo>
                <a:lnTo>
                  <a:pt x="7083700" y="7110900"/>
                </a:lnTo>
                <a:lnTo>
                  <a:pt x="0" y="7110900"/>
                </a:lnTo>
                <a:lnTo>
                  <a:pt x="0" y="0"/>
                </a:lnTo>
                <a:close/>
              </a:path>
            </a:pathLst>
          </a:custGeom>
          <a:blipFill>
            <a:blip r:embed="rId8"/>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3555" y="9112472"/>
            <a:ext cx="9833985" cy="1174514"/>
          </a:xfrm>
          <a:custGeom>
            <a:avLst/>
            <a:gdLst/>
            <a:ahLst/>
            <a:cxnLst/>
            <a:rect r="r" b="b" t="t" l="l"/>
            <a:pathLst>
              <a:path h="1174514" w="9833985">
                <a:moveTo>
                  <a:pt x="0" y="0"/>
                </a:moveTo>
                <a:lnTo>
                  <a:pt x="9833986" y="0"/>
                </a:lnTo>
                <a:lnTo>
                  <a:pt x="9833986" y="1174514"/>
                </a:lnTo>
                <a:lnTo>
                  <a:pt x="0" y="1174514"/>
                </a:lnTo>
                <a:lnTo>
                  <a:pt x="0" y="0"/>
                </a:lnTo>
                <a:close/>
              </a:path>
            </a:pathLst>
          </a:custGeom>
          <a:blipFill>
            <a:blip r:embed="rId3"/>
            <a:stretch>
              <a:fillRect l="0" t="-165958" r="0" b="0"/>
            </a:stretch>
          </a:blipFill>
        </p:spPr>
      </p:sp>
      <p:sp>
        <p:nvSpPr>
          <p:cNvPr name="Freeform 3" id="3"/>
          <p:cNvSpPr/>
          <p:nvPr/>
        </p:nvSpPr>
        <p:spPr>
          <a:xfrm flipH="false" flipV="false" rot="0">
            <a:off x="9356931" y="9112450"/>
            <a:ext cx="8930947" cy="1174550"/>
          </a:xfrm>
          <a:custGeom>
            <a:avLst/>
            <a:gdLst/>
            <a:ahLst/>
            <a:cxnLst/>
            <a:rect r="r" b="b" t="t" l="l"/>
            <a:pathLst>
              <a:path h="1174550" w="8930947">
                <a:moveTo>
                  <a:pt x="0" y="0"/>
                </a:moveTo>
                <a:lnTo>
                  <a:pt x="8930947" y="0"/>
                </a:lnTo>
                <a:lnTo>
                  <a:pt x="8930947" y="1174550"/>
                </a:lnTo>
                <a:lnTo>
                  <a:pt x="0" y="1174550"/>
                </a:lnTo>
                <a:lnTo>
                  <a:pt x="0" y="0"/>
                </a:lnTo>
                <a:close/>
              </a:path>
            </a:pathLst>
          </a:custGeom>
          <a:blipFill>
            <a:blip r:embed="rId3"/>
            <a:stretch>
              <a:fillRect l="0" t="-165945" r="-10109" b="-1"/>
            </a:stretch>
          </a:blipFill>
        </p:spPr>
      </p:sp>
      <p:sp>
        <p:nvSpPr>
          <p:cNvPr name="Freeform 4" id="4"/>
          <p:cNvSpPr/>
          <p:nvPr/>
        </p:nvSpPr>
        <p:spPr>
          <a:xfrm flipH="true" flipV="false" rot="0">
            <a:off x="-33550" y="-912302"/>
            <a:ext cx="2640600" cy="5801038"/>
          </a:xfrm>
          <a:custGeom>
            <a:avLst/>
            <a:gdLst/>
            <a:ahLst/>
            <a:cxnLst/>
            <a:rect r="r" b="b" t="t" l="l"/>
            <a:pathLst>
              <a:path h="5801038" w="2640600">
                <a:moveTo>
                  <a:pt x="2640600" y="0"/>
                </a:moveTo>
                <a:lnTo>
                  <a:pt x="0" y="0"/>
                </a:lnTo>
                <a:lnTo>
                  <a:pt x="0" y="5801038"/>
                </a:lnTo>
                <a:lnTo>
                  <a:pt x="2640600" y="5801038"/>
                </a:lnTo>
                <a:lnTo>
                  <a:pt x="2640600" y="0"/>
                </a:lnTo>
                <a:close/>
              </a:path>
            </a:pathLst>
          </a:custGeom>
          <a:blipFill>
            <a:blip r:embed="rId4"/>
            <a:stretch>
              <a:fillRect l="0" t="0" r="-123259" b="0"/>
            </a:stretch>
          </a:blipFill>
        </p:spPr>
      </p:sp>
      <p:sp>
        <p:nvSpPr>
          <p:cNvPr name="Freeform 5" id="5"/>
          <p:cNvSpPr/>
          <p:nvPr/>
        </p:nvSpPr>
        <p:spPr>
          <a:xfrm flipH="true" flipV="false" rot="0">
            <a:off x="15691352" y="5369386"/>
            <a:ext cx="2596548" cy="5189764"/>
          </a:xfrm>
          <a:custGeom>
            <a:avLst/>
            <a:gdLst/>
            <a:ahLst/>
            <a:cxnLst/>
            <a:rect r="r" b="b" t="t" l="l"/>
            <a:pathLst>
              <a:path h="5189764" w="2596548">
                <a:moveTo>
                  <a:pt x="2596548" y="0"/>
                </a:moveTo>
                <a:lnTo>
                  <a:pt x="0" y="0"/>
                </a:lnTo>
                <a:lnTo>
                  <a:pt x="0" y="5189764"/>
                </a:lnTo>
                <a:lnTo>
                  <a:pt x="2596548" y="5189764"/>
                </a:lnTo>
                <a:lnTo>
                  <a:pt x="2596548" y="0"/>
                </a:lnTo>
                <a:close/>
              </a:path>
            </a:pathLst>
          </a:custGeom>
          <a:blipFill>
            <a:blip r:embed="rId5"/>
            <a:stretch>
              <a:fillRect l="-103128" t="0" r="0" b="-3"/>
            </a:stretch>
          </a:blipFill>
        </p:spPr>
      </p:sp>
      <p:sp>
        <p:nvSpPr>
          <p:cNvPr name="Freeform 6" id="6"/>
          <p:cNvSpPr/>
          <p:nvPr/>
        </p:nvSpPr>
        <p:spPr>
          <a:xfrm flipH="false" flipV="false" rot="0">
            <a:off x="15253546" y="223796"/>
            <a:ext cx="2746096" cy="597040"/>
          </a:xfrm>
          <a:custGeom>
            <a:avLst/>
            <a:gdLst/>
            <a:ahLst/>
            <a:cxnLst/>
            <a:rect r="r" b="b" t="t" l="l"/>
            <a:pathLst>
              <a:path h="597040" w="2746096">
                <a:moveTo>
                  <a:pt x="0" y="0"/>
                </a:moveTo>
                <a:lnTo>
                  <a:pt x="2746096" y="0"/>
                </a:lnTo>
                <a:lnTo>
                  <a:pt x="2746096" y="597040"/>
                </a:lnTo>
                <a:lnTo>
                  <a:pt x="0" y="5970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872924" y="6157068"/>
            <a:ext cx="597040" cy="2746096"/>
          </a:xfrm>
          <a:custGeom>
            <a:avLst/>
            <a:gdLst/>
            <a:ahLst/>
            <a:cxnLst/>
            <a:rect r="r" b="b" t="t" l="l"/>
            <a:pathLst>
              <a:path h="2746096" w="597040">
                <a:moveTo>
                  <a:pt x="0" y="0"/>
                </a:moveTo>
                <a:lnTo>
                  <a:pt x="597040" y="0"/>
                </a:lnTo>
                <a:lnTo>
                  <a:pt x="597040" y="2746096"/>
                </a:lnTo>
                <a:lnTo>
                  <a:pt x="0" y="274609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8249949" y="3236075"/>
            <a:ext cx="5125350" cy="960750"/>
          </a:xfrm>
          <a:prstGeom prst="rect">
            <a:avLst/>
          </a:prstGeom>
        </p:spPr>
        <p:txBody>
          <a:bodyPr anchor="t" rtlCol="false" tIns="0" lIns="0" bIns="0" rIns="0">
            <a:spAutoFit/>
          </a:bodyPr>
          <a:lstStyle/>
          <a:p>
            <a:pPr algn="ctr">
              <a:lnSpc>
                <a:spcPts val="9120"/>
              </a:lnSpc>
            </a:pPr>
            <a:r>
              <a:rPr lang="en-US" sz="7600">
                <a:solidFill>
                  <a:srgbClr val="FE8175"/>
                </a:solidFill>
                <a:latin typeface="Anton"/>
                <a:ea typeface="Anton"/>
                <a:cs typeface="Anton"/>
                <a:sym typeface="Anton"/>
              </a:rPr>
              <a:t>Insights found</a:t>
            </a:r>
          </a:p>
        </p:txBody>
      </p:sp>
      <p:sp>
        <p:nvSpPr>
          <p:cNvPr name="TextBox 9" id="9"/>
          <p:cNvSpPr txBox="true"/>
          <p:nvPr/>
        </p:nvSpPr>
        <p:spPr>
          <a:xfrm rot="0">
            <a:off x="2423025" y="577200"/>
            <a:ext cx="13441950" cy="1389375"/>
          </a:xfrm>
          <a:prstGeom prst="rect">
            <a:avLst/>
          </a:prstGeom>
        </p:spPr>
        <p:txBody>
          <a:bodyPr anchor="t" rtlCol="false" tIns="0" lIns="0" bIns="0" rIns="0">
            <a:spAutoFit/>
          </a:bodyPr>
          <a:lstStyle/>
          <a:p>
            <a:pPr algn="l">
              <a:lnSpc>
                <a:spcPts val="13680"/>
              </a:lnSpc>
            </a:pPr>
            <a:r>
              <a:rPr lang="en-US" sz="7600">
                <a:solidFill>
                  <a:srgbClr val="FE8175"/>
                </a:solidFill>
                <a:latin typeface="Anton"/>
                <a:ea typeface="Anton"/>
                <a:cs typeface="Anton"/>
                <a:sym typeface="Anton"/>
              </a:rPr>
              <a:t>Requirement of</a:t>
            </a:r>
            <a:r>
              <a:rPr lang="en-US" sz="7600">
                <a:solidFill>
                  <a:srgbClr val="3A4C68"/>
                </a:solidFill>
                <a:latin typeface="Anton"/>
                <a:ea typeface="Anton"/>
                <a:cs typeface="Anton"/>
                <a:sym typeface="Anton"/>
              </a:rPr>
              <a:t> Car Parking Space</a:t>
            </a:r>
          </a:p>
        </p:txBody>
      </p:sp>
      <p:sp>
        <p:nvSpPr>
          <p:cNvPr name="Freeform 10" id="10"/>
          <p:cNvSpPr/>
          <p:nvPr/>
        </p:nvSpPr>
        <p:spPr>
          <a:xfrm flipH="false" flipV="false" rot="0">
            <a:off x="1524000" y="2820000"/>
            <a:ext cx="6939300" cy="7310768"/>
          </a:xfrm>
          <a:custGeom>
            <a:avLst/>
            <a:gdLst/>
            <a:ahLst/>
            <a:cxnLst/>
            <a:rect r="r" b="b" t="t" l="l"/>
            <a:pathLst>
              <a:path h="7310768" w="6939300">
                <a:moveTo>
                  <a:pt x="0" y="0"/>
                </a:moveTo>
                <a:lnTo>
                  <a:pt x="6939300" y="0"/>
                </a:lnTo>
                <a:lnTo>
                  <a:pt x="6939300" y="7310768"/>
                </a:lnTo>
                <a:lnTo>
                  <a:pt x="0" y="7310768"/>
                </a:lnTo>
                <a:lnTo>
                  <a:pt x="0" y="0"/>
                </a:lnTo>
                <a:close/>
              </a:path>
            </a:pathLst>
          </a:custGeom>
          <a:blipFill>
            <a:blip r:embed="rId10"/>
            <a:stretch>
              <a:fillRect l="0" t="0" r="0" b="0"/>
            </a:stretch>
          </a:blipFill>
        </p:spPr>
      </p:sp>
      <p:sp>
        <p:nvSpPr>
          <p:cNvPr name="TextBox 11" id="11"/>
          <p:cNvSpPr txBox="true"/>
          <p:nvPr/>
        </p:nvSpPr>
        <p:spPr>
          <a:xfrm rot="0">
            <a:off x="8817675" y="4219850"/>
            <a:ext cx="7071150" cy="4649025"/>
          </a:xfrm>
          <a:prstGeom prst="rect">
            <a:avLst/>
          </a:prstGeom>
        </p:spPr>
        <p:txBody>
          <a:bodyPr anchor="t" rtlCol="false" tIns="0" lIns="0" bIns="0" rIns="0">
            <a:spAutoFit/>
          </a:bodyPr>
          <a:lstStyle/>
          <a:p>
            <a:pPr algn="l" marL="955040" indent="-477520" lvl="1">
              <a:lnSpc>
                <a:spcPts val="3863"/>
              </a:lnSpc>
              <a:buFont typeface="Arial"/>
              <a:buChar char="•"/>
            </a:pPr>
            <a:r>
              <a:rPr lang="en-US" sz="2799">
                <a:solidFill>
                  <a:srgbClr val="3A4C68"/>
                </a:solidFill>
                <a:latin typeface="Arimo"/>
                <a:ea typeface="Arimo"/>
                <a:cs typeface="Arimo"/>
                <a:sym typeface="Arimo"/>
              </a:rPr>
              <a:t>This chart shows that </a:t>
            </a:r>
            <a:r>
              <a:rPr lang="en-US" sz="2799">
                <a:solidFill>
                  <a:srgbClr val="3A4C68"/>
                </a:solidFill>
                <a:latin typeface="Arimo Bold"/>
                <a:ea typeface="Arimo Bold"/>
                <a:cs typeface="Arimo Bold"/>
                <a:sym typeface="Arimo Bold"/>
              </a:rPr>
              <a:t>91.6%</a:t>
            </a:r>
            <a:r>
              <a:rPr lang="en-US" sz="2799">
                <a:solidFill>
                  <a:srgbClr val="3A4C68"/>
                </a:solidFill>
                <a:latin typeface="Arimo"/>
                <a:ea typeface="Arimo"/>
                <a:cs typeface="Arimo"/>
                <a:sym typeface="Arimo"/>
              </a:rPr>
              <a:t> guests did </a:t>
            </a:r>
            <a:r>
              <a:rPr lang="en-US" sz="2799">
                <a:solidFill>
                  <a:srgbClr val="3A4C68"/>
                </a:solidFill>
                <a:latin typeface="Arimo Bold"/>
                <a:ea typeface="Arimo Bold"/>
                <a:cs typeface="Arimo Bold"/>
                <a:sym typeface="Arimo Bold"/>
              </a:rPr>
              <a:t>not required</a:t>
            </a:r>
            <a:r>
              <a:rPr lang="en-US" sz="2799">
                <a:solidFill>
                  <a:srgbClr val="3A4C68"/>
                </a:solidFill>
                <a:latin typeface="Arimo"/>
                <a:ea typeface="Arimo"/>
                <a:cs typeface="Arimo"/>
                <a:sym typeface="Arimo"/>
              </a:rPr>
              <a:t> the </a:t>
            </a:r>
            <a:r>
              <a:rPr lang="en-US" sz="2799">
                <a:solidFill>
                  <a:srgbClr val="3A4C68"/>
                </a:solidFill>
                <a:latin typeface="Arimo Bold"/>
                <a:ea typeface="Arimo Bold"/>
                <a:cs typeface="Arimo Bold"/>
                <a:sym typeface="Arimo Bold"/>
              </a:rPr>
              <a:t>parking space</a:t>
            </a:r>
            <a:r>
              <a:rPr lang="en-US" sz="2799">
                <a:solidFill>
                  <a:srgbClr val="3A4C68"/>
                </a:solidFill>
                <a:latin typeface="Arimo"/>
                <a:ea typeface="Arimo"/>
                <a:cs typeface="Arimo"/>
                <a:sym typeface="Arimo"/>
              </a:rPr>
              <a:t>. Only </a:t>
            </a:r>
            <a:r>
              <a:rPr lang="en-US" sz="2799">
                <a:solidFill>
                  <a:srgbClr val="3A4C68"/>
                </a:solidFill>
                <a:latin typeface="Arimo Bold"/>
                <a:ea typeface="Arimo Bold"/>
                <a:cs typeface="Arimo Bold"/>
                <a:sym typeface="Arimo Bold"/>
              </a:rPr>
              <a:t>8.3%</a:t>
            </a:r>
            <a:r>
              <a:rPr lang="en-US" sz="2799">
                <a:solidFill>
                  <a:srgbClr val="3A4C68"/>
                </a:solidFill>
                <a:latin typeface="Arimo"/>
                <a:ea typeface="Arimo"/>
                <a:cs typeface="Arimo"/>
                <a:sym typeface="Arimo"/>
              </a:rPr>
              <a:t> guests </a:t>
            </a:r>
            <a:r>
              <a:rPr lang="en-US" sz="2799">
                <a:solidFill>
                  <a:srgbClr val="3A4C68"/>
                </a:solidFill>
                <a:latin typeface="Arimo Bold"/>
                <a:ea typeface="Arimo Bold"/>
                <a:cs typeface="Arimo Bold"/>
                <a:sym typeface="Arimo Bold"/>
              </a:rPr>
              <a:t>required</a:t>
            </a:r>
            <a:r>
              <a:rPr lang="en-US" sz="2799">
                <a:solidFill>
                  <a:srgbClr val="3A4C68"/>
                </a:solidFill>
                <a:latin typeface="Arimo"/>
                <a:ea typeface="Arimo"/>
                <a:cs typeface="Arimo"/>
                <a:sym typeface="Arimo"/>
              </a:rPr>
              <a:t> the </a:t>
            </a:r>
            <a:r>
              <a:rPr lang="en-US" sz="2799">
                <a:solidFill>
                  <a:srgbClr val="3A4C68"/>
                </a:solidFill>
                <a:latin typeface="Arimo Bold"/>
                <a:ea typeface="Arimo Bold"/>
                <a:cs typeface="Arimo Bold"/>
                <a:sym typeface="Arimo Bold"/>
              </a:rPr>
              <a:t>parking space.</a:t>
            </a:r>
          </a:p>
          <a:p>
            <a:pPr algn="l" marL="955040" indent="-477520" lvl="1">
              <a:lnSpc>
                <a:spcPts val="3863"/>
              </a:lnSpc>
              <a:buFont typeface="Arial"/>
              <a:buChar char="•"/>
            </a:pPr>
            <a:r>
              <a:rPr lang="en-US" sz="2799">
                <a:solidFill>
                  <a:srgbClr val="3A4C68"/>
                </a:solidFill>
                <a:latin typeface="Arimo"/>
                <a:ea typeface="Arimo"/>
                <a:cs typeface="Arimo"/>
                <a:sym typeface="Arimo"/>
              </a:rPr>
              <a:t>The </a:t>
            </a:r>
            <a:r>
              <a:rPr lang="en-US" sz="2799">
                <a:solidFill>
                  <a:srgbClr val="3A4C68"/>
                </a:solidFill>
                <a:latin typeface="Arimo Bold"/>
                <a:ea typeface="Arimo Bold"/>
                <a:cs typeface="Arimo Bold"/>
                <a:sym typeface="Arimo Bold"/>
              </a:rPr>
              <a:t>demand </a:t>
            </a:r>
            <a:r>
              <a:rPr lang="en-US" sz="2799">
                <a:solidFill>
                  <a:srgbClr val="3A4C68"/>
                </a:solidFill>
                <a:latin typeface="Arimo"/>
                <a:ea typeface="Arimo"/>
                <a:cs typeface="Arimo"/>
                <a:sym typeface="Arimo"/>
              </a:rPr>
              <a:t>for car parking area is </a:t>
            </a:r>
            <a:r>
              <a:rPr lang="en-US" sz="2799">
                <a:solidFill>
                  <a:srgbClr val="3A4C68"/>
                </a:solidFill>
                <a:latin typeface="Arimo Bold"/>
                <a:ea typeface="Arimo Bold"/>
                <a:cs typeface="Arimo Bold"/>
                <a:sym typeface="Arimo Bold"/>
              </a:rPr>
              <a:t>less</a:t>
            </a:r>
            <a:r>
              <a:rPr lang="en-US" sz="2799">
                <a:solidFill>
                  <a:srgbClr val="3A4C68"/>
                </a:solidFill>
                <a:latin typeface="Arimo"/>
                <a:ea typeface="Arimo"/>
                <a:cs typeface="Arimo"/>
                <a:sym typeface="Arimo"/>
              </a:rPr>
              <a:t>. It can be said that hotels need to </a:t>
            </a:r>
            <a:r>
              <a:rPr lang="en-US" sz="2799">
                <a:solidFill>
                  <a:srgbClr val="3A4C68"/>
                </a:solidFill>
                <a:latin typeface="Arimo Bold"/>
                <a:ea typeface="Arimo Bold"/>
                <a:cs typeface="Arimo Bold"/>
                <a:sym typeface="Arimo Bold"/>
              </a:rPr>
              <a:t>work less </a:t>
            </a:r>
            <a:r>
              <a:rPr lang="en-US" sz="2799">
                <a:solidFill>
                  <a:srgbClr val="3A4C68"/>
                </a:solidFill>
                <a:latin typeface="Arimo"/>
                <a:ea typeface="Arimo"/>
                <a:cs typeface="Arimo"/>
                <a:sym typeface="Arimo"/>
              </a:rPr>
              <a:t>on car parking spaces as only </a:t>
            </a:r>
            <a:r>
              <a:rPr lang="en-US" sz="2799">
                <a:solidFill>
                  <a:srgbClr val="3A4C68"/>
                </a:solidFill>
                <a:latin typeface="Arimo Bold"/>
                <a:ea typeface="Arimo Bold"/>
                <a:cs typeface="Arimo Bold"/>
                <a:sym typeface="Arimo Bold"/>
              </a:rPr>
              <a:t>1 car parking space</a:t>
            </a:r>
            <a:r>
              <a:rPr lang="en-US" sz="2799">
                <a:solidFill>
                  <a:srgbClr val="3A4C68"/>
                </a:solidFill>
                <a:latin typeface="Arimo"/>
                <a:ea typeface="Arimo"/>
                <a:cs typeface="Arimo"/>
                <a:sym typeface="Arimo"/>
              </a:rPr>
              <a:t> was required by </a:t>
            </a:r>
            <a:r>
              <a:rPr lang="en-US" sz="2799">
                <a:solidFill>
                  <a:srgbClr val="3A4C68"/>
                </a:solidFill>
                <a:latin typeface="Arimo Bold"/>
                <a:ea typeface="Arimo Bold"/>
                <a:cs typeface="Arimo Bold"/>
                <a:sym typeface="Arimo Bold"/>
              </a:rPr>
              <a:t>8.3% </a:t>
            </a:r>
            <a:r>
              <a:rPr lang="en-US" sz="2799">
                <a:solidFill>
                  <a:srgbClr val="3A4C68"/>
                </a:solidFill>
                <a:latin typeface="Arimo"/>
                <a:ea typeface="Arimo"/>
                <a:cs typeface="Arimo"/>
                <a:sym typeface="Arimo"/>
              </a:rPr>
              <a:t>of guests.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3407900" y="3407900"/>
            <a:ext cx="7740248" cy="924450"/>
          </a:xfrm>
          <a:custGeom>
            <a:avLst/>
            <a:gdLst/>
            <a:ahLst/>
            <a:cxnLst/>
            <a:rect r="r" b="b" t="t" l="l"/>
            <a:pathLst>
              <a:path h="924450" w="7740248">
                <a:moveTo>
                  <a:pt x="0" y="0"/>
                </a:moveTo>
                <a:lnTo>
                  <a:pt x="7740248" y="0"/>
                </a:lnTo>
                <a:lnTo>
                  <a:pt x="7740248" y="924450"/>
                </a:lnTo>
                <a:lnTo>
                  <a:pt x="0" y="924450"/>
                </a:lnTo>
                <a:lnTo>
                  <a:pt x="0" y="0"/>
                </a:lnTo>
                <a:close/>
              </a:path>
            </a:pathLst>
          </a:custGeom>
          <a:blipFill>
            <a:blip r:embed="rId3"/>
            <a:stretch>
              <a:fillRect l="0" t="-165959" r="0" b="0"/>
            </a:stretch>
          </a:blipFill>
        </p:spPr>
      </p:sp>
      <p:sp>
        <p:nvSpPr>
          <p:cNvPr name="Freeform 3" id="3"/>
          <p:cNvSpPr/>
          <p:nvPr/>
        </p:nvSpPr>
        <p:spPr>
          <a:xfrm flipH="false" flipV="false" rot="5400000">
            <a:off x="-987076" y="8378276"/>
            <a:ext cx="2898602" cy="924450"/>
          </a:xfrm>
          <a:custGeom>
            <a:avLst/>
            <a:gdLst/>
            <a:ahLst/>
            <a:cxnLst/>
            <a:rect r="r" b="b" t="t" l="l"/>
            <a:pathLst>
              <a:path h="924450" w="2898602">
                <a:moveTo>
                  <a:pt x="0" y="0"/>
                </a:moveTo>
                <a:lnTo>
                  <a:pt x="2898602" y="0"/>
                </a:lnTo>
                <a:lnTo>
                  <a:pt x="2898602" y="924450"/>
                </a:lnTo>
                <a:lnTo>
                  <a:pt x="0" y="924450"/>
                </a:lnTo>
                <a:lnTo>
                  <a:pt x="0" y="0"/>
                </a:lnTo>
                <a:close/>
              </a:path>
            </a:pathLst>
          </a:custGeom>
          <a:blipFill>
            <a:blip r:embed="rId3"/>
            <a:stretch>
              <a:fillRect l="0" t="-165960" r="-167036" b="-2"/>
            </a:stretch>
          </a:blipFill>
        </p:spPr>
      </p:sp>
      <p:sp>
        <p:nvSpPr>
          <p:cNvPr name="Freeform 4" id="4"/>
          <p:cNvSpPr/>
          <p:nvPr/>
        </p:nvSpPr>
        <p:spPr>
          <a:xfrm flipH="false" flipV="false" rot="-10800000">
            <a:off x="15101048" y="9292898"/>
            <a:ext cx="3186952" cy="1025602"/>
          </a:xfrm>
          <a:custGeom>
            <a:avLst/>
            <a:gdLst/>
            <a:ahLst/>
            <a:cxnLst/>
            <a:rect r="r" b="b" t="t" l="l"/>
            <a:pathLst>
              <a:path h="1025602" w="3186952">
                <a:moveTo>
                  <a:pt x="0" y="0"/>
                </a:moveTo>
                <a:lnTo>
                  <a:pt x="3186952" y="0"/>
                </a:lnTo>
                <a:lnTo>
                  <a:pt x="3186952" y="1025602"/>
                </a:lnTo>
                <a:lnTo>
                  <a:pt x="0" y="1025602"/>
                </a:lnTo>
                <a:lnTo>
                  <a:pt x="0" y="0"/>
                </a:lnTo>
                <a:close/>
              </a:path>
            </a:pathLst>
          </a:custGeom>
          <a:blipFill>
            <a:blip r:embed="rId4"/>
            <a:stretch>
              <a:fillRect l="-11299" t="-147207" r="0" b="-98642"/>
            </a:stretch>
          </a:blipFill>
        </p:spPr>
      </p:sp>
      <p:sp>
        <p:nvSpPr>
          <p:cNvPr name="Freeform 5" id="5"/>
          <p:cNvSpPr/>
          <p:nvPr/>
        </p:nvSpPr>
        <p:spPr>
          <a:xfrm flipH="false" flipV="false" rot="0">
            <a:off x="14359276" y="-2736350"/>
            <a:ext cx="4917346" cy="4917348"/>
          </a:xfrm>
          <a:custGeom>
            <a:avLst/>
            <a:gdLst/>
            <a:ahLst/>
            <a:cxnLst/>
            <a:rect r="r" b="b" t="t" l="l"/>
            <a:pathLst>
              <a:path h="4917348" w="4917346">
                <a:moveTo>
                  <a:pt x="0" y="0"/>
                </a:moveTo>
                <a:lnTo>
                  <a:pt x="4917346" y="0"/>
                </a:lnTo>
                <a:lnTo>
                  <a:pt x="4917346" y="4917348"/>
                </a:lnTo>
                <a:lnTo>
                  <a:pt x="0" y="4917348"/>
                </a:lnTo>
                <a:lnTo>
                  <a:pt x="0" y="0"/>
                </a:lnTo>
                <a:close/>
              </a:path>
            </a:pathLst>
          </a:custGeom>
          <a:blipFill>
            <a:blip r:embed="rId5"/>
            <a:stretch>
              <a:fillRect l="0" t="0" r="0" b="0"/>
            </a:stretch>
          </a:blipFill>
        </p:spPr>
      </p:sp>
      <p:grpSp>
        <p:nvGrpSpPr>
          <p:cNvPr name="Group 6" id="6"/>
          <p:cNvGrpSpPr/>
          <p:nvPr/>
        </p:nvGrpSpPr>
        <p:grpSpPr>
          <a:xfrm rot="0">
            <a:off x="398800" y="9375900"/>
            <a:ext cx="2854800" cy="2854800"/>
            <a:chOff x="0" y="0"/>
            <a:chExt cx="3806400" cy="3806400"/>
          </a:xfrm>
        </p:grpSpPr>
        <p:sp>
          <p:nvSpPr>
            <p:cNvPr name="Freeform 7" id="7"/>
            <p:cNvSpPr/>
            <p:nvPr/>
          </p:nvSpPr>
          <p:spPr>
            <a:xfrm flipH="false" flipV="false" rot="0">
              <a:off x="0" y="0"/>
              <a:ext cx="3806444" cy="3806444"/>
            </a:xfrm>
            <a:custGeom>
              <a:avLst/>
              <a:gdLst/>
              <a:ahLst/>
              <a:cxnLst/>
              <a:rect r="r" b="b" t="t" l="l"/>
              <a:pathLst>
                <a:path h="3806444" w="3806444">
                  <a:moveTo>
                    <a:pt x="0" y="1903222"/>
                  </a:moveTo>
                  <a:cubicBezTo>
                    <a:pt x="0" y="852043"/>
                    <a:pt x="852043" y="0"/>
                    <a:pt x="1903222" y="0"/>
                  </a:cubicBezTo>
                  <a:cubicBezTo>
                    <a:pt x="2954401" y="0"/>
                    <a:pt x="3806444" y="852043"/>
                    <a:pt x="3806444" y="1903222"/>
                  </a:cubicBezTo>
                  <a:cubicBezTo>
                    <a:pt x="3806444" y="2954401"/>
                    <a:pt x="2954274" y="3806444"/>
                    <a:pt x="1903222" y="3806444"/>
                  </a:cubicBezTo>
                  <a:cubicBezTo>
                    <a:pt x="852170" y="3806444"/>
                    <a:pt x="0" y="2954274"/>
                    <a:pt x="0" y="1903222"/>
                  </a:cubicBezTo>
                  <a:close/>
                </a:path>
              </a:pathLst>
            </a:custGeom>
            <a:solidFill>
              <a:srgbClr val="3A4C68"/>
            </a:solidFill>
          </p:spPr>
        </p:sp>
      </p:grpSp>
      <p:sp>
        <p:nvSpPr>
          <p:cNvPr name="Freeform 8" id="8"/>
          <p:cNvSpPr/>
          <p:nvPr/>
        </p:nvSpPr>
        <p:spPr>
          <a:xfrm flipH="false" flipV="false" rot="0">
            <a:off x="2079904" y="9733090"/>
            <a:ext cx="1670864" cy="800180"/>
          </a:xfrm>
          <a:custGeom>
            <a:avLst/>
            <a:gdLst/>
            <a:ahLst/>
            <a:cxnLst/>
            <a:rect r="r" b="b" t="t" l="l"/>
            <a:pathLst>
              <a:path h="800180" w="1670864">
                <a:moveTo>
                  <a:pt x="0" y="0"/>
                </a:moveTo>
                <a:lnTo>
                  <a:pt x="1670864" y="0"/>
                </a:lnTo>
                <a:lnTo>
                  <a:pt x="1670864" y="800180"/>
                </a:lnTo>
                <a:lnTo>
                  <a:pt x="0" y="8001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5012925" y="577200"/>
            <a:ext cx="8262150" cy="1389375"/>
          </a:xfrm>
          <a:prstGeom prst="rect">
            <a:avLst/>
          </a:prstGeom>
        </p:spPr>
        <p:txBody>
          <a:bodyPr anchor="t" rtlCol="false" tIns="0" lIns="0" bIns="0" rIns="0">
            <a:spAutoFit/>
          </a:bodyPr>
          <a:lstStyle/>
          <a:p>
            <a:pPr algn="l">
              <a:lnSpc>
                <a:spcPts val="13680"/>
              </a:lnSpc>
            </a:pPr>
            <a:r>
              <a:rPr lang="en-US" sz="7600">
                <a:solidFill>
                  <a:srgbClr val="FE8175"/>
                </a:solidFill>
                <a:latin typeface="Anton"/>
                <a:ea typeface="Anton"/>
                <a:cs typeface="Anton"/>
                <a:sym typeface="Anton"/>
              </a:rPr>
              <a:t>Most Preferred </a:t>
            </a:r>
            <a:r>
              <a:rPr lang="en-US" sz="7600">
                <a:solidFill>
                  <a:srgbClr val="3A4C68"/>
                </a:solidFill>
                <a:latin typeface="Anton"/>
                <a:ea typeface="Anton"/>
                <a:cs typeface="Anton"/>
                <a:sym typeface="Anton"/>
              </a:rPr>
              <a:t>Meal</a:t>
            </a:r>
          </a:p>
        </p:txBody>
      </p:sp>
      <p:sp>
        <p:nvSpPr>
          <p:cNvPr name="TextBox 10" id="10"/>
          <p:cNvSpPr txBox="true"/>
          <p:nvPr/>
        </p:nvSpPr>
        <p:spPr>
          <a:xfrm rot="0">
            <a:off x="1453175" y="3495950"/>
            <a:ext cx="4266750" cy="675675"/>
          </a:xfrm>
          <a:prstGeom prst="rect">
            <a:avLst/>
          </a:prstGeom>
        </p:spPr>
        <p:txBody>
          <a:bodyPr anchor="t" rtlCol="false" tIns="0" lIns="0" bIns="0" rIns="0">
            <a:spAutoFit/>
          </a:bodyPr>
          <a:lstStyle/>
          <a:p>
            <a:pPr algn="ctr">
              <a:lnSpc>
                <a:spcPts val="6623"/>
              </a:lnSpc>
            </a:pPr>
            <a:r>
              <a:rPr lang="en-US" sz="4800">
                <a:solidFill>
                  <a:srgbClr val="FE8175"/>
                </a:solidFill>
                <a:latin typeface="Anton"/>
                <a:ea typeface="Anton"/>
                <a:cs typeface="Anton"/>
                <a:sym typeface="Anton"/>
              </a:rPr>
              <a:t>Insights found</a:t>
            </a:r>
          </a:p>
        </p:txBody>
      </p:sp>
      <p:sp>
        <p:nvSpPr>
          <p:cNvPr name="Freeform 11" id="11"/>
          <p:cNvSpPr/>
          <p:nvPr/>
        </p:nvSpPr>
        <p:spPr>
          <a:xfrm flipH="false" flipV="false" rot="0">
            <a:off x="8021400" y="3124800"/>
            <a:ext cx="9657000" cy="6095150"/>
          </a:xfrm>
          <a:custGeom>
            <a:avLst/>
            <a:gdLst/>
            <a:ahLst/>
            <a:cxnLst/>
            <a:rect r="r" b="b" t="t" l="l"/>
            <a:pathLst>
              <a:path h="6095150" w="9657000">
                <a:moveTo>
                  <a:pt x="0" y="0"/>
                </a:moveTo>
                <a:lnTo>
                  <a:pt x="9657000" y="0"/>
                </a:lnTo>
                <a:lnTo>
                  <a:pt x="9657000" y="6095150"/>
                </a:lnTo>
                <a:lnTo>
                  <a:pt x="0" y="6095150"/>
                </a:lnTo>
                <a:lnTo>
                  <a:pt x="0" y="0"/>
                </a:lnTo>
                <a:close/>
              </a:path>
            </a:pathLst>
          </a:custGeom>
          <a:blipFill>
            <a:blip r:embed="rId8"/>
            <a:stretch>
              <a:fillRect l="0" t="0" r="0" b="0"/>
            </a:stretch>
          </a:blipFill>
        </p:spPr>
      </p:sp>
      <p:sp>
        <p:nvSpPr>
          <p:cNvPr name="TextBox 12" id="12"/>
          <p:cNvSpPr txBox="true"/>
          <p:nvPr/>
        </p:nvSpPr>
        <p:spPr>
          <a:xfrm rot="0">
            <a:off x="1837225" y="4311000"/>
            <a:ext cx="5787150" cy="2666625"/>
          </a:xfrm>
          <a:prstGeom prst="rect">
            <a:avLst/>
          </a:prstGeom>
        </p:spPr>
        <p:txBody>
          <a:bodyPr anchor="t" rtlCol="false" tIns="0" lIns="0" bIns="0" rIns="0">
            <a:spAutoFit/>
          </a:bodyPr>
          <a:lstStyle/>
          <a:p>
            <a:pPr algn="l">
              <a:lnSpc>
                <a:spcPts val="3863"/>
              </a:lnSpc>
            </a:pPr>
            <a:r>
              <a:rPr lang="en-US" sz="2799">
                <a:solidFill>
                  <a:srgbClr val="3A4C68"/>
                </a:solidFill>
                <a:latin typeface="Arimo"/>
                <a:ea typeface="Arimo"/>
                <a:cs typeface="Arimo"/>
                <a:sym typeface="Arimo"/>
              </a:rPr>
              <a:t>The </a:t>
            </a:r>
            <a:r>
              <a:rPr lang="en-US" sz="2799">
                <a:solidFill>
                  <a:srgbClr val="3A4C68"/>
                </a:solidFill>
                <a:latin typeface="Arimo Bold"/>
                <a:ea typeface="Arimo Bold"/>
                <a:cs typeface="Arimo Bold"/>
                <a:sym typeface="Arimo Bold"/>
              </a:rPr>
              <a:t>most preferred</a:t>
            </a:r>
            <a:r>
              <a:rPr lang="en-US" sz="2799">
                <a:solidFill>
                  <a:srgbClr val="3A4C68"/>
                </a:solidFill>
                <a:latin typeface="Arimo"/>
                <a:ea typeface="Arimo"/>
                <a:cs typeface="Arimo"/>
                <a:sym typeface="Arimo"/>
              </a:rPr>
              <a:t> </a:t>
            </a:r>
            <a:r>
              <a:rPr lang="en-US" sz="2799">
                <a:solidFill>
                  <a:srgbClr val="3A4C68"/>
                </a:solidFill>
                <a:latin typeface="Arimo Bold"/>
                <a:ea typeface="Arimo Bold"/>
                <a:cs typeface="Arimo Bold"/>
                <a:sym typeface="Arimo Bold"/>
              </a:rPr>
              <a:t>meal </a:t>
            </a:r>
            <a:r>
              <a:rPr lang="en-US" sz="2799">
                <a:solidFill>
                  <a:srgbClr val="3A4C68"/>
                </a:solidFill>
                <a:latin typeface="Arimo"/>
                <a:ea typeface="Arimo"/>
                <a:cs typeface="Arimo"/>
                <a:sym typeface="Arimo"/>
              </a:rPr>
              <a:t>type by the guests is </a:t>
            </a:r>
            <a:r>
              <a:rPr lang="en-US" sz="2799">
                <a:solidFill>
                  <a:srgbClr val="3A4C68"/>
                </a:solidFill>
                <a:latin typeface="Arimo Bold"/>
                <a:ea typeface="Arimo Bold"/>
                <a:cs typeface="Arimo Bold"/>
                <a:sym typeface="Arimo Bold"/>
              </a:rPr>
              <a:t>BB </a:t>
            </a:r>
            <a:r>
              <a:rPr lang="en-US" sz="2799">
                <a:solidFill>
                  <a:srgbClr val="3A4C68"/>
                </a:solidFill>
                <a:latin typeface="Arimo"/>
                <a:ea typeface="Arimo"/>
                <a:cs typeface="Arimo"/>
                <a:sym typeface="Arimo"/>
              </a:rPr>
              <a:t>(</a:t>
            </a:r>
            <a:r>
              <a:rPr lang="en-US" sz="2799">
                <a:solidFill>
                  <a:srgbClr val="3A4C68"/>
                </a:solidFill>
                <a:latin typeface="Arimo Bold"/>
                <a:ea typeface="Arimo Bold"/>
                <a:cs typeface="Arimo Bold"/>
                <a:sym typeface="Arimo Bold"/>
              </a:rPr>
              <a:t>Bed and Breakfast</a:t>
            </a:r>
            <a:r>
              <a:rPr lang="en-US" sz="2799">
                <a:solidFill>
                  <a:srgbClr val="3A4C68"/>
                </a:solidFill>
                <a:latin typeface="Arimo"/>
                <a:ea typeface="Arimo"/>
                <a:cs typeface="Arimo"/>
                <a:sym typeface="Arimo"/>
              </a:rPr>
              <a:t>) while </a:t>
            </a:r>
            <a:r>
              <a:rPr lang="en-US" sz="2799">
                <a:solidFill>
                  <a:srgbClr val="3A4C68"/>
                </a:solidFill>
                <a:latin typeface="Arimo Bold"/>
                <a:ea typeface="Arimo Bold"/>
                <a:cs typeface="Arimo Bold"/>
                <a:sym typeface="Arimo Bold"/>
              </a:rPr>
              <a:t>HB</a:t>
            </a:r>
            <a:r>
              <a:rPr lang="en-US" sz="2799">
                <a:solidFill>
                  <a:srgbClr val="3A4C68"/>
                </a:solidFill>
                <a:latin typeface="Arimo"/>
                <a:ea typeface="Arimo"/>
                <a:cs typeface="Arimo"/>
                <a:sym typeface="Arimo"/>
              </a:rPr>
              <a:t> (</a:t>
            </a:r>
            <a:r>
              <a:rPr lang="en-US" sz="2799">
                <a:solidFill>
                  <a:srgbClr val="3A4C68"/>
                </a:solidFill>
                <a:latin typeface="Arimo Bold"/>
                <a:ea typeface="Arimo Bold"/>
                <a:cs typeface="Arimo Bold"/>
                <a:sym typeface="Arimo Bold"/>
              </a:rPr>
              <a:t>Half Board</a:t>
            </a:r>
            <a:r>
              <a:rPr lang="en-US" sz="2799">
                <a:solidFill>
                  <a:srgbClr val="3A4C68"/>
                </a:solidFill>
                <a:latin typeface="Arimo"/>
                <a:ea typeface="Arimo"/>
                <a:cs typeface="Arimo"/>
                <a:sym typeface="Arimo"/>
              </a:rPr>
              <a:t>) and </a:t>
            </a:r>
            <a:r>
              <a:rPr lang="en-US" sz="2799">
                <a:solidFill>
                  <a:srgbClr val="3A4C68"/>
                </a:solidFill>
                <a:latin typeface="Arimo Bold"/>
                <a:ea typeface="Arimo Bold"/>
                <a:cs typeface="Arimo Bold"/>
                <a:sym typeface="Arimo Bold"/>
              </a:rPr>
              <a:t>SC </a:t>
            </a:r>
            <a:r>
              <a:rPr lang="en-US" sz="2799">
                <a:solidFill>
                  <a:srgbClr val="3A4C68"/>
                </a:solidFill>
                <a:latin typeface="Arimo"/>
                <a:ea typeface="Arimo"/>
                <a:cs typeface="Arimo"/>
                <a:sym typeface="Arimo"/>
              </a:rPr>
              <a:t>(</a:t>
            </a:r>
            <a:r>
              <a:rPr lang="en-US" sz="2799">
                <a:solidFill>
                  <a:srgbClr val="3A4C68"/>
                </a:solidFill>
                <a:latin typeface="Arimo Bold"/>
                <a:ea typeface="Arimo Bold"/>
                <a:cs typeface="Arimo Bold"/>
                <a:sym typeface="Arimo Bold"/>
              </a:rPr>
              <a:t>Self Catering</a:t>
            </a:r>
            <a:r>
              <a:rPr lang="en-US" sz="2799">
                <a:solidFill>
                  <a:srgbClr val="3A4C68"/>
                </a:solidFill>
                <a:latin typeface="Arimo"/>
                <a:ea typeface="Arimo"/>
                <a:cs typeface="Arimo"/>
                <a:sym typeface="Arimo"/>
              </a:rPr>
              <a:t>) are equally preferred.</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5400000">
            <a:off x="13955654" y="3407900"/>
            <a:ext cx="7740248" cy="924450"/>
          </a:xfrm>
          <a:custGeom>
            <a:avLst/>
            <a:gdLst/>
            <a:ahLst/>
            <a:cxnLst/>
            <a:rect r="r" b="b" t="t" l="l"/>
            <a:pathLst>
              <a:path h="924450" w="7740248">
                <a:moveTo>
                  <a:pt x="7740248" y="0"/>
                </a:moveTo>
                <a:lnTo>
                  <a:pt x="0" y="0"/>
                </a:lnTo>
                <a:lnTo>
                  <a:pt x="0" y="924450"/>
                </a:lnTo>
                <a:lnTo>
                  <a:pt x="7740248" y="924450"/>
                </a:lnTo>
                <a:lnTo>
                  <a:pt x="7740248" y="0"/>
                </a:lnTo>
                <a:close/>
              </a:path>
            </a:pathLst>
          </a:custGeom>
          <a:blipFill>
            <a:blip r:embed="rId3"/>
            <a:stretch>
              <a:fillRect l="0" t="-165959" r="0" b="0"/>
            </a:stretch>
          </a:blipFill>
        </p:spPr>
      </p:sp>
      <p:sp>
        <p:nvSpPr>
          <p:cNvPr name="Freeform 3" id="3"/>
          <p:cNvSpPr/>
          <p:nvPr/>
        </p:nvSpPr>
        <p:spPr>
          <a:xfrm flipH="true" flipV="false" rot="-5400000">
            <a:off x="16376476" y="8378276"/>
            <a:ext cx="2898602" cy="924450"/>
          </a:xfrm>
          <a:custGeom>
            <a:avLst/>
            <a:gdLst/>
            <a:ahLst/>
            <a:cxnLst/>
            <a:rect r="r" b="b" t="t" l="l"/>
            <a:pathLst>
              <a:path h="924450" w="2898602">
                <a:moveTo>
                  <a:pt x="2898602" y="0"/>
                </a:moveTo>
                <a:lnTo>
                  <a:pt x="0" y="0"/>
                </a:lnTo>
                <a:lnTo>
                  <a:pt x="0" y="924450"/>
                </a:lnTo>
                <a:lnTo>
                  <a:pt x="2898602" y="924450"/>
                </a:lnTo>
                <a:lnTo>
                  <a:pt x="2898602" y="0"/>
                </a:lnTo>
                <a:close/>
              </a:path>
            </a:pathLst>
          </a:custGeom>
          <a:blipFill>
            <a:blip r:embed="rId3"/>
            <a:stretch>
              <a:fillRect l="0" t="-165960" r="-167036" b="-2"/>
            </a:stretch>
          </a:blipFill>
        </p:spPr>
      </p:sp>
      <p:sp>
        <p:nvSpPr>
          <p:cNvPr name="Freeform 4" id="4"/>
          <p:cNvSpPr/>
          <p:nvPr/>
        </p:nvSpPr>
        <p:spPr>
          <a:xfrm flipH="true" flipV="false" rot="5400000">
            <a:off x="-895200" y="8114900"/>
            <a:ext cx="3186952" cy="1417698"/>
          </a:xfrm>
          <a:custGeom>
            <a:avLst/>
            <a:gdLst/>
            <a:ahLst/>
            <a:cxnLst/>
            <a:rect r="r" b="b" t="t" l="l"/>
            <a:pathLst>
              <a:path h="1417698" w="3186952">
                <a:moveTo>
                  <a:pt x="3186952" y="0"/>
                </a:moveTo>
                <a:lnTo>
                  <a:pt x="0" y="0"/>
                </a:lnTo>
                <a:lnTo>
                  <a:pt x="0" y="1417698"/>
                </a:lnTo>
                <a:lnTo>
                  <a:pt x="3186952" y="1417698"/>
                </a:lnTo>
                <a:lnTo>
                  <a:pt x="3186952" y="0"/>
                </a:lnTo>
                <a:close/>
              </a:path>
            </a:pathLst>
          </a:custGeom>
          <a:blipFill>
            <a:blip r:embed="rId4"/>
            <a:stretch>
              <a:fillRect l="-11299" t="-72980" r="0" b="-77217"/>
            </a:stretch>
          </a:blipFill>
        </p:spPr>
      </p:sp>
      <p:sp>
        <p:nvSpPr>
          <p:cNvPr name="Freeform 5" id="5"/>
          <p:cNvSpPr/>
          <p:nvPr/>
        </p:nvSpPr>
        <p:spPr>
          <a:xfrm flipH="true" flipV="false" rot="0">
            <a:off x="-988600" y="-2736350"/>
            <a:ext cx="4472550" cy="4472598"/>
          </a:xfrm>
          <a:custGeom>
            <a:avLst/>
            <a:gdLst/>
            <a:ahLst/>
            <a:cxnLst/>
            <a:rect r="r" b="b" t="t" l="l"/>
            <a:pathLst>
              <a:path h="4472598" w="4472550">
                <a:moveTo>
                  <a:pt x="4472550" y="0"/>
                </a:moveTo>
                <a:lnTo>
                  <a:pt x="0" y="0"/>
                </a:lnTo>
                <a:lnTo>
                  <a:pt x="0" y="4472598"/>
                </a:lnTo>
                <a:lnTo>
                  <a:pt x="4472550" y="4472598"/>
                </a:lnTo>
                <a:lnTo>
                  <a:pt x="4472550" y="0"/>
                </a:lnTo>
                <a:close/>
              </a:path>
            </a:pathLst>
          </a:custGeom>
          <a:blipFill>
            <a:blip r:embed="rId5"/>
            <a:stretch>
              <a:fillRect l="-809" t="0" r="-819" b="-1"/>
            </a:stretch>
          </a:blipFill>
        </p:spPr>
      </p:sp>
      <p:grpSp>
        <p:nvGrpSpPr>
          <p:cNvPr name="Group 6" id="6"/>
          <p:cNvGrpSpPr/>
          <p:nvPr/>
        </p:nvGrpSpPr>
        <p:grpSpPr>
          <a:xfrm rot="0">
            <a:off x="15034402" y="9375900"/>
            <a:ext cx="2854800" cy="2854800"/>
            <a:chOff x="0" y="0"/>
            <a:chExt cx="3806400" cy="3806400"/>
          </a:xfrm>
        </p:grpSpPr>
        <p:sp>
          <p:nvSpPr>
            <p:cNvPr name="Freeform 7" id="7"/>
            <p:cNvSpPr/>
            <p:nvPr/>
          </p:nvSpPr>
          <p:spPr>
            <a:xfrm flipH="false" flipV="false" rot="0">
              <a:off x="0" y="0"/>
              <a:ext cx="3806444" cy="3806444"/>
            </a:xfrm>
            <a:custGeom>
              <a:avLst/>
              <a:gdLst/>
              <a:ahLst/>
              <a:cxnLst/>
              <a:rect r="r" b="b" t="t" l="l"/>
              <a:pathLst>
                <a:path h="3806444" w="3806444">
                  <a:moveTo>
                    <a:pt x="3806444" y="1903222"/>
                  </a:moveTo>
                  <a:cubicBezTo>
                    <a:pt x="3806444" y="852043"/>
                    <a:pt x="2954274" y="0"/>
                    <a:pt x="1903222" y="0"/>
                  </a:cubicBezTo>
                  <a:cubicBezTo>
                    <a:pt x="852170" y="0"/>
                    <a:pt x="0" y="852043"/>
                    <a:pt x="0" y="1903222"/>
                  </a:cubicBezTo>
                  <a:cubicBezTo>
                    <a:pt x="0" y="2954401"/>
                    <a:pt x="852043" y="3806444"/>
                    <a:pt x="1903222" y="3806444"/>
                  </a:cubicBezTo>
                  <a:cubicBezTo>
                    <a:pt x="2954401" y="3806444"/>
                    <a:pt x="3806444" y="2954401"/>
                    <a:pt x="3806444" y="1903222"/>
                  </a:cubicBezTo>
                  <a:close/>
                </a:path>
              </a:pathLst>
            </a:custGeom>
            <a:solidFill>
              <a:srgbClr val="3A4C68"/>
            </a:solidFill>
          </p:spPr>
        </p:sp>
      </p:grpSp>
      <p:sp>
        <p:nvSpPr>
          <p:cNvPr name="Freeform 8" id="8"/>
          <p:cNvSpPr/>
          <p:nvPr/>
        </p:nvSpPr>
        <p:spPr>
          <a:xfrm flipH="false" flipV="false" rot="0">
            <a:off x="14537234" y="9733090"/>
            <a:ext cx="1670864" cy="800180"/>
          </a:xfrm>
          <a:custGeom>
            <a:avLst/>
            <a:gdLst/>
            <a:ahLst/>
            <a:cxnLst/>
            <a:rect r="r" b="b" t="t" l="l"/>
            <a:pathLst>
              <a:path h="800180" w="1670864">
                <a:moveTo>
                  <a:pt x="0" y="0"/>
                </a:moveTo>
                <a:lnTo>
                  <a:pt x="1670864" y="0"/>
                </a:lnTo>
                <a:lnTo>
                  <a:pt x="1670864" y="800180"/>
                </a:lnTo>
                <a:lnTo>
                  <a:pt x="0" y="8001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2041125" y="577200"/>
            <a:ext cx="14205750" cy="1389375"/>
          </a:xfrm>
          <a:prstGeom prst="rect">
            <a:avLst/>
          </a:prstGeom>
        </p:spPr>
        <p:txBody>
          <a:bodyPr anchor="t" rtlCol="false" tIns="0" lIns="0" bIns="0" rIns="0">
            <a:spAutoFit/>
          </a:bodyPr>
          <a:lstStyle/>
          <a:p>
            <a:pPr algn="l">
              <a:lnSpc>
                <a:spcPts val="13680"/>
              </a:lnSpc>
            </a:pPr>
            <a:r>
              <a:rPr lang="en-US" sz="7600">
                <a:solidFill>
                  <a:srgbClr val="FE8175"/>
                </a:solidFill>
                <a:latin typeface="Anton"/>
                <a:ea typeface="Anton"/>
                <a:cs typeface="Anton"/>
                <a:sym typeface="Anton"/>
              </a:rPr>
              <a:t>Maximum used</a:t>
            </a:r>
            <a:r>
              <a:rPr lang="en-US" sz="7600">
                <a:solidFill>
                  <a:srgbClr val="3A4C68"/>
                </a:solidFill>
                <a:latin typeface="Anton"/>
                <a:ea typeface="Anton"/>
                <a:cs typeface="Anton"/>
                <a:sym typeface="Anton"/>
              </a:rPr>
              <a:t> Distribution Channel</a:t>
            </a:r>
          </a:p>
        </p:txBody>
      </p:sp>
      <p:sp>
        <p:nvSpPr>
          <p:cNvPr name="TextBox 10" id="10"/>
          <p:cNvSpPr txBox="true"/>
          <p:nvPr/>
        </p:nvSpPr>
        <p:spPr>
          <a:xfrm rot="0">
            <a:off x="9929625" y="3000150"/>
            <a:ext cx="3812550" cy="1236975"/>
          </a:xfrm>
          <a:prstGeom prst="rect">
            <a:avLst/>
          </a:prstGeom>
        </p:spPr>
        <p:txBody>
          <a:bodyPr anchor="t" rtlCol="false" tIns="0" lIns="0" bIns="0" rIns="0">
            <a:spAutoFit/>
          </a:bodyPr>
          <a:lstStyle/>
          <a:p>
            <a:pPr algn="l">
              <a:lnSpc>
                <a:spcPts val="8640"/>
              </a:lnSpc>
            </a:pPr>
            <a:r>
              <a:rPr lang="en-US" sz="4800">
                <a:solidFill>
                  <a:srgbClr val="FE8175"/>
                </a:solidFill>
                <a:latin typeface="Anton"/>
                <a:ea typeface="Anton"/>
                <a:cs typeface="Anton"/>
                <a:sym typeface="Anton"/>
              </a:rPr>
              <a:t>Insights found</a:t>
            </a:r>
          </a:p>
          <a:p>
            <a:pPr algn="l">
              <a:lnSpc>
                <a:spcPts val="3311"/>
              </a:lnSpc>
            </a:pPr>
          </a:p>
        </p:txBody>
      </p:sp>
      <p:sp>
        <p:nvSpPr>
          <p:cNvPr name="TextBox 11" id="11"/>
          <p:cNvSpPr txBox="true"/>
          <p:nvPr/>
        </p:nvSpPr>
        <p:spPr>
          <a:xfrm rot="0">
            <a:off x="10099475" y="4341600"/>
            <a:ext cx="6433350" cy="3162225"/>
          </a:xfrm>
          <a:prstGeom prst="rect">
            <a:avLst/>
          </a:prstGeom>
        </p:spPr>
        <p:txBody>
          <a:bodyPr anchor="t" rtlCol="false" tIns="0" lIns="0" bIns="0" rIns="0">
            <a:spAutoFit/>
          </a:bodyPr>
          <a:lstStyle/>
          <a:p>
            <a:pPr algn="l">
              <a:lnSpc>
                <a:spcPts val="3863"/>
              </a:lnSpc>
            </a:pPr>
            <a:r>
              <a:rPr lang="en-US" sz="2799">
                <a:solidFill>
                  <a:srgbClr val="3A4C68"/>
                </a:solidFill>
                <a:latin typeface="Arimo Bold"/>
                <a:ea typeface="Arimo Bold"/>
                <a:cs typeface="Arimo Bold"/>
                <a:sym typeface="Arimo Bold"/>
              </a:rPr>
              <a:t>'TA/TO' </a:t>
            </a:r>
            <a:r>
              <a:rPr lang="en-US" sz="2799">
                <a:solidFill>
                  <a:srgbClr val="3A4C68"/>
                </a:solidFill>
                <a:latin typeface="Arimo"/>
                <a:ea typeface="Arimo"/>
                <a:cs typeface="Arimo"/>
                <a:sym typeface="Arimo"/>
              </a:rPr>
              <a:t>has been </a:t>
            </a:r>
            <a:r>
              <a:rPr lang="en-US" sz="2799">
                <a:solidFill>
                  <a:srgbClr val="3A4C68"/>
                </a:solidFill>
                <a:latin typeface="Arimo Bold"/>
                <a:ea typeface="Arimo Bold"/>
                <a:cs typeface="Arimo Bold"/>
                <a:sym typeface="Arimo Bold"/>
              </a:rPr>
              <a:t>mostly </a:t>
            </a:r>
            <a:r>
              <a:rPr lang="en-US" sz="2799">
                <a:solidFill>
                  <a:srgbClr val="3A4C68"/>
                </a:solidFill>
                <a:latin typeface="Arimo"/>
                <a:ea typeface="Arimo"/>
                <a:cs typeface="Arimo"/>
                <a:sym typeface="Arimo"/>
              </a:rPr>
              <a:t>(</a:t>
            </a:r>
            <a:r>
              <a:rPr lang="en-US" sz="2799">
                <a:solidFill>
                  <a:srgbClr val="3A4C68"/>
                </a:solidFill>
                <a:latin typeface="Arimo Bold"/>
                <a:ea typeface="Arimo Bold"/>
                <a:cs typeface="Arimo Bold"/>
                <a:sym typeface="Arimo Bold"/>
              </a:rPr>
              <a:t>79.1%</a:t>
            </a:r>
            <a:r>
              <a:rPr lang="en-US" sz="2799">
                <a:solidFill>
                  <a:srgbClr val="3A4C68"/>
                </a:solidFill>
                <a:latin typeface="Arimo"/>
                <a:ea typeface="Arimo"/>
                <a:cs typeface="Arimo"/>
                <a:sym typeface="Arimo"/>
              </a:rPr>
              <a:t>) </a:t>
            </a:r>
            <a:r>
              <a:rPr lang="en-US" sz="2799">
                <a:solidFill>
                  <a:srgbClr val="3A4C68"/>
                </a:solidFill>
                <a:latin typeface="Arimo Bold"/>
                <a:ea typeface="Arimo Bold"/>
                <a:cs typeface="Arimo Bold"/>
                <a:sym typeface="Arimo Bold"/>
              </a:rPr>
              <a:t>used </a:t>
            </a:r>
            <a:r>
              <a:rPr lang="en-US" sz="2799">
                <a:solidFill>
                  <a:srgbClr val="3A4C68"/>
                </a:solidFill>
                <a:latin typeface="Arimo"/>
                <a:ea typeface="Arimo"/>
                <a:cs typeface="Arimo"/>
                <a:sym typeface="Arimo"/>
              </a:rPr>
              <a:t>for </a:t>
            </a:r>
            <a:r>
              <a:rPr lang="en-US" sz="2799">
                <a:solidFill>
                  <a:srgbClr val="3A4C68"/>
                </a:solidFill>
                <a:latin typeface="Arimo Bold"/>
                <a:ea typeface="Arimo Bold"/>
                <a:cs typeface="Arimo Bold"/>
                <a:sym typeface="Arimo Bold"/>
              </a:rPr>
              <a:t>booking hotels</a:t>
            </a:r>
            <a:r>
              <a:rPr lang="en-US" sz="2799">
                <a:solidFill>
                  <a:srgbClr val="3A4C68"/>
                </a:solidFill>
                <a:latin typeface="Arimo"/>
                <a:ea typeface="Arimo"/>
                <a:cs typeface="Arimo"/>
                <a:sym typeface="Arimo"/>
              </a:rPr>
              <a:t>. </a:t>
            </a:r>
            <a:r>
              <a:rPr lang="en-US" sz="2799">
                <a:solidFill>
                  <a:srgbClr val="3A4C68"/>
                </a:solidFill>
                <a:latin typeface="Arimo Bold"/>
                <a:ea typeface="Arimo Bold"/>
                <a:cs typeface="Arimo Bold"/>
                <a:sym typeface="Arimo Bold"/>
              </a:rPr>
              <a:t>Direct </a:t>
            </a:r>
            <a:r>
              <a:rPr lang="en-US" sz="2799">
                <a:solidFill>
                  <a:srgbClr val="3A4C68"/>
                </a:solidFill>
                <a:latin typeface="Arimo"/>
                <a:ea typeface="Arimo"/>
                <a:cs typeface="Arimo"/>
                <a:sym typeface="Arimo"/>
              </a:rPr>
              <a:t>market segment of </a:t>
            </a:r>
            <a:r>
              <a:rPr lang="en-US" sz="2799">
                <a:solidFill>
                  <a:srgbClr val="3A4C68"/>
                </a:solidFill>
                <a:latin typeface="Arimo Bold"/>
                <a:ea typeface="Arimo Bold"/>
                <a:cs typeface="Arimo Bold"/>
                <a:sym typeface="Arimo Bold"/>
              </a:rPr>
              <a:t>14.9%</a:t>
            </a:r>
            <a:r>
              <a:rPr lang="en-US" sz="2799">
                <a:solidFill>
                  <a:srgbClr val="3A4C68"/>
                </a:solidFill>
                <a:latin typeface="Arimo"/>
                <a:ea typeface="Arimo"/>
                <a:cs typeface="Arimo"/>
                <a:sym typeface="Arimo"/>
              </a:rPr>
              <a:t>, </a:t>
            </a:r>
            <a:r>
              <a:rPr lang="en-US" sz="2799">
                <a:solidFill>
                  <a:srgbClr val="3A4C68"/>
                </a:solidFill>
                <a:latin typeface="Arimo Bold"/>
                <a:ea typeface="Arimo Bold"/>
                <a:cs typeface="Arimo Bold"/>
                <a:sym typeface="Arimo Bold"/>
              </a:rPr>
              <a:t>Corporates </a:t>
            </a:r>
            <a:r>
              <a:rPr lang="en-US" sz="2799">
                <a:solidFill>
                  <a:srgbClr val="3A4C68"/>
                </a:solidFill>
                <a:latin typeface="Arimo"/>
                <a:ea typeface="Arimo"/>
                <a:cs typeface="Arimo"/>
                <a:sym typeface="Arimo"/>
              </a:rPr>
              <a:t>market segment of </a:t>
            </a:r>
            <a:r>
              <a:rPr lang="en-US" sz="2799">
                <a:solidFill>
                  <a:srgbClr val="3A4C68"/>
                </a:solidFill>
                <a:latin typeface="Arimo Bold"/>
                <a:ea typeface="Arimo Bold"/>
                <a:cs typeface="Arimo Bold"/>
                <a:sym typeface="Arimo Bold"/>
              </a:rPr>
              <a:t>5.8%</a:t>
            </a:r>
            <a:r>
              <a:rPr lang="en-US" sz="2799">
                <a:solidFill>
                  <a:srgbClr val="3A4C68"/>
                </a:solidFill>
                <a:latin typeface="Arimo"/>
                <a:ea typeface="Arimo"/>
                <a:cs typeface="Arimo"/>
                <a:sym typeface="Arimo"/>
              </a:rPr>
              <a:t>, </a:t>
            </a:r>
            <a:r>
              <a:rPr lang="en-US" sz="2799">
                <a:solidFill>
                  <a:srgbClr val="3A4C68"/>
                </a:solidFill>
                <a:latin typeface="Arimo Bold"/>
                <a:ea typeface="Arimo Bold"/>
                <a:cs typeface="Arimo Bold"/>
                <a:sym typeface="Arimo Bold"/>
              </a:rPr>
              <a:t>GDS</a:t>
            </a:r>
            <a:r>
              <a:rPr lang="en-US" sz="2799">
                <a:solidFill>
                  <a:srgbClr val="3A4C68"/>
                </a:solidFill>
                <a:latin typeface="Arimo"/>
                <a:ea typeface="Arimo"/>
                <a:cs typeface="Arimo"/>
                <a:sym typeface="Arimo"/>
              </a:rPr>
              <a:t> market segment of only </a:t>
            </a:r>
            <a:r>
              <a:rPr lang="en-US" sz="2799">
                <a:solidFill>
                  <a:srgbClr val="3A4C68"/>
                </a:solidFill>
                <a:latin typeface="Arimo Bold"/>
                <a:ea typeface="Arimo Bold"/>
                <a:cs typeface="Arimo Bold"/>
                <a:sym typeface="Arimo Bold"/>
              </a:rPr>
              <a:t>0.2%</a:t>
            </a:r>
            <a:r>
              <a:rPr lang="en-US" sz="2799">
                <a:solidFill>
                  <a:srgbClr val="3A4C68"/>
                </a:solidFill>
                <a:latin typeface="Arimo"/>
                <a:ea typeface="Arimo"/>
                <a:cs typeface="Arimo"/>
                <a:sym typeface="Arimo"/>
              </a:rPr>
              <a:t> and rest </a:t>
            </a:r>
            <a:r>
              <a:rPr lang="en-US" sz="2799">
                <a:solidFill>
                  <a:srgbClr val="3A4C68"/>
                </a:solidFill>
                <a:latin typeface="Arimo Bold"/>
                <a:ea typeface="Arimo Bold"/>
                <a:cs typeface="Arimo Bold"/>
                <a:sym typeface="Arimo Bold"/>
              </a:rPr>
              <a:t>unidentified </a:t>
            </a:r>
            <a:r>
              <a:rPr lang="en-US" sz="2799">
                <a:solidFill>
                  <a:srgbClr val="3A4C68"/>
                </a:solidFill>
                <a:latin typeface="Arimo"/>
                <a:ea typeface="Arimo"/>
                <a:cs typeface="Arimo"/>
                <a:sym typeface="Arimo"/>
              </a:rPr>
              <a:t>are </a:t>
            </a:r>
            <a:r>
              <a:rPr lang="en-US" sz="2799">
                <a:solidFill>
                  <a:srgbClr val="3A4C68"/>
                </a:solidFill>
                <a:latin typeface="Arimo Bold"/>
                <a:ea typeface="Arimo Bold"/>
                <a:cs typeface="Arimo Bold"/>
                <a:sym typeface="Arimo Bold"/>
              </a:rPr>
              <a:t>0%</a:t>
            </a:r>
            <a:r>
              <a:rPr lang="en-US" sz="2799">
                <a:solidFill>
                  <a:srgbClr val="3A4C68"/>
                </a:solidFill>
                <a:latin typeface="Arimo"/>
                <a:ea typeface="Arimo"/>
                <a:cs typeface="Arimo"/>
                <a:sym typeface="Arimo"/>
              </a:rPr>
              <a:t>.</a:t>
            </a:r>
          </a:p>
        </p:txBody>
      </p:sp>
      <p:sp>
        <p:nvSpPr>
          <p:cNvPr name="Freeform 12" id="12"/>
          <p:cNvSpPr/>
          <p:nvPr/>
        </p:nvSpPr>
        <p:spPr>
          <a:xfrm flipH="false" flipV="false" rot="0">
            <a:off x="1151250" y="2820000"/>
            <a:ext cx="7948100" cy="7434348"/>
          </a:xfrm>
          <a:custGeom>
            <a:avLst/>
            <a:gdLst/>
            <a:ahLst/>
            <a:cxnLst/>
            <a:rect r="r" b="b" t="t" l="l"/>
            <a:pathLst>
              <a:path h="7434348" w="7948100">
                <a:moveTo>
                  <a:pt x="0" y="0"/>
                </a:moveTo>
                <a:lnTo>
                  <a:pt x="7948100" y="0"/>
                </a:lnTo>
                <a:lnTo>
                  <a:pt x="7948100" y="7434348"/>
                </a:lnTo>
                <a:lnTo>
                  <a:pt x="0" y="7434348"/>
                </a:lnTo>
                <a:lnTo>
                  <a:pt x="0" y="0"/>
                </a:lnTo>
                <a:close/>
              </a:path>
            </a:pathLst>
          </a:custGeom>
          <a:blipFill>
            <a:blip r:embed="rId8"/>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5400000">
            <a:off x="-3407876" y="3407900"/>
            <a:ext cx="7740248" cy="924450"/>
          </a:xfrm>
          <a:custGeom>
            <a:avLst/>
            <a:gdLst/>
            <a:ahLst/>
            <a:cxnLst/>
            <a:rect r="r" b="b" t="t" l="l"/>
            <a:pathLst>
              <a:path h="924450" w="7740248">
                <a:moveTo>
                  <a:pt x="7740248" y="0"/>
                </a:moveTo>
                <a:lnTo>
                  <a:pt x="0" y="0"/>
                </a:lnTo>
                <a:lnTo>
                  <a:pt x="0" y="924450"/>
                </a:lnTo>
                <a:lnTo>
                  <a:pt x="7740248" y="924450"/>
                </a:lnTo>
                <a:lnTo>
                  <a:pt x="7740248" y="0"/>
                </a:lnTo>
                <a:close/>
              </a:path>
            </a:pathLst>
          </a:custGeom>
          <a:blipFill>
            <a:blip r:embed="rId3"/>
            <a:stretch>
              <a:fillRect l="0" t="-165959" r="0" b="0"/>
            </a:stretch>
          </a:blipFill>
        </p:spPr>
      </p:sp>
      <p:sp>
        <p:nvSpPr>
          <p:cNvPr name="Freeform 3" id="3"/>
          <p:cNvSpPr/>
          <p:nvPr/>
        </p:nvSpPr>
        <p:spPr>
          <a:xfrm flipH="true" flipV="false" rot="-5400000">
            <a:off x="-987054" y="8378276"/>
            <a:ext cx="2898602" cy="924450"/>
          </a:xfrm>
          <a:custGeom>
            <a:avLst/>
            <a:gdLst/>
            <a:ahLst/>
            <a:cxnLst/>
            <a:rect r="r" b="b" t="t" l="l"/>
            <a:pathLst>
              <a:path h="924450" w="2898602">
                <a:moveTo>
                  <a:pt x="2898602" y="0"/>
                </a:moveTo>
                <a:lnTo>
                  <a:pt x="0" y="0"/>
                </a:lnTo>
                <a:lnTo>
                  <a:pt x="0" y="924450"/>
                </a:lnTo>
                <a:lnTo>
                  <a:pt x="2898602" y="924450"/>
                </a:lnTo>
                <a:lnTo>
                  <a:pt x="2898602" y="0"/>
                </a:lnTo>
                <a:close/>
              </a:path>
            </a:pathLst>
          </a:custGeom>
          <a:blipFill>
            <a:blip r:embed="rId3"/>
            <a:stretch>
              <a:fillRect l="0" t="-165960" r="-167036" b="-2"/>
            </a:stretch>
          </a:blipFill>
        </p:spPr>
      </p:sp>
      <p:sp>
        <p:nvSpPr>
          <p:cNvPr name="Freeform 4" id="4"/>
          <p:cNvSpPr/>
          <p:nvPr/>
        </p:nvSpPr>
        <p:spPr>
          <a:xfrm flipH="true" flipV="false" rot="0">
            <a:off x="15034400" y="-3434950"/>
            <a:ext cx="4917344" cy="4917350"/>
          </a:xfrm>
          <a:custGeom>
            <a:avLst/>
            <a:gdLst/>
            <a:ahLst/>
            <a:cxnLst/>
            <a:rect r="r" b="b" t="t" l="l"/>
            <a:pathLst>
              <a:path h="4917350" w="4917344">
                <a:moveTo>
                  <a:pt x="4917344" y="0"/>
                </a:moveTo>
                <a:lnTo>
                  <a:pt x="0" y="0"/>
                </a:lnTo>
                <a:lnTo>
                  <a:pt x="0" y="4917350"/>
                </a:lnTo>
                <a:lnTo>
                  <a:pt x="4917344" y="4917350"/>
                </a:lnTo>
                <a:lnTo>
                  <a:pt x="4917344" y="0"/>
                </a:lnTo>
                <a:close/>
              </a:path>
            </a:pathLst>
          </a:custGeom>
          <a:blipFill>
            <a:blip r:embed="rId4"/>
            <a:stretch>
              <a:fillRect l="-809" t="0" r="-819" b="-2"/>
            </a:stretch>
          </a:blipFill>
        </p:spPr>
      </p:sp>
      <p:grpSp>
        <p:nvGrpSpPr>
          <p:cNvPr name="Group 5" id="5"/>
          <p:cNvGrpSpPr/>
          <p:nvPr/>
        </p:nvGrpSpPr>
        <p:grpSpPr>
          <a:xfrm rot="0">
            <a:off x="16155074" y="9362750"/>
            <a:ext cx="2676000" cy="2676000"/>
            <a:chOff x="0" y="0"/>
            <a:chExt cx="3568000" cy="3568000"/>
          </a:xfrm>
        </p:grpSpPr>
        <p:sp>
          <p:nvSpPr>
            <p:cNvPr name="Freeform 6" id="6"/>
            <p:cNvSpPr/>
            <p:nvPr/>
          </p:nvSpPr>
          <p:spPr>
            <a:xfrm flipH="false" flipV="false" rot="0">
              <a:off x="0" y="0"/>
              <a:ext cx="3567938" cy="3567938"/>
            </a:xfrm>
            <a:custGeom>
              <a:avLst/>
              <a:gdLst/>
              <a:ahLst/>
              <a:cxnLst/>
              <a:rect r="r" b="b" t="t" l="l"/>
              <a:pathLst>
                <a:path h="3567938" w="3567938">
                  <a:moveTo>
                    <a:pt x="3567938" y="1783969"/>
                  </a:moveTo>
                  <a:cubicBezTo>
                    <a:pt x="3567938" y="798703"/>
                    <a:pt x="2769235" y="0"/>
                    <a:pt x="1783969" y="0"/>
                  </a:cubicBezTo>
                  <a:cubicBezTo>
                    <a:pt x="798703" y="0"/>
                    <a:pt x="0" y="798703"/>
                    <a:pt x="0" y="1783969"/>
                  </a:cubicBezTo>
                  <a:cubicBezTo>
                    <a:pt x="0" y="2769235"/>
                    <a:pt x="798703" y="3567938"/>
                    <a:pt x="1783969" y="3567938"/>
                  </a:cubicBezTo>
                  <a:cubicBezTo>
                    <a:pt x="2769235" y="3567938"/>
                    <a:pt x="3567938" y="2769235"/>
                    <a:pt x="3567938" y="1783969"/>
                  </a:cubicBezTo>
                  <a:close/>
                </a:path>
              </a:pathLst>
            </a:custGeom>
            <a:solidFill>
              <a:srgbClr val="3A4C68"/>
            </a:solidFill>
          </p:spPr>
        </p:sp>
      </p:grpSp>
      <p:sp>
        <p:nvSpPr>
          <p:cNvPr name="Freeform 7" id="7"/>
          <p:cNvSpPr/>
          <p:nvPr/>
        </p:nvSpPr>
        <p:spPr>
          <a:xfrm flipH="false" flipV="false" rot="0">
            <a:off x="15777254" y="9733090"/>
            <a:ext cx="1670864" cy="800180"/>
          </a:xfrm>
          <a:custGeom>
            <a:avLst/>
            <a:gdLst/>
            <a:ahLst/>
            <a:cxnLst/>
            <a:rect r="r" b="b" t="t" l="l"/>
            <a:pathLst>
              <a:path h="800180" w="1670864">
                <a:moveTo>
                  <a:pt x="0" y="0"/>
                </a:moveTo>
                <a:lnTo>
                  <a:pt x="1670864" y="0"/>
                </a:lnTo>
                <a:lnTo>
                  <a:pt x="1670864" y="800180"/>
                </a:lnTo>
                <a:lnTo>
                  <a:pt x="0" y="8001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p:nvPr/>
        </p:nvGrpSpPr>
        <p:grpSpPr>
          <a:xfrm rot="0">
            <a:off x="-1522578" y="5184200"/>
            <a:ext cx="2854800" cy="2854800"/>
            <a:chOff x="0" y="0"/>
            <a:chExt cx="3806400" cy="3806400"/>
          </a:xfrm>
        </p:grpSpPr>
        <p:sp>
          <p:nvSpPr>
            <p:cNvPr name="Freeform 9" id="9"/>
            <p:cNvSpPr/>
            <p:nvPr/>
          </p:nvSpPr>
          <p:spPr>
            <a:xfrm flipH="false" flipV="false" rot="0">
              <a:off x="0" y="0"/>
              <a:ext cx="3806444" cy="3806444"/>
            </a:xfrm>
            <a:custGeom>
              <a:avLst/>
              <a:gdLst/>
              <a:ahLst/>
              <a:cxnLst/>
              <a:rect r="r" b="b" t="t" l="l"/>
              <a:pathLst>
                <a:path h="3806444" w="3806444">
                  <a:moveTo>
                    <a:pt x="3806444" y="1903222"/>
                  </a:moveTo>
                  <a:cubicBezTo>
                    <a:pt x="3806444" y="852043"/>
                    <a:pt x="2954274" y="0"/>
                    <a:pt x="1903222" y="0"/>
                  </a:cubicBezTo>
                  <a:cubicBezTo>
                    <a:pt x="852170" y="0"/>
                    <a:pt x="0" y="852043"/>
                    <a:pt x="0" y="1903222"/>
                  </a:cubicBezTo>
                  <a:cubicBezTo>
                    <a:pt x="0" y="2954401"/>
                    <a:pt x="852043" y="3806444"/>
                    <a:pt x="1903222" y="3806444"/>
                  </a:cubicBezTo>
                  <a:cubicBezTo>
                    <a:pt x="2954401" y="3806444"/>
                    <a:pt x="3806444" y="2954401"/>
                    <a:pt x="3806444" y="1903222"/>
                  </a:cubicBezTo>
                  <a:close/>
                </a:path>
              </a:pathLst>
            </a:custGeom>
            <a:solidFill>
              <a:srgbClr val="FE8175"/>
            </a:solidFill>
          </p:spPr>
        </p:sp>
      </p:grpSp>
      <p:sp>
        <p:nvSpPr>
          <p:cNvPr name="TextBox 10" id="10"/>
          <p:cNvSpPr txBox="true"/>
          <p:nvPr/>
        </p:nvSpPr>
        <p:spPr>
          <a:xfrm rot="0">
            <a:off x="3755325" y="577200"/>
            <a:ext cx="10777350" cy="1520775"/>
          </a:xfrm>
          <a:prstGeom prst="rect">
            <a:avLst/>
          </a:prstGeom>
        </p:spPr>
        <p:txBody>
          <a:bodyPr anchor="t" rtlCol="false" tIns="0" lIns="0" bIns="0" rIns="0">
            <a:spAutoFit/>
          </a:bodyPr>
          <a:lstStyle/>
          <a:p>
            <a:pPr algn="l">
              <a:lnSpc>
                <a:spcPts val="13680"/>
              </a:lnSpc>
            </a:pPr>
            <a:r>
              <a:rPr lang="en-US" sz="7600">
                <a:solidFill>
                  <a:srgbClr val="FE8175"/>
                </a:solidFill>
                <a:latin typeface="Anton"/>
                <a:ea typeface="Anton"/>
                <a:cs typeface="Anton"/>
                <a:sym typeface="Anton"/>
              </a:rPr>
              <a:t>Distribution</a:t>
            </a:r>
            <a:r>
              <a:rPr lang="en-US" sz="7600">
                <a:solidFill>
                  <a:srgbClr val="3A4C68"/>
                </a:solidFill>
                <a:latin typeface="Anton"/>
                <a:ea typeface="Anton"/>
                <a:cs typeface="Anton"/>
                <a:sym typeface="Anton"/>
              </a:rPr>
              <a:t> </a:t>
            </a:r>
            <a:r>
              <a:rPr lang="en-US" sz="7600">
                <a:solidFill>
                  <a:srgbClr val="FE8175"/>
                </a:solidFill>
                <a:latin typeface="Anton"/>
                <a:ea typeface="Anton"/>
                <a:cs typeface="Anton"/>
                <a:sym typeface="Anton"/>
              </a:rPr>
              <a:t>Channel </a:t>
            </a:r>
            <a:r>
              <a:rPr lang="en-US" sz="7600">
                <a:solidFill>
                  <a:srgbClr val="3A4C68"/>
                </a:solidFill>
                <a:latin typeface="Anton"/>
                <a:ea typeface="Anton"/>
                <a:cs typeface="Anton"/>
                <a:sym typeface="Anton"/>
              </a:rPr>
              <a:t>Vs ADR</a:t>
            </a:r>
          </a:p>
        </p:txBody>
      </p:sp>
      <p:sp>
        <p:nvSpPr>
          <p:cNvPr name="Freeform 11" id="11"/>
          <p:cNvSpPr/>
          <p:nvPr/>
        </p:nvSpPr>
        <p:spPr>
          <a:xfrm flipH="false" flipV="false" rot="0">
            <a:off x="4081232" y="4620400"/>
            <a:ext cx="10125536" cy="5514200"/>
          </a:xfrm>
          <a:custGeom>
            <a:avLst/>
            <a:gdLst/>
            <a:ahLst/>
            <a:cxnLst/>
            <a:rect r="r" b="b" t="t" l="l"/>
            <a:pathLst>
              <a:path h="5514200" w="10125536">
                <a:moveTo>
                  <a:pt x="0" y="0"/>
                </a:moveTo>
                <a:lnTo>
                  <a:pt x="10125536" y="0"/>
                </a:lnTo>
                <a:lnTo>
                  <a:pt x="10125536" y="5514200"/>
                </a:lnTo>
                <a:lnTo>
                  <a:pt x="0" y="5514200"/>
                </a:lnTo>
                <a:lnTo>
                  <a:pt x="0" y="0"/>
                </a:lnTo>
                <a:close/>
              </a:path>
            </a:pathLst>
          </a:custGeom>
          <a:blipFill>
            <a:blip r:embed="rId7"/>
            <a:stretch>
              <a:fillRect l="0" t="0" r="0" b="0"/>
            </a:stretch>
          </a:blipFill>
        </p:spPr>
      </p:sp>
      <p:sp>
        <p:nvSpPr>
          <p:cNvPr name="TextBox 12" id="12"/>
          <p:cNvSpPr txBox="true"/>
          <p:nvPr/>
        </p:nvSpPr>
        <p:spPr>
          <a:xfrm rot="0">
            <a:off x="2331525" y="2508750"/>
            <a:ext cx="13624950" cy="1675425"/>
          </a:xfrm>
          <a:prstGeom prst="rect">
            <a:avLst/>
          </a:prstGeom>
        </p:spPr>
        <p:txBody>
          <a:bodyPr anchor="t" rtlCol="false" tIns="0" lIns="0" bIns="0" rIns="0">
            <a:spAutoFit/>
          </a:bodyPr>
          <a:lstStyle/>
          <a:p>
            <a:pPr algn="l" marL="955040" indent="-477520" lvl="1">
              <a:lnSpc>
                <a:spcPts val="3863"/>
              </a:lnSpc>
              <a:buFont typeface="Arial"/>
              <a:buChar char="•"/>
            </a:pPr>
            <a:r>
              <a:rPr lang="en-US" sz="2799">
                <a:solidFill>
                  <a:srgbClr val="3A4C68"/>
                </a:solidFill>
                <a:latin typeface="Arimo Bold"/>
                <a:ea typeface="Arimo Bold"/>
                <a:cs typeface="Arimo Bold"/>
                <a:sym typeface="Arimo Bold"/>
              </a:rPr>
              <a:t>'Direct' </a:t>
            </a:r>
            <a:r>
              <a:rPr lang="en-US" sz="2799">
                <a:solidFill>
                  <a:srgbClr val="3A4C68"/>
                </a:solidFill>
                <a:latin typeface="Arimo"/>
                <a:ea typeface="Arimo"/>
                <a:cs typeface="Arimo"/>
                <a:sym typeface="Arimo"/>
              </a:rPr>
              <a:t>and </a:t>
            </a:r>
            <a:r>
              <a:rPr lang="en-US" sz="2799">
                <a:solidFill>
                  <a:srgbClr val="3A4C68"/>
                </a:solidFill>
                <a:latin typeface="Arimo Bold"/>
                <a:ea typeface="Arimo Bold"/>
                <a:cs typeface="Arimo Bold"/>
                <a:sym typeface="Arimo Bold"/>
              </a:rPr>
              <a:t>'TA/TO'</a:t>
            </a:r>
            <a:r>
              <a:rPr lang="en-US" sz="2799">
                <a:solidFill>
                  <a:srgbClr val="3A4C68"/>
                </a:solidFill>
                <a:latin typeface="Arimo"/>
                <a:ea typeface="Arimo"/>
                <a:cs typeface="Arimo"/>
                <a:sym typeface="Arimo"/>
              </a:rPr>
              <a:t> have almost </a:t>
            </a:r>
            <a:r>
              <a:rPr lang="en-US" sz="2799">
                <a:solidFill>
                  <a:srgbClr val="3A4C68"/>
                </a:solidFill>
                <a:latin typeface="Arimo Bold"/>
                <a:ea typeface="Arimo Bold"/>
                <a:cs typeface="Arimo Bold"/>
                <a:sym typeface="Arimo Bold"/>
              </a:rPr>
              <a:t>equally contribution</a:t>
            </a:r>
            <a:r>
              <a:rPr lang="en-US" sz="2799">
                <a:solidFill>
                  <a:srgbClr val="3A4C68"/>
                </a:solidFill>
                <a:latin typeface="Arimo"/>
                <a:ea typeface="Arimo"/>
                <a:cs typeface="Arimo"/>
                <a:sym typeface="Arimo"/>
              </a:rPr>
              <a:t> in </a:t>
            </a:r>
            <a:r>
              <a:rPr lang="en-US" sz="2799">
                <a:solidFill>
                  <a:srgbClr val="3A4C68"/>
                </a:solidFill>
                <a:latin typeface="Arimo Bold"/>
                <a:ea typeface="Arimo Bold"/>
                <a:cs typeface="Arimo Bold"/>
                <a:sym typeface="Arimo Bold"/>
              </a:rPr>
              <a:t>ADR </a:t>
            </a:r>
            <a:r>
              <a:rPr lang="en-US" sz="2799">
                <a:solidFill>
                  <a:srgbClr val="3A4C68"/>
                </a:solidFill>
                <a:latin typeface="Arimo"/>
                <a:ea typeface="Arimo"/>
                <a:cs typeface="Arimo"/>
                <a:sym typeface="Arimo"/>
              </a:rPr>
              <a:t>in both type of hotels. While, </a:t>
            </a:r>
            <a:r>
              <a:rPr lang="en-US" sz="2799">
                <a:solidFill>
                  <a:srgbClr val="3A4C68"/>
                </a:solidFill>
                <a:latin typeface="Arimo Bold"/>
                <a:ea typeface="Arimo Bold"/>
                <a:cs typeface="Arimo Bold"/>
                <a:sym typeface="Arimo Bold"/>
              </a:rPr>
              <a:t>GDS </a:t>
            </a:r>
            <a:r>
              <a:rPr lang="en-US" sz="2799">
                <a:solidFill>
                  <a:srgbClr val="3A4C68"/>
                </a:solidFill>
                <a:latin typeface="Arimo"/>
                <a:ea typeface="Arimo"/>
                <a:cs typeface="Arimo"/>
                <a:sym typeface="Arimo"/>
              </a:rPr>
              <a:t>has </a:t>
            </a:r>
            <a:r>
              <a:rPr lang="en-US" sz="2799">
                <a:solidFill>
                  <a:srgbClr val="3A4C68"/>
                </a:solidFill>
                <a:latin typeface="Arimo Bold"/>
                <a:ea typeface="Arimo Bold"/>
                <a:cs typeface="Arimo Bold"/>
                <a:sym typeface="Arimo Bold"/>
              </a:rPr>
              <a:t>highly contributed </a:t>
            </a:r>
            <a:r>
              <a:rPr lang="en-US" sz="2799">
                <a:solidFill>
                  <a:srgbClr val="3A4C68"/>
                </a:solidFill>
                <a:latin typeface="Arimo"/>
                <a:ea typeface="Arimo"/>
                <a:cs typeface="Arimo"/>
                <a:sym typeface="Arimo"/>
              </a:rPr>
              <a:t>in </a:t>
            </a:r>
            <a:r>
              <a:rPr lang="en-US" sz="2799">
                <a:solidFill>
                  <a:srgbClr val="3A4C68"/>
                </a:solidFill>
                <a:latin typeface="Arimo Bold"/>
                <a:ea typeface="Arimo Bold"/>
                <a:cs typeface="Arimo Bold"/>
                <a:sym typeface="Arimo Bold"/>
              </a:rPr>
              <a:t>ADR </a:t>
            </a:r>
            <a:r>
              <a:rPr lang="en-US" sz="2799">
                <a:solidFill>
                  <a:srgbClr val="3A4C68"/>
                </a:solidFill>
                <a:latin typeface="Arimo"/>
                <a:ea typeface="Arimo"/>
                <a:cs typeface="Arimo"/>
                <a:sym typeface="Arimo"/>
              </a:rPr>
              <a:t>in </a:t>
            </a:r>
            <a:r>
              <a:rPr lang="en-US" sz="2799">
                <a:solidFill>
                  <a:srgbClr val="3A4C68"/>
                </a:solidFill>
                <a:latin typeface="Arimo Bold"/>
                <a:ea typeface="Arimo Bold"/>
                <a:cs typeface="Arimo Bold"/>
                <a:sym typeface="Arimo Bold"/>
              </a:rPr>
              <a:t>'City Hotel'</a:t>
            </a:r>
            <a:r>
              <a:rPr lang="en-US" sz="2799">
                <a:solidFill>
                  <a:srgbClr val="3A4C68"/>
                </a:solidFill>
                <a:latin typeface="Arimo"/>
                <a:ea typeface="Arimo"/>
                <a:cs typeface="Arimo"/>
                <a:sym typeface="Arimo"/>
              </a:rPr>
              <a:t> type. </a:t>
            </a:r>
            <a:r>
              <a:rPr lang="en-US" sz="2799">
                <a:solidFill>
                  <a:srgbClr val="3A4C68"/>
                </a:solidFill>
                <a:latin typeface="Arimo Bold"/>
                <a:ea typeface="Arimo Bold"/>
                <a:cs typeface="Arimo Bold"/>
                <a:sym typeface="Arimo Bold"/>
              </a:rPr>
              <a:t>GDS </a:t>
            </a:r>
            <a:r>
              <a:rPr lang="en-US" sz="2799">
                <a:solidFill>
                  <a:srgbClr val="3A4C68"/>
                </a:solidFill>
                <a:latin typeface="Arimo"/>
                <a:ea typeface="Arimo"/>
                <a:cs typeface="Arimo"/>
                <a:sym typeface="Arimo"/>
              </a:rPr>
              <a:t>needs to </a:t>
            </a:r>
            <a:r>
              <a:rPr lang="en-US" sz="2799">
                <a:solidFill>
                  <a:srgbClr val="3A4C68"/>
                </a:solidFill>
                <a:latin typeface="Arimo Bold"/>
                <a:ea typeface="Arimo Bold"/>
                <a:cs typeface="Arimo Bold"/>
                <a:sym typeface="Arimo Bold"/>
              </a:rPr>
              <a:t>increase Resort Hotel </a:t>
            </a:r>
            <a:r>
              <a:rPr lang="en-US" sz="2799">
                <a:solidFill>
                  <a:srgbClr val="3A4C68"/>
                </a:solidFill>
                <a:latin typeface="Arimo"/>
                <a:ea typeface="Arimo"/>
                <a:cs typeface="Arimo"/>
                <a:sym typeface="Arimo"/>
              </a:rPr>
              <a:t>bookings.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755075" y="-9375"/>
            <a:ext cx="2547450" cy="10330050"/>
            <a:chOff x="0" y="0"/>
            <a:chExt cx="3396600" cy="13773400"/>
          </a:xfrm>
        </p:grpSpPr>
        <p:sp>
          <p:nvSpPr>
            <p:cNvPr name="Freeform 3" id="3"/>
            <p:cNvSpPr/>
            <p:nvPr/>
          </p:nvSpPr>
          <p:spPr>
            <a:xfrm flipH="false" flipV="false" rot="0">
              <a:off x="12700" y="12700"/>
              <a:ext cx="3371215" cy="13748004"/>
            </a:xfrm>
            <a:custGeom>
              <a:avLst/>
              <a:gdLst/>
              <a:ahLst/>
              <a:cxnLst/>
              <a:rect r="r" b="b" t="t" l="l"/>
              <a:pathLst>
                <a:path h="13748004" w="3371215">
                  <a:moveTo>
                    <a:pt x="0" y="0"/>
                  </a:moveTo>
                  <a:lnTo>
                    <a:pt x="3371215" y="0"/>
                  </a:lnTo>
                  <a:lnTo>
                    <a:pt x="3371215" y="13748004"/>
                  </a:lnTo>
                  <a:lnTo>
                    <a:pt x="0" y="13748004"/>
                  </a:lnTo>
                  <a:close/>
                </a:path>
              </a:pathLst>
            </a:custGeom>
            <a:solidFill>
              <a:srgbClr val="3A4C68"/>
            </a:solidFill>
          </p:spPr>
        </p:sp>
        <p:sp>
          <p:nvSpPr>
            <p:cNvPr name="Freeform 4" id="4"/>
            <p:cNvSpPr/>
            <p:nvPr/>
          </p:nvSpPr>
          <p:spPr>
            <a:xfrm flipH="false" flipV="false" rot="0">
              <a:off x="0" y="0"/>
              <a:ext cx="3396615" cy="13773404"/>
            </a:xfrm>
            <a:custGeom>
              <a:avLst/>
              <a:gdLst/>
              <a:ahLst/>
              <a:cxnLst/>
              <a:rect r="r" b="b" t="t" l="l"/>
              <a:pathLst>
                <a:path h="13773404" w="3396615">
                  <a:moveTo>
                    <a:pt x="12700" y="0"/>
                  </a:moveTo>
                  <a:lnTo>
                    <a:pt x="3383915" y="0"/>
                  </a:lnTo>
                  <a:cubicBezTo>
                    <a:pt x="3390900" y="0"/>
                    <a:pt x="3396615" y="5715"/>
                    <a:pt x="3396615" y="12700"/>
                  </a:cubicBezTo>
                  <a:lnTo>
                    <a:pt x="3396615" y="13760704"/>
                  </a:lnTo>
                  <a:cubicBezTo>
                    <a:pt x="3396615" y="13767690"/>
                    <a:pt x="3390900" y="13773404"/>
                    <a:pt x="3383915" y="13773404"/>
                  </a:cubicBezTo>
                  <a:lnTo>
                    <a:pt x="12700" y="13773404"/>
                  </a:lnTo>
                  <a:cubicBezTo>
                    <a:pt x="5715" y="13773404"/>
                    <a:pt x="0" y="13767690"/>
                    <a:pt x="0" y="13760704"/>
                  </a:cubicBezTo>
                  <a:lnTo>
                    <a:pt x="0" y="12700"/>
                  </a:lnTo>
                  <a:cubicBezTo>
                    <a:pt x="0" y="5715"/>
                    <a:pt x="5715" y="0"/>
                    <a:pt x="12700" y="0"/>
                  </a:cubicBezTo>
                  <a:moveTo>
                    <a:pt x="12700" y="25400"/>
                  </a:moveTo>
                  <a:lnTo>
                    <a:pt x="12700" y="12700"/>
                  </a:lnTo>
                  <a:lnTo>
                    <a:pt x="25400" y="12700"/>
                  </a:lnTo>
                  <a:lnTo>
                    <a:pt x="25400" y="13760704"/>
                  </a:lnTo>
                  <a:lnTo>
                    <a:pt x="12700" y="13760704"/>
                  </a:lnTo>
                  <a:lnTo>
                    <a:pt x="12700" y="13748004"/>
                  </a:lnTo>
                  <a:lnTo>
                    <a:pt x="3383915" y="13748004"/>
                  </a:lnTo>
                  <a:lnTo>
                    <a:pt x="3383915" y="13760704"/>
                  </a:lnTo>
                  <a:lnTo>
                    <a:pt x="3371215" y="13760704"/>
                  </a:lnTo>
                  <a:lnTo>
                    <a:pt x="3371215" y="12700"/>
                  </a:lnTo>
                  <a:lnTo>
                    <a:pt x="3383915" y="12700"/>
                  </a:lnTo>
                  <a:lnTo>
                    <a:pt x="3383915" y="25400"/>
                  </a:lnTo>
                  <a:lnTo>
                    <a:pt x="12700" y="25400"/>
                  </a:lnTo>
                  <a:close/>
                </a:path>
              </a:pathLst>
            </a:custGeom>
            <a:solidFill>
              <a:srgbClr val="FFFFFF"/>
            </a:solidFill>
          </p:spPr>
        </p:sp>
      </p:grpSp>
      <p:sp>
        <p:nvSpPr>
          <p:cNvPr name="Freeform 5" id="5"/>
          <p:cNvSpPr/>
          <p:nvPr/>
        </p:nvSpPr>
        <p:spPr>
          <a:xfrm flipH="false" flipV="false" rot="-5400000">
            <a:off x="15556799" y="7574701"/>
            <a:ext cx="4297902" cy="1174500"/>
          </a:xfrm>
          <a:custGeom>
            <a:avLst/>
            <a:gdLst/>
            <a:ahLst/>
            <a:cxnLst/>
            <a:rect r="r" b="b" t="t" l="l"/>
            <a:pathLst>
              <a:path h="1174500" w="4297902">
                <a:moveTo>
                  <a:pt x="0" y="0"/>
                </a:moveTo>
                <a:lnTo>
                  <a:pt x="4297902" y="0"/>
                </a:lnTo>
                <a:lnTo>
                  <a:pt x="4297902" y="1174500"/>
                </a:lnTo>
                <a:lnTo>
                  <a:pt x="0" y="1174500"/>
                </a:lnTo>
                <a:lnTo>
                  <a:pt x="0" y="0"/>
                </a:lnTo>
                <a:close/>
              </a:path>
            </a:pathLst>
          </a:custGeom>
          <a:blipFill>
            <a:blip r:embed="rId3"/>
            <a:stretch>
              <a:fillRect l="-45700" t="-166595" r="-5" b="0"/>
            </a:stretch>
          </a:blipFill>
        </p:spPr>
      </p:sp>
      <p:sp>
        <p:nvSpPr>
          <p:cNvPr name="Freeform 6" id="6"/>
          <p:cNvSpPr/>
          <p:nvPr/>
        </p:nvSpPr>
        <p:spPr>
          <a:xfrm flipH="false" flipV="false" rot="-5400000">
            <a:off x="14699249" y="2419251"/>
            <a:ext cx="6013002" cy="1174500"/>
          </a:xfrm>
          <a:custGeom>
            <a:avLst/>
            <a:gdLst/>
            <a:ahLst/>
            <a:cxnLst/>
            <a:rect r="r" b="b" t="t" l="l"/>
            <a:pathLst>
              <a:path h="1174500" w="6013002">
                <a:moveTo>
                  <a:pt x="0" y="0"/>
                </a:moveTo>
                <a:lnTo>
                  <a:pt x="6013002" y="0"/>
                </a:lnTo>
                <a:lnTo>
                  <a:pt x="6013002" y="1174500"/>
                </a:lnTo>
                <a:lnTo>
                  <a:pt x="0" y="1174500"/>
                </a:lnTo>
                <a:lnTo>
                  <a:pt x="0" y="0"/>
                </a:lnTo>
                <a:close/>
              </a:path>
            </a:pathLst>
          </a:custGeom>
          <a:blipFill>
            <a:blip r:embed="rId3"/>
            <a:stretch>
              <a:fillRect l="0" t="-166595" r="-4146" b="0"/>
            </a:stretch>
          </a:blipFill>
        </p:spPr>
      </p:sp>
      <p:sp>
        <p:nvSpPr>
          <p:cNvPr name="Freeform 7" id="7"/>
          <p:cNvSpPr/>
          <p:nvPr/>
        </p:nvSpPr>
        <p:spPr>
          <a:xfrm flipH="false" flipV="false" rot="0">
            <a:off x="5250" y="8990900"/>
            <a:ext cx="4156450" cy="1363150"/>
          </a:xfrm>
          <a:custGeom>
            <a:avLst/>
            <a:gdLst/>
            <a:ahLst/>
            <a:cxnLst/>
            <a:rect r="r" b="b" t="t" l="l"/>
            <a:pathLst>
              <a:path h="1363150" w="4156450">
                <a:moveTo>
                  <a:pt x="0" y="0"/>
                </a:moveTo>
                <a:lnTo>
                  <a:pt x="4156450" y="0"/>
                </a:lnTo>
                <a:lnTo>
                  <a:pt x="4156450" y="1363150"/>
                </a:lnTo>
                <a:lnTo>
                  <a:pt x="0" y="1363150"/>
                </a:lnTo>
                <a:lnTo>
                  <a:pt x="0" y="0"/>
                </a:lnTo>
                <a:close/>
              </a:path>
            </a:pathLst>
          </a:custGeom>
          <a:blipFill>
            <a:blip r:embed="rId4"/>
            <a:stretch>
              <a:fillRect l="-11299" t="-126760" r="0" b="-112607"/>
            </a:stretch>
          </a:blipFill>
        </p:spPr>
      </p:sp>
      <p:sp>
        <p:nvSpPr>
          <p:cNvPr name="Freeform 8" id="8"/>
          <p:cNvSpPr/>
          <p:nvPr/>
        </p:nvSpPr>
        <p:spPr>
          <a:xfrm flipH="false" flipV="false" rot="0">
            <a:off x="190636" y="179466"/>
            <a:ext cx="1727444" cy="827278"/>
          </a:xfrm>
          <a:custGeom>
            <a:avLst/>
            <a:gdLst/>
            <a:ahLst/>
            <a:cxnLst/>
            <a:rect r="r" b="b" t="t" l="l"/>
            <a:pathLst>
              <a:path h="827278" w="1727444">
                <a:moveTo>
                  <a:pt x="0" y="0"/>
                </a:moveTo>
                <a:lnTo>
                  <a:pt x="1727444" y="0"/>
                </a:lnTo>
                <a:lnTo>
                  <a:pt x="1727444" y="827278"/>
                </a:lnTo>
                <a:lnTo>
                  <a:pt x="0" y="82727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4448130" y="9519700"/>
            <a:ext cx="1074846" cy="546710"/>
          </a:xfrm>
          <a:custGeom>
            <a:avLst/>
            <a:gdLst/>
            <a:ahLst/>
            <a:cxnLst/>
            <a:rect r="r" b="b" t="t" l="l"/>
            <a:pathLst>
              <a:path h="546710" w="1074846">
                <a:moveTo>
                  <a:pt x="0" y="0"/>
                </a:moveTo>
                <a:lnTo>
                  <a:pt x="1074846" y="0"/>
                </a:lnTo>
                <a:lnTo>
                  <a:pt x="1074846" y="546710"/>
                </a:lnTo>
                <a:lnTo>
                  <a:pt x="0" y="54671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0" id="10"/>
          <p:cNvGrpSpPr/>
          <p:nvPr/>
        </p:nvGrpSpPr>
        <p:grpSpPr>
          <a:xfrm rot="0">
            <a:off x="250450" y="9760150"/>
            <a:ext cx="2439000" cy="2439000"/>
            <a:chOff x="0" y="0"/>
            <a:chExt cx="3252000" cy="3252000"/>
          </a:xfrm>
        </p:grpSpPr>
        <p:sp>
          <p:nvSpPr>
            <p:cNvPr name="Freeform 11" id="11"/>
            <p:cNvSpPr/>
            <p:nvPr/>
          </p:nvSpPr>
          <p:spPr>
            <a:xfrm flipH="false" flipV="false" rot="0">
              <a:off x="0" y="0"/>
              <a:ext cx="3251962" cy="3251962"/>
            </a:xfrm>
            <a:custGeom>
              <a:avLst/>
              <a:gdLst/>
              <a:ahLst/>
              <a:cxnLst/>
              <a:rect r="r" b="b" t="t" l="l"/>
              <a:pathLst>
                <a:path h="3251962" w="3251962">
                  <a:moveTo>
                    <a:pt x="0" y="1625981"/>
                  </a:moveTo>
                  <a:cubicBezTo>
                    <a:pt x="0" y="727964"/>
                    <a:pt x="727964" y="0"/>
                    <a:pt x="1625981" y="0"/>
                  </a:cubicBezTo>
                  <a:cubicBezTo>
                    <a:pt x="2523998" y="0"/>
                    <a:pt x="3251962" y="727964"/>
                    <a:pt x="3251962" y="1625981"/>
                  </a:cubicBezTo>
                  <a:cubicBezTo>
                    <a:pt x="3251962" y="2523998"/>
                    <a:pt x="2523998" y="3251962"/>
                    <a:pt x="1625981" y="3251962"/>
                  </a:cubicBezTo>
                  <a:cubicBezTo>
                    <a:pt x="727964" y="3251962"/>
                    <a:pt x="0" y="2523998"/>
                    <a:pt x="0" y="1625981"/>
                  </a:cubicBezTo>
                  <a:close/>
                </a:path>
              </a:pathLst>
            </a:custGeom>
            <a:solidFill>
              <a:srgbClr val="3A4C68"/>
            </a:solidFill>
          </p:spPr>
        </p:sp>
      </p:grpSp>
      <p:grpSp>
        <p:nvGrpSpPr>
          <p:cNvPr name="Group 12" id="12"/>
          <p:cNvGrpSpPr/>
          <p:nvPr/>
        </p:nvGrpSpPr>
        <p:grpSpPr>
          <a:xfrm rot="5400000">
            <a:off x="15411426" y="436598"/>
            <a:ext cx="1266600" cy="1267200"/>
            <a:chOff x="0" y="0"/>
            <a:chExt cx="1688800" cy="1689600"/>
          </a:xfrm>
        </p:grpSpPr>
        <p:sp>
          <p:nvSpPr>
            <p:cNvPr name="Freeform 13" id="13"/>
            <p:cNvSpPr/>
            <p:nvPr/>
          </p:nvSpPr>
          <p:spPr>
            <a:xfrm flipH="false" flipV="false" rot="0">
              <a:off x="-4191" y="832739"/>
              <a:ext cx="1693037" cy="896239"/>
            </a:xfrm>
            <a:custGeom>
              <a:avLst/>
              <a:gdLst/>
              <a:ahLst/>
              <a:cxnLst/>
              <a:rect r="r" b="b" t="t" l="l"/>
              <a:pathLst>
                <a:path h="896239" w="1693037">
                  <a:moveTo>
                    <a:pt x="1693037" y="12065"/>
                  </a:moveTo>
                  <a:cubicBezTo>
                    <a:pt x="1693037" y="315341"/>
                    <a:pt x="1530604" y="595249"/>
                    <a:pt x="1267333" y="745744"/>
                  </a:cubicBezTo>
                  <a:cubicBezTo>
                    <a:pt x="1004062" y="896239"/>
                    <a:pt x="680466" y="893826"/>
                    <a:pt x="419481" y="739648"/>
                  </a:cubicBezTo>
                  <a:cubicBezTo>
                    <a:pt x="158496" y="585470"/>
                    <a:pt x="0" y="303276"/>
                    <a:pt x="4318" y="0"/>
                  </a:cubicBezTo>
                  <a:lnTo>
                    <a:pt x="848614" y="12065"/>
                  </a:lnTo>
                  <a:close/>
                </a:path>
              </a:pathLst>
            </a:custGeom>
            <a:solidFill>
              <a:srgbClr val="FE8175"/>
            </a:solidFill>
          </p:spPr>
        </p:sp>
      </p:grpSp>
      <p:grpSp>
        <p:nvGrpSpPr>
          <p:cNvPr name="Group 14" id="14"/>
          <p:cNvGrpSpPr/>
          <p:nvPr/>
        </p:nvGrpSpPr>
        <p:grpSpPr>
          <a:xfrm rot="5400000">
            <a:off x="14783182" y="436598"/>
            <a:ext cx="1266600" cy="1267200"/>
            <a:chOff x="0" y="0"/>
            <a:chExt cx="1688800" cy="1689600"/>
          </a:xfrm>
        </p:grpSpPr>
        <p:sp>
          <p:nvSpPr>
            <p:cNvPr name="Freeform 15" id="15"/>
            <p:cNvSpPr/>
            <p:nvPr/>
          </p:nvSpPr>
          <p:spPr>
            <a:xfrm flipH="false" flipV="false" rot="0">
              <a:off x="-4191" y="832739"/>
              <a:ext cx="1693037" cy="896239"/>
            </a:xfrm>
            <a:custGeom>
              <a:avLst/>
              <a:gdLst/>
              <a:ahLst/>
              <a:cxnLst/>
              <a:rect r="r" b="b" t="t" l="l"/>
              <a:pathLst>
                <a:path h="896239" w="1693037">
                  <a:moveTo>
                    <a:pt x="1693037" y="12065"/>
                  </a:moveTo>
                  <a:cubicBezTo>
                    <a:pt x="1693037" y="315341"/>
                    <a:pt x="1530604" y="595249"/>
                    <a:pt x="1267333" y="745744"/>
                  </a:cubicBezTo>
                  <a:cubicBezTo>
                    <a:pt x="1004062" y="896239"/>
                    <a:pt x="680466" y="893826"/>
                    <a:pt x="419481" y="739648"/>
                  </a:cubicBezTo>
                  <a:cubicBezTo>
                    <a:pt x="158496" y="585470"/>
                    <a:pt x="0" y="303276"/>
                    <a:pt x="4318" y="0"/>
                  </a:cubicBezTo>
                  <a:lnTo>
                    <a:pt x="848614" y="12065"/>
                  </a:lnTo>
                  <a:close/>
                </a:path>
              </a:pathLst>
            </a:custGeom>
            <a:solidFill>
              <a:srgbClr val="FFF5ED"/>
            </a:solidFill>
          </p:spPr>
        </p:sp>
      </p:grpSp>
      <p:sp>
        <p:nvSpPr>
          <p:cNvPr name="TextBox 16" id="16"/>
          <p:cNvSpPr txBox="true"/>
          <p:nvPr/>
        </p:nvSpPr>
        <p:spPr>
          <a:xfrm rot="0">
            <a:off x="1559325" y="1005825"/>
            <a:ext cx="13006950" cy="1083750"/>
          </a:xfrm>
          <a:prstGeom prst="rect">
            <a:avLst/>
          </a:prstGeom>
        </p:spPr>
        <p:txBody>
          <a:bodyPr anchor="t" rtlCol="false" tIns="0" lIns="0" bIns="0" rIns="0">
            <a:spAutoFit/>
          </a:bodyPr>
          <a:lstStyle/>
          <a:p>
            <a:pPr algn="l">
              <a:lnSpc>
                <a:spcPts val="9120"/>
              </a:lnSpc>
            </a:pPr>
            <a:r>
              <a:rPr lang="en-US" sz="7600">
                <a:solidFill>
                  <a:srgbClr val="FE8175"/>
                </a:solidFill>
                <a:latin typeface="Anton"/>
                <a:ea typeface="Anton"/>
                <a:cs typeface="Anton"/>
                <a:sym typeface="Anton"/>
              </a:rPr>
              <a:t>Table of </a:t>
            </a:r>
            <a:r>
              <a:rPr lang="en-US" sz="7600">
                <a:solidFill>
                  <a:srgbClr val="3A4C68"/>
                </a:solidFill>
                <a:latin typeface="Anton"/>
                <a:ea typeface="Anton"/>
                <a:cs typeface="Anton"/>
                <a:sym typeface="Anton"/>
              </a:rPr>
              <a:t>contents</a:t>
            </a:r>
          </a:p>
        </p:txBody>
      </p:sp>
      <p:sp>
        <p:nvSpPr>
          <p:cNvPr name="TextBox 17" id="17"/>
          <p:cNvSpPr txBox="true"/>
          <p:nvPr/>
        </p:nvSpPr>
        <p:spPr>
          <a:xfrm rot="0">
            <a:off x="3054825" y="2847950"/>
            <a:ext cx="4761150" cy="1872075"/>
          </a:xfrm>
          <a:prstGeom prst="rect">
            <a:avLst/>
          </a:prstGeom>
        </p:spPr>
        <p:txBody>
          <a:bodyPr anchor="t" rtlCol="false" tIns="0" lIns="0" bIns="0" rIns="0">
            <a:spAutoFit/>
          </a:bodyPr>
          <a:lstStyle/>
          <a:p>
            <a:pPr algn="l">
              <a:lnSpc>
                <a:spcPts val="6623"/>
              </a:lnSpc>
            </a:pPr>
            <a:r>
              <a:rPr lang="en-US" sz="4800">
                <a:solidFill>
                  <a:srgbClr val="FE8175"/>
                </a:solidFill>
                <a:latin typeface="Anton"/>
                <a:ea typeface="Anton"/>
                <a:cs typeface="Anton"/>
                <a:sym typeface="Anton"/>
              </a:rPr>
              <a:t>Agenda of Data Analysis</a:t>
            </a:r>
          </a:p>
        </p:txBody>
      </p:sp>
      <p:sp>
        <p:nvSpPr>
          <p:cNvPr name="TextBox 18" id="18"/>
          <p:cNvSpPr txBox="true"/>
          <p:nvPr/>
        </p:nvSpPr>
        <p:spPr>
          <a:xfrm rot="0">
            <a:off x="3054775" y="4497450"/>
            <a:ext cx="4761150" cy="1005825"/>
          </a:xfrm>
          <a:prstGeom prst="rect">
            <a:avLst/>
          </a:prstGeom>
        </p:spPr>
        <p:txBody>
          <a:bodyPr anchor="t" rtlCol="false" tIns="0" lIns="0" bIns="0" rIns="0">
            <a:spAutoFit/>
          </a:bodyPr>
          <a:lstStyle/>
          <a:p>
            <a:pPr algn="l">
              <a:lnSpc>
                <a:spcPts val="3863"/>
              </a:lnSpc>
            </a:pPr>
            <a:r>
              <a:rPr lang="en-US" sz="2799">
                <a:solidFill>
                  <a:srgbClr val="3A4C68"/>
                </a:solidFill>
                <a:latin typeface="Arimo"/>
                <a:ea typeface="Arimo"/>
                <a:cs typeface="Arimo"/>
                <a:sym typeface="Arimo"/>
              </a:rPr>
              <a:t>Benefits for doing this </a:t>
            </a:r>
            <a:r>
              <a:rPr lang="en-US" sz="2799">
                <a:solidFill>
                  <a:srgbClr val="3A4C68"/>
                </a:solidFill>
                <a:latin typeface="Arimo Bold"/>
                <a:ea typeface="Arimo Bold"/>
                <a:cs typeface="Arimo Bold"/>
                <a:sym typeface="Arimo Bold"/>
              </a:rPr>
              <a:t>Hotel Booking Analysis</a:t>
            </a:r>
            <a:r>
              <a:rPr lang="en-US" sz="2799">
                <a:solidFill>
                  <a:srgbClr val="3A4C68"/>
                </a:solidFill>
                <a:latin typeface="Arimo"/>
                <a:ea typeface="Arimo"/>
                <a:cs typeface="Arimo"/>
                <a:sym typeface="Arimo"/>
              </a:rPr>
              <a:t> Project</a:t>
            </a:r>
          </a:p>
        </p:txBody>
      </p:sp>
      <p:sp>
        <p:nvSpPr>
          <p:cNvPr name="TextBox 19" id="19"/>
          <p:cNvSpPr txBox="true"/>
          <p:nvPr/>
        </p:nvSpPr>
        <p:spPr>
          <a:xfrm rot="0">
            <a:off x="1559325" y="3529325"/>
            <a:ext cx="1217550" cy="1419150"/>
          </a:xfrm>
          <a:prstGeom prst="rect">
            <a:avLst/>
          </a:prstGeom>
        </p:spPr>
        <p:txBody>
          <a:bodyPr anchor="t" rtlCol="false" tIns="0" lIns="0" bIns="0" rIns="0">
            <a:spAutoFit/>
          </a:bodyPr>
          <a:lstStyle/>
          <a:p>
            <a:pPr algn="ctr">
              <a:lnSpc>
                <a:spcPts val="8400"/>
              </a:lnSpc>
            </a:pPr>
            <a:r>
              <a:rPr lang="en-US" sz="7000">
                <a:solidFill>
                  <a:srgbClr val="3A4C68"/>
                </a:solidFill>
                <a:latin typeface="Anton"/>
                <a:ea typeface="Anton"/>
                <a:cs typeface="Anton"/>
                <a:sym typeface="Anton"/>
              </a:rPr>
              <a:t>01</a:t>
            </a:r>
          </a:p>
        </p:txBody>
      </p:sp>
      <p:sp>
        <p:nvSpPr>
          <p:cNvPr name="TextBox 20" id="20"/>
          <p:cNvSpPr txBox="true"/>
          <p:nvPr/>
        </p:nvSpPr>
        <p:spPr>
          <a:xfrm rot="0">
            <a:off x="9805275" y="2847950"/>
            <a:ext cx="4761150" cy="1872075"/>
          </a:xfrm>
          <a:prstGeom prst="rect">
            <a:avLst/>
          </a:prstGeom>
        </p:spPr>
        <p:txBody>
          <a:bodyPr anchor="t" rtlCol="false" tIns="0" lIns="0" bIns="0" rIns="0">
            <a:spAutoFit/>
          </a:bodyPr>
          <a:lstStyle/>
          <a:p>
            <a:pPr algn="l">
              <a:lnSpc>
                <a:spcPts val="6623"/>
              </a:lnSpc>
            </a:pPr>
            <a:r>
              <a:rPr lang="en-US" sz="4800">
                <a:solidFill>
                  <a:srgbClr val="FE8175"/>
                </a:solidFill>
                <a:latin typeface="Anton"/>
                <a:ea typeface="Anton"/>
                <a:cs typeface="Anton"/>
                <a:sym typeface="Anton"/>
              </a:rPr>
              <a:t>Hotel Booking Data-Introduction</a:t>
            </a:r>
          </a:p>
        </p:txBody>
      </p:sp>
      <p:sp>
        <p:nvSpPr>
          <p:cNvPr name="TextBox 21" id="21"/>
          <p:cNvSpPr txBox="true"/>
          <p:nvPr/>
        </p:nvSpPr>
        <p:spPr>
          <a:xfrm rot="0">
            <a:off x="9805225" y="4497450"/>
            <a:ext cx="4761150" cy="1005825"/>
          </a:xfrm>
          <a:prstGeom prst="rect">
            <a:avLst/>
          </a:prstGeom>
        </p:spPr>
        <p:txBody>
          <a:bodyPr anchor="t" rtlCol="false" tIns="0" lIns="0" bIns="0" rIns="0">
            <a:spAutoFit/>
          </a:bodyPr>
          <a:lstStyle/>
          <a:p>
            <a:pPr algn="l">
              <a:lnSpc>
                <a:spcPts val="3863"/>
              </a:lnSpc>
            </a:pPr>
            <a:r>
              <a:rPr lang="en-US" sz="2799">
                <a:solidFill>
                  <a:srgbClr val="3A4C68"/>
                </a:solidFill>
                <a:latin typeface="Arimo"/>
                <a:ea typeface="Arimo"/>
                <a:cs typeface="Arimo"/>
                <a:sym typeface="Arimo"/>
              </a:rPr>
              <a:t>Short introduction of the </a:t>
            </a:r>
            <a:r>
              <a:rPr lang="en-US" sz="2799">
                <a:solidFill>
                  <a:srgbClr val="3A4C68"/>
                </a:solidFill>
                <a:latin typeface="Arimo Bold"/>
                <a:ea typeface="Arimo Bold"/>
                <a:cs typeface="Arimo Bold"/>
                <a:sym typeface="Arimo Bold"/>
              </a:rPr>
              <a:t>Dataset</a:t>
            </a:r>
          </a:p>
        </p:txBody>
      </p:sp>
      <p:sp>
        <p:nvSpPr>
          <p:cNvPr name="TextBox 22" id="22"/>
          <p:cNvSpPr txBox="true"/>
          <p:nvPr/>
        </p:nvSpPr>
        <p:spPr>
          <a:xfrm rot="0">
            <a:off x="8309775" y="3529325"/>
            <a:ext cx="1217550" cy="1419150"/>
          </a:xfrm>
          <a:prstGeom prst="rect">
            <a:avLst/>
          </a:prstGeom>
        </p:spPr>
        <p:txBody>
          <a:bodyPr anchor="t" rtlCol="false" tIns="0" lIns="0" bIns="0" rIns="0">
            <a:spAutoFit/>
          </a:bodyPr>
          <a:lstStyle/>
          <a:p>
            <a:pPr algn="ctr">
              <a:lnSpc>
                <a:spcPts val="8400"/>
              </a:lnSpc>
            </a:pPr>
            <a:r>
              <a:rPr lang="en-US" sz="7000">
                <a:solidFill>
                  <a:srgbClr val="3A4C68"/>
                </a:solidFill>
                <a:latin typeface="Anton"/>
                <a:ea typeface="Anton"/>
                <a:cs typeface="Anton"/>
                <a:sym typeface="Anton"/>
              </a:rPr>
              <a:t>02</a:t>
            </a:r>
          </a:p>
        </p:txBody>
      </p:sp>
      <p:sp>
        <p:nvSpPr>
          <p:cNvPr name="TextBox 23" id="23"/>
          <p:cNvSpPr txBox="true"/>
          <p:nvPr/>
        </p:nvSpPr>
        <p:spPr>
          <a:xfrm rot="0">
            <a:off x="3054825" y="5999376"/>
            <a:ext cx="4761150" cy="1872075"/>
          </a:xfrm>
          <a:prstGeom prst="rect">
            <a:avLst/>
          </a:prstGeom>
        </p:spPr>
        <p:txBody>
          <a:bodyPr anchor="t" rtlCol="false" tIns="0" lIns="0" bIns="0" rIns="0">
            <a:spAutoFit/>
          </a:bodyPr>
          <a:lstStyle/>
          <a:p>
            <a:pPr algn="l">
              <a:lnSpc>
                <a:spcPts val="6623"/>
              </a:lnSpc>
            </a:pPr>
            <a:r>
              <a:rPr lang="en-US" sz="4800">
                <a:solidFill>
                  <a:srgbClr val="FE8175"/>
                </a:solidFill>
                <a:latin typeface="Anton"/>
                <a:ea typeface="Anton"/>
                <a:cs typeface="Anton"/>
                <a:sym typeface="Anton"/>
              </a:rPr>
              <a:t>Data Description &amp; Summary</a:t>
            </a:r>
          </a:p>
        </p:txBody>
      </p:sp>
      <p:sp>
        <p:nvSpPr>
          <p:cNvPr name="TextBox 24" id="24"/>
          <p:cNvSpPr txBox="true"/>
          <p:nvPr/>
        </p:nvSpPr>
        <p:spPr>
          <a:xfrm rot="0">
            <a:off x="3054775" y="7761200"/>
            <a:ext cx="4761150" cy="1005825"/>
          </a:xfrm>
          <a:prstGeom prst="rect">
            <a:avLst/>
          </a:prstGeom>
        </p:spPr>
        <p:txBody>
          <a:bodyPr anchor="t" rtlCol="false" tIns="0" lIns="0" bIns="0" rIns="0">
            <a:spAutoFit/>
          </a:bodyPr>
          <a:lstStyle/>
          <a:p>
            <a:pPr algn="l">
              <a:lnSpc>
                <a:spcPts val="3863"/>
              </a:lnSpc>
            </a:pPr>
            <a:r>
              <a:rPr lang="en-US" sz="2799">
                <a:solidFill>
                  <a:srgbClr val="3A4C68"/>
                </a:solidFill>
                <a:latin typeface="Arimo"/>
                <a:ea typeface="Arimo"/>
                <a:cs typeface="Arimo"/>
                <a:sym typeface="Arimo"/>
              </a:rPr>
              <a:t>Dataset </a:t>
            </a:r>
            <a:r>
              <a:rPr lang="en-US" sz="2799">
                <a:solidFill>
                  <a:srgbClr val="3A4C68"/>
                </a:solidFill>
                <a:latin typeface="Arimo Bold"/>
                <a:ea typeface="Arimo Bold"/>
                <a:cs typeface="Arimo Bold"/>
                <a:sym typeface="Arimo Bold"/>
              </a:rPr>
              <a:t>Summary</a:t>
            </a:r>
            <a:r>
              <a:rPr lang="en-US" sz="2799">
                <a:solidFill>
                  <a:srgbClr val="3A4C68"/>
                </a:solidFill>
                <a:latin typeface="Arimo"/>
                <a:ea typeface="Arimo"/>
                <a:cs typeface="Arimo"/>
                <a:sym typeface="Arimo"/>
              </a:rPr>
              <a:t> &amp; </a:t>
            </a:r>
            <a:r>
              <a:rPr lang="en-US" sz="2799">
                <a:solidFill>
                  <a:srgbClr val="3A4C68"/>
                </a:solidFill>
                <a:latin typeface="Arimo Bold"/>
                <a:ea typeface="Arimo Bold"/>
                <a:cs typeface="Arimo Bold"/>
                <a:sym typeface="Arimo Bold"/>
              </a:rPr>
              <a:t>Description</a:t>
            </a:r>
            <a:r>
              <a:rPr lang="en-US" sz="2799">
                <a:solidFill>
                  <a:srgbClr val="3A4C68"/>
                </a:solidFill>
                <a:latin typeface="Arimo"/>
                <a:ea typeface="Arimo"/>
                <a:cs typeface="Arimo"/>
                <a:sym typeface="Arimo"/>
              </a:rPr>
              <a:t> of all the data</a:t>
            </a:r>
          </a:p>
        </p:txBody>
      </p:sp>
      <p:sp>
        <p:nvSpPr>
          <p:cNvPr name="TextBox 25" id="25"/>
          <p:cNvSpPr txBox="true"/>
          <p:nvPr/>
        </p:nvSpPr>
        <p:spPr>
          <a:xfrm rot="0">
            <a:off x="1559325" y="6793075"/>
            <a:ext cx="1217550" cy="1419150"/>
          </a:xfrm>
          <a:prstGeom prst="rect">
            <a:avLst/>
          </a:prstGeom>
        </p:spPr>
        <p:txBody>
          <a:bodyPr anchor="t" rtlCol="false" tIns="0" lIns="0" bIns="0" rIns="0">
            <a:spAutoFit/>
          </a:bodyPr>
          <a:lstStyle/>
          <a:p>
            <a:pPr algn="ctr">
              <a:lnSpc>
                <a:spcPts val="8400"/>
              </a:lnSpc>
            </a:pPr>
            <a:r>
              <a:rPr lang="en-US" sz="7000">
                <a:solidFill>
                  <a:srgbClr val="3A4C68"/>
                </a:solidFill>
                <a:latin typeface="Anton"/>
                <a:ea typeface="Anton"/>
                <a:cs typeface="Anton"/>
                <a:sym typeface="Anton"/>
              </a:rPr>
              <a:t>03</a:t>
            </a:r>
          </a:p>
        </p:txBody>
      </p:sp>
      <p:sp>
        <p:nvSpPr>
          <p:cNvPr name="TextBox 26" id="26"/>
          <p:cNvSpPr txBox="true"/>
          <p:nvPr/>
        </p:nvSpPr>
        <p:spPr>
          <a:xfrm rot="0">
            <a:off x="9805275" y="5999376"/>
            <a:ext cx="4761150" cy="1872075"/>
          </a:xfrm>
          <a:prstGeom prst="rect">
            <a:avLst/>
          </a:prstGeom>
        </p:spPr>
        <p:txBody>
          <a:bodyPr anchor="t" rtlCol="false" tIns="0" lIns="0" bIns="0" rIns="0">
            <a:spAutoFit/>
          </a:bodyPr>
          <a:lstStyle/>
          <a:p>
            <a:pPr algn="l">
              <a:lnSpc>
                <a:spcPts val="6623"/>
              </a:lnSpc>
            </a:pPr>
            <a:r>
              <a:rPr lang="en-US" sz="4800">
                <a:solidFill>
                  <a:srgbClr val="FE8175"/>
                </a:solidFill>
                <a:latin typeface="Anton"/>
                <a:ea typeface="Anton"/>
                <a:cs typeface="Anton"/>
                <a:sym typeface="Anton"/>
              </a:rPr>
              <a:t>EDA (Exploratory Data Analysis)</a:t>
            </a:r>
          </a:p>
        </p:txBody>
      </p:sp>
      <p:sp>
        <p:nvSpPr>
          <p:cNvPr name="TextBox 27" id="27"/>
          <p:cNvSpPr txBox="true"/>
          <p:nvPr/>
        </p:nvSpPr>
        <p:spPr>
          <a:xfrm rot="0">
            <a:off x="9805225" y="7761200"/>
            <a:ext cx="4761150" cy="1005825"/>
          </a:xfrm>
          <a:prstGeom prst="rect">
            <a:avLst/>
          </a:prstGeom>
        </p:spPr>
        <p:txBody>
          <a:bodyPr anchor="t" rtlCol="false" tIns="0" lIns="0" bIns="0" rIns="0">
            <a:spAutoFit/>
          </a:bodyPr>
          <a:lstStyle/>
          <a:p>
            <a:pPr algn="l">
              <a:lnSpc>
                <a:spcPts val="3863"/>
              </a:lnSpc>
            </a:pPr>
            <a:r>
              <a:rPr lang="en-US" sz="2799">
                <a:solidFill>
                  <a:srgbClr val="3A4C68"/>
                </a:solidFill>
                <a:latin typeface="Arimo Bold"/>
                <a:ea typeface="Arimo Bold"/>
                <a:cs typeface="Arimo Bold"/>
                <a:sym typeface="Arimo Bold"/>
              </a:rPr>
              <a:t>Data Visualization</a:t>
            </a:r>
            <a:r>
              <a:rPr lang="en-US" sz="2799">
                <a:solidFill>
                  <a:srgbClr val="3A4C68"/>
                </a:solidFill>
                <a:latin typeface="Arimo"/>
                <a:ea typeface="Arimo"/>
                <a:cs typeface="Arimo"/>
                <a:sym typeface="Arimo"/>
              </a:rPr>
              <a:t>, Overall Stats and </a:t>
            </a:r>
            <a:r>
              <a:rPr lang="en-US" sz="2799">
                <a:solidFill>
                  <a:srgbClr val="3A4C68"/>
                </a:solidFill>
                <a:latin typeface="Arimo Bold"/>
                <a:ea typeface="Arimo Bold"/>
                <a:cs typeface="Arimo Bold"/>
                <a:sym typeface="Arimo Bold"/>
              </a:rPr>
              <a:t>Conclusion</a:t>
            </a:r>
          </a:p>
        </p:txBody>
      </p:sp>
      <p:sp>
        <p:nvSpPr>
          <p:cNvPr name="TextBox 28" id="28"/>
          <p:cNvSpPr txBox="true"/>
          <p:nvPr/>
        </p:nvSpPr>
        <p:spPr>
          <a:xfrm rot="0">
            <a:off x="8309775" y="6793075"/>
            <a:ext cx="1217550" cy="1419150"/>
          </a:xfrm>
          <a:prstGeom prst="rect">
            <a:avLst/>
          </a:prstGeom>
        </p:spPr>
        <p:txBody>
          <a:bodyPr anchor="t" rtlCol="false" tIns="0" lIns="0" bIns="0" rIns="0">
            <a:spAutoFit/>
          </a:bodyPr>
          <a:lstStyle/>
          <a:p>
            <a:pPr algn="ctr">
              <a:lnSpc>
                <a:spcPts val="8400"/>
              </a:lnSpc>
            </a:pPr>
            <a:r>
              <a:rPr lang="en-US" sz="7000">
                <a:solidFill>
                  <a:srgbClr val="3A4C68"/>
                </a:solidFill>
                <a:latin typeface="Anton"/>
                <a:ea typeface="Anton"/>
                <a:cs typeface="Anton"/>
                <a:sym typeface="Anton"/>
              </a:rPr>
              <a:t>04</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4943400" y="716602"/>
            <a:ext cx="4087102" cy="2612598"/>
          </a:xfrm>
          <a:custGeom>
            <a:avLst/>
            <a:gdLst/>
            <a:ahLst/>
            <a:cxnLst/>
            <a:rect r="r" b="b" t="t" l="l"/>
            <a:pathLst>
              <a:path h="2612598" w="4087102">
                <a:moveTo>
                  <a:pt x="0" y="0"/>
                </a:moveTo>
                <a:lnTo>
                  <a:pt x="4087102" y="0"/>
                </a:lnTo>
                <a:lnTo>
                  <a:pt x="4087102" y="2612598"/>
                </a:lnTo>
                <a:lnTo>
                  <a:pt x="0" y="2612598"/>
                </a:lnTo>
                <a:lnTo>
                  <a:pt x="0" y="0"/>
                </a:lnTo>
                <a:close/>
              </a:path>
            </a:pathLst>
          </a:custGeom>
          <a:blipFill>
            <a:blip r:embed="rId3"/>
            <a:stretch>
              <a:fillRect l="-11299" t="-74111" r="0" b="-2"/>
            </a:stretch>
          </a:blipFill>
        </p:spPr>
      </p:sp>
      <p:sp>
        <p:nvSpPr>
          <p:cNvPr name="Freeform 3" id="3"/>
          <p:cNvSpPr/>
          <p:nvPr/>
        </p:nvSpPr>
        <p:spPr>
          <a:xfrm flipH="false" flipV="false" rot="0">
            <a:off x="14007946" y="221170"/>
            <a:ext cx="1173796" cy="597040"/>
          </a:xfrm>
          <a:custGeom>
            <a:avLst/>
            <a:gdLst/>
            <a:ahLst/>
            <a:cxnLst/>
            <a:rect r="r" b="b" t="t" l="l"/>
            <a:pathLst>
              <a:path h="597040" w="1173796">
                <a:moveTo>
                  <a:pt x="0" y="0"/>
                </a:moveTo>
                <a:lnTo>
                  <a:pt x="1173796" y="0"/>
                </a:lnTo>
                <a:lnTo>
                  <a:pt x="1173796" y="597040"/>
                </a:lnTo>
                <a:lnTo>
                  <a:pt x="0" y="5970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557326" y="-1166574"/>
            <a:ext cx="4997302" cy="4917350"/>
          </a:xfrm>
          <a:custGeom>
            <a:avLst/>
            <a:gdLst/>
            <a:ahLst/>
            <a:cxnLst/>
            <a:rect r="r" b="b" t="t" l="l"/>
            <a:pathLst>
              <a:path h="4917350" w="4997302">
                <a:moveTo>
                  <a:pt x="0" y="0"/>
                </a:moveTo>
                <a:lnTo>
                  <a:pt x="4997302" y="0"/>
                </a:lnTo>
                <a:lnTo>
                  <a:pt x="4997302" y="4917350"/>
                </a:lnTo>
                <a:lnTo>
                  <a:pt x="0" y="4917350"/>
                </a:lnTo>
                <a:lnTo>
                  <a:pt x="0" y="0"/>
                </a:lnTo>
                <a:close/>
              </a:path>
            </a:pathLst>
          </a:custGeom>
          <a:blipFill>
            <a:blip r:embed="rId6"/>
            <a:stretch>
              <a:fillRect l="0" t="0" r="0" b="0"/>
            </a:stretch>
          </a:blipFill>
        </p:spPr>
      </p:sp>
      <p:sp>
        <p:nvSpPr>
          <p:cNvPr name="Freeform 5" id="5"/>
          <p:cNvSpPr/>
          <p:nvPr/>
        </p:nvSpPr>
        <p:spPr>
          <a:xfrm flipH="false" flipV="false" rot="0">
            <a:off x="8959000" y="9128950"/>
            <a:ext cx="9328750" cy="1215000"/>
          </a:xfrm>
          <a:custGeom>
            <a:avLst/>
            <a:gdLst/>
            <a:ahLst/>
            <a:cxnLst/>
            <a:rect r="r" b="b" t="t" l="l"/>
            <a:pathLst>
              <a:path h="1215000" w="9328750">
                <a:moveTo>
                  <a:pt x="0" y="0"/>
                </a:moveTo>
                <a:lnTo>
                  <a:pt x="9328750" y="0"/>
                </a:lnTo>
                <a:lnTo>
                  <a:pt x="9328750" y="1215000"/>
                </a:lnTo>
                <a:lnTo>
                  <a:pt x="0" y="1215000"/>
                </a:lnTo>
                <a:lnTo>
                  <a:pt x="0" y="0"/>
                </a:lnTo>
                <a:close/>
              </a:path>
            </a:pathLst>
          </a:custGeom>
          <a:blipFill>
            <a:blip r:embed="rId7"/>
            <a:stretch>
              <a:fillRect l="0" t="-167845" r="-9822" b="0"/>
            </a:stretch>
          </a:blipFill>
        </p:spPr>
      </p:sp>
      <p:sp>
        <p:nvSpPr>
          <p:cNvPr name="Freeform 6" id="6"/>
          <p:cNvSpPr/>
          <p:nvPr/>
        </p:nvSpPr>
        <p:spPr>
          <a:xfrm flipH="false" flipV="false" rot="0">
            <a:off x="0" y="9133102"/>
            <a:ext cx="9328750" cy="1210850"/>
          </a:xfrm>
          <a:custGeom>
            <a:avLst/>
            <a:gdLst/>
            <a:ahLst/>
            <a:cxnLst/>
            <a:rect r="r" b="b" t="t" l="l"/>
            <a:pathLst>
              <a:path h="1210850" w="9328750">
                <a:moveTo>
                  <a:pt x="0" y="0"/>
                </a:moveTo>
                <a:lnTo>
                  <a:pt x="9328750" y="0"/>
                </a:lnTo>
                <a:lnTo>
                  <a:pt x="9328750" y="1210850"/>
                </a:lnTo>
                <a:lnTo>
                  <a:pt x="0" y="1210850"/>
                </a:lnTo>
                <a:lnTo>
                  <a:pt x="0" y="0"/>
                </a:lnTo>
                <a:close/>
              </a:path>
            </a:pathLst>
          </a:custGeom>
          <a:blipFill>
            <a:blip r:embed="rId7"/>
            <a:stretch>
              <a:fillRect l="0" t="-168766" r="-9824" b="0"/>
            </a:stretch>
          </a:blipFill>
        </p:spPr>
      </p:sp>
      <p:grpSp>
        <p:nvGrpSpPr>
          <p:cNvPr name="Group 7" id="7"/>
          <p:cNvGrpSpPr/>
          <p:nvPr/>
        </p:nvGrpSpPr>
        <p:grpSpPr>
          <a:xfrm rot="5400000">
            <a:off x="16650868" y="6497850"/>
            <a:ext cx="3285000" cy="3286800"/>
            <a:chOff x="0" y="0"/>
            <a:chExt cx="4380000" cy="4382400"/>
          </a:xfrm>
        </p:grpSpPr>
        <p:sp>
          <p:nvSpPr>
            <p:cNvPr name="Freeform 8" id="8"/>
            <p:cNvSpPr/>
            <p:nvPr/>
          </p:nvSpPr>
          <p:spPr>
            <a:xfrm flipH="false" flipV="false" rot="0">
              <a:off x="-11049" y="2159889"/>
              <a:ext cx="4391025" cy="2324227"/>
            </a:xfrm>
            <a:custGeom>
              <a:avLst/>
              <a:gdLst/>
              <a:ahLst/>
              <a:cxnLst/>
              <a:rect r="r" b="b" t="t" l="l"/>
              <a:pathLst>
                <a:path h="2324227" w="4391025">
                  <a:moveTo>
                    <a:pt x="4391025" y="31369"/>
                  </a:moveTo>
                  <a:cubicBezTo>
                    <a:pt x="4391025" y="817880"/>
                    <a:pt x="3969639" y="1544193"/>
                    <a:pt x="3287014" y="1934210"/>
                  </a:cubicBezTo>
                  <a:cubicBezTo>
                    <a:pt x="2604389" y="2324227"/>
                    <a:pt x="1765046" y="2318131"/>
                    <a:pt x="1088009" y="1918462"/>
                  </a:cubicBezTo>
                  <a:cubicBezTo>
                    <a:pt x="410972" y="1518793"/>
                    <a:pt x="0" y="786511"/>
                    <a:pt x="11303" y="0"/>
                  </a:cubicBezTo>
                  <a:lnTo>
                    <a:pt x="2201037" y="31242"/>
                  </a:lnTo>
                  <a:close/>
                </a:path>
              </a:pathLst>
            </a:custGeom>
            <a:solidFill>
              <a:srgbClr val="3A4C68"/>
            </a:solidFill>
          </p:spPr>
        </p:sp>
      </p:grpSp>
      <p:sp>
        <p:nvSpPr>
          <p:cNvPr name="TextBox 9" id="9"/>
          <p:cNvSpPr txBox="true"/>
          <p:nvPr/>
        </p:nvSpPr>
        <p:spPr>
          <a:xfrm rot="0">
            <a:off x="5067225" y="424800"/>
            <a:ext cx="8153550" cy="2095575"/>
          </a:xfrm>
          <a:prstGeom prst="rect">
            <a:avLst/>
          </a:prstGeom>
        </p:spPr>
        <p:txBody>
          <a:bodyPr anchor="t" rtlCol="false" tIns="0" lIns="0" bIns="0" rIns="0">
            <a:spAutoFit/>
          </a:bodyPr>
          <a:lstStyle/>
          <a:p>
            <a:pPr algn="l">
              <a:lnSpc>
                <a:spcPts val="13680"/>
              </a:lnSpc>
            </a:pPr>
            <a:r>
              <a:rPr lang="en-US" sz="7600">
                <a:solidFill>
                  <a:srgbClr val="FE8175"/>
                </a:solidFill>
                <a:latin typeface="Anton"/>
                <a:ea typeface="Anton"/>
                <a:cs typeface="Anton"/>
                <a:sym typeface="Anton"/>
              </a:rPr>
              <a:t>Top Booking </a:t>
            </a:r>
            <a:r>
              <a:rPr lang="en-US" sz="7600">
                <a:solidFill>
                  <a:srgbClr val="3A4C68"/>
                </a:solidFill>
                <a:latin typeface="Anton"/>
                <a:ea typeface="Anton"/>
                <a:cs typeface="Anton"/>
                <a:sym typeface="Anton"/>
              </a:rPr>
              <a:t>Months </a:t>
            </a:r>
          </a:p>
        </p:txBody>
      </p:sp>
      <p:sp>
        <p:nvSpPr>
          <p:cNvPr name="TextBox 10" id="10"/>
          <p:cNvSpPr txBox="true"/>
          <p:nvPr/>
        </p:nvSpPr>
        <p:spPr>
          <a:xfrm rot="0">
            <a:off x="1846725" y="2222950"/>
            <a:ext cx="14594550" cy="2277225"/>
          </a:xfrm>
          <a:prstGeom prst="rect">
            <a:avLst/>
          </a:prstGeom>
        </p:spPr>
        <p:txBody>
          <a:bodyPr anchor="t" rtlCol="false" tIns="0" lIns="0" bIns="0" rIns="0">
            <a:spAutoFit/>
          </a:bodyPr>
          <a:lstStyle/>
          <a:p>
            <a:pPr algn="l" marL="955040" indent="-477520" lvl="1">
              <a:lnSpc>
                <a:spcPts val="3863"/>
              </a:lnSpc>
              <a:buFont typeface="Arial"/>
              <a:buChar char="•"/>
            </a:pPr>
            <a:r>
              <a:rPr lang="en-US" sz="2799">
                <a:solidFill>
                  <a:srgbClr val="3A4C68"/>
                </a:solidFill>
                <a:latin typeface="Arimo"/>
                <a:ea typeface="Arimo"/>
                <a:cs typeface="Arimo"/>
                <a:sym typeface="Arimo"/>
              </a:rPr>
              <a:t>From this graph, we can say that </a:t>
            </a:r>
            <a:r>
              <a:rPr lang="en-US" sz="2799">
                <a:solidFill>
                  <a:srgbClr val="3A4C68"/>
                </a:solidFill>
                <a:latin typeface="Arimo Bold"/>
                <a:ea typeface="Arimo Bold"/>
                <a:cs typeface="Arimo Bold"/>
                <a:sym typeface="Arimo Bold"/>
              </a:rPr>
              <a:t>July </a:t>
            </a:r>
            <a:r>
              <a:rPr lang="en-US" sz="2799">
                <a:solidFill>
                  <a:srgbClr val="3A4C68"/>
                </a:solidFill>
                <a:latin typeface="Arimo"/>
                <a:ea typeface="Arimo"/>
                <a:cs typeface="Arimo"/>
                <a:sym typeface="Arimo"/>
              </a:rPr>
              <a:t>and </a:t>
            </a:r>
            <a:r>
              <a:rPr lang="en-US" sz="2799">
                <a:solidFill>
                  <a:srgbClr val="3A4C68"/>
                </a:solidFill>
                <a:latin typeface="Arimo Bold"/>
                <a:ea typeface="Arimo Bold"/>
                <a:cs typeface="Arimo Bold"/>
                <a:sym typeface="Arimo Bold"/>
              </a:rPr>
              <a:t>August </a:t>
            </a:r>
            <a:r>
              <a:rPr lang="en-US" sz="2799">
                <a:solidFill>
                  <a:srgbClr val="3A4C68"/>
                </a:solidFill>
                <a:latin typeface="Arimo"/>
                <a:ea typeface="Arimo"/>
                <a:cs typeface="Arimo"/>
                <a:sym typeface="Arimo"/>
              </a:rPr>
              <a:t>months had the </a:t>
            </a:r>
            <a:r>
              <a:rPr lang="en-US" sz="2799">
                <a:solidFill>
                  <a:srgbClr val="3A4C68"/>
                </a:solidFill>
                <a:latin typeface="Arimo Bold"/>
                <a:ea typeface="Arimo Bold"/>
                <a:cs typeface="Arimo Bold"/>
                <a:sym typeface="Arimo Bold"/>
              </a:rPr>
              <a:t>most Bookings</a:t>
            </a:r>
            <a:r>
              <a:rPr lang="en-US" sz="2799">
                <a:solidFill>
                  <a:srgbClr val="3A4C68"/>
                </a:solidFill>
                <a:latin typeface="Arimo"/>
                <a:ea typeface="Arimo"/>
                <a:cs typeface="Arimo"/>
                <a:sym typeface="Arimo"/>
              </a:rPr>
              <a:t>. As, </a:t>
            </a:r>
            <a:r>
              <a:rPr lang="en-US" sz="2799">
                <a:solidFill>
                  <a:srgbClr val="3A4C68"/>
                </a:solidFill>
                <a:latin typeface="Arimo Bold"/>
                <a:ea typeface="Arimo Bold"/>
                <a:cs typeface="Arimo Bold"/>
                <a:sym typeface="Arimo Bold"/>
              </a:rPr>
              <a:t>July </a:t>
            </a:r>
            <a:r>
              <a:rPr lang="en-US" sz="2799">
                <a:solidFill>
                  <a:srgbClr val="3A4C68"/>
                </a:solidFill>
                <a:latin typeface="Arimo"/>
                <a:ea typeface="Arimo"/>
                <a:cs typeface="Arimo"/>
                <a:sym typeface="Arimo"/>
              </a:rPr>
              <a:t>and </a:t>
            </a:r>
            <a:r>
              <a:rPr lang="en-US" sz="2799">
                <a:solidFill>
                  <a:srgbClr val="3A4C68"/>
                </a:solidFill>
                <a:latin typeface="Arimo Bold"/>
                <a:ea typeface="Arimo Bold"/>
                <a:cs typeface="Arimo Bold"/>
                <a:sym typeface="Arimo Bold"/>
              </a:rPr>
              <a:t>August </a:t>
            </a:r>
            <a:r>
              <a:rPr lang="en-US" sz="2799">
                <a:solidFill>
                  <a:srgbClr val="3A4C68"/>
                </a:solidFill>
                <a:latin typeface="Arimo"/>
                <a:ea typeface="Arimo"/>
                <a:cs typeface="Arimo"/>
                <a:sym typeface="Arimo"/>
              </a:rPr>
              <a:t>generally surrounds in and near the </a:t>
            </a:r>
            <a:r>
              <a:rPr lang="en-US" sz="2799">
                <a:solidFill>
                  <a:srgbClr val="3A4C68"/>
                </a:solidFill>
                <a:latin typeface="Arimo Bold"/>
                <a:ea typeface="Arimo Bold"/>
                <a:cs typeface="Arimo Bold"/>
                <a:sym typeface="Arimo Bold"/>
              </a:rPr>
              <a:t>summer vacation</a:t>
            </a:r>
            <a:r>
              <a:rPr lang="en-US" sz="2799">
                <a:solidFill>
                  <a:srgbClr val="3A4C68"/>
                </a:solidFill>
                <a:latin typeface="Arimo"/>
                <a:ea typeface="Arimo"/>
                <a:cs typeface="Arimo"/>
                <a:sym typeface="Arimo"/>
              </a:rPr>
              <a:t>.</a:t>
            </a:r>
          </a:p>
          <a:p>
            <a:pPr algn="l" marL="955040" indent="-477520" lvl="1">
              <a:lnSpc>
                <a:spcPts val="3863"/>
              </a:lnSpc>
              <a:buFont typeface="Arial"/>
              <a:buChar char="•"/>
            </a:pPr>
            <a:r>
              <a:rPr lang="en-US" sz="2799">
                <a:solidFill>
                  <a:srgbClr val="3A4C68"/>
                </a:solidFill>
                <a:latin typeface="Arimo"/>
                <a:ea typeface="Arimo"/>
                <a:cs typeface="Arimo"/>
                <a:sym typeface="Arimo"/>
              </a:rPr>
              <a:t>Hotels should be </a:t>
            </a:r>
            <a:r>
              <a:rPr lang="en-US" sz="2799">
                <a:solidFill>
                  <a:srgbClr val="3A4C68"/>
                </a:solidFill>
                <a:latin typeface="Arimo Bold"/>
                <a:ea typeface="Arimo Bold"/>
                <a:cs typeface="Arimo Bold"/>
                <a:sym typeface="Arimo Bold"/>
              </a:rPr>
              <a:t>well prepared</a:t>
            </a:r>
            <a:r>
              <a:rPr lang="en-US" sz="2799">
                <a:solidFill>
                  <a:srgbClr val="3A4C68"/>
                </a:solidFill>
                <a:latin typeface="Arimo"/>
                <a:ea typeface="Arimo"/>
                <a:cs typeface="Arimo"/>
                <a:sym typeface="Arimo"/>
              </a:rPr>
              <a:t> for the month of </a:t>
            </a:r>
            <a:r>
              <a:rPr lang="en-US" sz="2799">
                <a:solidFill>
                  <a:srgbClr val="3A4C68"/>
                </a:solidFill>
                <a:latin typeface="Arimo Bold"/>
                <a:ea typeface="Arimo Bold"/>
                <a:cs typeface="Arimo Bold"/>
                <a:sym typeface="Arimo Bold"/>
              </a:rPr>
              <a:t>July </a:t>
            </a:r>
            <a:r>
              <a:rPr lang="en-US" sz="2799">
                <a:solidFill>
                  <a:srgbClr val="3A4C68"/>
                </a:solidFill>
                <a:latin typeface="Arimo"/>
                <a:ea typeface="Arimo"/>
                <a:cs typeface="Arimo"/>
                <a:sym typeface="Arimo"/>
              </a:rPr>
              <a:t>and </a:t>
            </a:r>
            <a:r>
              <a:rPr lang="en-US" sz="2799">
                <a:solidFill>
                  <a:srgbClr val="3A4C68"/>
                </a:solidFill>
                <a:latin typeface="Arimo Bold"/>
                <a:ea typeface="Arimo Bold"/>
                <a:cs typeface="Arimo Bold"/>
                <a:sym typeface="Arimo Bold"/>
              </a:rPr>
              <a:t>August </a:t>
            </a:r>
            <a:r>
              <a:rPr lang="en-US" sz="2799">
                <a:solidFill>
                  <a:srgbClr val="3A4C68"/>
                </a:solidFill>
                <a:latin typeface="Arimo"/>
                <a:ea typeface="Arimo"/>
                <a:cs typeface="Arimo"/>
                <a:sym typeface="Arimo"/>
              </a:rPr>
              <a:t>as </a:t>
            </a:r>
            <a:r>
              <a:rPr lang="en-US" sz="2799">
                <a:solidFill>
                  <a:srgbClr val="3A4C68"/>
                </a:solidFill>
                <a:latin typeface="Arimo Bold"/>
                <a:ea typeface="Arimo Bold"/>
                <a:cs typeface="Arimo Bold"/>
                <a:sym typeface="Arimo Bold"/>
              </a:rPr>
              <a:t>maximum bookings </a:t>
            </a:r>
            <a:r>
              <a:rPr lang="en-US" sz="2799">
                <a:solidFill>
                  <a:srgbClr val="3A4C68"/>
                </a:solidFill>
                <a:latin typeface="Arimo"/>
                <a:ea typeface="Arimo"/>
                <a:cs typeface="Arimo"/>
                <a:sym typeface="Arimo"/>
              </a:rPr>
              <a:t>takes place for this </a:t>
            </a:r>
            <a:r>
              <a:rPr lang="en-US" sz="2799">
                <a:solidFill>
                  <a:srgbClr val="3A4C68"/>
                </a:solidFill>
                <a:latin typeface="Arimo Bold"/>
                <a:ea typeface="Arimo Bold"/>
                <a:cs typeface="Arimo Bold"/>
                <a:sym typeface="Arimo Bold"/>
              </a:rPr>
              <a:t>month</a:t>
            </a:r>
            <a:r>
              <a:rPr lang="en-US" sz="2799">
                <a:solidFill>
                  <a:srgbClr val="3A4C68"/>
                </a:solidFill>
                <a:latin typeface="Arimo"/>
                <a:ea typeface="Arimo"/>
                <a:cs typeface="Arimo"/>
                <a:sym typeface="Arimo"/>
              </a:rPr>
              <a:t>.</a:t>
            </a:r>
          </a:p>
        </p:txBody>
      </p:sp>
      <p:sp>
        <p:nvSpPr>
          <p:cNvPr name="Freeform 11" id="11"/>
          <p:cNvSpPr/>
          <p:nvPr/>
        </p:nvSpPr>
        <p:spPr>
          <a:xfrm flipH="false" flipV="false" rot="0">
            <a:off x="3424850" y="4811050"/>
            <a:ext cx="11438300" cy="5323550"/>
          </a:xfrm>
          <a:custGeom>
            <a:avLst/>
            <a:gdLst/>
            <a:ahLst/>
            <a:cxnLst/>
            <a:rect r="r" b="b" t="t" l="l"/>
            <a:pathLst>
              <a:path h="5323550" w="11438300">
                <a:moveTo>
                  <a:pt x="0" y="0"/>
                </a:moveTo>
                <a:lnTo>
                  <a:pt x="11438300" y="0"/>
                </a:lnTo>
                <a:lnTo>
                  <a:pt x="11438300" y="5323550"/>
                </a:lnTo>
                <a:lnTo>
                  <a:pt x="0" y="5323550"/>
                </a:lnTo>
                <a:lnTo>
                  <a:pt x="0" y="0"/>
                </a:lnTo>
                <a:close/>
              </a:path>
            </a:pathLst>
          </a:custGeom>
          <a:blipFill>
            <a:blip r:embed="rId8"/>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5400000">
            <a:off x="13955674" y="3407900"/>
            <a:ext cx="7740248" cy="924450"/>
          </a:xfrm>
          <a:custGeom>
            <a:avLst/>
            <a:gdLst/>
            <a:ahLst/>
            <a:cxnLst/>
            <a:rect r="r" b="b" t="t" l="l"/>
            <a:pathLst>
              <a:path h="924450" w="7740248">
                <a:moveTo>
                  <a:pt x="7740248" y="0"/>
                </a:moveTo>
                <a:lnTo>
                  <a:pt x="0" y="0"/>
                </a:lnTo>
                <a:lnTo>
                  <a:pt x="0" y="924450"/>
                </a:lnTo>
                <a:lnTo>
                  <a:pt x="7740248" y="924450"/>
                </a:lnTo>
                <a:lnTo>
                  <a:pt x="7740248" y="0"/>
                </a:lnTo>
                <a:close/>
              </a:path>
            </a:pathLst>
          </a:custGeom>
          <a:blipFill>
            <a:blip r:embed="rId3"/>
            <a:stretch>
              <a:fillRect l="0" t="-165959" r="0" b="0"/>
            </a:stretch>
          </a:blipFill>
        </p:spPr>
      </p:sp>
      <p:sp>
        <p:nvSpPr>
          <p:cNvPr name="Freeform 3" id="3"/>
          <p:cNvSpPr/>
          <p:nvPr/>
        </p:nvSpPr>
        <p:spPr>
          <a:xfrm flipH="true" flipV="false" rot="-5400000">
            <a:off x="16376496" y="8378276"/>
            <a:ext cx="2898602" cy="924450"/>
          </a:xfrm>
          <a:custGeom>
            <a:avLst/>
            <a:gdLst/>
            <a:ahLst/>
            <a:cxnLst/>
            <a:rect r="r" b="b" t="t" l="l"/>
            <a:pathLst>
              <a:path h="924450" w="2898602">
                <a:moveTo>
                  <a:pt x="2898602" y="0"/>
                </a:moveTo>
                <a:lnTo>
                  <a:pt x="0" y="0"/>
                </a:lnTo>
                <a:lnTo>
                  <a:pt x="0" y="924450"/>
                </a:lnTo>
                <a:lnTo>
                  <a:pt x="2898602" y="924450"/>
                </a:lnTo>
                <a:lnTo>
                  <a:pt x="2898602" y="0"/>
                </a:lnTo>
                <a:close/>
              </a:path>
            </a:pathLst>
          </a:custGeom>
          <a:blipFill>
            <a:blip r:embed="rId3"/>
            <a:stretch>
              <a:fillRect l="0" t="-165960" r="-167036" b="-2"/>
            </a:stretch>
          </a:blipFill>
        </p:spPr>
      </p:sp>
      <p:sp>
        <p:nvSpPr>
          <p:cNvPr name="Freeform 4" id="4"/>
          <p:cNvSpPr/>
          <p:nvPr/>
        </p:nvSpPr>
        <p:spPr>
          <a:xfrm flipH="true" flipV="false" rot="0">
            <a:off x="-988600" y="-2736350"/>
            <a:ext cx="4917346" cy="4917350"/>
          </a:xfrm>
          <a:custGeom>
            <a:avLst/>
            <a:gdLst/>
            <a:ahLst/>
            <a:cxnLst/>
            <a:rect r="r" b="b" t="t" l="l"/>
            <a:pathLst>
              <a:path h="4917350" w="4917346">
                <a:moveTo>
                  <a:pt x="4917346" y="0"/>
                </a:moveTo>
                <a:lnTo>
                  <a:pt x="0" y="0"/>
                </a:lnTo>
                <a:lnTo>
                  <a:pt x="0" y="4917350"/>
                </a:lnTo>
                <a:lnTo>
                  <a:pt x="4917346" y="4917350"/>
                </a:lnTo>
                <a:lnTo>
                  <a:pt x="4917346" y="0"/>
                </a:lnTo>
                <a:close/>
              </a:path>
            </a:pathLst>
          </a:custGeom>
          <a:blipFill>
            <a:blip r:embed="rId4"/>
            <a:stretch>
              <a:fillRect l="-809" t="0" r="-819" b="-2"/>
            </a:stretch>
          </a:blipFill>
        </p:spPr>
      </p:sp>
      <p:grpSp>
        <p:nvGrpSpPr>
          <p:cNvPr name="Group 5" id="5"/>
          <p:cNvGrpSpPr/>
          <p:nvPr/>
        </p:nvGrpSpPr>
        <p:grpSpPr>
          <a:xfrm rot="0">
            <a:off x="15034422" y="9375900"/>
            <a:ext cx="2854800" cy="2854800"/>
            <a:chOff x="0" y="0"/>
            <a:chExt cx="3806400" cy="3806400"/>
          </a:xfrm>
        </p:grpSpPr>
        <p:sp>
          <p:nvSpPr>
            <p:cNvPr name="Freeform 6" id="6"/>
            <p:cNvSpPr/>
            <p:nvPr/>
          </p:nvSpPr>
          <p:spPr>
            <a:xfrm flipH="false" flipV="false" rot="0">
              <a:off x="0" y="0"/>
              <a:ext cx="3806444" cy="3806444"/>
            </a:xfrm>
            <a:custGeom>
              <a:avLst/>
              <a:gdLst/>
              <a:ahLst/>
              <a:cxnLst/>
              <a:rect r="r" b="b" t="t" l="l"/>
              <a:pathLst>
                <a:path h="3806444" w="3806444">
                  <a:moveTo>
                    <a:pt x="3806444" y="1903222"/>
                  </a:moveTo>
                  <a:cubicBezTo>
                    <a:pt x="3806444" y="852043"/>
                    <a:pt x="2954274" y="0"/>
                    <a:pt x="1903222" y="0"/>
                  </a:cubicBezTo>
                  <a:cubicBezTo>
                    <a:pt x="852170" y="0"/>
                    <a:pt x="0" y="852043"/>
                    <a:pt x="0" y="1903222"/>
                  </a:cubicBezTo>
                  <a:cubicBezTo>
                    <a:pt x="0" y="2954401"/>
                    <a:pt x="852043" y="3806444"/>
                    <a:pt x="1903222" y="3806444"/>
                  </a:cubicBezTo>
                  <a:cubicBezTo>
                    <a:pt x="2954401" y="3806444"/>
                    <a:pt x="3806444" y="2954401"/>
                    <a:pt x="3806444" y="1903222"/>
                  </a:cubicBezTo>
                  <a:close/>
                </a:path>
              </a:pathLst>
            </a:custGeom>
            <a:solidFill>
              <a:srgbClr val="FE8175"/>
            </a:solidFill>
          </p:spPr>
        </p:sp>
      </p:grpSp>
      <p:sp>
        <p:nvSpPr>
          <p:cNvPr name="Freeform 7" id="7"/>
          <p:cNvSpPr/>
          <p:nvPr/>
        </p:nvSpPr>
        <p:spPr>
          <a:xfrm flipH="false" flipV="false" rot="0">
            <a:off x="14537254" y="9733090"/>
            <a:ext cx="1670864" cy="800180"/>
          </a:xfrm>
          <a:custGeom>
            <a:avLst/>
            <a:gdLst/>
            <a:ahLst/>
            <a:cxnLst/>
            <a:rect r="r" b="b" t="t" l="l"/>
            <a:pathLst>
              <a:path h="800180" w="1670864">
                <a:moveTo>
                  <a:pt x="0" y="0"/>
                </a:moveTo>
                <a:lnTo>
                  <a:pt x="1670864" y="0"/>
                </a:lnTo>
                <a:lnTo>
                  <a:pt x="1670864" y="800180"/>
                </a:lnTo>
                <a:lnTo>
                  <a:pt x="0" y="8001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p:nvPr/>
        </p:nvGrpSpPr>
        <p:grpSpPr>
          <a:xfrm rot="0">
            <a:off x="-1732178" y="6738650"/>
            <a:ext cx="2854800" cy="2854800"/>
            <a:chOff x="0" y="0"/>
            <a:chExt cx="3806400" cy="3806400"/>
          </a:xfrm>
        </p:grpSpPr>
        <p:sp>
          <p:nvSpPr>
            <p:cNvPr name="Freeform 9" id="9"/>
            <p:cNvSpPr/>
            <p:nvPr/>
          </p:nvSpPr>
          <p:spPr>
            <a:xfrm flipH="false" flipV="false" rot="0">
              <a:off x="0" y="0"/>
              <a:ext cx="3806444" cy="3806444"/>
            </a:xfrm>
            <a:custGeom>
              <a:avLst/>
              <a:gdLst/>
              <a:ahLst/>
              <a:cxnLst/>
              <a:rect r="r" b="b" t="t" l="l"/>
              <a:pathLst>
                <a:path h="3806444" w="3806444">
                  <a:moveTo>
                    <a:pt x="3806444" y="1903222"/>
                  </a:moveTo>
                  <a:cubicBezTo>
                    <a:pt x="3806444" y="852043"/>
                    <a:pt x="2954274" y="0"/>
                    <a:pt x="1903222" y="0"/>
                  </a:cubicBezTo>
                  <a:cubicBezTo>
                    <a:pt x="852170" y="0"/>
                    <a:pt x="0" y="852043"/>
                    <a:pt x="0" y="1903222"/>
                  </a:cubicBezTo>
                  <a:cubicBezTo>
                    <a:pt x="0" y="2954401"/>
                    <a:pt x="852043" y="3806444"/>
                    <a:pt x="1903222" y="3806444"/>
                  </a:cubicBezTo>
                  <a:cubicBezTo>
                    <a:pt x="2954401" y="3806444"/>
                    <a:pt x="3806444" y="2954401"/>
                    <a:pt x="3806444" y="1903222"/>
                  </a:cubicBezTo>
                  <a:close/>
                </a:path>
              </a:pathLst>
            </a:custGeom>
            <a:solidFill>
              <a:srgbClr val="3A4C68"/>
            </a:solidFill>
          </p:spPr>
        </p:sp>
      </p:grpSp>
      <p:sp>
        <p:nvSpPr>
          <p:cNvPr name="TextBox 10" id="10"/>
          <p:cNvSpPr txBox="true"/>
          <p:nvPr/>
        </p:nvSpPr>
        <p:spPr>
          <a:xfrm rot="0">
            <a:off x="5692425" y="424800"/>
            <a:ext cx="6903150" cy="1688775"/>
          </a:xfrm>
          <a:prstGeom prst="rect">
            <a:avLst/>
          </a:prstGeom>
        </p:spPr>
        <p:txBody>
          <a:bodyPr anchor="t" rtlCol="false" tIns="0" lIns="0" bIns="0" rIns="0">
            <a:spAutoFit/>
          </a:bodyPr>
          <a:lstStyle/>
          <a:p>
            <a:pPr algn="l">
              <a:lnSpc>
                <a:spcPts val="13680"/>
              </a:lnSpc>
            </a:pPr>
            <a:r>
              <a:rPr lang="en-US" sz="7600">
                <a:solidFill>
                  <a:srgbClr val="FE8175"/>
                </a:solidFill>
                <a:latin typeface="Anton"/>
                <a:ea typeface="Anton"/>
                <a:cs typeface="Anton"/>
                <a:sym typeface="Anton"/>
              </a:rPr>
              <a:t>Top Booking </a:t>
            </a:r>
            <a:r>
              <a:rPr lang="en-US" sz="7600">
                <a:solidFill>
                  <a:srgbClr val="3A4C68"/>
                </a:solidFill>
                <a:latin typeface="Anton"/>
                <a:ea typeface="Anton"/>
                <a:cs typeface="Anton"/>
                <a:sym typeface="Anton"/>
              </a:rPr>
              <a:t>Year </a:t>
            </a:r>
          </a:p>
          <a:p>
            <a:pPr algn="l">
              <a:lnSpc>
                <a:spcPts val="13680"/>
              </a:lnSpc>
            </a:pPr>
          </a:p>
        </p:txBody>
      </p:sp>
      <p:sp>
        <p:nvSpPr>
          <p:cNvPr name="TextBox 11" id="11"/>
          <p:cNvSpPr txBox="true"/>
          <p:nvPr/>
        </p:nvSpPr>
        <p:spPr>
          <a:xfrm rot="0">
            <a:off x="1729725" y="2217950"/>
            <a:ext cx="14828550" cy="2192625"/>
          </a:xfrm>
          <a:prstGeom prst="rect">
            <a:avLst/>
          </a:prstGeom>
        </p:spPr>
        <p:txBody>
          <a:bodyPr anchor="t" rtlCol="false" tIns="0" lIns="0" bIns="0" rIns="0">
            <a:spAutoFit/>
          </a:bodyPr>
          <a:lstStyle/>
          <a:p>
            <a:pPr algn="l" marL="955040" indent="-477520" lvl="1">
              <a:lnSpc>
                <a:spcPts val="3863"/>
              </a:lnSpc>
              <a:buFont typeface="Arial"/>
              <a:buChar char="•"/>
            </a:pPr>
            <a:r>
              <a:rPr lang="en-US" sz="2799">
                <a:solidFill>
                  <a:srgbClr val="3A4C68"/>
                </a:solidFill>
                <a:latin typeface="Arimo"/>
                <a:ea typeface="Arimo"/>
                <a:cs typeface="Arimo"/>
                <a:sym typeface="Arimo"/>
              </a:rPr>
              <a:t>It can be summarised that in the year </a:t>
            </a:r>
            <a:r>
              <a:rPr lang="en-US" sz="2799">
                <a:solidFill>
                  <a:srgbClr val="3A4C68"/>
                </a:solidFill>
                <a:latin typeface="Arimo Bold"/>
                <a:ea typeface="Arimo Bold"/>
                <a:cs typeface="Arimo Bold"/>
                <a:sym typeface="Arimo Bold"/>
              </a:rPr>
              <a:t>2016 </a:t>
            </a:r>
            <a:r>
              <a:rPr lang="en-US" sz="2799">
                <a:solidFill>
                  <a:srgbClr val="3A4C68"/>
                </a:solidFill>
                <a:latin typeface="Arimo"/>
                <a:ea typeface="Arimo"/>
                <a:cs typeface="Arimo"/>
                <a:sym typeface="Arimo"/>
              </a:rPr>
              <a:t>both the hotel saw a </a:t>
            </a:r>
            <a:r>
              <a:rPr lang="en-US" sz="2799">
                <a:solidFill>
                  <a:srgbClr val="3A4C68"/>
                </a:solidFill>
                <a:latin typeface="Arimo Bold"/>
                <a:ea typeface="Arimo Bold"/>
                <a:cs typeface="Arimo Bold"/>
                <a:sym typeface="Arimo Bold"/>
              </a:rPr>
              <a:t>massive increase</a:t>
            </a:r>
            <a:r>
              <a:rPr lang="en-US" sz="2799">
                <a:solidFill>
                  <a:srgbClr val="3A4C68"/>
                </a:solidFill>
                <a:latin typeface="Arimo"/>
                <a:ea typeface="Arimo"/>
                <a:cs typeface="Arimo"/>
                <a:sym typeface="Arimo"/>
              </a:rPr>
              <a:t> in their </a:t>
            </a:r>
            <a:r>
              <a:rPr lang="en-US" sz="2799">
                <a:solidFill>
                  <a:srgbClr val="3A4C68"/>
                </a:solidFill>
                <a:latin typeface="Arimo Bold"/>
                <a:ea typeface="Arimo Bold"/>
                <a:cs typeface="Arimo Bold"/>
                <a:sym typeface="Arimo Bold"/>
              </a:rPr>
              <a:t>bookings </a:t>
            </a:r>
            <a:r>
              <a:rPr lang="en-US" sz="2799">
                <a:solidFill>
                  <a:srgbClr val="3A4C68"/>
                </a:solidFill>
                <a:latin typeface="Arimo"/>
                <a:ea typeface="Arimo"/>
                <a:cs typeface="Arimo"/>
                <a:sym typeface="Arimo"/>
              </a:rPr>
              <a:t>and by far the year </a:t>
            </a:r>
            <a:r>
              <a:rPr lang="en-US" sz="2799">
                <a:solidFill>
                  <a:srgbClr val="3A4C68"/>
                </a:solidFill>
                <a:latin typeface="Arimo Bold"/>
                <a:ea typeface="Arimo Bold"/>
                <a:cs typeface="Arimo Bold"/>
                <a:sym typeface="Arimo Bold"/>
              </a:rPr>
              <a:t>2016 </a:t>
            </a:r>
            <a:r>
              <a:rPr lang="en-US" sz="2799">
                <a:solidFill>
                  <a:srgbClr val="3A4C68"/>
                </a:solidFill>
                <a:latin typeface="Arimo"/>
                <a:ea typeface="Arimo"/>
                <a:cs typeface="Arimo"/>
                <a:sym typeface="Arimo"/>
              </a:rPr>
              <a:t>is the year of the</a:t>
            </a:r>
            <a:r>
              <a:rPr lang="en-US" sz="2799">
                <a:solidFill>
                  <a:srgbClr val="3A4C68"/>
                </a:solidFill>
                <a:latin typeface="Arimo Bold"/>
                <a:ea typeface="Arimo Bold"/>
                <a:cs typeface="Arimo Bold"/>
                <a:sym typeface="Arimo Bold"/>
              </a:rPr>
              <a:t> highest bookings</a:t>
            </a:r>
            <a:r>
              <a:rPr lang="en-US" sz="2799">
                <a:solidFill>
                  <a:srgbClr val="3A4C68"/>
                </a:solidFill>
                <a:latin typeface="Arimo"/>
                <a:ea typeface="Arimo"/>
                <a:cs typeface="Arimo"/>
                <a:sym typeface="Arimo"/>
              </a:rPr>
              <a:t> of </a:t>
            </a:r>
            <a:r>
              <a:rPr lang="en-US" sz="2799">
                <a:solidFill>
                  <a:srgbClr val="3A4C68"/>
                </a:solidFill>
                <a:latin typeface="Arimo Bold"/>
                <a:ea typeface="Arimo Bold"/>
                <a:cs typeface="Arimo Bold"/>
                <a:sym typeface="Arimo Bold"/>
              </a:rPr>
              <a:t>both hotel</a:t>
            </a:r>
            <a:r>
              <a:rPr lang="en-US" sz="2799">
                <a:solidFill>
                  <a:srgbClr val="3A4C68"/>
                </a:solidFill>
                <a:latin typeface="Arimo"/>
                <a:ea typeface="Arimo"/>
                <a:cs typeface="Arimo"/>
                <a:sym typeface="Arimo"/>
              </a:rPr>
              <a:t>. In </a:t>
            </a:r>
            <a:r>
              <a:rPr lang="en-US" sz="2799">
                <a:solidFill>
                  <a:srgbClr val="3A4C68"/>
                </a:solidFill>
                <a:latin typeface="Arimo Bold"/>
                <a:ea typeface="Arimo Bold"/>
                <a:cs typeface="Arimo Bold"/>
                <a:sym typeface="Arimo Bold"/>
              </a:rPr>
              <a:t>2016 </a:t>
            </a:r>
            <a:r>
              <a:rPr lang="en-US" sz="2799">
                <a:solidFill>
                  <a:srgbClr val="3A4C68"/>
                </a:solidFill>
                <a:latin typeface="Arimo"/>
                <a:ea typeface="Arimo"/>
                <a:cs typeface="Arimo"/>
                <a:sym typeface="Arimo"/>
              </a:rPr>
              <a:t>and </a:t>
            </a:r>
            <a:r>
              <a:rPr lang="en-US" sz="2799">
                <a:solidFill>
                  <a:srgbClr val="3A4C68"/>
                </a:solidFill>
                <a:latin typeface="Arimo Bold"/>
                <a:ea typeface="Arimo Bold"/>
                <a:cs typeface="Arimo Bold"/>
                <a:sym typeface="Arimo Bold"/>
              </a:rPr>
              <a:t>2017 </a:t>
            </a:r>
            <a:r>
              <a:rPr lang="en-US" sz="2799">
                <a:solidFill>
                  <a:srgbClr val="3A4C68"/>
                </a:solidFill>
                <a:latin typeface="Arimo"/>
                <a:ea typeface="Arimo"/>
                <a:cs typeface="Arimo"/>
                <a:sym typeface="Arimo"/>
              </a:rPr>
              <a:t>the </a:t>
            </a:r>
            <a:r>
              <a:rPr lang="en-US" sz="2799">
                <a:solidFill>
                  <a:srgbClr val="3A4C68"/>
                </a:solidFill>
                <a:latin typeface="Arimo Bold"/>
                <a:ea typeface="Arimo Bold"/>
                <a:cs typeface="Arimo Bold"/>
                <a:sym typeface="Arimo Bold"/>
              </a:rPr>
              <a:t>City hotel</a:t>
            </a:r>
            <a:r>
              <a:rPr lang="en-US" sz="2799">
                <a:solidFill>
                  <a:srgbClr val="3A4C68"/>
                </a:solidFill>
                <a:latin typeface="Arimo"/>
                <a:ea typeface="Arimo"/>
                <a:cs typeface="Arimo"/>
                <a:sym typeface="Arimo"/>
              </a:rPr>
              <a:t> is having the </a:t>
            </a:r>
            <a:r>
              <a:rPr lang="en-US" sz="2799">
                <a:solidFill>
                  <a:srgbClr val="3A4C68"/>
                </a:solidFill>
                <a:latin typeface="Arimo Bold"/>
                <a:ea typeface="Arimo Bold"/>
                <a:cs typeface="Arimo Bold"/>
                <a:sym typeface="Arimo Bold"/>
              </a:rPr>
              <a:t>highest </a:t>
            </a:r>
            <a:r>
              <a:rPr lang="en-US" sz="2799">
                <a:solidFill>
                  <a:srgbClr val="3A4C68"/>
                </a:solidFill>
                <a:latin typeface="Arimo"/>
                <a:ea typeface="Arimo"/>
                <a:cs typeface="Arimo"/>
                <a:sym typeface="Arimo"/>
              </a:rPr>
              <a:t>number of </a:t>
            </a:r>
            <a:r>
              <a:rPr lang="en-US" sz="2799">
                <a:solidFill>
                  <a:srgbClr val="3A4C68"/>
                </a:solidFill>
                <a:latin typeface="Arimo Bold"/>
                <a:ea typeface="Arimo Bold"/>
                <a:cs typeface="Arimo Bold"/>
                <a:sym typeface="Arimo Bold"/>
              </a:rPr>
              <a:t>bookings </a:t>
            </a:r>
            <a:r>
              <a:rPr lang="en-US" sz="2799">
                <a:solidFill>
                  <a:srgbClr val="3A4C68"/>
                </a:solidFill>
                <a:latin typeface="Arimo"/>
                <a:ea typeface="Arimo"/>
                <a:cs typeface="Arimo"/>
                <a:sym typeface="Arimo"/>
              </a:rPr>
              <a:t>but in </a:t>
            </a:r>
            <a:r>
              <a:rPr lang="en-US" sz="2799">
                <a:solidFill>
                  <a:srgbClr val="3A4C68"/>
                </a:solidFill>
                <a:latin typeface="Arimo Bold"/>
                <a:ea typeface="Arimo Bold"/>
                <a:cs typeface="Arimo Bold"/>
                <a:sym typeface="Arimo Bold"/>
              </a:rPr>
              <a:t>2015 </a:t>
            </a:r>
            <a:r>
              <a:rPr lang="en-US" sz="2799">
                <a:solidFill>
                  <a:srgbClr val="3A4C68"/>
                </a:solidFill>
                <a:latin typeface="Arimo"/>
                <a:ea typeface="Arimo"/>
                <a:cs typeface="Arimo"/>
                <a:sym typeface="Arimo"/>
              </a:rPr>
              <a:t>the </a:t>
            </a:r>
            <a:r>
              <a:rPr lang="en-US" sz="2799">
                <a:solidFill>
                  <a:srgbClr val="3A4C68"/>
                </a:solidFill>
                <a:latin typeface="Arimo Bold"/>
                <a:ea typeface="Arimo Bold"/>
                <a:cs typeface="Arimo Bold"/>
                <a:sym typeface="Arimo Bold"/>
              </a:rPr>
              <a:t>Resort hotel</a:t>
            </a:r>
            <a:r>
              <a:rPr lang="en-US" sz="2799">
                <a:solidFill>
                  <a:srgbClr val="3A4C68"/>
                </a:solidFill>
                <a:latin typeface="Arimo"/>
                <a:ea typeface="Arimo"/>
                <a:cs typeface="Arimo"/>
                <a:sym typeface="Arimo"/>
              </a:rPr>
              <a:t> is having the </a:t>
            </a:r>
            <a:r>
              <a:rPr lang="en-US" sz="2799">
                <a:solidFill>
                  <a:srgbClr val="3A4C68"/>
                </a:solidFill>
                <a:latin typeface="Arimo Bold"/>
                <a:ea typeface="Arimo Bold"/>
                <a:cs typeface="Arimo Bold"/>
                <a:sym typeface="Arimo Bold"/>
              </a:rPr>
              <a:t>highest </a:t>
            </a:r>
            <a:r>
              <a:rPr lang="en-US" sz="2799">
                <a:solidFill>
                  <a:srgbClr val="3A4C68"/>
                </a:solidFill>
                <a:latin typeface="Arimo"/>
                <a:ea typeface="Arimo"/>
                <a:cs typeface="Arimo"/>
                <a:sym typeface="Arimo"/>
              </a:rPr>
              <a:t>number of </a:t>
            </a:r>
            <a:r>
              <a:rPr lang="en-US" sz="2799">
                <a:solidFill>
                  <a:srgbClr val="3A4C68"/>
                </a:solidFill>
                <a:latin typeface="Arimo Bold"/>
                <a:ea typeface="Arimo Bold"/>
                <a:cs typeface="Arimo Bold"/>
                <a:sym typeface="Arimo Bold"/>
              </a:rPr>
              <a:t>bookings</a:t>
            </a:r>
            <a:r>
              <a:rPr lang="en-US" sz="2799">
                <a:solidFill>
                  <a:srgbClr val="3A4C68"/>
                </a:solidFill>
                <a:latin typeface="Arimo"/>
                <a:ea typeface="Arimo"/>
                <a:cs typeface="Arimo"/>
                <a:sym typeface="Arimo"/>
              </a:rPr>
              <a:t>.</a:t>
            </a:r>
          </a:p>
        </p:txBody>
      </p:sp>
      <p:sp>
        <p:nvSpPr>
          <p:cNvPr name="Freeform 12" id="12"/>
          <p:cNvSpPr/>
          <p:nvPr/>
        </p:nvSpPr>
        <p:spPr>
          <a:xfrm flipH="false" flipV="false" rot="0">
            <a:off x="4136196" y="4768600"/>
            <a:ext cx="10015608" cy="5366000"/>
          </a:xfrm>
          <a:custGeom>
            <a:avLst/>
            <a:gdLst/>
            <a:ahLst/>
            <a:cxnLst/>
            <a:rect r="r" b="b" t="t" l="l"/>
            <a:pathLst>
              <a:path h="5366000" w="10015608">
                <a:moveTo>
                  <a:pt x="0" y="0"/>
                </a:moveTo>
                <a:lnTo>
                  <a:pt x="10015608" y="0"/>
                </a:lnTo>
                <a:lnTo>
                  <a:pt x="10015608" y="5366000"/>
                </a:lnTo>
                <a:lnTo>
                  <a:pt x="0" y="5366000"/>
                </a:lnTo>
                <a:lnTo>
                  <a:pt x="0" y="0"/>
                </a:lnTo>
                <a:close/>
              </a:path>
            </a:pathLst>
          </a:custGeom>
          <a:blipFill>
            <a:blip r:embed="rId7"/>
            <a:stretch>
              <a:fillRect l="0" t="0" r="0" b="0"/>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5400000">
            <a:off x="-3407876" y="3407900"/>
            <a:ext cx="7740248" cy="924450"/>
          </a:xfrm>
          <a:custGeom>
            <a:avLst/>
            <a:gdLst/>
            <a:ahLst/>
            <a:cxnLst/>
            <a:rect r="r" b="b" t="t" l="l"/>
            <a:pathLst>
              <a:path h="924450" w="7740248">
                <a:moveTo>
                  <a:pt x="7740248" y="0"/>
                </a:moveTo>
                <a:lnTo>
                  <a:pt x="0" y="0"/>
                </a:lnTo>
                <a:lnTo>
                  <a:pt x="0" y="924450"/>
                </a:lnTo>
                <a:lnTo>
                  <a:pt x="7740248" y="924450"/>
                </a:lnTo>
                <a:lnTo>
                  <a:pt x="7740248" y="0"/>
                </a:lnTo>
                <a:close/>
              </a:path>
            </a:pathLst>
          </a:custGeom>
          <a:blipFill>
            <a:blip r:embed="rId3"/>
            <a:stretch>
              <a:fillRect l="0" t="-165959" r="0" b="0"/>
            </a:stretch>
          </a:blipFill>
        </p:spPr>
      </p:sp>
      <p:sp>
        <p:nvSpPr>
          <p:cNvPr name="Freeform 3" id="3"/>
          <p:cNvSpPr/>
          <p:nvPr/>
        </p:nvSpPr>
        <p:spPr>
          <a:xfrm flipH="true" flipV="false" rot="-5400000">
            <a:off x="-987054" y="8378276"/>
            <a:ext cx="2898602" cy="924450"/>
          </a:xfrm>
          <a:custGeom>
            <a:avLst/>
            <a:gdLst/>
            <a:ahLst/>
            <a:cxnLst/>
            <a:rect r="r" b="b" t="t" l="l"/>
            <a:pathLst>
              <a:path h="924450" w="2898602">
                <a:moveTo>
                  <a:pt x="2898602" y="0"/>
                </a:moveTo>
                <a:lnTo>
                  <a:pt x="0" y="0"/>
                </a:lnTo>
                <a:lnTo>
                  <a:pt x="0" y="924450"/>
                </a:lnTo>
                <a:lnTo>
                  <a:pt x="2898602" y="924450"/>
                </a:lnTo>
                <a:lnTo>
                  <a:pt x="2898602" y="0"/>
                </a:lnTo>
                <a:close/>
              </a:path>
            </a:pathLst>
          </a:custGeom>
          <a:blipFill>
            <a:blip r:embed="rId3"/>
            <a:stretch>
              <a:fillRect l="0" t="-165960" r="-167036" b="-2"/>
            </a:stretch>
          </a:blipFill>
        </p:spPr>
      </p:sp>
      <p:sp>
        <p:nvSpPr>
          <p:cNvPr name="Freeform 4" id="4"/>
          <p:cNvSpPr/>
          <p:nvPr/>
        </p:nvSpPr>
        <p:spPr>
          <a:xfrm flipH="true" flipV="false" rot="0">
            <a:off x="15034400" y="-3434950"/>
            <a:ext cx="4917344" cy="4917350"/>
          </a:xfrm>
          <a:custGeom>
            <a:avLst/>
            <a:gdLst/>
            <a:ahLst/>
            <a:cxnLst/>
            <a:rect r="r" b="b" t="t" l="l"/>
            <a:pathLst>
              <a:path h="4917350" w="4917344">
                <a:moveTo>
                  <a:pt x="4917344" y="0"/>
                </a:moveTo>
                <a:lnTo>
                  <a:pt x="0" y="0"/>
                </a:lnTo>
                <a:lnTo>
                  <a:pt x="0" y="4917350"/>
                </a:lnTo>
                <a:lnTo>
                  <a:pt x="4917344" y="4917350"/>
                </a:lnTo>
                <a:lnTo>
                  <a:pt x="4917344" y="0"/>
                </a:lnTo>
                <a:close/>
              </a:path>
            </a:pathLst>
          </a:custGeom>
          <a:blipFill>
            <a:blip r:embed="rId4"/>
            <a:stretch>
              <a:fillRect l="-809" t="0" r="-819" b="-2"/>
            </a:stretch>
          </a:blipFill>
        </p:spPr>
      </p:sp>
      <p:grpSp>
        <p:nvGrpSpPr>
          <p:cNvPr name="Group 5" id="5"/>
          <p:cNvGrpSpPr/>
          <p:nvPr/>
        </p:nvGrpSpPr>
        <p:grpSpPr>
          <a:xfrm rot="0">
            <a:off x="16155074" y="9362750"/>
            <a:ext cx="2676000" cy="2676000"/>
            <a:chOff x="0" y="0"/>
            <a:chExt cx="3568000" cy="3568000"/>
          </a:xfrm>
        </p:grpSpPr>
        <p:sp>
          <p:nvSpPr>
            <p:cNvPr name="Freeform 6" id="6"/>
            <p:cNvSpPr/>
            <p:nvPr/>
          </p:nvSpPr>
          <p:spPr>
            <a:xfrm flipH="false" flipV="false" rot="0">
              <a:off x="0" y="0"/>
              <a:ext cx="3567938" cy="3567938"/>
            </a:xfrm>
            <a:custGeom>
              <a:avLst/>
              <a:gdLst/>
              <a:ahLst/>
              <a:cxnLst/>
              <a:rect r="r" b="b" t="t" l="l"/>
              <a:pathLst>
                <a:path h="3567938" w="3567938">
                  <a:moveTo>
                    <a:pt x="3567938" y="1783969"/>
                  </a:moveTo>
                  <a:cubicBezTo>
                    <a:pt x="3567938" y="798703"/>
                    <a:pt x="2769235" y="0"/>
                    <a:pt x="1783969" y="0"/>
                  </a:cubicBezTo>
                  <a:cubicBezTo>
                    <a:pt x="798703" y="0"/>
                    <a:pt x="0" y="798703"/>
                    <a:pt x="0" y="1783969"/>
                  </a:cubicBezTo>
                  <a:cubicBezTo>
                    <a:pt x="0" y="2769235"/>
                    <a:pt x="798703" y="3567938"/>
                    <a:pt x="1783969" y="3567938"/>
                  </a:cubicBezTo>
                  <a:cubicBezTo>
                    <a:pt x="2769235" y="3567938"/>
                    <a:pt x="3567938" y="2769235"/>
                    <a:pt x="3567938" y="1783969"/>
                  </a:cubicBezTo>
                  <a:close/>
                </a:path>
              </a:pathLst>
            </a:custGeom>
            <a:solidFill>
              <a:srgbClr val="3A4C68"/>
            </a:solidFill>
          </p:spPr>
        </p:sp>
      </p:grpSp>
      <p:sp>
        <p:nvSpPr>
          <p:cNvPr name="Freeform 7" id="7"/>
          <p:cNvSpPr/>
          <p:nvPr/>
        </p:nvSpPr>
        <p:spPr>
          <a:xfrm flipH="false" flipV="false" rot="0">
            <a:off x="15777254" y="9733090"/>
            <a:ext cx="1670864" cy="800180"/>
          </a:xfrm>
          <a:custGeom>
            <a:avLst/>
            <a:gdLst/>
            <a:ahLst/>
            <a:cxnLst/>
            <a:rect r="r" b="b" t="t" l="l"/>
            <a:pathLst>
              <a:path h="800180" w="1670864">
                <a:moveTo>
                  <a:pt x="0" y="0"/>
                </a:moveTo>
                <a:lnTo>
                  <a:pt x="1670864" y="0"/>
                </a:lnTo>
                <a:lnTo>
                  <a:pt x="1670864" y="800180"/>
                </a:lnTo>
                <a:lnTo>
                  <a:pt x="0" y="8001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p:nvPr/>
        </p:nvGrpSpPr>
        <p:grpSpPr>
          <a:xfrm rot="0">
            <a:off x="-1522578" y="5184200"/>
            <a:ext cx="2854800" cy="2854800"/>
            <a:chOff x="0" y="0"/>
            <a:chExt cx="3806400" cy="3806400"/>
          </a:xfrm>
        </p:grpSpPr>
        <p:sp>
          <p:nvSpPr>
            <p:cNvPr name="Freeform 9" id="9"/>
            <p:cNvSpPr/>
            <p:nvPr/>
          </p:nvSpPr>
          <p:spPr>
            <a:xfrm flipH="false" flipV="false" rot="0">
              <a:off x="0" y="0"/>
              <a:ext cx="3806444" cy="3806444"/>
            </a:xfrm>
            <a:custGeom>
              <a:avLst/>
              <a:gdLst/>
              <a:ahLst/>
              <a:cxnLst/>
              <a:rect r="r" b="b" t="t" l="l"/>
              <a:pathLst>
                <a:path h="3806444" w="3806444">
                  <a:moveTo>
                    <a:pt x="3806444" y="1903222"/>
                  </a:moveTo>
                  <a:cubicBezTo>
                    <a:pt x="3806444" y="852043"/>
                    <a:pt x="2954274" y="0"/>
                    <a:pt x="1903222" y="0"/>
                  </a:cubicBezTo>
                  <a:cubicBezTo>
                    <a:pt x="852170" y="0"/>
                    <a:pt x="0" y="852043"/>
                    <a:pt x="0" y="1903222"/>
                  </a:cubicBezTo>
                  <a:cubicBezTo>
                    <a:pt x="0" y="2954401"/>
                    <a:pt x="852043" y="3806444"/>
                    <a:pt x="1903222" y="3806444"/>
                  </a:cubicBezTo>
                  <a:cubicBezTo>
                    <a:pt x="2954401" y="3806444"/>
                    <a:pt x="3806444" y="2954401"/>
                    <a:pt x="3806444" y="1903222"/>
                  </a:cubicBezTo>
                  <a:close/>
                </a:path>
              </a:pathLst>
            </a:custGeom>
            <a:solidFill>
              <a:srgbClr val="FE8175"/>
            </a:solidFill>
          </p:spPr>
        </p:sp>
      </p:grpSp>
      <p:sp>
        <p:nvSpPr>
          <p:cNvPr name="TextBox 10" id="10"/>
          <p:cNvSpPr txBox="true"/>
          <p:nvPr/>
        </p:nvSpPr>
        <p:spPr>
          <a:xfrm rot="0">
            <a:off x="5219625" y="577200"/>
            <a:ext cx="7848750" cy="1520775"/>
          </a:xfrm>
          <a:prstGeom prst="rect">
            <a:avLst/>
          </a:prstGeom>
        </p:spPr>
        <p:txBody>
          <a:bodyPr anchor="t" rtlCol="false" tIns="0" lIns="0" bIns="0" rIns="0">
            <a:spAutoFit/>
          </a:bodyPr>
          <a:lstStyle/>
          <a:p>
            <a:pPr algn="l">
              <a:lnSpc>
                <a:spcPts val="13680"/>
              </a:lnSpc>
            </a:pPr>
            <a:r>
              <a:rPr lang="en-US" sz="7600">
                <a:solidFill>
                  <a:srgbClr val="FE8175"/>
                </a:solidFill>
                <a:latin typeface="Anton"/>
                <a:ea typeface="Anton"/>
                <a:cs typeface="Anton"/>
                <a:sym typeface="Anton"/>
              </a:rPr>
              <a:t>Optimal</a:t>
            </a:r>
            <a:r>
              <a:rPr lang="en-US" sz="7600">
                <a:solidFill>
                  <a:srgbClr val="3A4C68"/>
                </a:solidFill>
                <a:latin typeface="Anton"/>
                <a:ea typeface="Anton"/>
                <a:cs typeface="Anton"/>
                <a:sym typeface="Anton"/>
              </a:rPr>
              <a:t> </a:t>
            </a:r>
            <a:r>
              <a:rPr lang="en-US" sz="7600">
                <a:solidFill>
                  <a:srgbClr val="FE8175"/>
                </a:solidFill>
                <a:latin typeface="Anton"/>
                <a:ea typeface="Anton"/>
                <a:cs typeface="Anton"/>
                <a:sym typeface="Anton"/>
              </a:rPr>
              <a:t>Stay </a:t>
            </a:r>
            <a:r>
              <a:rPr lang="en-US" sz="7600">
                <a:solidFill>
                  <a:srgbClr val="3A4C68"/>
                </a:solidFill>
                <a:latin typeface="Anton"/>
                <a:ea typeface="Anton"/>
                <a:cs typeface="Anton"/>
                <a:sym typeface="Anton"/>
              </a:rPr>
              <a:t>Length</a:t>
            </a:r>
          </a:p>
        </p:txBody>
      </p:sp>
      <p:sp>
        <p:nvSpPr>
          <p:cNvPr name="TextBox 11" id="11"/>
          <p:cNvSpPr txBox="true"/>
          <p:nvPr/>
        </p:nvSpPr>
        <p:spPr>
          <a:xfrm rot="0">
            <a:off x="1499925" y="2356350"/>
            <a:ext cx="15288150" cy="2171025"/>
          </a:xfrm>
          <a:prstGeom prst="rect">
            <a:avLst/>
          </a:prstGeom>
        </p:spPr>
        <p:txBody>
          <a:bodyPr anchor="t" rtlCol="false" tIns="0" lIns="0" bIns="0" rIns="0">
            <a:spAutoFit/>
          </a:bodyPr>
          <a:lstStyle/>
          <a:p>
            <a:pPr algn="l" marL="955040" indent="-477520" lvl="1">
              <a:lnSpc>
                <a:spcPts val="3863"/>
              </a:lnSpc>
              <a:buFont typeface="Arial"/>
              <a:buChar char="•"/>
            </a:pPr>
            <a:r>
              <a:rPr lang="en-US" sz="2799">
                <a:solidFill>
                  <a:srgbClr val="3A4C68"/>
                </a:solidFill>
                <a:latin typeface="Arimo"/>
                <a:ea typeface="Arimo"/>
                <a:cs typeface="Arimo"/>
                <a:sym typeface="Arimo"/>
              </a:rPr>
              <a:t>We have found that the </a:t>
            </a:r>
            <a:r>
              <a:rPr lang="en-US" sz="2799">
                <a:solidFill>
                  <a:srgbClr val="3A4C68"/>
                </a:solidFill>
                <a:latin typeface="Arimo Bold"/>
                <a:ea typeface="Arimo Bold"/>
                <a:cs typeface="Arimo Bold"/>
                <a:sym typeface="Arimo Bold"/>
              </a:rPr>
              <a:t>Optimal stay </a:t>
            </a:r>
            <a:r>
              <a:rPr lang="en-US" sz="2799">
                <a:solidFill>
                  <a:srgbClr val="3A4C68"/>
                </a:solidFill>
                <a:latin typeface="Arimo"/>
                <a:ea typeface="Arimo"/>
                <a:cs typeface="Arimo"/>
                <a:sym typeface="Arimo"/>
              </a:rPr>
              <a:t>in both the type hotel is less than</a:t>
            </a:r>
            <a:r>
              <a:rPr lang="en-US" sz="2799">
                <a:solidFill>
                  <a:srgbClr val="3A4C68"/>
                </a:solidFill>
                <a:latin typeface="Arimo Bold"/>
                <a:ea typeface="Arimo Bold"/>
                <a:cs typeface="Arimo Bold"/>
                <a:sym typeface="Arimo Bold"/>
              </a:rPr>
              <a:t> 7 days</a:t>
            </a:r>
            <a:r>
              <a:rPr lang="en-US" sz="2799">
                <a:solidFill>
                  <a:srgbClr val="3A4C68"/>
                </a:solidFill>
                <a:latin typeface="Arimo"/>
                <a:ea typeface="Arimo"/>
                <a:cs typeface="Arimo"/>
                <a:sym typeface="Arimo"/>
              </a:rPr>
              <a:t>. So, after that </a:t>
            </a:r>
            <a:r>
              <a:rPr lang="en-US" sz="2799">
                <a:solidFill>
                  <a:srgbClr val="3A4C68"/>
                </a:solidFill>
                <a:latin typeface="Arimo Bold"/>
                <a:ea typeface="Arimo Bold"/>
                <a:cs typeface="Arimo Bold"/>
                <a:sym typeface="Arimo Bold"/>
              </a:rPr>
              <a:t>staying numbers</a:t>
            </a:r>
            <a:r>
              <a:rPr lang="en-US" sz="2799">
                <a:solidFill>
                  <a:srgbClr val="3A4C68"/>
                </a:solidFill>
                <a:latin typeface="Arimo"/>
                <a:ea typeface="Arimo"/>
                <a:cs typeface="Arimo"/>
                <a:sym typeface="Arimo"/>
              </a:rPr>
              <a:t> have </a:t>
            </a:r>
            <a:r>
              <a:rPr lang="en-US" sz="2799">
                <a:solidFill>
                  <a:srgbClr val="3A4C68"/>
                </a:solidFill>
                <a:latin typeface="Arimo Bold"/>
                <a:ea typeface="Arimo Bold"/>
                <a:cs typeface="Arimo Bold"/>
                <a:sym typeface="Arimo Bold"/>
              </a:rPr>
              <a:t>declined </a:t>
            </a:r>
            <a:r>
              <a:rPr lang="en-US" sz="2799">
                <a:solidFill>
                  <a:srgbClr val="3A4C68"/>
                </a:solidFill>
                <a:latin typeface="Arimo"/>
                <a:ea typeface="Arimo"/>
                <a:cs typeface="Arimo"/>
                <a:sym typeface="Arimo"/>
              </a:rPr>
              <a:t>drastically.</a:t>
            </a:r>
          </a:p>
          <a:p>
            <a:pPr algn="l" marL="955040" indent="-477520" lvl="1">
              <a:lnSpc>
                <a:spcPts val="3863"/>
              </a:lnSpc>
              <a:buFont typeface="Arial"/>
              <a:buChar char="•"/>
            </a:pPr>
            <a:r>
              <a:rPr lang="en-US" sz="2799">
                <a:solidFill>
                  <a:srgbClr val="3A4C68"/>
                </a:solidFill>
                <a:latin typeface="Arimo"/>
                <a:ea typeface="Arimo"/>
                <a:cs typeface="Arimo"/>
                <a:sym typeface="Arimo"/>
              </a:rPr>
              <a:t>Customers usually </a:t>
            </a:r>
            <a:r>
              <a:rPr lang="en-US" sz="2799">
                <a:solidFill>
                  <a:srgbClr val="3A4C68"/>
                </a:solidFill>
                <a:latin typeface="Arimo Bold"/>
                <a:ea typeface="Arimo Bold"/>
                <a:cs typeface="Arimo Bold"/>
                <a:sym typeface="Arimo Bold"/>
              </a:rPr>
              <a:t>prefers </a:t>
            </a:r>
            <a:r>
              <a:rPr lang="en-US" sz="2799">
                <a:solidFill>
                  <a:srgbClr val="3A4C68"/>
                </a:solidFill>
                <a:latin typeface="Arimo"/>
                <a:ea typeface="Arimo"/>
                <a:cs typeface="Arimo"/>
                <a:sym typeface="Arimo"/>
              </a:rPr>
              <a:t>a </a:t>
            </a:r>
            <a:r>
              <a:rPr lang="en-US" sz="2799">
                <a:solidFill>
                  <a:srgbClr val="3A4C68"/>
                </a:solidFill>
                <a:latin typeface="Arimo Bold"/>
                <a:ea typeface="Arimo Bold"/>
                <a:cs typeface="Arimo Bold"/>
                <a:sym typeface="Arimo Bold"/>
              </a:rPr>
              <a:t>one week stay</a:t>
            </a:r>
            <a:r>
              <a:rPr lang="en-US" sz="2799">
                <a:solidFill>
                  <a:srgbClr val="3A4C68"/>
                </a:solidFill>
                <a:latin typeface="Arimo"/>
                <a:ea typeface="Arimo"/>
                <a:cs typeface="Arimo"/>
                <a:sym typeface="Arimo"/>
              </a:rPr>
              <a:t> in a hotel. So, hotels </a:t>
            </a:r>
            <a:r>
              <a:rPr lang="en-US" sz="2799">
                <a:solidFill>
                  <a:srgbClr val="3A4C68"/>
                </a:solidFill>
                <a:latin typeface="Arimo Bold"/>
                <a:ea typeface="Arimo Bold"/>
                <a:cs typeface="Arimo Bold"/>
                <a:sym typeface="Arimo Bold"/>
              </a:rPr>
              <a:t>need to work</a:t>
            </a:r>
            <a:r>
              <a:rPr lang="en-US" sz="2799">
                <a:solidFill>
                  <a:srgbClr val="3A4C68"/>
                </a:solidFill>
                <a:latin typeface="Arimo"/>
                <a:ea typeface="Arimo"/>
                <a:cs typeface="Arimo"/>
                <a:sym typeface="Arimo"/>
              </a:rPr>
              <a:t> efficiently in these </a:t>
            </a:r>
            <a:r>
              <a:rPr lang="en-US" sz="2799">
                <a:solidFill>
                  <a:srgbClr val="3A4C68"/>
                </a:solidFill>
                <a:latin typeface="Arimo Bold"/>
                <a:ea typeface="Arimo Bold"/>
                <a:cs typeface="Arimo Bold"/>
                <a:sym typeface="Arimo Bold"/>
              </a:rPr>
              <a:t>seven days</a:t>
            </a:r>
            <a:r>
              <a:rPr lang="en-US" sz="2799">
                <a:solidFill>
                  <a:srgbClr val="3A4C68"/>
                </a:solidFill>
                <a:latin typeface="Arimo"/>
                <a:ea typeface="Arimo"/>
                <a:cs typeface="Arimo"/>
                <a:sym typeface="Arimo"/>
              </a:rPr>
              <a:t> so that customers would </a:t>
            </a:r>
            <a:r>
              <a:rPr lang="en-US" sz="2799">
                <a:solidFill>
                  <a:srgbClr val="3A4C68"/>
                </a:solidFill>
                <a:latin typeface="Arimo Bold"/>
                <a:ea typeface="Arimo Bold"/>
                <a:cs typeface="Arimo Bold"/>
                <a:sym typeface="Arimo Bold"/>
              </a:rPr>
              <a:t>return </a:t>
            </a:r>
            <a:r>
              <a:rPr lang="en-US" sz="2799">
                <a:solidFill>
                  <a:srgbClr val="3A4C68"/>
                </a:solidFill>
                <a:latin typeface="Arimo"/>
                <a:ea typeface="Arimo"/>
                <a:cs typeface="Arimo"/>
                <a:sym typeface="Arimo"/>
              </a:rPr>
              <a:t>to the </a:t>
            </a:r>
            <a:r>
              <a:rPr lang="en-US" sz="2799">
                <a:solidFill>
                  <a:srgbClr val="3A4C68"/>
                </a:solidFill>
                <a:latin typeface="Arimo Bold"/>
                <a:ea typeface="Arimo Bold"/>
                <a:cs typeface="Arimo Bold"/>
                <a:sym typeface="Arimo Bold"/>
              </a:rPr>
              <a:t>same hotel</a:t>
            </a:r>
            <a:r>
              <a:rPr lang="en-US" sz="2799">
                <a:solidFill>
                  <a:srgbClr val="3A4C68"/>
                </a:solidFill>
                <a:latin typeface="Arimo"/>
                <a:ea typeface="Arimo"/>
                <a:cs typeface="Arimo"/>
                <a:sym typeface="Arimo"/>
              </a:rPr>
              <a:t> again.</a:t>
            </a:r>
          </a:p>
        </p:txBody>
      </p:sp>
      <p:sp>
        <p:nvSpPr>
          <p:cNvPr name="Freeform 12" id="12"/>
          <p:cNvSpPr/>
          <p:nvPr/>
        </p:nvSpPr>
        <p:spPr>
          <a:xfrm flipH="false" flipV="false" rot="0">
            <a:off x="3998412" y="4732800"/>
            <a:ext cx="10291178" cy="5401800"/>
          </a:xfrm>
          <a:custGeom>
            <a:avLst/>
            <a:gdLst/>
            <a:ahLst/>
            <a:cxnLst/>
            <a:rect r="r" b="b" t="t" l="l"/>
            <a:pathLst>
              <a:path h="5401800" w="10291178">
                <a:moveTo>
                  <a:pt x="0" y="0"/>
                </a:moveTo>
                <a:lnTo>
                  <a:pt x="10291178" y="0"/>
                </a:lnTo>
                <a:lnTo>
                  <a:pt x="10291178" y="5401800"/>
                </a:lnTo>
                <a:lnTo>
                  <a:pt x="0" y="5401800"/>
                </a:lnTo>
                <a:lnTo>
                  <a:pt x="0" y="0"/>
                </a:lnTo>
                <a:close/>
              </a:path>
            </a:pathLst>
          </a:custGeom>
          <a:blipFill>
            <a:blip r:embed="rId7"/>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4943400" y="716602"/>
            <a:ext cx="4087102" cy="2612598"/>
          </a:xfrm>
          <a:custGeom>
            <a:avLst/>
            <a:gdLst/>
            <a:ahLst/>
            <a:cxnLst/>
            <a:rect r="r" b="b" t="t" l="l"/>
            <a:pathLst>
              <a:path h="2612598" w="4087102">
                <a:moveTo>
                  <a:pt x="0" y="0"/>
                </a:moveTo>
                <a:lnTo>
                  <a:pt x="4087102" y="0"/>
                </a:lnTo>
                <a:lnTo>
                  <a:pt x="4087102" y="2612598"/>
                </a:lnTo>
                <a:lnTo>
                  <a:pt x="0" y="2612598"/>
                </a:lnTo>
                <a:lnTo>
                  <a:pt x="0" y="0"/>
                </a:lnTo>
                <a:close/>
              </a:path>
            </a:pathLst>
          </a:custGeom>
          <a:blipFill>
            <a:blip r:embed="rId3"/>
            <a:stretch>
              <a:fillRect l="-11299" t="-74111" r="0" b="-2"/>
            </a:stretch>
          </a:blipFill>
        </p:spPr>
      </p:sp>
      <p:sp>
        <p:nvSpPr>
          <p:cNvPr name="Freeform 3" id="3"/>
          <p:cNvSpPr/>
          <p:nvPr/>
        </p:nvSpPr>
        <p:spPr>
          <a:xfrm flipH="false" flipV="false" rot="0">
            <a:off x="14007946" y="221170"/>
            <a:ext cx="1173796" cy="597040"/>
          </a:xfrm>
          <a:custGeom>
            <a:avLst/>
            <a:gdLst/>
            <a:ahLst/>
            <a:cxnLst/>
            <a:rect r="r" b="b" t="t" l="l"/>
            <a:pathLst>
              <a:path h="597040" w="1173796">
                <a:moveTo>
                  <a:pt x="0" y="0"/>
                </a:moveTo>
                <a:lnTo>
                  <a:pt x="1173796" y="0"/>
                </a:lnTo>
                <a:lnTo>
                  <a:pt x="1173796" y="597040"/>
                </a:lnTo>
                <a:lnTo>
                  <a:pt x="0" y="5970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557326" y="-1166574"/>
            <a:ext cx="4997302" cy="4917350"/>
          </a:xfrm>
          <a:custGeom>
            <a:avLst/>
            <a:gdLst/>
            <a:ahLst/>
            <a:cxnLst/>
            <a:rect r="r" b="b" t="t" l="l"/>
            <a:pathLst>
              <a:path h="4917350" w="4997302">
                <a:moveTo>
                  <a:pt x="0" y="0"/>
                </a:moveTo>
                <a:lnTo>
                  <a:pt x="4997302" y="0"/>
                </a:lnTo>
                <a:lnTo>
                  <a:pt x="4997302" y="4917350"/>
                </a:lnTo>
                <a:lnTo>
                  <a:pt x="0" y="4917350"/>
                </a:lnTo>
                <a:lnTo>
                  <a:pt x="0" y="0"/>
                </a:lnTo>
                <a:close/>
              </a:path>
            </a:pathLst>
          </a:custGeom>
          <a:blipFill>
            <a:blip r:embed="rId6"/>
            <a:stretch>
              <a:fillRect l="0" t="0" r="0" b="0"/>
            </a:stretch>
          </a:blipFill>
        </p:spPr>
      </p:sp>
      <p:sp>
        <p:nvSpPr>
          <p:cNvPr name="Freeform 5" id="5"/>
          <p:cNvSpPr/>
          <p:nvPr/>
        </p:nvSpPr>
        <p:spPr>
          <a:xfrm flipH="false" flipV="false" rot="0">
            <a:off x="8959000" y="9128950"/>
            <a:ext cx="9328750" cy="1215000"/>
          </a:xfrm>
          <a:custGeom>
            <a:avLst/>
            <a:gdLst/>
            <a:ahLst/>
            <a:cxnLst/>
            <a:rect r="r" b="b" t="t" l="l"/>
            <a:pathLst>
              <a:path h="1215000" w="9328750">
                <a:moveTo>
                  <a:pt x="0" y="0"/>
                </a:moveTo>
                <a:lnTo>
                  <a:pt x="9328750" y="0"/>
                </a:lnTo>
                <a:lnTo>
                  <a:pt x="9328750" y="1215000"/>
                </a:lnTo>
                <a:lnTo>
                  <a:pt x="0" y="1215000"/>
                </a:lnTo>
                <a:lnTo>
                  <a:pt x="0" y="0"/>
                </a:lnTo>
                <a:close/>
              </a:path>
            </a:pathLst>
          </a:custGeom>
          <a:blipFill>
            <a:blip r:embed="rId7"/>
            <a:stretch>
              <a:fillRect l="0" t="-167845" r="-9822" b="0"/>
            </a:stretch>
          </a:blipFill>
        </p:spPr>
      </p:sp>
      <p:sp>
        <p:nvSpPr>
          <p:cNvPr name="Freeform 6" id="6"/>
          <p:cNvSpPr/>
          <p:nvPr/>
        </p:nvSpPr>
        <p:spPr>
          <a:xfrm flipH="false" flipV="false" rot="0">
            <a:off x="0" y="9133102"/>
            <a:ext cx="9328750" cy="1210850"/>
          </a:xfrm>
          <a:custGeom>
            <a:avLst/>
            <a:gdLst/>
            <a:ahLst/>
            <a:cxnLst/>
            <a:rect r="r" b="b" t="t" l="l"/>
            <a:pathLst>
              <a:path h="1210850" w="9328750">
                <a:moveTo>
                  <a:pt x="0" y="0"/>
                </a:moveTo>
                <a:lnTo>
                  <a:pt x="9328750" y="0"/>
                </a:lnTo>
                <a:lnTo>
                  <a:pt x="9328750" y="1210850"/>
                </a:lnTo>
                <a:lnTo>
                  <a:pt x="0" y="1210850"/>
                </a:lnTo>
                <a:lnTo>
                  <a:pt x="0" y="0"/>
                </a:lnTo>
                <a:close/>
              </a:path>
            </a:pathLst>
          </a:custGeom>
          <a:blipFill>
            <a:blip r:embed="rId7"/>
            <a:stretch>
              <a:fillRect l="0" t="-168766" r="-9824" b="0"/>
            </a:stretch>
          </a:blipFill>
        </p:spPr>
      </p:sp>
      <p:grpSp>
        <p:nvGrpSpPr>
          <p:cNvPr name="Group 7" id="7"/>
          <p:cNvGrpSpPr/>
          <p:nvPr/>
        </p:nvGrpSpPr>
        <p:grpSpPr>
          <a:xfrm rot="5400000">
            <a:off x="16650868" y="6497850"/>
            <a:ext cx="3285000" cy="3286800"/>
            <a:chOff x="0" y="0"/>
            <a:chExt cx="4380000" cy="4382400"/>
          </a:xfrm>
        </p:grpSpPr>
        <p:sp>
          <p:nvSpPr>
            <p:cNvPr name="Freeform 8" id="8"/>
            <p:cNvSpPr/>
            <p:nvPr/>
          </p:nvSpPr>
          <p:spPr>
            <a:xfrm flipH="false" flipV="false" rot="0">
              <a:off x="-11049" y="2159889"/>
              <a:ext cx="4391025" cy="2324227"/>
            </a:xfrm>
            <a:custGeom>
              <a:avLst/>
              <a:gdLst/>
              <a:ahLst/>
              <a:cxnLst/>
              <a:rect r="r" b="b" t="t" l="l"/>
              <a:pathLst>
                <a:path h="2324227" w="4391025">
                  <a:moveTo>
                    <a:pt x="4391025" y="31369"/>
                  </a:moveTo>
                  <a:cubicBezTo>
                    <a:pt x="4391025" y="817880"/>
                    <a:pt x="3969639" y="1544193"/>
                    <a:pt x="3287014" y="1934210"/>
                  </a:cubicBezTo>
                  <a:cubicBezTo>
                    <a:pt x="2604389" y="2324227"/>
                    <a:pt x="1765046" y="2318131"/>
                    <a:pt x="1088009" y="1918462"/>
                  </a:cubicBezTo>
                  <a:cubicBezTo>
                    <a:pt x="410972" y="1518793"/>
                    <a:pt x="0" y="786511"/>
                    <a:pt x="11303" y="0"/>
                  </a:cubicBezTo>
                  <a:lnTo>
                    <a:pt x="2201037" y="31242"/>
                  </a:lnTo>
                  <a:close/>
                </a:path>
              </a:pathLst>
            </a:custGeom>
            <a:solidFill>
              <a:srgbClr val="3A4C68"/>
            </a:solidFill>
          </p:spPr>
        </p:sp>
      </p:grpSp>
      <p:sp>
        <p:nvSpPr>
          <p:cNvPr name="TextBox 9" id="9"/>
          <p:cNvSpPr txBox="true"/>
          <p:nvPr/>
        </p:nvSpPr>
        <p:spPr>
          <a:xfrm rot="0">
            <a:off x="5202225" y="424800"/>
            <a:ext cx="7883550" cy="2095575"/>
          </a:xfrm>
          <a:prstGeom prst="rect">
            <a:avLst/>
          </a:prstGeom>
        </p:spPr>
        <p:txBody>
          <a:bodyPr anchor="t" rtlCol="false" tIns="0" lIns="0" bIns="0" rIns="0">
            <a:spAutoFit/>
          </a:bodyPr>
          <a:lstStyle/>
          <a:p>
            <a:pPr algn="l">
              <a:lnSpc>
                <a:spcPts val="13680"/>
              </a:lnSpc>
            </a:pPr>
            <a:r>
              <a:rPr lang="en-US" sz="7600">
                <a:solidFill>
                  <a:srgbClr val="FE8175"/>
                </a:solidFill>
                <a:latin typeface="Anton"/>
                <a:ea typeface="Anton"/>
                <a:cs typeface="Anton"/>
                <a:sym typeface="Anton"/>
              </a:rPr>
              <a:t>Optimal</a:t>
            </a:r>
            <a:r>
              <a:rPr lang="en-US" sz="7600">
                <a:solidFill>
                  <a:srgbClr val="3A4C68"/>
                </a:solidFill>
                <a:latin typeface="Anton"/>
                <a:ea typeface="Anton"/>
                <a:cs typeface="Anton"/>
                <a:sym typeface="Anton"/>
              </a:rPr>
              <a:t> </a:t>
            </a:r>
            <a:r>
              <a:rPr lang="en-US" sz="7600">
                <a:solidFill>
                  <a:srgbClr val="FE8175"/>
                </a:solidFill>
                <a:latin typeface="Anton"/>
                <a:ea typeface="Anton"/>
                <a:cs typeface="Anton"/>
                <a:sym typeface="Anton"/>
              </a:rPr>
              <a:t>Stay </a:t>
            </a:r>
            <a:r>
              <a:rPr lang="en-US" sz="7600">
                <a:solidFill>
                  <a:srgbClr val="3A4C68"/>
                </a:solidFill>
                <a:latin typeface="Anton"/>
                <a:ea typeface="Anton"/>
                <a:cs typeface="Anton"/>
                <a:sym typeface="Anton"/>
              </a:rPr>
              <a:t>Length</a:t>
            </a:r>
          </a:p>
        </p:txBody>
      </p:sp>
      <p:sp>
        <p:nvSpPr>
          <p:cNvPr name="TextBox 10" id="10"/>
          <p:cNvSpPr txBox="true"/>
          <p:nvPr/>
        </p:nvSpPr>
        <p:spPr>
          <a:xfrm rot="0">
            <a:off x="1846725" y="3137350"/>
            <a:ext cx="14900550" cy="2277225"/>
          </a:xfrm>
          <a:prstGeom prst="rect">
            <a:avLst/>
          </a:prstGeom>
        </p:spPr>
        <p:txBody>
          <a:bodyPr anchor="t" rtlCol="false" tIns="0" lIns="0" bIns="0" rIns="0">
            <a:spAutoFit/>
          </a:bodyPr>
          <a:lstStyle/>
          <a:p>
            <a:pPr algn="l" marL="955040" indent="-477520" lvl="1">
              <a:lnSpc>
                <a:spcPts val="3863"/>
              </a:lnSpc>
              <a:buFont typeface="Arial"/>
              <a:buChar char="•"/>
            </a:pPr>
            <a:r>
              <a:rPr lang="en-US" sz="2799">
                <a:solidFill>
                  <a:srgbClr val="3A4C68"/>
                </a:solidFill>
                <a:latin typeface="Arimo"/>
                <a:ea typeface="Arimo"/>
                <a:cs typeface="Arimo"/>
                <a:sym typeface="Arimo"/>
              </a:rPr>
              <a:t>From the week </a:t>
            </a:r>
            <a:r>
              <a:rPr lang="en-US" sz="2799">
                <a:solidFill>
                  <a:srgbClr val="3A4C68"/>
                </a:solidFill>
                <a:latin typeface="Arimo Bold"/>
                <a:ea typeface="Arimo Bold"/>
                <a:cs typeface="Arimo Bold"/>
                <a:sym typeface="Arimo Bold"/>
              </a:rPr>
              <a:t>28 to 31</a:t>
            </a:r>
            <a:r>
              <a:rPr lang="en-US" sz="2799">
                <a:solidFill>
                  <a:srgbClr val="3A4C68"/>
                </a:solidFill>
                <a:latin typeface="Arimo"/>
                <a:ea typeface="Arimo"/>
                <a:cs typeface="Arimo"/>
                <a:sym typeface="Arimo"/>
              </a:rPr>
              <a:t>, it has shown the </a:t>
            </a:r>
            <a:r>
              <a:rPr lang="en-US" sz="2799">
                <a:solidFill>
                  <a:srgbClr val="3A4C68"/>
                </a:solidFill>
                <a:latin typeface="Arimo Bold"/>
                <a:ea typeface="Arimo Bold"/>
                <a:cs typeface="Arimo Bold"/>
                <a:sym typeface="Arimo Bold"/>
              </a:rPr>
              <a:t>highest days</a:t>
            </a:r>
            <a:r>
              <a:rPr lang="en-US" sz="2799">
                <a:solidFill>
                  <a:srgbClr val="3A4C68"/>
                </a:solidFill>
                <a:latin typeface="Arimo"/>
                <a:ea typeface="Arimo"/>
                <a:cs typeface="Arimo"/>
                <a:sym typeface="Arimo"/>
              </a:rPr>
              <a:t> of </a:t>
            </a:r>
            <a:r>
              <a:rPr lang="en-US" sz="2799">
                <a:solidFill>
                  <a:srgbClr val="3A4C68"/>
                </a:solidFill>
                <a:latin typeface="Arimo Bold"/>
                <a:ea typeface="Arimo Bold"/>
                <a:cs typeface="Arimo Bold"/>
                <a:sym typeface="Arimo Bold"/>
              </a:rPr>
              <a:t>stay </a:t>
            </a:r>
            <a:r>
              <a:rPr lang="en-US" sz="2799">
                <a:solidFill>
                  <a:srgbClr val="3A4C68"/>
                </a:solidFill>
                <a:latin typeface="Arimo"/>
                <a:ea typeface="Arimo"/>
                <a:cs typeface="Arimo"/>
                <a:sym typeface="Arimo"/>
              </a:rPr>
              <a:t>whereas from the week </a:t>
            </a:r>
            <a:r>
              <a:rPr lang="en-US" sz="2799">
                <a:solidFill>
                  <a:srgbClr val="3A4C68"/>
                </a:solidFill>
                <a:latin typeface="Arimo Bold"/>
                <a:ea typeface="Arimo Bold"/>
                <a:cs typeface="Arimo Bold"/>
                <a:sym typeface="Arimo Bold"/>
              </a:rPr>
              <a:t>1 to 11</a:t>
            </a:r>
            <a:r>
              <a:rPr lang="en-US" sz="2799">
                <a:solidFill>
                  <a:srgbClr val="3A4C68"/>
                </a:solidFill>
                <a:latin typeface="Arimo"/>
                <a:ea typeface="Arimo"/>
                <a:cs typeface="Arimo"/>
                <a:sym typeface="Arimo"/>
              </a:rPr>
              <a:t> has shown a very steady trend in the </a:t>
            </a:r>
            <a:r>
              <a:rPr lang="en-US" sz="2799">
                <a:solidFill>
                  <a:srgbClr val="3A4C68"/>
                </a:solidFill>
                <a:latin typeface="Arimo Bold"/>
                <a:ea typeface="Arimo Bold"/>
                <a:cs typeface="Arimo Bold"/>
                <a:sym typeface="Arimo Bold"/>
              </a:rPr>
              <a:t>number of stays </a:t>
            </a:r>
            <a:r>
              <a:rPr lang="en-US" sz="2799">
                <a:solidFill>
                  <a:srgbClr val="3A4C68"/>
                </a:solidFill>
                <a:latin typeface="Arimo"/>
                <a:ea typeface="Arimo"/>
                <a:cs typeface="Arimo"/>
                <a:sym typeface="Arimo"/>
              </a:rPr>
              <a:t>and also the week </a:t>
            </a:r>
            <a:r>
              <a:rPr lang="en-US" sz="2799">
                <a:solidFill>
                  <a:srgbClr val="3A4C68"/>
                </a:solidFill>
                <a:latin typeface="Arimo Bold"/>
                <a:ea typeface="Arimo Bold"/>
                <a:cs typeface="Arimo Bold"/>
                <a:sym typeface="Arimo Bold"/>
              </a:rPr>
              <a:t>18 to 22</a:t>
            </a:r>
            <a:r>
              <a:rPr lang="en-US" sz="2799">
                <a:solidFill>
                  <a:srgbClr val="3A4C68"/>
                </a:solidFill>
                <a:latin typeface="Arimo"/>
                <a:ea typeface="Arimo"/>
                <a:cs typeface="Arimo"/>
                <a:sym typeface="Arimo"/>
              </a:rPr>
              <a:t> has shown the </a:t>
            </a:r>
            <a:r>
              <a:rPr lang="en-US" sz="2799">
                <a:solidFill>
                  <a:srgbClr val="3A4C68"/>
                </a:solidFill>
                <a:latin typeface="Arimo Bold"/>
                <a:ea typeface="Arimo Bold"/>
                <a:cs typeface="Arimo Bold"/>
                <a:sym typeface="Arimo Bold"/>
              </a:rPr>
              <a:t>least number of stays</a:t>
            </a:r>
            <a:r>
              <a:rPr lang="en-US" sz="2799">
                <a:solidFill>
                  <a:srgbClr val="3A4C68"/>
                </a:solidFill>
                <a:latin typeface="Arimo"/>
                <a:ea typeface="Arimo"/>
                <a:cs typeface="Arimo"/>
                <a:sym typeface="Arimo"/>
              </a:rPr>
              <a:t> by the visitors in aggregate of all </a:t>
            </a:r>
            <a:r>
              <a:rPr lang="en-US" sz="2799">
                <a:solidFill>
                  <a:srgbClr val="3A4C68"/>
                </a:solidFill>
                <a:latin typeface="Arimo Bold"/>
                <a:ea typeface="Arimo Bold"/>
                <a:cs typeface="Arimo Bold"/>
                <a:sym typeface="Arimo Bold"/>
              </a:rPr>
              <a:t>3 years</a:t>
            </a:r>
            <a:r>
              <a:rPr lang="en-US" sz="2799">
                <a:solidFill>
                  <a:srgbClr val="3A4C68"/>
                </a:solidFill>
                <a:latin typeface="Arimo"/>
                <a:ea typeface="Arimo"/>
                <a:cs typeface="Arimo"/>
                <a:sym typeface="Arimo"/>
              </a:rPr>
              <a:t> </a:t>
            </a:r>
            <a:r>
              <a:rPr lang="en-US" sz="2799">
                <a:solidFill>
                  <a:srgbClr val="3A4C68"/>
                </a:solidFill>
                <a:latin typeface="Arimo Bold"/>
                <a:ea typeface="Arimo Bold"/>
                <a:cs typeface="Arimo Bold"/>
                <a:sym typeface="Arimo Bold"/>
              </a:rPr>
              <a:t>2015</a:t>
            </a:r>
            <a:r>
              <a:rPr lang="en-US" sz="2799">
                <a:solidFill>
                  <a:srgbClr val="3A4C68"/>
                </a:solidFill>
                <a:latin typeface="Arimo"/>
                <a:ea typeface="Arimo"/>
                <a:cs typeface="Arimo"/>
                <a:sym typeface="Arimo"/>
              </a:rPr>
              <a:t>, </a:t>
            </a:r>
            <a:r>
              <a:rPr lang="en-US" sz="2799">
                <a:solidFill>
                  <a:srgbClr val="3A4C68"/>
                </a:solidFill>
                <a:latin typeface="Arimo Bold"/>
                <a:ea typeface="Arimo Bold"/>
                <a:cs typeface="Arimo Bold"/>
                <a:sym typeface="Arimo Bold"/>
              </a:rPr>
              <a:t>2016 </a:t>
            </a:r>
            <a:r>
              <a:rPr lang="en-US" sz="2799">
                <a:solidFill>
                  <a:srgbClr val="3A4C68"/>
                </a:solidFill>
                <a:latin typeface="Arimo"/>
                <a:ea typeface="Arimo"/>
                <a:cs typeface="Arimo"/>
                <a:sym typeface="Arimo"/>
              </a:rPr>
              <a:t>and </a:t>
            </a:r>
            <a:r>
              <a:rPr lang="en-US" sz="2799">
                <a:solidFill>
                  <a:srgbClr val="3A4C68"/>
                </a:solidFill>
                <a:latin typeface="Arimo Bold"/>
                <a:ea typeface="Arimo Bold"/>
                <a:cs typeface="Arimo Bold"/>
                <a:sym typeface="Arimo Bold"/>
              </a:rPr>
              <a:t>2017</a:t>
            </a:r>
            <a:r>
              <a:rPr lang="en-US" sz="2799">
                <a:solidFill>
                  <a:srgbClr val="3A4C68"/>
                </a:solidFill>
                <a:latin typeface="Arimo"/>
                <a:ea typeface="Arimo"/>
                <a:cs typeface="Arimo"/>
                <a:sym typeface="Arimo"/>
              </a:rPr>
              <a:t>.</a:t>
            </a:r>
          </a:p>
        </p:txBody>
      </p:sp>
      <p:sp>
        <p:nvSpPr>
          <p:cNvPr name="Freeform 11" id="11"/>
          <p:cNvSpPr/>
          <p:nvPr/>
        </p:nvSpPr>
        <p:spPr>
          <a:xfrm flipH="false" flipV="false" rot="0">
            <a:off x="4592400" y="5106150"/>
            <a:ext cx="9429750" cy="5099300"/>
          </a:xfrm>
          <a:custGeom>
            <a:avLst/>
            <a:gdLst/>
            <a:ahLst/>
            <a:cxnLst/>
            <a:rect r="r" b="b" t="t" l="l"/>
            <a:pathLst>
              <a:path h="5099300" w="9429750">
                <a:moveTo>
                  <a:pt x="0" y="0"/>
                </a:moveTo>
                <a:lnTo>
                  <a:pt x="9429750" y="0"/>
                </a:lnTo>
                <a:lnTo>
                  <a:pt x="9429750" y="5099300"/>
                </a:lnTo>
                <a:lnTo>
                  <a:pt x="0" y="5099300"/>
                </a:lnTo>
                <a:lnTo>
                  <a:pt x="0" y="0"/>
                </a:lnTo>
                <a:close/>
              </a:path>
            </a:pathLst>
          </a:custGeom>
          <a:blipFill>
            <a:blip r:embed="rId8"/>
            <a:stretch>
              <a:fillRect l="0" t="0" r="0" b="0"/>
            </a:stretch>
          </a:blipFill>
        </p:spPr>
      </p:sp>
      <p:sp>
        <p:nvSpPr>
          <p:cNvPr name="TextBox 12" id="12"/>
          <p:cNvSpPr txBox="true"/>
          <p:nvPr/>
        </p:nvSpPr>
        <p:spPr>
          <a:xfrm rot="0">
            <a:off x="1802250" y="2332925"/>
            <a:ext cx="7535400" cy="821925"/>
          </a:xfrm>
          <a:prstGeom prst="rect">
            <a:avLst/>
          </a:prstGeom>
        </p:spPr>
        <p:txBody>
          <a:bodyPr anchor="t" rtlCol="false" tIns="0" lIns="0" bIns="0" rIns="0">
            <a:spAutoFit/>
          </a:bodyPr>
          <a:lstStyle/>
          <a:p>
            <a:pPr algn="l" marL="1310640" indent="-655320" lvl="1">
              <a:lnSpc>
                <a:spcPts val="6623"/>
              </a:lnSpc>
              <a:buFont typeface="Arial"/>
              <a:buChar char="•"/>
            </a:pPr>
            <a:r>
              <a:rPr lang="en-US" sz="4800">
                <a:solidFill>
                  <a:srgbClr val="FE8175"/>
                </a:solidFill>
                <a:latin typeface="Anton"/>
                <a:ea typeface="Anton"/>
                <a:cs typeface="Anton"/>
                <a:sym typeface="Anton"/>
              </a:rPr>
              <a:t>Week Wise Number of Stay</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5400000">
            <a:off x="13955674" y="3407900"/>
            <a:ext cx="7740248" cy="924450"/>
          </a:xfrm>
          <a:custGeom>
            <a:avLst/>
            <a:gdLst/>
            <a:ahLst/>
            <a:cxnLst/>
            <a:rect r="r" b="b" t="t" l="l"/>
            <a:pathLst>
              <a:path h="924450" w="7740248">
                <a:moveTo>
                  <a:pt x="7740248" y="0"/>
                </a:moveTo>
                <a:lnTo>
                  <a:pt x="0" y="0"/>
                </a:lnTo>
                <a:lnTo>
                  <a:pt x="0" y="924450"/>
                </a:lnTo>
                <a:lnTo>
                  <a:pt x="7740248" y="924450"/>
                </a:lnTo>
                <a:lnTo>
                  <a:pt x="7740248" y="0"/>
                </a:lnTo>
                <a:close/>
              </a:path>
            </a:pathLst>
          </a:custGeom>
          <a:blipFill>
            <a:blip r:embed="rId3"/>
            <a:stretch>
              <a:fillRect l="0" t="-165959" r="0" b="0"/>
            </a:stretch>
          </a:blipFill>
        </p:spPr>
      </p:sp>
      <p:sp>
        <p:nvSpPr>
          <p:cNvPr name="Freeform 3" id="3"/>
          <p:cNvSpPr/>
          <p:nvPr/>
        </p:nvSpPr>
        <p:spPr>
          <a:xfrm flipH="true" flipV="false" rot="-5400000">
            <a:off x="16376496" y="8378276"/>
            <a:ext cx="2898602" cy="924450"/>
          </a:xfrm>
          <a:custGeom>
            <a:avLst/>
            <a:gdLst/>
            <a:ahLst/>
            <a:cxnLst/>
            <a:rect r="r" b="b" t="t" l="l"/>
            <a:pathLst>
              <a:path h="924450" w="2898602">
                <a:moveTo>
                  <a:pt x="2898602" y="0"/>
                </a:moveTo>
                <a:lnTo>
                  <a:pt x="0" y="0"/>
                </a:lnTo>
                <a:lnTo>
                  <a:pt x="0" y="924450"/>
                </a:lnTo>
                <a:lnTo>
                  <a:pt x="2898602" y="924450"/>
                </a:lnTo>
                <a:lnTo>
                  <a:pt x="2898602" y="0"/>
                </a:lnTo>
                <a:close/>
              </a:path>
            </a:pathLst>
          </a:custGeom>
          <a:blipFill>
            <a:blip r:embed="rId3"/>
            <a:stretch>
              <a:fillRect l="0" t="-165960" r="-167036" b="-2"/>
            </a:stretch>
          </a:blipFill>
        </p:spPr>
      </p:sp>
      <p:sp>
        <p:nvSpPr>
          <p:cNvPr name="Freeform 4" id="4"/>
          <p:cNvSpPr/>
          <p:nvPr/>
        </p:nvSpPr>
        <p:spPr>
          <a:xfrm flipH="true" flipV="false" rot="0">
            <a:off x="-988600" y="-2736350"/>
            <a:ext cx="4917346" cy="4917350"/>
          </a:xfrm>
          <a:custGeom>
            <a:avLst/>
            <a:gdLst/>
            <a:ahLst/>
            <a:cxnLst/>
            <a:rect r="r" b="b" t="t" l="l"/>
            <a:pathLst>
              <a:path h="4917350" w="4917346">
                <a:moveTo>
                  <a:pt x="4917346" y="0"/>
                </a:moveTo>
                <a:lnTo>
                  <a:pt x="0" y="0"/>
                </a:lnTo>
                <a:lnTo>
                  <a:pt x="0" y="4917350"/>
                </a:lnTo>
                <a:lnTo>
                  <a:pt x="4917346" y="4917350"/>
                </a:lnTo>
                <a:lnTo>
                  <a:pt x="4917346" y="0"/>
                </a:lnTo>
                <a:close/>
              </a:path>
            </a:pathLst>
          </a:custGeom>
          <a:blipFill>
            <a:blip r:embed="rId4"/>
            <a:stretch>
              <a:fillRect l="-809" t="0" r="-819" b="-2"/>
            </a:stretch>
          </a:blipFill>
        </p:spPr>
      </p:sp>
      <p:grpSp>
        <p:nvGrpSpPr>
          <p:cNvPr name="Group 5" id="5"/>
          <p:cNvGrpSpPr/>
          <p:nvPr/>
        </p:nvGrpSpPr>
        <p:grpSpPr>
          <a:xfrm rot="0">
            <a:off x="15034422" y="9375900"/>
            <a:ext cx="2854800" cy="2854800"/>
            <a:chOff x="0" y="0"/>
            <a:chExt cx="3806400" cy="3806400"/>
          </a:xfrm>
        </p:grpSpPr>
        <p:sp>
          <p:nvSpPr>
            <p:cNvPr name="Freeform 6" id="6"/>
            <p:cNvSpPr/>
            <p:nvPr/>
          </p:nvSpPr>
          <p:spPr>
            <a:xfrm flipH="false" flipV="false" rot="0">
              <a:off x="0" y="0"/>
              <a:ext cx="3806444" cy="3806444"/>
            </a:xfrm>
            <a:custGeom>
              <a:avLst/>
              <a:gdLst/>
              <a:ahLst/>
              <a:cxnLst/>
              <a:rect r="r" b="b" t="t" l="l"/>
              <a:pathLst>
                <a:path h="3806444" w="3806444">
                  <a:moveTo>
                    <a:pt x="3806444" y="1903222"/>
                  </a:moveTo>
                  <a:cubicBezTo>
                    <a:pt x="3806444" y="852043"/>
                    <a:pt x="2954274" y="0"/>
                    <a:pt x="1903222" y="0"/>
                  </a:cubicBezTo>
                  <a:cubicBezTo>
                    <a:pt x="852170" y="0"/>
                    <a:pt x="0" y="852043"/>
                    <a:pt x="0" y="1903222"/>
                  </a:cubicBezTo>
                  <a:cubicBezTo>
                    <a:pt x="0" y="2954401"/>
                    <a:pt x="852043" y="3806444"/>
                    <a:pt x="1903222" y="3806444"/>
                  </a:cubicBezTo>
                  <a:cubicBezTo>
                    <a:pt x="2954401" y="3806444"/>
                    <a:pt x="3806444" y="2954401"/>
                    <a:pt x="3806444" y="1903222"/>
                  </a:cubicBezTo>
                  <a:close/>
                </a:path>
              </a:pathLst>
            </a:custGeom>
            <a:solidFill>
              <a:srgbClr val="FE8175"/>
            </a:solidFill>
          </p:spPr>
        </p:sp>
      </p:grpSp>
      <p:sp>
        <p:nvSpPr>
          <p:cNvPr name="Freeform 7" id="7"/>
          <p:cNvSpPr/>
          <p:nvPr/>
        </p:nvSpPr>
        <p:spPr>
          <a:xfrm flipH="false" flipV="false" rot="0">
            <a:off x="14537254" y="9733090"/>
            <a:ext cx="1670864" cy="800180"/>
          </a:xfrm>
          <a:custGeom>
            <a:avLst/>
            <a:gdLst/>
            <a:ahLst/>
            <a:cxnLst/>
            <a:rect r="r" b="b" t="t" l="l"/>
            <a:pathLst>
              <a:path h="800180" w="1670864">
                <a:moveTo>
                  <a:pt x="0" y="0"/>
                </a:moveTo>
                <a:lnTo>
                  <a:pt x="1670864" y="0"/>
                </a:lnTo>
                <a:lnTo>
                  <a:pt x="1670864" y="800180"/>
                </a:lnTo>
                <a:lnTo>
                  <a:pt x="0" y="8001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p:nvPr/>
        </p:nvGrpSpPr>
        <p:grpSpPr>
          <a:xfrm rot="0">
            <a:off x="-1732178" y="6738650"/>
            <a:ext cx="2854800" cy="2854800"/>
            <a:chOff x="0" y="0"/>
            <a:chExt cx="3806400" cy="3806400"/>
          </a:xfrm>
        </p:grpSpPr>
        <p:sp>
          <p:nvSpPr>
            <p:cNvPr name="Freeform 9" id="9"/>
            <p:cNvSpPr/>
            <p:nvPr/>
          </p:nvSpPr>
          <p:spPr>
            <a:xfrm flipH="false" flipV="false" rot="0">
              <a:off x="0" y="0"/>
              <a:ext cx="3806444" cy="3806444"/>
            </a:xfrm>
            <a:custGeom>
              <a:avLst/>
              <a:gdLst/>
              <a:ahLst/>
              <a:cxnLst/>
              <a:rect r="r" b="b" t="t" l="l"/>
              <a:pathLst>
                <a:path h="3806444" w="3806444">
                  <a:moveTo>
                    <a:pt x="3806444" y="1903222"/>
                  </a:moveTo>
                  <a:cubicBezTo>
                    <a:pt x="3806444" y="852043"/>
                    <a:pt x="2954274" y="0"/>
                    <a:pt x="1903222" y="0"/>
                  </a:cubicBezTo>
                  <a:cubicBezTo>
                    <a:pt x="852170" y="0"/>
                    <a:pt x="0" y="852043"/>
                    <a:pt x="0" y="1903222"/>
                  </a:cubicBezTo>
                  <a:cubicBezTo>
                    <a:pt x="0" y="2954401"/>
                    <a:pt x="852043" y="3806444"/>
                    <a:pt x="1903222" y="3806444"/>
                  </a:cubicBezTo>
                  <a:cubicBezTo>
                    <a:pt x="2954401" y="3806444"/>
                    <a:pt x="3806444" y="2954401"/>
                    <a:pt x="3806444" y="1903222"/>
                  </a:cubicBezTo>
                  <a:close/>
                </a:path>
              </a:pathLst>
            </a:custGeom>
            <a:solidFill>
              <a:srgbClr val="3A4C68"/>
            </a:solidFill>
          </p:spPr>
        </p:sp>
      </p:grpSp>
      <p:sp>
        <p:nvSpPr>
          <p:cNvPr name="TextBox 10" id="10"/>
          <p:cNvSpPr txBox="true"/>
          <p:nvPr/>
        </p:nvSpPr>
        <p:spPr>
          <a:xfrm rot="0">
            <a:off x="3704125" y="424800"/>
            <a:ext cx="11328750" cy="1688775"/>
          </a:xfrm>
          <a:prstGeom prst="rect">
            <a:avLst/>
          </a:prstGeom>
        </p:spPr>
        <p:txBody>
          <a:bodyPr anchor="t" rtlCol="false" tIns="0" lIns="0" bIns="0" rIns="0">
            <a:spAutoFit/>
          </a:bodyPr>
          <a:lstStyle/>
          <a:p>
            <a:pPr algn="l">
              <a:lnSpc>
                <a:spcPts val="13680"/>
              </a:lnSpc>
            </a:pPr>
            <a:r>
              <a:rPr lang="en-US" sz="7600">
                <a:solidFill>
                  <a:srgbClr val="FE8175"/>
                </a:solidFill>
                <a:latin typeface="Anton"/>
                <a:ea typeface="Anton"/>
                <a:cs typeface="Anton"/>
                <a:sym typeface="Anton"/>
              </a:rPr>
              <a:t>Confirmation Vs </a:t>
            </a:r>
            <a:r>
              <a:rPr lang="en-US" sz="7600">
                <a:solidFill>
                  <a:srgbClr val="3A4C68"/>
                </a:solidFill>
                <a:latin typeface="Anton"/>
                <a:ea typeface="Anton"/>
                <a:cs typeface="Anton"/>
                <a:sym typeface="Anton"/>
              </a:rPr>
              <a:t>Cancellation</a:t>
            </a:r>
          </a:p>
          <a:p>
            <a:pPr algn="l">
              <a:lnSpc>
                <a:spcPts val="13680"/>
              </a:lnSpc>
            </a:pPr>
          </a:p>
        </p:txBody>
      </p:sp>
      <p:sp>
        <p:nvSpPr>
          <p:cNvPr name="TextBox 11" id="11"/>
          <p:cNvSpPr txBox="true"/>
          <p:nvPr/>
        </p:nvSpPr>
        <p:spPr>
          <a:xfrm rot="0">
            <a:off x="1290525" y="2217950"/>
            <a:ext cx="15706950" cy="2497425"/>
          </a:xfrm>
          <a:prstGeom prst="rect">
            <a:avLst/>
          </a:prstGeom>
        </p:spPr>
        <p:txBody>
          <a:bodyPr anchor="t" rtlCol="false" tIns="0" lIns="0" bIns="0" rIns="0">
            <a:spAutoFit/>
          </a:bodyPr>
          <a:lstStyle/>
          <a:p>
            <a:pPr algn="l" marL="955040" indent="-477520" lvl="1">
              <a:lnSpc>
                <a:spcPts val="3863"/>
              </a:lnSpc>
              <a:buFont typeface="Arial"/>
              <a:buChar char="•"/>
            </a:pPr>
            <a:r>
              <a:rPr lang="en-US" sz="2799">
                <a:solidFill>
                  <a:srgbClr val="3A4C68"/>
                </a:solidFill>
                <a:latin typeface="Arimo"/>
                <a:ea typeface="Arimo"/>
                <a:cs typeface="Arimo"/>
                <a:sym typeface="Arimo"/>
              </a:rPr>
              <a:t>More than</a:t>
            </a:r>
            <a:r>
              <a:rPr lang="en-US" sz="2799">
                <a:solidFill>
                  <a:srgbClr val="3A4C68"/>
                </a:solidFill>
                <a:latin typeface="Arimo Bold"/>
                <a:ea typeface="Arimo Bold"/>
                <a:cs typeface="Arimo Bold"/>
                <a:sym typeface="Arimo Bold"/>
              </a:rPr>
              <a:t> 1/4th</a:t>
            </a:r>
            <a:r>
              <a:rPr lang="en-US" sz="2799">
                <a:solidFill>
                  <a:srgbClr val="3A4C68"/>
                </a:solidFill>
                <a:latin typeface="Arimo"/>
                <a:ea typeface="Arimo"/>
                <a:cs typeface="Arimo"/>
                <a:sym typeface="Arimo"/>
              </a:rPr>
              <a:t> of the </a:t>
            </a:r>
            <a:r>
              <a:rPr lang="en-US" sz="2799">
                <a:solidFill>
                  <a:srgbClr val="3A4C68"/>
                </a:solidFill>
                <a:latin typeface="Arimo Bold"/>
                <a:ea typeface="Arimo Bold"/>
                <a:cs typeface="Arimo Bold"/>
                <a:sym typeface="Arimo Bold"/>
              </a:rPr>
              <a:t>overall bookings</a:t>
            </a:r>
            <a:r>
              <a:rPr lang="en-US" sz="2799">
                <a:solidFill>
                  <a:srgbClr val="3A4C68"/>
                </a:solidFill>
                <a:latin typeface="Arimo"/>
                <a:ea typeface="Arimo"/>
                <a:cs typeface="Arimo"/>
                <a:sym typeface="Arimo"/>
              </a:rPr>
              <a:t> i.e. approx </a:t>
            </a:r>
            <a:r>
              <a:rPr lang="en-US" sz="2799">
                <a:solidFill>
                  <a:srgbClr val="3A4C68"/>
                </a:solidFill>
                <a:latin typeface="Arimo Bold"/>
                <a:ea typeface="Arimo Bold"/>
                <a:cs typeface="Arimo Bold"/>
                <a:sym typeface="Arimo Bold"/>
              </a:rPr>
              <a:t>27.5%</a:t>
            </a:r>
            <a:r>
              <a:rPr lang="en-US" sz="2799">
                <a:solidFill>
                  <a:srgbClr val="3A4C68"/>
                </a:solidFill>
                <a:latin typeface="Arimo"/>
                <a:ea typeface="Arimo"/>
                <a:cs typeface="Arimo"/>
                <a:sym typeface="Arimo"/>
              </a:rPr>
              <a:t> of the tickets was got </a:t>
            </a:r>
            <a:r>
              <a:rPr lang="en-US" sz="2799">
                <a:solidFill>
                  <a:srgbClr val="3A4C68"/>
                </a:solidFill>
                <a:latin typeface="Arimo Bold"/>
                <a:ea typeface="Arimo Bold"/>
                <a:cs typeface="Arimo Bold"/>
                <a:sym typeface="Arimo Bold"/>
              </a:rPr>
              <a:t>canceled</a:t>
            </a:r>
            <a:r>
              <a:rPr lang="en-US" sz="2799">
                <a:solidFill>
                  <a:srgbClr val="3A4C68"/>
                </a:solidFill>
                <a:latin typeface="Arimo"/>
                <a:ea typeface="Arimo"/>
                <a:cs typeface="Arimo"/>
                <a:sym typeface="Arimo"/>
              </a:rPr>
              <a:t>.</a:t>
            </a:r>
          </a:p>
          <a:p>
            <a:pPr algn="l" marL="955040" indent="-477520" lvl="1">
              <a:lnSpc>
                <a:spcPts val="3863"/>
              </a:lnSpc>
              <a:buFont typeface="Arial"/>
              <a:buChar char="•"/>
            </a:pPr>
            <a:r>
              <a:rPr lang="en-US" sz="2799">
                <a:solidFill>
                  <a:srgbClr val="3A4C68"/>
                </a:solidFill>
                <a:latin typeface="Arimo"/>
                <a:ea typeface="Arimo"/>
                <a:cs typeface="Arimo"/>
                <a:sym typeface="Arimo"/>
              </a:rPr>
              <a:t>We can clearly deduce from the 2nd graph that the </a:t>
            </a:r>
            <a:r>
              <a:rPr lang="en-US" sz="2799">
                <a:solidFill>
                  <a:srgbClr val="3A4C68"/>
                </a:solidFill>
                <a:latin typeface="Arimo Bold"/>
                <a:ea typeface="Arimo Bold"/>
                <a:cs typeface="Arimo Bold"/>
                <a:sym typeface="Arimo Bold"/>
              </a:rPr>
              <a:t>City hotel</a:t>
            </a:r>
            <a:r>
              <a:rPr lang="en-US" sz="2799">
                <a:solidFill>
                  <a:srgbClr val="3A4C68"/>
                </a:solidFill>
                <a:latin typeface="Arimo"/>
                <a:ea typeface="Arimo"/>
                <a:cs typeface="Arimo"/>
                <a:sym typeface="Arimo"/>
              </a:rPr>
              <a:t> is having </a:t>
            </a:r>
            <a:r>
              <a:rPr lang="en-US" sz="2799">
                <a:solidFill>
                  <a:srgbClr val="3A4C68"/>
                </a:solidFill>
                <a:latin typeface="Arimo Bold"/>
                <a:ea typeface="Arimo Bold"/>
                <a:cs typeface="Arimo Bold"/>
                <a:sym typeface="Arimo Bold"/>
              </a:rPr>
              <a:t>greater</a:t>
            </a:r>
            <a:r>
              <a:rPr lang="en-US" sz="2799">
                <a:solidFill>
                  <a:srgbClr val="3A4C68"/>
                </a:solidFill>
                <a:latin typeface="Arimo"/>
                <a:ea typeface="Arimo"/>
                <a:cs typeface="Arimo"/>
                <a:sym typeface="Arimo"/>
              </a:rPr>
              <a:t> number of </a:t>
            </a:r>
            <a:r>
              <a:rPr lang="en-US" sz="2799">
                <a:solidFill>
                  <a:srgbClr val="3A4C68"/>
                </a:solidFill>
                <a:latin typeface="Arimo Bold"/>
                <a:ea typeface="Arimo Bold"/>
                <a:cs typeface="Arimo Bold"/>
                <a:sym typeface="Arimo Bold"/>
              </a:rPr>
              <a:t>bookings </a:t>
            </a:r>
            <a:r>
              <a:rPr lang="en-US" sz="2799">
                <a:solidFill>
                  <a:srgbClr val="3A4C68"/>
                </a:solidFill>
                <a:latin typeface="Arimo"/>
                <a:ea typeface="Arimo"/>
                <a:cs typeface="Arimo"/>
                <a:sym typeface="Arimo"/>
              </a:rPr>
              <a:t>as compared to </a:t>
            </a:r>
            <a:r>
              <a:rPr lang="en-US" sz="2799">
                <a:solidFill>
                  <a:srgbClr val="3A4C68"/>
                </a:solidFill>
                <a:latin typeface="Arimo Bold"/>
                <a:ea typeface="Arimo Bold"/>
                <a:cs typeface="Arimo Bold"/>
                <a:sym typeface="Arimo Bold"/>
              </a:rPr>
              <a:t>Resort hotel</a:t>
            </a:r>
            <a:r>
              <a:rPr lang="en-US" sz="2799">
                <a:solidFill>
                  <a:srgbClr val="3A4C68"/>
                </a:solidFill>
                <a:latin typeface="Arimo"/>
                <a:ea typeface="Arimo"/>
                <a:cs typeface="Arimo"/>
                <a:sym typeface="Arimo"/>
              </a:rPr>
              <a:t>. But, the</a:t>
            </a:r>
            <a:r>
              <a:rPr lang="en-US" sz="2799">
                <a:solidFill>
                  <a:srgbClr val="3A4C68"/>
                </a:solidFill>
                <a:latin typeface="Arimo Bold"/>
                <a:ea typeface="Arimo Bold"/>
                <a:cs typeface="Arimo Bold"/>
                <a:sym typeface="Arimo Bold"/>
              </a:rPr>
              <a:t> cancelation percentage</a:t>
            </a:r>
            <a:r>
              <a:rPr lang="en-US" sz="2799">
                <a:solidFill>
                  <a:srgbClr val="3A4C68"/>
                </a:solidFill>
                <a:latin typeface="Arimo"/>
                <a:ea typeface="Arimo"/>
                <a:cs typeface="Arimo"/>
                <a:sym typeface="Arimo"/>
              </a:rPr>
              <a:t> is also </a:t>
            </a:r>
            <a:r>
              <a:rPr lang="en-US" sz="2799">
                <a:solidFill>
                  <a:srgbClr val="3A4C68"/>
                </a:solidFill>
                <a:latin typeface="Arimo Bold"/>
                <a:ea typeface="Arimo Bold"/>
                <a:cs typeface="Arimo Bold"/>
                <a:sym typeface="Arimo Bold"/>
              </a:rPr>
              <a:t>high</a:t>
            </a:r>
            <a:r>
              <a:rPr lang="en-US" sz="2799">
                <a:solidFill>
                  <a:srgbClr val="3A4C68"/>
                </a:solidFill>
                <a:latin typeface="Arimo"/>
                <a:ea typeface="Arimo"/>
                <a:cs typeface="Arimo"/>
                <a:sym typeface="Arimo"/>
              </a:rPr>
              <a:t> of the </a:t>
            </a:r>
            <a:r>
              <a:rPr lang="en-US" sz="2799">
                <a:solidFill>
                  <a:srgbClr val="3A4C68"/>
                </a:solidFill>
                <a:latin typeface="Arimo Bold"/>
                <a:ea typeface="Arimo Bold"/>
                <a:cs typeface="Arimo Bold"/>
                <a:sym typeface="Arimo Bold"/>
              </a:rPr>
              <a:t>City Hotel</a:t>
            </a:r>
            <a:r>
              <a:rPr lang="en-US" sz="2799">
                <a:solidFill>
                  <a:srgbClr val="3A4C68"/>
                </a:solidFill>
                <a:latin typeface="Arimo"/>
                <a:ea typeface="Arimo"/>
                <a:cs typeface="Arimo"/>
                <a:sym typeface="Arimo"/>
              </a:rPr>
              <a:t>.</a:t>
            </a:r>
          </a:p>
        </p:txBody>
      </p:sp>
      <p:sp>
        <p:nvSpPr>
          <p:cNvPr name="Freeform 12" id="12"/>
          <p:cNvSpPr/>
          <p:nvPr/>
        </p:nvSpPr>
        <p:spPr>
          <a:xfrm flipH="false" flipV="false" rot="0">
            <a:off x="2096850" y="4806800"/>
            <a:ext cx="5109332" cy="5175400"/>
          </a:xfrm>
          <a:custGeom>
            <a:avLst/>
            <a:gdLst/>
            <a:ahLst/>
            <a:cxnLst/>
            <a:rect r="r" b="b" t="t" l="l"/>
            <a:pathLst>
              <a:path h="5175400" w="5109332">
                <a:moveTo>
                  <a:pt x="0" y="0"/>
                </a:moveTo>
                <a:lnTo>
                  <a:pt x="5109332" y="0"/>
                </a:lnTo>
                <a:lnTo>
                  <a:pt x="5109332" y="5175400"/>
                </a:lnTo>
                <a:lnTo>
                  <a:pt x="0" y="5175400"/>
                </a:lnTo>
                <a:lnTo>
                  <a:pt x="0" y="0"/>
                </a:lnTo>
                <a:close/>
              </a:path>
            </a:pathLst>
          </a:custGeom>
          <a:blipFill>
            <a:blip r:embed="rId7"/>
            <a:stretch>
              <a:fillRect l="0" t="0" r="0" b="0"/>
            </a:stretch>
          </a:blipFill>
        </p:spPr>
      </p:sp>
      <p:sp>
        <p:nvSpPr>
          <p:cNvPr name="Freeform 13" id="13"/>
          <p:cNvSpPr/>
          <p:nvPr/>
        </p:nvSpPr>
        <p:spPr>
          <a:xfrm flipH="false" flipV="false" rot="0">
            <a:off x="7795682" y="4806800"/>
            <a:ext cx="8486612" cy="5175400"/>
          </a:xfrm>
          <a:custGeom>
            <a:avLst/>
            <a:gdLst/>
            <a:ahLst/>
            <a:cxnLst/>
            <a:rect r="r" b="b" t="t" l="l"/>
            <a:pathLst>
              <a:path h="5175400" w="8486612">
                <a:moveTo>
                  <a:pt x="0" y="0"/>
                </a:moveTo>
                <a:lnTo>
                  <a:pt x="8486612" y="0"/>
                </a:lnTo>
                <a:lnTo>
                  <a:pt x="8486612" y="5175400"/>
                </a:lnTo>
                <a:lnTo>
                  <a:pt x="0" y="5175400"/>
                </a:lnTo>
                <a:lnTo>
                  <a:pt x="0" y="0"/>
                </a:lnTo>
                <a:close/>
              </a:path>
            </a:pathLst>
          </a:custGeom>
          <a:blipFill>
            <a:blip r:embed="rId8"/>
            <a:stretch>
              <a:fillRect l="0" t="0" r="0" b="0"/>
            </a:stretch>
          </a:blip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5400000">
            <a:off x="-3407876" y="3407900"/>
            <a:ext cx="7740248" cy="924450"/>
          </a:xfrm>
          <a:custGeom>
            <a:avLst/>
            <a:gdLst/>
            <a:ahLst/>
            <a:cxnLst/>
            <a:rect r="r" b="b" t="t" l="l"/>
            <a:pathLst>
              <a:path h="924450" w="7740248">
                <a:moveTo>
                  <a:pt x="7740248" y="0"/>
                </a:moveTo>
                <a:lnTo>
                  <a:pt x="0" y="0"/>
                </a:lnTo>
                <a:lnTo>
                  <a:pt x="0" y="924450"/>
                </a:lnTo>
                <a:lnTo>
                  <a:pt x="7740248" y="924450"/>
                </a:lnTo>
                <a:lnTo>
                  <a:pt x="7740248" y="0"/>
                </a:lnTo>
                <a:close/>
              </a:path>
            </a:pathLst>
          </a:custGeom>
          <a:blipFill>
            <a:blip r:embed="rId3"/>
            <a:stretch>
              <a:fillRect l="0" t="-165959" r="0" b="0"/>
            </a:stretch>
          </a:blipFill>
        </p:spPr>
      </p:sp>
      <p:sp>
        <p:nvSpPr>
          <p:cNvPr name="Freeform 3" id="3"/>
          <p:cNvSpPr/>
          <p:nvPr/>
        </p:nvSpPr>
        <p:spPr>
          <a:xfrm flipH="true" flipV="false" rot="-5400000">
            <a:off x="-987054" y="8378276"/>
            <a:ext cx="2898602" cy="924450"/>
          </a:xfrm>
          <a:custGeom>
            <a:avLst/>
            <a:gdLst/>
            <a:ahLst/>
            <a:cxnLst/>
            <a:rect r="r" b="b" t="t" l="l"/>
            <a:pathLst>
              <a:path h="924450" w="2898602">
                <a:moveTo>
                  <a:pt x="2898602" y="0"/>
                </a:moveTo>
                <a:lnTo>
                  <a:pt x="0" y="0"/>
                </a:lnTo>
                <a:lnTo>
                  <a:pt x="0" y="924450"/>
                </a:lnTo>
                <a:lnTo>
                  <a:pt x="2898602" y="924450"/>
                </a:lnTo>
                <a:lnTo>
                  <a:pt x="2898602" y="0"/>
                </a:lnTo>
                <a:close/>
              </a:path>
            </a:pathLst>
          </a:custGeom>
          <a:blipFill>
            <a:blip r:embed="rId3"/>
            <a:stretch>
              <a:fillRect l="0" t="-165960" r="-167036" b="-2"/>
            </a:stretch>
          </a:blipFill>
        </p:spPr>
      </p:sp>
      <p:sp>
        <p:nvSpPr>
          <p:cNvPr name="Freeform 4" id="4"/>
          <p:cNvSpPr/>
          <p:nvPr/>
        </p:nvSpPr>
        <p:spPr>
          <a:xfrm flipH="true" flipV="false" rot="0">
            <a:off x="15034400" y="-3434950"/>
            <a:ext cx="4917344" cy="4917350"/>
          </a:xfrm>
          <a:custGeom>
            <a:avLst/>
            <a:gdLst/>
            <a:ahLst/>
            <a:cxnLst/>
            <a:rect r="r" b="b" t="t" l="l"/>
            <a:pathLst>
              <a:path h="4917350" w="4917344">
                <a:moveTo>
                  <a:pt x="4917344" y="0"/>
                </a:moveTo>
                <a:lnTo>
                  <a:pt x="0" y="0"/>
                </a:lnTo>
                <a:lnTo>
                  <a:pt x="0" y="4917350"/>
                </a:lnTo>
                <a:lnTo>
                  <a:pt x="4917344" y="4917350"/>
                </a:lnTo>
                <a:lnTo>
                  <a:pt x="4917344" y="0"/>
                </a:lnTo>
                <a:close/>
              </a:path>
            </a:pathLst>
          </a:custGeom>
          <a:blipFill>
            <a:blip r:embed="rId4"/>
            <a:stretch>
              <a:fillRect l="-809" t="0" r="-819" b="-2"/>
            </a:stretch>
          </a:blipFill>
        </p:spPr>
      </p:sp>
      <p:grpSp>
        <p:nvGrpSpPr>
          <p:cNvPr name="Group 5" id="5"/>
          <p:cNvGrpSpPr/>
          <p:nvPr/>
        </p:nvGrpSpPr>
        <p:grpSpPr>
          <a:xfrm rot="0">
            <a:off x="16155074" y="9362750"/>
            <a:ext cx="2676000" cy="2676000"/>
            <a:chOff x="0" y="0"/>
            <a:chExt cx="3568000" cy="3568000"/>
          </a:xfrm>
        </p:grpSpPr>
        <p:sp>
          <p:nvSpPr>
            <p:cNvPr name="Freeform 6" id="6"/>
            <p:cNvSpPr/>
            <p:nvPr/>
          </p:nvSpPr>
          <p:spPr>
            <a:xfrm flipH="false" flipV="false" rot="0">
              <a:off x="0" y="0"/>
              <a:ext cx="3567938" cy="3567938"/>
            </a:xfrm>
            <a:custGeom>
              <a:avLst/>
              <a:gdLst/>
              <a:ahLst/>
              <a:cxnLst/>
              <a:rect r="r" b="b" t="t" l="l"/>
              <a:pathLst>
                <a:path h="3567938" w="3567938">
                  <a:moveTo>
                    <a:pt x="3567938" y="1783969"/>
                  </a:moveTo>
                  <a:cubicBezTo>
                    <a:pt x="3567938" y="798703"/>
                    <a:pt x="2769235" y="0"/>
                    <a:pt x="1783969" y="0"/>
                  </a:cubicBezTo>
                  <a:cubicBezTo>
                    <a:pt x="798703" y="0"/>
                    <a:pt x="0" y="798703"/>
                    <a:pt x="0" y="1783969"/>
                  </a:cubicBezTo>
                  <a:cubicBezTo>
                    <a:pt x="0" y="2769235"/>
                    <a:pt x="798703" y="3567938"/>
                    <a:pt x="1783969" y="3567938"/>
                  </a:cubicBezTo>
                  <a:cubicBezTo>
                    <a:pt x="2769235" y="3567938"/>
                    <a:pt x="3567938" y="2769235"/>
                    <a:pt x="3567938" y="1783969"/>
                  </a:cubicBezTo>
                  <a:close/>
                </a:path>
              </a:pathLst>
            </a:custGeom>
            <a:solidFill>
              <a:srgbClr val="3A4C68"/>
            </a:solidFill>
          </p:spPr>
        </p:sp>
      </p:grpSp>
      <p:sp>
        <p:nvSpPr>
          <p:cNvPr name="Freeform 7" id="7"/>
          <p:cNvSpPr/>
          <p:nvPr/>
        </p:nvSpPr>
        <p:spPr>
          <a:xfrm flipH="false" flipV="false" rot="0">
            <a:off x="15777254" y="9733090"/>
            <a:ext cx="1670864" cy="800180"/>
          </a:xfrm>
          <a:custGeom>
            <a:avLst/>
            <a:gdLst/>
            <a:ahLst/>
            <a:cxnLst/>
            <a:rect r="r" b="b" t="t" l="l"/>
            <a:pathLst>
              <a:path h="800180" w="1670864">
                <a:moveTo>
                  <a:pt x="0" y="0"/>
                </a:moveTo>
                <a:lnTo>
                  <a:pt x="1670864" y="0"/>
                </a:lnTo>
                <a:lnTo>
                  <a:pt x="1670864" y="800180"/>
                </a:lnTo>
                <a:lnTo>
                  <a:pt x="0" y="8001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p:nvPr/>
        </p:nvGrpSpPr>
        <p:grpSpPr>
          <a:xfrm rot="0">
            <a:off x="-1522578" y="5184200"/>
            <a:ext cx="2854800" cy="2854800"/>
            <a:chOff x="0" y="0"/>
            <a:chExt cx="3806400" cy="3806400"/>
          </a:xfrm>
        </p:grpSpPr>
        <p:sp>
          <p:nvSpPr>
            <p:cNvPr name="Freeform 9" id="9"/>
            <p:cNvSpPr/>
            <p:nvPr/>
          </p:nvSpPr>
          <p:spPr>
            <a:xfrm flipH="false" flipV="false" rot="0">
              <a:off x="0" y="0"/>
              <a:ext cx="3806444" cy="3806444"/>
            </a:xfrm>
            <a:custGeom>
              <a:avLst/>
              <a:gdLst/>
              <a:ahLst/>
              <a:cxnLst/>
              <a:rect r="r" b="b" t="t" l="l"/>
              <a:pathLst>
                <a:path h="3806444" w="3806444">
                  <a:moveTo>
                    <a:pt x="3806444" y="1903222"/>
                  </a:moveTo>
                  <a:cubicBezTo>
                    <a:pt x="3806444" y="852043"/>
                    <a:pt x="2954274" y="0"/>
                    <a:pt x="1903222" y="0"/>
                  </a:cubicBezTo>
                  <a:cubicBezTo>
                    <a:pt x="852170" y="0"/>
                    <a:pt x="0" y="852043"/>
                    <a:pt x="0" y="1903222"/>
                  </a:cubicBezTo>
                  <a:cubicBezTo>
                    <a:pt x="0" y="2954401"/>
                    <a:pt x="852043" y="3806444"/>
                    <a:pt x="1903222" y="3806444"/>
                  </a:cubicBezTo>
                  <a:cubicBezTo>
                    <a:pt x="2954401" y="3806444"/>
                    <a:pt x="3806444" y="2954401"/>
                    <a:pt x="3806444" y="1903222"/>
                  </a:cubicBezTo>
                  <a:close/>
                </a:path>
              </a:pathLst>
            </a:custGeom>
            <a:solidFill>
              <a:srgbClr val="FE8175"/>
            </a:solidFill>
          </p:spPr>
        </p:sp>
      </p:grpSp>
      <p:sp>
        <p:nvSpPr>
          <p:cNvPr name="TextBox 10" id="10"/>
          <p:cNvSpPr txBox="true"/>
          <p:nvPr/>
        </p:nvSpPr>
        <p:spPr>
          <a:xfrm rot="0">
            <a:off x="2239725" y="729600"/>
            <a:ext cx="13808550" cy="1520775"/>
          </a:xfrm>
          <a:prstGeom prst="rect">
            <a:avLst/>
          </a:prstGeom>
        </p:spPr>
        <p:txBody>
          <a:bodyPr anchor="t" rtlCol="false" tIns="0" lIns="0" bIns="0" rIns="0">
            <a:spAutoFit/>
          </a:bodyPr>
          <a:lstStyle/>
          <a:p>
            <a:pPr algn="l">
              <a:lnSpc>
                <a:spcPts val="13680"/>
              </a:lnSpc>
            </a:pPr>
            <a:r>
              <a:rPr lang="en-US" sz="7600">
                <a:solidFill>
                  <a:srgbClr val="FE8175"/>
                </a:solidFill>
                <a:latin typeface="Anton"/>
                <a:ea typeface="Anton"/>
                <a:cs typeface="Anton"/>
                <a:sym typeface="Anton"/>
              </a:rPr>
              <a:t>Mostly Arrived</a:t>
            </a:r>
            <a:r>
              <a:rPr lang="en-US" sz="7600">
                <a:solidFill>
                  <a:srgbClr val="3A4C68"/>
                </a:solidFill>
                <a:latin typeface="Anton"/>
                <a:ea typeface="Anton"/>
                <a:cs typeface="Anton"/>
                <a:sym typeface="Anton"/>
              </a:rPr>
              <a:t> Customers/ Visitors</a:t>
            </a:r>
          </a:p>
        </p:txBody>
      </p:sp>
      <p:sp>
        <p:nvSpPr>
          <p:cNvPr name="TextBox 11" id="11"/>
          <p:cNvSpPr txBox="true"/>
          <p:nvPr/>
        </p:nvSpPr>
        <p:spPr>
          <a:xfrm rot="0">
            <a:off x="2126325" y="2661150"/>
            <a:ext cx="14035350" cy="1179825"/>
          </a:xfrm>
          <a:prstGeom prst="rect">
            <a:avLst/>
          </a:prstGeom>
        </p:spPr>
        <p:txBody>
          <a:bodyPr anchor="t" rtlCol="false" tIns="0" lIns="0" bIns="0" rIns="0">
            <a:spAutoFit/>
          </a:bodyPr>
          <a:lstStyle/>
          <a:p>
            <a:pPr algn="l" marL="955040" indent="-477520" lvl="1">
              <a:lnSpc>
                <a:spcPts val="3863"/>
              </a:lnSpc>
              <a:buFont typeface="Arial"/>
              <a:buChar char="•"/>
            </a:pPr>
            <a:r>
              <a:rPr lang="en-US" sz="2799">
                <a:solidFill>
                  <a:srgbClr val="3A4C68"/>
                </a:solidFill>
                <a:latin typeface="Arimo"/>
                <a:ea typeface="Arimo"/>
                <a:cs typeface="Arimo"/>
                <a:sym typeface="Arimo"/>
              </a:rPr>
              <a:t>It can be summarised that the </a:t>
            </a:r>
            <a:r>
              <a:rPr lang="en-US" sz="2799">
                <a:solidFill>
                  <a:srgbClr val="3A4C68"/>
                </a:solidFill>
                <a:latin typeface="Arimo Bold"/>
                <a:ea typeface="Arimo Bold"/>
                <a:cs typeface="Arimo Bold"/>
                <a:sym typeface="Arimo Bold"/>
              </a:rPr>
              <a:t>Transient</a:t>
            </a:r>
            <a:r>
              <a:rPr lang="en-US" sz="2799">
                <a:solidFill>
                  <a:srgbClr val="3A4C68"/>
                </a:solidFill>
                <a:latin typeface="Arimo"/>
                <a:ea typeface="Arimo"/>
                <a:cs typeface="Arimo"/>
                <a:sym typeface="Arimo"/>
              </a:rPr>
              <a:t> type of </a:t>
            </a:r>
            <a:r>
              <a:rPr lang="en-US" sz="2799">
                <a:solidFill>
                  <a:srgbClr val="3A4C68"/>
                </a:solidFill>
                <a:latin typeface="Arimo Bold"/>
                <a:ea typeface="Arimo Bold"/>
                <a:cs typeface="Arimo Bold"/>
                <a:sym typeface="Arimo Bold"/>
              </a:rPr>
              <a:t>customers </a:t>
            </a:r>
            <a:r>
              <a:rPr lang="en-US" sz="2799">
                <a:solidFill>
                  <a:srgbClr val="3A4C68"/>
                </a:solidFill>
                <a:latin typeface="Arimo"/>
                <a:ea typeface="Arimo"/>
                <a:cs typeface="Arimo"/>
                <a:sym typeface="Arimo"/>
              </a:rPr>
              <a:t>visit the </a:t>
            </a:r>
            <a:r>
              <a:rPr lang="en-US" sz="2799">
                <a:solidFill>
                  <a:srgbClr val="3A4C68"/>
                </a:solidFill>
                <a:latin typeface="Arimo Bold"/>
                <a:ea typeface="Arimo Bold"/>
                <a:cs typeface="Arimo Bold"/>
                <a:sym typeface="Arimo Bold"/>
              </a:rPr>
              <a:t>most </a:t>
            </a:r>
            <a:r>
              <a:rPr lang="en-US" sz="2799">
                <a:solidFill>
                  <a:srgbClr val="3A4C68"/>
                </a:solidFill>
                <a:latin typeface="Arimo"/>
                <a:ea typeface="Arimo"/>
                <a:cs typeface="Arimo"/>
                <a:sym typeface="Arimo"/>
              </a:rPr>
              <a:t>whereas the visitors who are in group comes in the category of </a:t>
            </a:r>
            <a:r>
              <a:rPr lang="en-US" sz="2799">
                <a:solidFill>
                  <a:srgbClr val="3A4C68"/>
                </a:solidFill>
                <a:latin typeface="Arimo Bold"/>
                <a:ea typeface="Arimo Bold"/>
                <a:cs typeface="Arimo Bold"/>
                <a:sym typeface="Arimo Bold"/>
              </a:rPr>
              <a:t>least visitors</a:t>
            </a:r>
            <a:r>
              <a:rPr lang="en-US" sz="2799">
                <a:solidFill>
                  <a:srgbClr val="3A4C68"/>
                </a:solidFill>
                <a:latin typeface="Arimo"/>
                <a:ea typeface="Arimo"/>
                <a:cs typeface="Arimo"/>
                <a:sym typeface="Arimo"/>
              </a:rPr>
              <a:t>.</a:t>
            </a:r>
          </a:p>
        </p:txBody>
      </p:sp>
      <p:sp>
        <p:nvSpPr>
          <p:cNvPr name="Freeform 12" id="12"/>
          <p:cNvSpPr/>
          <p:nvPr/>
        </p:nvSpPr>
        <p:spPr>
          <a:xfrm flipH="false" flipV="false" rot="0">
            <a:off x="3907626" y="4523700"/>
            <a:ext cx="10472750" cy="5610900"/>
          </a:xfrm>
          <a:custGeom>
            <a:avLst/>
            <a:gdLst/>
            <a:ahLst/>
            <a:cxnLst/>
            <a:rect r="r" b="b" t="t" l="l"/>
            <a:pathLst>
              <a:path h="5610900" w="10472750">
                <a:moveTo>
                  <a:pt x="0" y="0"/>
                </a:moveTo>
                <a:lnTo>
                  <a:pt x="10472750" y="0"/>
                </a:lnTo>
                <a:lnTo>
                  <a:pt x="10472750" y="5610900"/>
                </a:lnTo>
                <a:lnTo>
                  <a:pt x="0" y="5610900"/>
                </a:lnTo>
                <a:lnTo>
                  <a:pt x="0" y="0"/>
                </a:lnTo>
                <a:close/>
              </a:path>
            </a:pathLst>
          </a:custGeom>
          <a:blipFill>
            <a:blip r:embed="rId7"/>
            <a:stretch>
              <a:fillRect l="0" t="0" r="0" b="0"/>
            </a:stretch>
          </a:blipFill>
        </p:spPr>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3407900" y="3407900"/>
            <a:ext cx="7740248" cy="924450"/>
          </a:xfrm>
          <a:custGeom>
            <a:avLst/>
            <a:gdLst/>
            <a:ahLst/>
            <a:cxnLst/>
            <a:rect r="r" b="b" t="t" l="l"/>
            <a:pathLst>
              <a:path h="924450" w="7740248">
                <a:moveTo>
                  <a:pt x="0" y="0"/>
                </a:moveTo>
                <a:lnTo>
                  <a:pt x="7740248" y="0"/>
                </a:lnTo>
                <a:lnTo>
                  <a:pt x="7740248" y="924450"/>
                </a:lnTo>
                <a:lnTo>
                  <a:pt x="0" y="924450"/>
                </a:lnTo>
                <a:lnTo>
                  <a:pt x="0" y="0"/>
                </a:lnTo>
                <a:close/>
              </a:path>
            </a:pathLst>
          </a:custGeom>
          <a:blipFill>
            <a:blip r:embed="rId3"/>
            <a:stretch>
              <a:fillRect l="0" t="-165959" r="0" b="0"/>
            </a:stretch>
          </a:blipFill>
        </p:spPr>
      </p:sp>
      <p:sp>
        <p:nvSpPr>
          <p:cNvPr name="Freeform 3" id="3"/>
          <p:cNvSpPr/>
          <p:nvPr/>
        </p:nvSpPr>
        <p:spPr>
          <a:xfrm flipH="false" flipV="false" rot="5400000">
            <a:off x="-987076" y="8378276"/>
            <a:ext cx="2898602" cy="924450"/>
          </a:xfrm>
          <a:custGeom>
            <a:avLst/>
            <a:gdLst/>
            <a:ahLst/>
            <a:cxnLst/>
            <a:rect r="r" b="b" t="t" l="l"/>
            <a:pathLst>
              <a:path h="924450" w="2898602">
                <a:moveTo>
                  <a:pt x="0" y="0"/>
                </a:moveTo>
                <a:lnTo>
                  <a:pt x="2898602" y="0"/>
                </a:lnTo>
                <a:lnTo>
                  <a:pt x="2898602" y="924450"/>
                </a:lnTo>
                <a:lnTo>
                  <a:pt x="0" y="924450"/>
                </a:lnTo>
                <a:lnTo>
                  <a:pt x="0" y="0"/>
                </a:lnTo>
                <a:close/>
              </a:path>
            </a:pathLst>
          </a:custGeom>
          <a:blipFill>
            <a:blip r:embed="rId3"/>
            <a:stretch>
              <a:fillRect l="0" t="-165960" r="-167036" b="-2"/>
            </a:stretch>
          </a:blipFill>
        </p:spPr>
      </p:sp>
      <p:sp>
        <p:nvSpPr>
          <p:cNvPr name="Freeform 4" id="4"/>
          <p:cNvSpPr/>
          <p:nvPr/>
        </p:nvSpPr>
        <p:spPr>
          <a:xfrm flipH="false" flipV="false" rot="-10800000">
            <a:off x="15101048" y="9292898"/>
            <a:ext cx="3186952" cy="1025602"/>
          </a:xfrm>
          <a:custGeom>
            <a:avLst/>
            <a:gdLst/>
            <a:ahLst/>
            <a:cxnLst/>
            <a:rect r="r" b="b" t="t" l="l"/>
            <a:pathLst>
              <a:path h="1025602" w="3186952">
                <a:moveTo>
                  <a:pt x="0" y="0"/>
                </a:moveTo>
                <a:lnTo>
                  <a:pt x="3186952" y="0"/>
                </a:lnTo>
                <a:lnTo>
                  <a:pt x="3186952" y="1025602"/>
                </a:lnTo>
                <a:lnTo>
                  <a:pt x="0" y="1025602"/>
                </a:lnTo>
                <a:lnTo>
                  <a:pt x="0" y="0"/>
                </a:lnTo>
                <a:close/>
              </a:path>
            </a:pathLst>
          </a:custGeom>
          <a:blipFill>
            <a:blip r:embed="rId4"/>
            <a:stretch>
              <a:fillRect l="-11299" t="-147207" r="0" b="-98642"/>
            </a:stretch>
          </a:blipFill>
        </p:spPr>
      </p:sp>
      <p:sp>
        <p:nvSpPr>
          <p:cNvPr name="Freeform 5" id="5"/>
          <p:cNvSpPr/>
          <p:nvPr/>
        </p:nvSpPr>
        <p:spPr>
          <a:xfrm flipH="false" flipV="false" rot="0">
            <a:off x="14359276" y="-2736350"/>
            <a:ext cx="4917346" cy="4917348"/>
          </a:xfrm>
          <a:custGeom>
            <a:avLst/>
            <a:gdLst/>
            <a:ahLst/>
            <a:cxnLst/>
            <a:rect r="r" b="b" t="t" l="l"/>
            <a:pathLst>
              <a:path h="4917348" w="4917346">
                <a:moveTo>
                  <a:pt x="0" y="0"/>
                </a:moveTo>
                <a:lnTo>
                  <a:pt x="4917346" y="0"/>
                </a:lnTo>
                <a:lnTo>
                  <a:pt x="4917346" y="4917348"/>
                </a:lnTo>
                <a:lnTo>
                  <a:pt x="0" y="4917348"/>
                </a:lnTo>
                <a:lnTo>
                  <a:pt x="0" y="0"/>
                </a:lnTo>
                <a:close/>
              </a:path>
            </a:pathLst>
          </a:custGeom>
          <a:blipFill>
            <a:blip r:embed="rId5"/>
            <a:stretch>
              <a:fillRect l="0" t="0" r="0" b="0"/>
            </a:stretch>
          </a:blipFill>
        </p:spPr>
      </p:sp>
      <p:grpSp>
        <p:nvGrpSpPr>
          <p:cNvPr name="Group 6" id="6"/>
          <p:cNvGrpSpPr/>
          <p:nvPr/>
        </p:nvGrpSpPr>
        <p:grpSpPr>
          <a:xfrm rot="0">
            <a:off x="398800" y="9375900"/>
            <a:ext cx="2854800" cy="2854800"/>
            <a:chOff x="0" y="0"/>
            <a:chExt cx="3806400" cy="3806400"/>
          </a:xfrm>
        </p:grpSpPr>
        <p:sp>
          <p:nvSpPr>
            <p:cNvPr name="Freeform 7" id="7"/>
            <p:cNvSpPr/>
            <p:nvPr/>
          </p:nvSpPr>
          <p:spPr>
            <a:xfrm flipH="false" flipV="false" rot="0">
              <a:off x="0" y="0"/>
              <a:ext cx="3806444" cy="3806444"/>
            </a:xfrm>
            <a:custGeom>
              <a:avLst/>
              <a:gdLst/>
              <a:ahLst/>
              <a:cxnLst/>
              <a:rect r="r" b="b" t="t" l="l"/>
              <a:pathLst>
                <a:path h="3806444" w="3806444">
                  <a:moveTo>
                    <a:pt x="0" y="1903222"/>
                  </a:moveTo>
                  <a:cubicBezTo>
                    <a:pt x="0" y="852043"/>
                    <a:pt x="852043" y="0"/>
                    <a:pt x="1903222" y="0"/>
                  </a:cubicBezTo>
                  <a:cubicBezTo>
                    <a:pt x="2954401" y="0"/>
                    <a:pt x="3806444" y="852043"/>
                    <a:pt x="3806444" y="1903222"/>
                  </a:cubicBezTo>
                  <a:cubicBezTo>
                    <a:pt x="3806444" y="2954401"/>
                    <a:pt x="2954274" y="3806444"/>
                    <a:pt x="1903222" y="3806444"/>
                  </a:cubicBezTo>
                  <a:cubicBezTo>
                    <a:pt x="852170" y="3806444"/>
                    <a:pt x="0" y="2954274"/>
                    <a:pt x="0" y="1903222"/>
                  </a:cubicBezTo>
                  <a:close/>
                </a:path>
              </a:pathLst>
            </a:custGeom>
            <a:solidFill>
              <a:srgbClr val="3A4C68"/>
            </a:solidFill>
          </p:spPr>
        </p:sp>
      </p:grpSp>
      <p:sp>
        <p:nvSpPr>
          <p:cNvPr name="Freeform 8" id="8"/>
          <p:cNvSpPr/>
          <p:nvPr/>
        </p:nvSpPr>
        <p:spPr>
          <a:xfrm flipH="false" flipV="false" rot="0">
            <a:off x="2079904" y="9733090"/>
            <a:ext cx="1670864" cy="800180"/>
          </a:xfrm>
          <a:custGeom>
            <a:avLst/>
            <a:gdLst/>
            <a:ahLst/>
            <a:cxnLst/>
            <a:rect r="r" b="b" t="t" l="l"/>
            <a:pathLst>
              <a:path h="800180" w="1670864">
                <a:moveTo>
                  <a:pt x="0" y="0"/>
                </a:moveTo>
                <a:lnTo>
                  <a:pt x="1670864" y="0"/>
                </a:lnTo>
                <a:lnTo>
                  <a:pt x="1670864" y="800180"/>
                </a:lnTo>
                <a:lnTo>
                  <a:pt x="0" y="8001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6537225" y="577200"/>
            <a:ext cx="5213550" cy="1780575"/>
          </a:xfrm>
          <a:prstGeom prst="rect">
            <a:avLst/>
          </a:prstGeom>
        </p:spPr>
        <p:txBody>
          <a:bodyPr anchor="t" rtlCol="false" tIns="0" lIns="0" bIns="0" rIns="0">
            <a:spAutoFit/>
          </a:bodyPr>
          <a:lstStyle/>
          <a:p>
            <a:pPr algn="l">
              <a:lnSpc>
                <a:spcPts val="13680"/>
              </a:lnSpc>
            </a:pPr>
            <a:r>
              <a:rPr lang="en-US" sz="7600">
                <a:solidFill>
                  <a:srgbClr val="FE8175"/>
                </a:solidFill>
                <a:latin typeface="Anton"/>
                <a:ea typeface="Anton"/>
                <a:cs typeface="Anton"/>
                <a:sym typeface="Anton"/>
              </a:rPr>
              <a:t>Overall</a:t>
            </a:r>
            <a:r>
              <a:rPr lang="en-US" sz="7600">
                <a:solidFill>
                  <a:srgbClr val="3A4C68"/>
                </a:solidFill>
                <a:latin typeface="Anton"/>
                <a:ea typeface="Anton"/>
                <a:cs typeface="Anton"/>
                <a:sym typeface="Anton"/>
              </a:rPr>
              <a:t> Stats</a:t>
            </a:r>
          </a:p>
        </p:txBody>
      </p:sp>
      <p:sp>
        <p:nvSpPr>
          <p:cNvPr name="TextBox 10" id="10"/>
          <p:cNvSpPr txBox="true"/>
          <p:nvPr/>
        </p:nvSpPr>
        <p:spPr>
          <a:xfrm rot="0">
            <a:off x="1453175" y="2886350"/>
            <a:ext cx="4266750" cy="675675"/>
          </a:xfrm>
          <a:prstGeom prst="rect">
            <a:avLst/>
          </a:prstGeom>
        </p:spPr>
        <p:txBody>
          <a:bodyPr anchor="t" rtlCol="false" tIns="0" lIns="0" bIns="0" rIns="0">
            <a:spAutoFit/>
          </a:bodyPr>
          <a:lstStyle/>
          <a:p>
            <a:pPr algn="ctr">
              <a:lnSpc>
                <a:spcPts val="6623"/>
              </a:lnSpc>
            </a:pPr>
            <a:r>
              <a:rPr lang="en-US" sz="4800">
                <a:solidFill>
                  <a:srgbClr val="FE8175"/>
                </a:solidFill>
                <a:latin typeface="Anton"/>
                <a:ea typeface="Anton"/>
                <a:cs typeface="Anton"/>
                <a:sym typeface="Anton"/>
              </a:rPr>
              <a:t>Insights found</a:t>
            </a:r>
          </a:p>
        </p:txBody>
      </p:sp>
      <p:sp>
        <p:nvSpPr>
          <p:cNvPr name="TextBox 11" id="11"/>
          <p:cNvSpPr txBox="true"/>
          <p:nvPr/>
        </p:nvSpPr>
        <p:spPr>
          <a:xfrm rot="0">
            <a:off x="1684825" y="3701400"/>
            <a:ext cx="6244950" cy="5768625"/>
          </a:xfrm>
          <a:prstGeom prst="rect">
            <a:avLst/>
          </a:prstGeom>
        </p:spPr>
        <p:txBody>
          <a:bodyPr anchor="t" rtlCol="false" tIns="0" lIns="0" bIns="0" rIns="0">
            <a:spAutoFit/>
          </a:bodyPr>
          <a:lstStyle/>
          <a:p>
            <a:pPr algn="l" marL="955040" indent="-477520" lvl="1">
              <a:lnSpc>
                <a:spcPts val="3863"/>
              </a:lnSpc>
              <a:buFont typeface="Arial"/>
              <a:buChar char="•"/>
            </a:pPr>
            <a:r>
              <a:rPr lang="en-US" sz="2799">
                <a:solidFill>
                  <a:srgbClr val="3A4C68"/>
                </a:solidFill>
                <a:latin typeface="Arimo Bold"/>
                <a:ea typeface="Arimo Bold"/>
                <a:cs typeface="Arimo Bold"/>
                <a:sym typeface="Arimo Bold"/>
              </a:rPr>
              <a:t>Maximum </a:t>
            </a:r>
            <a:r>
              <a:rPr lang="en-US" sz="2799">
                <a:solidFill>
                  <a:srgbClr val="3A4C68"/>
                </a:solidFill>
                <a:latin typeface="Arimo"/>
                <a:ea typeface="Arimo"/>
                <a:cs typeface="Arimo"/>
                <a:sym typeface="Arimo"/>
              </a:rPr>
              <a:t>guest came in the year </a:t>
            </a:r>
            <a:r>
              <a:rPr lang="en-US" sz="2799">
                <a:solidFill>
                  <a:srgbClr val="3A4C68"/>
                </a:solidFill>
                <a:latin typeface="Arimo Bold"/>
                <a:ea typeface="Arimo Bold"/>
                <a:cs typeface="Arimo Bold"/>
                <a:sym typeface="Arimo Bold"/>
              </a:rPr>
              <a:t>2016</a:t>
            </a:r>
            <a:r>
              <a:rPr lang="en-US" sz="2799">
                <a:solidFill>
                  <a:srgbClr val="3A4C68"/>
                </a:solidFill>
                <a:latin typeface="Arimo"/>
                <a:ea typeface="Arimo"/>
                <a:cs typeface="Arimo"/>
                <a:sym typeface="Arimo"/>
              </a:rPr>
              <a:t>.</a:t>
            </a:r>
          </a:p>
          <a:p>
            <a:pPr algn="l" marL="955040" indent="-477520" lvl="1">
              <a:lnSpc>
                <a:spcPts val="3863"/>
              </a:lnSpc>
              <a:buFont typeface="Arial"/>
              <a:buChar char="•"/>
            </a:pPr>
            <a:r>
              <a:rPr lang="en-US" sz="2799">
                <a:solidFill>
                  <a:srgbClr val="3A4C68"/>
                </a:solidFill>
                <a:latin typeface="Arimo Bold"/>
                <a:ea typeface="Arimo Bold"/>
                <a:cs typeface="Arimo Bold"/>
                <a:sym typeface="Arimo Bold"/>
              </a:rPr>
              <a:t>Maximum </a:t>
            </a:r>
            <a:r>
              <a:rPr lang="en-US" sz="2799">
                <a:solidFill>
                  <a:srgbClr val="3A4C68"/>
                </a:solidFill>
                <a:latin typeface="Arimo"/>
                <a:ea typeface="Arimo"/>
                <a:cs typeface="Arimo"/>
                <a:sym typeface="Arimo"/>
              </a:rPr>
              <a:t>arrival </a:t>
            </a:r>
            <a:r>
              <a:rPr lang="en-US" sz="2799">
                <a:solidFill>
                  <a:srgbClr val="3A4C68"/>
                </a:solidFill>
                <a:latin typeface="Arimo Bold"/>
                <a:ea typeface="Arimo Bold"/>
                <a:cs typeface="Arimo Bold"/>
                <a:sym typeface="Arimo Bold"/>
              </a:rPr>
              <a:t>week number </a:t>
            </a:r>
            <a:r>
              <a:rPr lang="en-US" sz="2799">
                <a:solidFill>
                  <a:srgbClr val="3A4C68"/>
                </a:solidFill>
                <a:latin typeface="Arimo"/>
                <a:ea typeface="Arimo"/>
                <a:cs typeface="Arimo"/>
                <a:sym typeface="Arimo"/>
              </a:rPr>
              <a:t>is </a:t>
            </a:r>
            <a:r>
              <a:rPr lang="en-US" sz="2799">
                <a:solidFill>
                  <a:srgbClr val="3A4C68"/>
                </a:solidFill>
                <a:latin typeface="Arimo Bold"/>
                <a:ea typeface="Arimo Bold"/>
                <a:cs typeface="Arimo Bold"/>
                <a:sym typeface="Arimo Bold"/>
              </a:rPr>
              <a:t>30</a:t>
            </a:r>
            <a:r>
              <a:rPr lang="en-US" sz="2799">
                <a:solidFill>
                  <a:srgbClr val="3A4C68"/>
                </a:solidFill>
                <a:latin typeface="Arimo"/>
                <a:ea typeface="Arimo"/>
                <a:cs typeface="Arimo"/>
                <a:sym typeface="Arimo"/>
              </a:rPr>
              <a:t>.</a:t>
            </a:r>
          </a:p>
          <a:p>
            <a:pPr algn="l" marL="955040" indent="-477520" lvl="1">
              <a:lnSpc>
                <a:spcPts val="3863"/>
              </a:lnSpc>
              <a:buFont typeface="Arial"/>
              <a:buChar char="•"/>
            </a:pPr>
            <a:r>
              <a:rPr lang="en-US" sz="2799">
                <a:solidFill>
                  <a:srgbClr val="3A4C68"/>
                </a:solidFill>
                <a:latin typeface="Arimo Bold"/>
                <a:ea typeface="Arimo Bold"/>
                <a:cs typeface="Arimo Bold"/>
                <a:sym typeface="Arimo Bold"/>
              </a:rPr>
              <a:t>Maximum </a:t>
            </a:r>
            <a:r>
              <a:rPr lang="en-US" sz="2799">
                <a:solidFill>
                  <a:srgbClr val="3A4C68"/>
                </a:solidFill>
                <a:latin typeface="Arimo"/>
                <a:ea typeface="Arimo"/>
                <a:cs typeface="Arimo"/>
                <a:sym typeface="Arimo"/>
              </a:rPr>
              <a:t>arrival happens in the </a:t>
            </a:r>
            <a:r>
              <a:rPr lang="en-US" sz="2799">
                <a:solidFill>
                  <a:srgbClr val="3A4C68"/>
                </a:solidFill>
                <a:latin typeface="Arimo Bold"/>
                <a:ea typeface="Arimo Bold"/>
                <a:cs typeface="Arimo Bold"/>
                <a:sym typeface="Arimo Bold"/>
              </a:rPr>
              <a:t>last </a:t>
            </a:r>
            <a:r>
              <a:rPr lang="en-US" sz="2799">
                <a:solidFill>
                  <a:srgbClr val="3A4C68"/>
                </a:solidFill>
                <a:latin typeface="Arimo"/>
                <a:ea typeface="Arimo"/>
                <a:cs typeface="Arimo"/>
                <a:sym typeface="Arimo"/>
              </a:rPr>
              <a:t>of the </a:t>
            </a:r>
            <a:r>
              <a:rPr lang="en-US" sz="2799">
                <a:solidFill>
                  <a:srgbClr val="3A4C68"/>
                </a:solidFill>
                <a:latin typeface="Arimo Bold"/>
                <a:ea typeface="Arimo Bold"/>
                <a:cs typeface="Arimo Bold"/>
                <a:sym typeface="Arimo Bold"/>
              </a:rPr>
              <a:t>month</a:t>
            </a:r>
            <a:r>
              <a:rPr lang="en-US" sz="2799">
                <a:solidFill>
                  <a:srgbClr val="3A4C68"/>
                </a:solidFill>
                <a:latin typeface="Arimo"/>
                <a:ea typeface="Arimo"/>
                <a:cs typeface="Arimo"/>
                <a:sym typeface="Arimo"/>
              </a:rPr>
              <a:t>.</a:t>
            </a:r>
          </a:p>
          <a:p>
            <a:pPr algn="l" marL="955040" indent="-477520" lvl="1">
              <a:lnSpc>
                <a:spcPts val="3863"/>
              </a:lnSpc>
              <a:buFont typeface="Arial"/>
              <a:buChar char="•"/>
            </a:pPr>
            <a:r>
              <a:rPr lang="en-US" sz="2799">
                <a:solidFill>
                  <a:srgbClr val="3A4C68"/>
                </a:solidFill>
                <a:latin typeface="Arimo Bold"/>
                <a:ea typeface="Arimo Bold"/>
                <a:cs typeface="Arimo Bold"/>
                <a:sym typeface="Arimo Bold"/>
              </a:rPr>
              <a:t>Maximum </a:t>
            </a:r>
            <a:r>
              <a:rPr lang="en-US" sz="2799">
                <a:solidFill>
                  <a:srgbClr val="3A4C68"/>
                </a:solidFill>
                <a:latin typeface="Arimo"/>
                <a:ea typeface="Arimo"/>
                <a:cs typeface="Arimo"/>
                <a:sym typeface="Arimo"/>
              </a:rPr>
              <a:t>guests comes with </a:t>
            </a:r>
            <a:r>
              <a:rPr lang="en-US" sz="2799">
                <a:solidFill>
                  <a:srgbClr val="3A4C68"/>
                </a:solidFill>
                <a:latin typeface="Arimo Bold"/>
                <a:ea typeface="Arimo Bold"/>
                <a:cs typeface="Arimo Bold"/>
                <a:sym typeface="Arimo Bold"/>
              </a:rPr>
              <a:t>no children</a:t>
            </a:r>
            <a:r>
              <a:rPr lang="en-US" sz="2799">
                <a:solidFill>
                  <a:srgbClr val="3A4C68"/>
                </a:solidFill>
                <a:latin typeface="Arimo"/>
                <a:ea typeface="Arimo"/>
                <a:cs typeface="Arimo"/>
                <a:sym typeface="Arimo"/>
              </a:rPr>
              <a:t>.</a:t>
            </a:r>
          </a:p>
          <a:p>
            <a:pPr algn="l" marL="955040" indent="-477520" lvl="1">
              <a:lnSpc>
                <a:spcPts val="3863"/>
              </a:lnSpc>
              <a:buFont typeface="Arial"/>
              <a:buChar char="•"/>
            </a:pPr>
            <a:r>
              <a:rPr lang="en-US" sz="2799">
                <a:solidFill>
                  <a:srgbClr val="3A4C68"/>
                </a:solidFill>
                <a:latin typeface="Arimo"/>
                <a:ea typeface="Arimo"/>
                <a:cs typeface="Arimo"/>
                <a:sym typeface="Arimo"/>
              </a:rPr>
              <a:t>There is very </a:t>
            </a:r>
            <a:r>
              <a:rPr lang="en-US" sz="2799">
                <a:solidFill>
                  <a:srgbClr val="3A4C68"/>
                </a:solidFill>
                <a:latin typeface="Arimo Bold"/>
                <a:ea typeface="Arimo Bold"/>
                <a:cs typeface="Arimo Bold"/>
                <a:sym typeface="Arimo Bold"/>
              </a:rPr>
              <a:t>less requirement </a:t>
            </a:r>
            <a:r>
              <a:rPr lang="en-US" sz="2799">
                <a:solidFill>
                  <a:srgbClr val="3A4C68"/>
                </a:solidFill>
                <a:latin typeface="Arimo"/>
                <a:ea typeface="Arimo"/>
                <a:cs typeface="Arimo"/>
                <a:sym typeface="Arimo"/>
              </a:rPr>
              <a:t>of </a:t>
            </a:r>
            <a:r>
              <a:rPr lang="en-US" sz="2799">
                <a:solidFill>
                  <a:srgbClr val="3A4C68"/>
                </a:solidFill>
                <a:latin typeface="Arimo Bold"/>
                <a:ea typeface="Arimo Bold"/>
                <a:cs typeface="Arimo Bold"/>
                <a:sym typeface="Arimo Bold"/>
              </a:rPr>
              <a:t>Car parking spaces</a:t>
            </a:r>
            <a:r>
              <a:rPr lang="en-US" sz="2799">
                <a:solidFill>
                  <a:srgbClr val="3A4C68"/>
                </a:solidFill>
                <a:latin typeface="Arimo"/>
                <a:ea typeface="Arimo"/>
                <a:cs typeface="Arimo"/>
                <a:sym typeface="Arimo"/>
              </a:rPr>
              <a:t>.</a:t>
            </a:r>
          </a:p>
          <a:p>
            <a:pPr algn="l" marL="955040" indent="-477520" lvl="1">
              <a:lnSpc>
                <a:spcPts val="3863"/>
              </a:lnSpc>
            </a:pPr>
          </a:p>
        </p:txBody>
      </p:sp>
      <p:sp>
        <p:nvSpPr>
          <p:cNvPr name="Freeform 12" id="12"/>
          <p:cNvSpPr/>
          <p:nvPr/>
        </p:nvSpPr>
        <p:spPr>
          <a:xfrm flipH="false" flipV="false" rot="0">
            <a:off x="8570350" y="2633500"/>
            <a:ext cx="9063150" cy="6953400"/>
          </a:xfrm>
          <a:custGeom>
            <a:avLst/>
            <a:gdLst/>
            <a:ahLst/>
            <a:cxnLst/>
            <a:rect r="r" b="b" t="t" l="l"/>
            <a:pathLst>
              <a:path h="6953400" w="9063150">
                <a:moveTo>
                  <a:pt x="0" y="0"/>
                </a:moveTo>
                <a:lnTo>
                  <a:pt x="9063150" y="0"/>
                </a:lnTo>
                <a:lnTo>
                  <a:pt x="9063150" y="6953400"/>
                </a:lnTo>
                <a:lnTo>
                  <a:pt x="0" y="6953400"/>
                </a:lnTo>
                <a:lnTo>
                  <a:pt x="0" y="0"/>
                </a:lnTo>
                <a:close/>
              </a:path>
            </a:pathLst>
          </a:custGeom>
          <a:blipFill>
            <a:blip r:embed="rId8"/>
            <a:stretch>
              <a:fillRect l="0" t="0" r="0" b="0"/>
            </a:stretch>
          </a:blipFill>
        </p:spPr>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5400000">
            <a:off x="13955654" y="3407900"/>
            <a:ext cx="7740248" cy="924450"/>
          </a:xfrm>
          <a:custGeom>
            <a:avLst/>
            <a:gdLst/>
            <a:ahLst/>
            <a:cxnLst/>
            <a:rect r="r" b="b" t="t" l="l"/>
            <a:pathLst>
              <a:path h="924450" w="7740248">
                <a:moveTo>
                  <a:pt x="7740248" y="0"/>
                </a:moveTo>
                <a:lnTo>
                  <a:pt x="0" y="0"/>
                </a:lnTo>
                <a:lnTo>
                  <a:pt x="0" y="924450"/>
                </a:lnTo>
                <a:lnTo>
                  <a:pt x="7740248" y="924450"/>
                </a:lnTo>
                <a:lnTo>
                  <a:pt x="7740248" y="0"/>
                </a:lnTo>
                <a:close/>
              </a:path>
            </a:pathLst>
          </a:custGeom>
          <a:blipFill>
            <a:blip r:embed="rId3"/>
            <a:stretch>
              <a:fillRect l="0" t="-165959" r="0" b="0"/>
            </a:stretch>
          </a:blipFill>
        </p:spPr>
      </p:sp>
      <p:sp>
        <p:nvSpPr>
          <p:cNvPr name="Freeform 3" id="3"/>
          <p:cNvSpPr/>
          <p:nvPr/>
        </p:nvSpPr>
        <p:spPr>
          <a:xfrm flipH="true" flipV="false" rot="-5400000">
            <a:off x="16376476" y="8378276"/>
            <a:ext cx="2898602" cy="924450"/>
          </a:xfrm>
          <a:custGeom>
            <a:avLst/>
            <a:gdLst/>
            <a:ahLst/>
            <a:cxnLst/>
            <a:rect r="r" b="b" t="t" l="l"/>
            <a:pathLst>
              <a:path h="924450" w="2898602">
                <a:moveTo>
                  <a:pt x="2898602" y="0"/>
                </a:moveTo>
                <a:lnTo>
                  <a:pt x="0" y="0"/>
                </a:lnTo>
                <a:lnTo>
                  <a:pt x="0" y="924450"/>
                </a:lnTo>
                <a:lnTo>
                  <a:pt x="2898602" y="924450"/>
                </a:lnTo>
                <a:lnTo>
                  <a:pt x="2898602" y="0"/>
                </a:lnTo>
                <a:close/>
              </a:path>
            </a:pathLst>
          </a:custGeom>
          <a:blipFill>
            <a:blip r:embed="rId3"/>
            <a:stretch>
              <a:fillRect l="0" t="-165960" r="-167036" b="-2"/>
            </a:stretch>
          </a:blipFill>
        </p:spPr>
      </p:sp>
      <p:sp>
        <p:nvSpPr>
          <p:cNvPr name="Freeform 4" id="4"/>
          <p:cNvSpPr/>
          <p:nvPr/>
        </p:nvSpPr>
        <p:spPr>
          <a:xfrm flipH="true" flipV="false" rot="5400000">
            <a:off x="-895200" y="8114900"/>
            <a:ext cx="3186952" cy="1417698"/>
          </a:xfrm>
          <a:custGeom>
            <a:avLst/>
            <a:gdLst/>
            <a:ahLst/>
            <a:cxnLst/>
            <a:rect r="r" b="b" t="t" l="l"/>
            <a:pathLst>
              <a:path h="1417698" w="3186952">
                <a:moveTo>
                  <a:pt x="3186952" y="0"/>
                </a:moveTo>
                <a:lnTo>
                  <a:pt x="0" y="0"/>
                </a:lnTo>
                <a:lnTo>
                  <a:pt x="0" y="1417698"/>
                </a:lnTo>
                <a:lnTo>
                  <a:pt x="3186952" y="1417698"/>
                </a:lnTo>
                <a:lnTo>
                  <a:pt x="3186952" y="0"/>
                </a:lnTo>
                <a:close/>
              </a:path>
            </a:pathLst>
          </a:custGeom>
          <a:blipFill>
            <a:blip r:embed="rId4"/>
            <a:stretch>
              <a:fillRect l="-11299" t="-72980" r="0" b="-77217"/>
            </a:stretch>
          </a:blipFill>
        </p:spPr>
      </p:sp>
      <p:sp>
        <p:nvSpPr>
          <p:cNvPr name="Freeform 5" id="5"/>
          <p:cNvSpPr/>
          <p:nvPr/>
        </p:nvSpPr>
        <p:spPr>
          <a:xfrm flipH="true" flipV="false" rot="0">
            <a:off x="-988600" y="-2736350"/>
            <a:ext cx="4472550" cy="4472598"/>
          </a:xfrm>
          <a:custGeom>
            <a:avLst/>
            <a:gdLst/>
            <a:ahLst/>
            <a:cxnLst/>
            <a:rect r="r" b="b" t="t" l="l"/>
            <a:pathLst>
              <a:path h="4472598" w="4472550">
                <a:moveTo>
                  <a:pt x="4472550" y="0"/>
                </a:moveTo>
                <a:lnTo>
                  <a:pt x="0" y="0"/>
                </a:lnTo>
                <a:lnTo>
                  <a:pt x="0" y="4472598"/>
                </a:lnTo>
                <a:lnTo>
                  <a:pt x="4472550" y="4472598"/>
                </a:lnTo>
                <a:lnTo>
                  <a:pt x="4472550" y="0"/>
                </a:lnTo>
                <a:close/>
              </a:path>
            </a:pathLst>
          </a:custGeom>
          <a:blipFill>
            <a:blip r:embed="rId5"/>
            <a:stretch>
              <a:fillRect l="-809" t="0" r="-819" b="-1"/>
            </a:stretch>
          </a:blipFill>
        </p:spPr>
      </p:sp>
      <p:grpSp>
        <p:nvGrpSpPr>
          <p:cNvPr name="Group 6" id="6"/>
          <p:cNvGrpSpPr/>
          <p:nvPr/>
        </p:nvGrpSpPr>
        <p:grpSpPr>
          <a:xfrm rot="0">
            <a:off x="15034402" y="9375900"/>
            <a:ext cx="2854800" cy="2854800"/>
            <a:chOff x="0" y="0"/>
            <a:chExt cx="3806400" cy="3806400"/>
          </a:xfrm>
        </p:grpSpPr>
        <p:sp>
          <p:nvSpPr>
            <p:cNvPr name="Freeform 7" id="7"/>
            <p:cNvSpPr/>
            <p:nvPr/>
          </p:nvSpPr>
          <p:spPr>
            <a:xfrm flipH="false" flipV="false" rot="0">
              <a:off x="0" y="0"/>
              <a:ext cx="3806444" cy="3806444"/>
            </a:xfrm>
            <a:custGeom>
              <a:avLst/>
              <a:gdLst/>
              <a:ahLst/>
              <a:cxnLst/>
              <a:rect r="r" b="b" t="t" l="l"/>
              <a:pathLst>
                <a:path h="3806444" w="3806444">
                  <a:moveTo>
                    <a:pt x="3806444" y="1903222"/>
                  </a:moveTo>
                  <a:cubicBezTo>
                    <a:pt x="3806444" y="852043"/>
                    <a:pt x="2954274" y="0"/>
                    <a:pt x="1903222" y="0"/>
                  </a:cubicBezTo>
                  <a:cubicBezTo>
                    <a:pt x="852170" y="0"/>
                    <a:pt x="0" y="852043"/>
                    <a:pt x="0" y="1903222"/>
                  </a:cubicBezTo>
                  <a:cubicBezTo>
                    <a:pt x="0" y="2954401"/>
                    <a:pt x="852043" y="3806444"/>
                    <a:pt x="1903222" y="3806444"/>
                  </a:cubicBezTo>
                  <a:cubicBezTo>
                    <a:pt x="2954401" y="3806444"/>
                    <a:pt x="3806444" y="2954401"/>
                    <a:pt x="3806444" y="1903222"/>
                  </a:cubicBezTo>
                  <a:close/>
                </a:path>
              </a:pathLst>
            </a:custGeom>
            <a:solidFill>
              <a:srgbClr val="3A4C68"/>
            </a:solidFill>
          </p:spPr>
        </p:sp>
      </p:grpSp>
      <p:sp>
        <p:nvSpPr>
          <p:cNvPr name="Freeform 8" id="8"/>
          <p:cNvSpPr/>
          <p:nvPr/>
        </p:nvSpPr>
        <p:spPr>
          <a:xfrm flipH="false" flipV="false" rot="0">
            <a:off x="14537234" y="9733090"/>
            <a:ext cx="1670864" cy="800180"/>
          </a:xfrm>
          <a:custGeom>
            <a:avLst/>
            <a:gdLst/>
            <a:ahLst/>
            <a:cxnLst/>
            <a:rect r="r" b="b" t="t" l="l"/>
            <a:pathLst>
              <a:path h="800180" w="1670864">
                <a:moveTo>
                  <a:pt x="0" y="0"/>
                </a:moveTo>
                <a:lnTo>
                  <a:pt x="1670864" y="0"/>
                </a:lnTo>
                <a:lnTo>
                  <a:pt x="1670864" y="800180"/>
                </a:lnTo>
                <a:lnTo>
                  <a:pt x="0" y="8001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6625425" y="272400"/>
            <a:ext cx="5037150" cy="1389375"/>
          </a:xfrm>
          <a:prstGeom prst="rect">
            <a:avLst/>
          </a:prstGeom>
        </p:spPr>
        <p:txBody>
          <a:bodyPr anchor="t" rtlCol="false" tIns="0" lIns="0" bIns="0" rIns="0">
            <a:spAutoFit/>
          </a:bodyPr>
          <a:lstStyle/>
          <a:p>
            <a:pPr algn="l">
              <a:lnSpc>
                <a:spcPts val="13680"/>
              </a:lnSpc>
            </a:pPr>
            <a:r>
              <a:rPr lang="en-US" sz="7600">
                <a:solidFill>
                  <a:srgbClr val="FE8175"/>
                </a:solidFill>
                <a:latin typeface="Anton"/>
                <a:ea typeface="Anton"/>
                <a:cs typeface="Anton"/>
                <a:sym typeface="Anton"/>
              </a:rPr>
              <a:t>Overall</a:t>
            </a:r>
            <a:r>
              <a:rPr lang="en-US" sz="7600">
                <a:solidFill>
                  <a:srgbClr val="3A4C68"/>
                </a:solidFill>
                <a:latin typeface="Anton"/>
                <a:ea typeface="Anton"/>
                <a:cs typeface="Anton"/>
                <a:sym typeface="Anton"/>
              </a:rPr>
              <a:t> Stats</a:t>
            </a:r>
          </a:p>
        </p:txBody>
      </p:sp>
      <p:sp>
        <p:nvSpPr>
          <p:cNvPr name="Freeform 10" id="10"/>
          <p:cNvSpPr/>
          <p:nvPr/>
        </p:nvSpPr>
        <p:spPr>
          <a:xfrm flipH="false" flipV="false" rot="0">
            <a:off x="3400974" y="2444650"/>
            <a:ext cx="11486050" cy="7842348"/>
          </a:xfrm>
          <a:custGeom>
            <a:avLst/>
            <a:gdLst/>
            <a:ahLst/>
            <a:cxnLst/>
            <a:rect r="r" b="b" t="t" l="l"/>
            <a:pathLst>
              <a:path h="7842348" w="11486050">
                <a:moveTo>
                  <a:pt x="0" y="0"/>
                </a:moveTo>
                <a:lnTo>
                  <a:pt x="11486050" y="0"/>
                </a:lnTo>
                <a:lnTo>
                  <a:pt x="11486050" y="7842348"/>
                </a:lnTo>
                <a:lnTo>
                  <a:pt x="0" y="7842348"/>
                </a:lnTo>
                <a:lnTo>
                  <a:pt x="0" y="0"/>
                </a:lnTo>
                <a:close/>
              </a:path>
            </a:pathLst>
          </a:custGeom>
          <a:blipFill>
            <a:blip r:embed="rId8"/>
            <a:stretch>
              <a:fillRect l="0" t="0" r="0" b="0"/>
            </a:stretch>
          </a:blipFill>
        </p:spPr>
      </p:sp>
      <p:sp>
        <p:nvSpPr>
          <p:cNvPr name="TextBox 11" id="11"/>
          <p:cNvSpPr txBox="true"/>
          <p:nvPr/>
        </p:nvSpPr>
        <p:spPr>
          <a:xfrm rot="0">
            <a:off x="735450" y="1266125"/>
            <a:ext cx="3917400" cy="2288925"/>
          </a:xfrm>
          <a:prstGeom prst="rect">
            <a:avLst/>
          </a:prstGeom>
        </p:spPr>
        <p:txBody>
          <a:bodyPr anchor="t" rtlCol="false" tIns="0" lIns="0" bIns="0" rIns="0">
            <a:spAutoFit/>
          </a:bodyPr>
          <a:lstStyle/>
          <a:p>
            <a:pPr algn="l" marL="1310640" indent="-655320" lvl="1">
              <a:lnSpc>
                <a:spcPts val="6623"/>
              </a:lnSpc>
              <a:buFont typeface="Arial"/>
              <a:buChar char="•"/>
            </a:pPr>
            <a:r>
              <a:rPr lang="en-US" sz="4800">
                <a:solidFill>
                  <a:srgbClr val="FE8175"/>
                </a:solidFill>
                <a:latin typeface="Anton"/>
                <a:ea typeface="Anton"/>
                <a:cs typeface="Anton"/>
                <a:sym typeface="Anton"/>
              </a:rPr>
              <a:t>Correlation Heatmap</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3407900" y="3407900"/>
            <a:ext cx="7740248" cy="924450"/>
          </a:xfrm>
          <a:custGeom>
            <a:avLst/>
            <a:gdLst/>
            <a:ahLst/>
            <a:cxnLst/>
            <a:rect r="r" b="b" t="t" l="l"/>
            <a:pathLst>
              <a:path h="924450" w="7740248">
                <a:moveTo>
                  <a:pt x="0" y="0"/>
                </a:moveTo>
                <a:lnTo>
                  <a:pt x="7740248" y="0"/>
                </a:lnTo>
                <a:lnTo>
                  <a:pt x="7740248" y="924450"/>
                </a:lnTo>
                <a:lnTo>
                  <a:pt x="0" y="924450"/>
                </a:lnTo>
                <a:lnTo>
                  <a:pt x="0" y="0"/>
                </a:lnTo>
                <a:close/>
              </a:path>
            </a:pathLst>
          </a:custGeom>
          <a:blipFill>
            <a:blip r:embed="rId3"/>
            <a:stretch>
              <a:fillRect l="0" t="-165959" r="0" b="0"/>
            </a:stretch>
          </a:blipFill>
        </p:spPr>
      </p:sp>
      <p:sp>
        <p:nvSpPr>
          <p:cNvPr name="Freeform 3" id="3"/>
          <p:cNvSpPr/>
          <p:nvPr/>
        </p:nvSpPr>
        <p:spPr>
          <a:xfrm flipH="false" flipV="false" rot="5400000">
            <a:off x="-987076" y="8378276"/>
            <a:ext cx="2898602" cy="924450"/>
          </a:xfrm>
          <a:custGeom>
            <a:avLst/>
            <a:gdLst/>
            <a:ahLst/>
            <a:cxnLst/>
            <a:rect r="r" b="b" t="t" l="l"/>
            <a:pathLst>
              <a:path h="924450" w="2898602">
                <a:moveTo>
                  <a:pt x="0" y="0"/>
                </a:moveTo>
                <a:lnTo>
                  <a:pt x="2898602" y="0"/>
                </a:lnTo>
                <a:lnTo>
                  <a:pt x="2898602" y="924450"/>
                </a:lnTo>
                <a:lnTo>
                  <a:pt x="0" y="924450"/>
                </a:lnTo>
                <a:lnTo>
                  <a:pt x="0" y="0"/>
                </a:lnTo>
                <a:close/>
              </a:path>
            </a:pathLst>
          </a:custGeom>
          <a:blipFill>
            <a:blip r:embed="rId3"/>
            <a:stretch>
              <a:fillRect l="0" t="-165960" r="-167036" b="-2"/>
            </a:stretch>
          </a:blipFill>
        </p:spPr>
      </p:sp>
      <p:sp>
        <p:nvSpPr>
          <p:cNvPr name="Freeform 4" id="4"/>
          <p:cNvSpPr/>
          <p:nvPr/>
        </p:nvSpPr>
        <p:spPr>
          <a:xfrm flipH="false" flipV="false" rot="-10800000">
            <a:off x="15101048" y="9292898"/>
            <a:ext cx="3186952" cy="1025602"/>
          </a:xfrm>
          <a:custGeom>
            <a:avLst/>
            <a:gdLst/>
            <a:ahLst/>
            <a:cxnLst/>
            <a:rect r="r" b="b" t="t" l="l"/>
            <a:pathLst>
              <a:path h="1025602" w="3186952">
                <a:moveTo>
                  <a:pt x="0" y="0"/>
                </a:moveTo>
                <a:lnTo>
                  <a:pt x="3186952" y="0"/>
                </a:lnTo>
                <a:lnTo>
                  <a:pt x="3186952" y="1025602"/>
                </a:lnTo>
                <a:lnTo>
                  <a:pt x="0" y="1025602"/>
                </a:lnTo>
                <a:lnTo>
                  <a:pt x="0" y="0"/>
                </a:lnTo>
                <a:close/>
              </a:path>
            </a:pathLst>
          </a:custGeom>
          <a:blipFill>
            <a:blip r:embed="rId4"/>
            <a:stretch>
              <a:fillRect l="-11299" t="-147207" r="0" b="-98642"/>
            </a:stretch>
          </a:blipFill>
        </p:spPr>
      </p:sp>
      <p:sp>
        <p:nvSpPr>
          <p:cNvPr name="Freeform 5" id="5"/>
          <p:cNvSpPr/>
          <p:nvPr/>
        </p:nvSpPr>
        <p:spPr>
          <a:xfrm flipH="false" flipV="false" rot="0">
            <a:off x="14359276" y="-2736350"/>
            <a:ext cx="4917346" cy="4917348"/>
          </a:xfrm>
          <a:custGeom>
            <a:avLst/>
            <a:gdLst/>
            <a:ahLst/>
            <a:cxnLst/>
            <a:rect r="r" b="b" t="t" l="l"/>
            <a:pathLst>
              <a:path h="4917348" w="4917346">
                <a:moveTo>
                  <a:pt x="0" y="0"/>
                </a:moveTo>
                <a:lnTo>
                  <a:pt x="4917346" y="0"/>
                </a:lnTo>
                <a:lnTo>
                  <a:pt x="4917346" y="4917348"/>
                </a:lnTo>
                <a:lnTo>
                  <a:pt x="0" y="4917348"/>
                </a:lnTo>
                <a:lnTo>
                  <a:pt x="0" y="0"/>
                </a:lnTo>
                <a:close/>
              </a:path>
            </a:pathLst>
          </a:custGeom>
          <a:blipFill>
            <a:blip r:embed="rId5"/>
            <a:stretch>
              <a:fillRect l="0" t="0" r="0" b="0"/>
            </a:stretch>
          </a:blipFill>
        </p:spPr>
      </p:sp>
      <p:grpSp>
        <p:nvGrpSpPr>
          <p:cNvPr name="Group 6" id="6"/>
          <p:cNvGrpSpPr/>
          <p:nvPr/>
        </p:nvGrpSpPr>
        <p:grpSpPr>
          <a:xfrm rot="0">
            <a:off x="398800" y="9375900"/>
            <a:ext cx="2854800" cy="2854800"/>
            <a:chOff x="0" y="0"/>
            <a:chExt cx="3806400" cy="3806400"/>
          </a:xfrm>
        </p:grpSpPr>
        <p:sp>
          <p:nvSpPr>
            <p:cNvPr name="Freeform 7" id="7"/>
            <p:cNvSpPr/>
            <p:nvPr/>
          </p:nvSpPr>
          <p:spPr>
            <a:xfrm flipH="false" flipV="false" rot="0">
              <a:off x="0" y="0"/>
              <a:ext cx="3806444" cy="3806444"/>
            </a:xfrm>
            <a:custGeom>
              <a:avLst/>
              <a:gdLst/>
              <a:ahLst/>
              <a:cxnLst/>
              <a:rect r="r" b="b" t="t" l="l"/>
              <a:pathLst>
                <a:path h="3806444" w="3806444">
                  <a:moveTo>
                    <a:pt x="0" y="1903222"/>
                  </a:moveTo>
                  <a:cubicBezTo>
                    <a:pt x="0" y="852043"/>
                    <a:pt x="852043" y="0"/>
                    <a:pt x="1903222" y="0"/>
                  </a:cubicBezTo>
                  <a:cubicBezTo>
                    <a:pt x="2954401" y="0"/>
                    <a:pt x="3806444" y="852043"/>
                    <a:pt x="3806444" y="1903222"/>
                  </a:cubicBezTo>
                  <a:cubicBezTo>
                    <a:pt x="3806444" y="2954401"/>
                    <a:pt x="2954274" y="3806444"/>
                    <a:pt x="1903222" y="3806444"/>
                  </a:cubicBezTo>
                  <a:cubicBezTo>
                    <a:pt x="852170" y="3806444"/>
                    <a:pt x="0" y="2954274"/>
                    <a:pt x="0" y="1903222"/>
                  </a:cubicBezTo>
                  <a:close/>
                </a:path>
              </a:pathLst>
            </a:custGeom>
            <a:solidFill>
              <a:srgbClr val="3A4C68"/>
            </a:solidFill>
          </p:spPr>
        </p:sp>
      </p:grpSp>
      <p:sp>
        <p:nvSpPr>
          <p:cNvPr name="Freeform 8" id="8"/>
          <p:cNvSpPr/>
          <p:nvPr/>
        </p:nvSpPr>
        <p:spPr>
          <a:xfrm flipH="false" flipV="false" rot="0">
            <a:off x="2079904" y="9733090"/>
            <a:ext cx="1670864" cy="800180"/>
          </a:xfrm>
          <a:custGeom>
            <a:avLst/>
            <a:gdLst/>
            <a:ahLst/>
            <a:cxnLst/>
            <a:rect r="r" b="b" t="t" l="l"/>
            <a:pathLst>
              <a:path h="800180" w="1670864">
                <a:moveTo>
                  <a:pt x="0" y="0"/>
                </a:moveTo>
                <a:lnTo>
                  <a:pt x="1670864" y="0"/>
                </a:lnTo>
                <a:lnTo>
                  <a:pt x="1670864" y="800180"/>
                </a:lnTo>
                <a:lnTo>
                  <a:pt x="0" y="8001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6537225" y="577200"/>
            <a:ext cx="5213550" cy="1780575"/>
          </a:xfrm>
          <a:prstGeom prst="rect">
            <a:avLst/>
          </a:prstGeom>
        </p:spPr>
        <p:txBody>
          <a:bodyPr anchor="t" rtlCol="false" tIns="0" lIns="0" bIns="0" rIns="0">
            <a:spAutoFit/>
          </a:bodyPr>
          <a:lstStyle/>
          <a:p>
            <a:pPr algn="l">
              <a:lnSpc>
                <a:spcPts val="13680"/>
              </a:lnSpc>
            </a:pPr>
            <a:r>
              <a:rPr lang="en-US" sz="7600">
                <a:solidFill>
                  <a:srgbClr val="FE8175"/>
                </a:solidFill>
                <a:latin typeface="Anton"/>
                <a:ea typeface="Anton"/>
                <a:cs typeface="Anton"/>
                <a:sym typeface="Anton"/>
              </a:rPr>
              <a:t>Overall</a:t>
            </a:r>
            <a:r>
              <a:rPr lang="en-US" sz="7600">
                <a:solidFill>
                  <a:srgbClr val="3A4C68"/>
                </a:solidFill>
                <a:latin typeface="Anton"/>
                <a:ea typeface="Anton"/>
                <a:cs typeface="Anton"/>
                <a:sym typeface="Anton"/>
              </a:rPr>
              <a:t> Stats</a:t>
            </a:r>
          </a:p>
        </p:txBody>
      </p:sp>
      <p:sp>
        <p:nvSpPr>
          <p:cNvPr name="TextBox 10" id="10"/>
          <p:cNvSpPr txBox="true"/>
          <p:nvPr/>
        </p:nvSpPr>
        <p:spPr>
          <a:xfrm rot="0">
            <a:off x="1453175" y="2581550"/>
            <a:ext cx="4266750" cy="675675"/>
          </a:xfrm>
          <a:prstGeom prst="rect">
            <a:avLst/>
          </a:prstGeom>
        </p:spPr>
        <p:txBody>
          <a:bodyPr anchor="t" rtlCol="false" tIns="0" lIns="0" bIns="0" rIns="0">
            <a:spAutoFit/>
          </a:bodyPr>
          <a:lstStyle/>
          <a:p>
            <a:pPr algn="ctr">
              <a:lnSpc>
                <a:spcPts val="6623"/>
              </a:lnSpc>
            </a:pPr>
            <a:r>
              <a:rPr lang="en-US" sz="4800">
                <a:solidFill>
                  <a:srgbClr val="FE8175"/>
                </a:solidFill>
                <a:latin typeface="Anton"/>
                <a:ea typeface="Anton"/>
                <a:cs typeface="Anton"/>
                <a:sym typeface="Anton"/>
              </a:rPr>
              <a:t>Insights found</a:t>
            </a:r>
          </a:p>
        </p:txBody>
      </p:sp>
      <p:sp>
        <p:nvSpPr>
          <p:cNvPr name="TextBox 11" id="11"/>
          <p:cNvSpPr txBox="true"/>
          <p:nvPr/>
        </p:nvSpPr>
        <p:spPr>
          <a:xfrm rot="0">
            <a:off x="2999975" y="4315750"/>
            <a:ext cx="13466550" cy="5144625"/>
          </a:xfrm>
          <a:prstGeom prst="rect">
            <a:avLst/>
          </a:prstGeom>
        </p:spPr>
        <p:txBody>
          <a:bodyPr anchor="t" rtlCol="false" tIns="0" lIns="0" bIns="0" rIns="0">
            <a:spAutoFit/>
          </a:bodyPr>
          <a:lstStyle/>
          <a:p>
            <a:pPr algn="l" marL="955040" indent="-477520" lvl="1">
              <a:lnSpc>
                <a:spcPts val="3863"/>
              </a:lnSpc>
              <a:buFont typeface="Arial"/>
              <a:buChar char="•"/>
            </a:pPr>
            <a:r>
              <a:rPr lang="en-US" sz="2799">
                <a:solidFill>
                  <a:srgbClr val="3A4C68"/>
                </a:solidFill>
                <a:latin typeface="Arimo Bold"/>
                <a:ea typeface="Arimo Bold"/>
                <a:cs typeface="Arimo Bold"/>
                <a:sym typeface="Arimo Bold"/>
              </a:rPr>
              <a:t>is_canceled </a:t>
            </a:r>
            <a:r>
              <a:rPr lang="en-US" sz="2799">
                <a:solidFill>
                  <a:srgbClr val="3A4C68"/>
                </a:solidFill>
                <a:latin typeface="Arimo"/>
                <a:ea typeface="Arimo"/>
                <a:cs typeface="Arimo"/>
                <a:sym typeface="Arimo"/>
              </a:rPr>
              <a:t>and </a:t>
            </a:r>
            <a:r>
              <a:rPr lang="en-US" sz="2799">
                <a:solidFill>
                  <a:srgbClr val="3A4C68"/>
                </a:solidFill>
                <a:latin typeface="Arimo Bold"/>
                <a:ea typeface="Arimo Bold"/>
                <a:cs typeface="Arimo Bold"/>
                <a:sym typeface="Arimo Bold"/>
              </a:rPr>
              <a:t>total_stay </a:t>
            </a:r>
            <a:r>
              <a:rPr lang="en-US" sz="2799">
                <a:solidFill>
                  <a:srgbClr val="3A4C68"/>
                </a:solidFill>
                <a:latin typeface="Arimo"/>
                <a:ea typeface="Arimo"/>
                <a:cs typeface="Arimo"/>
                <a:sym typeface="Arimo"/>
              </a:rPr>
              <a:t>are </a:t>
            </a:r>
            <a:r>
              <a:rPr lang="en-US" sz="2799">
                <a:solidFill>
                  <a:srgbClr val="3A4C68"/>
                </a:solidFill>
                <a:latin typeface="Arimo Bold"/>
                <a:ea typeface="Arimo Bold"/>
                <a:cs typeface="Arimo Bold"/>
                <a:sym typeface="Arimo Bold"/>
              </a:rPr>
              <a:t>negatively</a:t>
            </a:r>
            <a:r>
              <a:rPr lang="en-US" sz="2799">
                <a:solidFill>
                  <a:srgbClr val="3A4C68"/>
                </a:solidFill>
                <a:latin typeface="Arimo"/>
                <a:ea typeface="Arimo"/>
                <a:cs typeface="Arimo"/>
                <a:sym typeface="Arimo"/>
              </a:rPr>
              <a:t> </a:t>
            </a:r>
            <a:r>
              <a:rPr lang="en-US" sz="2799">
                <a:solidFill>
                  <a:srgbClr val="3A4C68"/>
                </a:solidFill>
                <a:latin typeface="Arimo Bold"/>
                <a:ea typeface="Arimo Bold"/>
                <a:cs typeface="Arimo Bold"/>
                <a:sym typeface="Arimo Bold"/>
              </a:rPr>
              <a:t>correlated</a:t>
            </a:r>
            <a:r>
              <a:rPr lang="en-US" sz="2799">
                <a:solidFill>
                  <a:srgbClr val="3A4C68"/>
                </a:solidFill>
                <a:latin typeface="Arimo"/>
                <a:ea typeface="Arimo"/>
                <a:cs typeface="Arimo"/>
                <a:sym typeface="Arimo"/>
              </a:rPr>
              <a:t>. This means customers are unlikely to </a:t>
            </a:r>
            <a:r>
              <a:rPr lang="en-US" sz="2799">
                <a:solidFill>
                  <a:srgbClr val="3A4C68"/>
                </a:solidFill>
                <a:latin typeface="Arimo Bold"/>
                <a:ea typeface="Arimo Bold"/>
                <a:cs typeface="Arimo Bold"/>
                <a:sym typeface="Arimo Bold"/>
              </a:rPr>
              <a:t>cancel </a:t>
            </a:r>
            <a:r>
              <a:rPr lang="en-US" sz="2799">
                <a:solidFill>
                  <a:srgbClr val="3A4C68"/>
                </a:solidFill>
                <a:latin typeface="Arimo"/>
                <a:ea typeface="Arimo"/>
                <a:cs typeface="Arimo"/>
                <a:sym typeface="Arimo"/>
              </a:rPr>
              <a:t>their </a:t>
            </a:r>
            <a:r>
              <a:rPr lang="en-US" sz="2799">
                <a:solidFill>
                  <a:srgbClr val="3A4C68"/>
                </a:solidFill>
                <a:latin typeface="Arimo Bold"/>
                <a:ea typeface="Arimo Bold"/>
                <a:cs typeface="Arimo Bold"/>
                <a:sym typeface="Arimo Bold"/>
              </a:rPr>
              <a:t>bookings </a:t>
            </a:r>
            <a:r>
              <a:rPr lang="en-US" sz="2799">
                <a:solidFill>
                  <a:srgbClr val="3A4C68"/>
                </a:solidFill>
                <a:latin typeface="Arimo"/>
                <a:ea typeface="Arimo"/>
                <a:cs typeface="Arimo"/>
                <a:sym typeface="Arimo"/>
              </a:rPr>
              <a:t>if they don't get the </a:t>
            </a:r>
            <a:r>
              <a:rPr lang="en-US" sz="2799">
                <a:solidFill>
                  <a:srgbClr val="3A4C68"/>
                </a:solidFill>
                <a:latin typeface="Arimo Bold"/>
                <a:ea typeface="Arimo Bold"/>
                <a:cs typeface="Arimo Bold"/>
                <a:sym typeface="Arimo Bold"/>
              </a:rPr>
              <a:t>same room </a:t>
            </a:r>
            <a:r>
              <a:rPr lang="en-US" sz="2799">
                <a:solidFill>
                  <a:srgbClr val="3A4C68"/>
                </a:solidFill>
                <a:latin typeface="Arimo"/>
                <a:ea typeface="Arimo"/>
                <a:cs typeface="Arimo"/>
                <a:sym typeface="Arimo"/>
              </a:rPr>
              <a:t>as per </a:t>
            </a:r>
            <a:r>
              <a:rPr lang="en-US" sz="2799">
                <a:solidFill>
                  <a:srgbClr val="3A4C68"/>
                </a:solidFill>
                <a:latin typeface="Arimo Bold"/>
                <a:ea typeface="Arimo Bold"/>
                <a:cs typeface="Arimo Bold"/>
                <a:sym typeface="Arimo Bold"/>
              </a:rPr>
              <a:t>reserved room</a:t>
            </a:r>
            <a:r>
              <a:rPr lang="en-US" sz="2799">
                <a:solidFill>
                  <a:srgbClr val="3A4C68"/>
                </a:solidFill>
                <a:latin typeface="Arimo"/>
                <a:ea typeface="Arimo"/>
                <a:cs typeface="Arimo"/>
                <a:sym typeface="Arimo"/>
              </a:rPr>
              <a:t>.</a:t>
            </a:r>
          </a:p>
          <a:p>
            <a:pPr algn="l" marL="955040" indent="-477520" lvl="1">
              <a:lnSpc>
                <a:spcPts val="3863"/>
              </a:lnSpc>
              <a:buFont typeface="Arial"/>
              <a:buChar char="•"/>
            </a:pPr>
            <a:r>
              <a:rPr lang="en-US" sz="2799">
                <a:solidFill>
                  <a:srgbClr val="3A4C68"/>
                </a:solidFill>
                <a:latin typeface="Arimo Bold"/>
                <a:ea typeface="Arimo Bold"/>
                <a:cs typeface="Arimo Bold"/>
                <a:sym typeface="Arimo Bold"/>
              </a:rPr>
              <a:t>lead_time </a:t>
            </a:r>
            <a:r>
              <a:rPr lang="en-US" sz="2799">
                <a:solidFill>
                  <a:srgbClr val="3A4C68"/>
                </a:solidFill>
                <a:latin typeface="Arimo"/>
                <a:ea typeface="Arimo"/>
                <a:cs typeface="Arimo"/>
                <a:sym typeface="Arimo"/>
              </a:rPr>
              <a:t>and </a:t>
            </a:r>
            <a:r>
              <a:rPr lang="en-US" sz="2799">
                <a:solidFill>
                  <a:srgbClr val="3A4C68"/>
                </a:solidFill>
                <a:latin typeface="Arimo Bold"/>
                <a:ea typeface="Arimo Bold"/>
                <a:cs typeface="Arimo Bold"/>
                <a:sym typeface="Arimo Bold"/>
              </a:rPr>
              <a:t>total_stay </a:t>
            </a:r>
            <a:r>
              <a:rPr lang="en-US" sz="2799">
                <a:solidFill>
                  <a:srgbClr val="3A4C68"/>
                </a:solidFill>
                <a:latin typeface="Arimo"/>
                <a:ea typeface="Arimo"/>
                <a:cs typeface="Arimo"/>
                <a:sym typeface="Arimo"/>
              </a:rPr>
              <a:t>is </a:t>
            </a:r>
            <a:r>
              <a:rPr lang="en-US" sz="2799">
                <a:solidFill>
                  <a:srgbClr val="3A4C68"/>
                </a:solidFill>
                <a:latin typeface="Arimo Bold"/>
                <a:ea typeface="Arimo Bold"/>
                <a:cs typeface="Arimo Bold"/>
                <a:sym typeface="Arimo Bold"/>
              </a:rPr>
              <a:t>positively correlated</a:t>
            </a:r>
            <a:r>
              <a:rPr lang="en-US" sz="2799">
                <a:solidFill>
                  <a:srgbClr val="3A4C68"/>
                </a:solidFill>
                <a:latin typeface="Arimo"/>
                <a:ea typeface="Arimo"/>
                <a:cs typeface="Arimo"/>
                <a:sym typeface="Arimo"/>
              </a:rPr>
              <a:t>. This means more </a:t>
            </a:r>
            <a:r>
              <a:rPr lang="en-US" sz="2799">
                <a:solidFill>
                  <a:srgbClr val="3A4C68"/>
                </a:solidFill>
                <a:latin typeface="Arimo Bold"/>
                <a:ea typeface="Arimo Bold"/>
                <a:cs typeface="Arimo Bold"/>
                <a:sym typeface="Arimo Bold"/>
              </a:rPr>
              <a:t>the stay </a:t>
            </a:r>
            <a:r>
              <a:rPr lang="en-US" sz="2799">
                <a:solidFill>
                  <a:srgbClr val="3A4C68"/>
                </a:solidFill>
                <a:latin typeface="Arimo"/>
                <a:ea typeface="Arimo"/>
                <a:cs typeface="Arimo"/>
                <a:sym typeface="Arimo"/>
              </a:rPr>
              <a:t>of customer is, more will be the </a:t>
            </a:r>
            <a:r>
              <a:rPr lang="en-US" sz="2799">
                <a:solidFill>
                  <a:srgbClr val="3A4C68"/>
                </a:solidFill>
                <a:latin typeface="Arimo Bold"/>
                <a:ea typeface="Arimo Bold"/>
                <a:cs typeface="Arimo Bold"/>
                <a:sym typeface="Arimo Bold"/>
              </a:rPr>
              <a:t>lead time</a:t>
            </a:r>
            <a:r>
              <a:rPr lang="en-US" sz="2799">
                <a:solidFill>
                  <a:srgbClr val="3A4C68"/>
                </a:solidFill>
                <a:latin typeface="Arimo"/>
                <a:ea typeface="Arimo"/>
                <a:cs typeface="Arimo"/>
                <a:sym typeface="Arimo"/>
              </a:rPr>
              <a:t>.</a:t>
            </a:r>
          </a:p>
          <a:p>
            <a:pPr algn="l" marL="955040" indent="-477520" lvl="1">
              <a:lnSpc>
                <a:spcPts val="3863"/>
              </a:lnSpc>
              <a:buFont typeface="Arial"/>
              <a:buChar char="•"/>
            </a:pPr>
            <a:r>
              <a:rPr lang="en-US" sz="2799">
                <a:solidFill>
                  <a:srgbClr val="3A4C68"/>
                </a:solidFill>
                <a:latin typeface="Arimo Bold"/>
                <a:ea typeface="Arimo Bold"/>
                <a:cs typeface="Arimo Bold"/>
                <a:sym typeface="Arimo Bold"/>
              </a:rPr>
              <a:t>adults</a:t>
            </a:r>
            <a:r>
              <a:rPr lang="en-US" sz="2799">
                <a:solidFill>
                  <a:srgbClr val="3A4C68"/>
                </a:solidFill>
                <a:latin typeface="Arimo"/>
                <a:ea typeface="Arimo"/>
                <a:cs typeface="Arimo"/>
                <a:sym typeface="Arimo"/>
              </a:rPr>
              <a:t>, </a:t>
            </a:r>
            <a:r>
              <a:rPr lang="en-US" sz="2799">
                <a:solidFill>
                  <a:srgbClr val="3A4C68"/>
                </a:solidFill>
                <a:latin typeface="Arimo Bold"/>
                <a:ea typeface="Arimo Bold"/>
                <a:cs typeface="Arimo Bold"/>
                <a:sym typeface="Arimo Bold"/>
              </a:rPr>
              <a:t>childrens </a:t>
            </a:r>
            <a:r>
              <a:rPr lang="en-US" sz="2799">
                <a:solidFill>
                  <a:srgbClr val="3A4C68"/>
                </a:solidFill>
                <a:latin typeface="Arimo"/>
                <a:ea typeface="Arimo"/>
                <a:cs typeface="Arimo"/>
                <a:sym typeface="Arimo"/>
              </a:rPr>
              <a:t>and </a:t>
            </a:r>
            <a:r>
              <a:rPr lang="en-US" sz="2799">
                <a:solidFill>
                  <a:srgbClr val="3A4C68"/>
                </a:solidFill>
                <a:latin typeface="Arimo Bold"/>
                <a:ea typeface="Arimo Bold"/>
                <a:cs typeface="Arimo Bold"/>
                <a:sym typeface="Arimo Bold"/>
              </a:rPr>
              <a:t>babies </a:t>
            </a:r>
            <a:r>
              <a:rPr lang="en-US" sz="2799">
                <a:solidFill>
                  <a:srgbClr val="3A4C68"/>
                </a:solidFill>
                <a:latin typeface="Arimo"/>
                <a:ea typeface="Arimo"/>
                <a:cs typeface="Arimo"/>
                <a:sym typeface="Arimo"/>
              </a:rPr>
              <a:t>are </a:t>
            </a:r>
            <a:r>
              <a:rPr lang="en-US" sz="2799">
                <a:solidFill>
                  <a:srgbClr val="3A4C68"/>
                </a:solidFill>
                <a:latin typeface="Arimo Bold"/>
                <a:ea typeface="Arimo Bold"/>
                <a:cs typeface="Arimo Bold"/>
                <a:sym typeface="Arimo Bold"/>
              </a:rPr>
              <a:t>correlated </a:t>
            </a:r>
            <a:r>
              <a:rPr lang="en-US" sz="2799">
                <a:solidFill>
                  <a:srgbClr val="3A4C68"/>
                </a:solidFill>
                <a:latin typeface="Arimo"/>
                <a:ea typeface="Arimo"/>
                <a:cs typeface="Arimo"/>
                <a:sym typeface="Arimo"/>
              </a:rPr>
              <a:t>to each other. This indicates more the </a:t>
            </a:r>
            <a:r>
              <a:rPr lang="en-US" sz="2799">
                <a:solidFill>
                  <a:srgbClr val="3A4C68"/>
                </a:solidFill>
                <a:latin typeface="Arimo Bold"/>
                <a:ea typeface="Arimo Bold"/>
                <a:cs typeface="Arimo Bold"/>
                <a:sym typeface="Arimo Bold"/>
              </a:rPr>
              <a:t>people</a:t>
            </a:r>
            <a:r>
              <a:rPr lang="en-US" sz="2799">
                <a:solidFill>
                  <a:srgbClr val="3A4C68"/>
                </a:solidFill>
                <a:latin typeface="Arimo"/>
                <a:ea typeface="Arimo"/>
                <a:cs typeface="Arimo"/>
                <a:sym typeface="Arimo"/>
              </a:rPr>
              <a:t>, more will be </a:t>
            </a:r>
            <a:r>
              <a:rPr lang="en-US" sz="2799">
                <a:solidFill>
                  <a:srgbClr val="3A4C68"/>
                </a:solidFill>
                <a:latin typeface="Arimo Bold"/>
                <a:ea typeface="Arimo Bold"/>
                <a:cs typeface="Arimo Bold"/>
                <a:sym typeface="Arimo Bold"/>
              </a:rPr>
              <a:t>ADR</a:t>
            </a:r>
            <a:r>
              <a:rPr lang="en-US" sz="2799">
                <a:solidFill>
                  <a:srgbClr val="3A4C68"/>
                </a:solidFill>
                <a:latin typeface="Arimo"/>
                <a:ea typeface="Arimo"/>
                <a:cs typeface="Arimo"/>
                <a:sym typeface="Arimo"/>
              </a:rPr>
              <a:t>.</a:t>
            </a:r>
          </a:p>
          <a:p>
            <a:pPr algn="l" marL="955040" indent="-477520" lvl="1">
              <a:lnSpc>
                <a:spcPts val="3863"/>
              </a:lnSpc>
              <a:buFont typeface="Arial"/>
              <a:buChar char="•"/>
            </a:pPr>
            <a:r>
              <a:rPr lang="en-US" sz="2799">
                <a:solidFill>
                  <a:srgbClr val="3A4C68"/>
                </a:solidFill>
                <a:latin typeface="Arimo Bold"/>
                <a:ea typeface="Arimo Bold"/>
                <a:cs typeface="Arimo Bold"/>
                <a:sym typeface="Arimo Bold"/>
              </a:rPr>
              <a:t>is_repeated </a:t>
            </a:r>
            <a:r>
              <a:rPr lang="en-US" sz="2799">
                <a:solidFill>
                  <a:srgbClr val="3A4C68"/>
                </a:solidFill>
                <a:latin typeface="Arimo"/>
                <a:ea typeface="Arimo"/>
                <a:cs typeface="Arimo"/>
                <a:sym typeface="Arimo"/>
              </a:rPr>
              <a:t>guest and previous bookings </a:t>
            </a:r>
            <a:r>
              <a:rPr lang="en-US" sz="2799">
                <a:solidFill>
                  <a:srgbClr val="3A4C68"/>
                </a:solidFill>
                <a:latin typeface="Arimo Bold"/>
                <a:ea typeface="Arimo Bold"/>
                <a:cs typeface="Arimo Bold"/>
                <a:sym typeface="Arimo Bold"/>
              </a:rPr>
              <a:t>not canceled</a:t>
            </a:r>
            <a:r>
              <a:rPr lang="en-US" sz="2799">
                <a:solidFill>
                  <a:srgbClr val="3A4C68"/>
                </a:solidFill>
                <a:latin typeface="Arimo"/>
                <a:ea typeface="Arimo"/>
                <a:cs typeface="Arimo"/>
                <a:sym typeface="Arimo"/>
              </a:rPr>
              <a:t> have a</a:t>
            </a:r>
            <a:r>
              <a:rPr lang="en-US" sz="2799">
                <a:solidFill>
                  <a:srgbClr val="3A4C68"/>
                </a:solidFill>
                <a:latin typeface="Arimo Bold"/>
                <a:ea typeface="Arimo Bold"/>
                <a:cs typeface="Arimo Bold"/>
                <a:sym typeface="Arimo Bold"/>
              </a:rPr>
              <a:t> strong correlation</a:t>
            </a:r>
            <a:r>
              <a:rPr lang="en-US" sz="2799">
                <a:solidFill>
                  <a:srgbClr val="3A4C68"/>
                </a:solidFill>
                <a:latin typeface="Arimo"/>
                <a:ea typeface="Arimo"/>
                <a:cs typeface="Arimo"/>
                <a:sym typeface="Arimo"/>
              </a:rPr>
              <a:t>. This may be due to the reason that </a:t>
            </a:r>
            <a:r>
              <a:rPr lang="en-US" sz="2799">
                <a:solidFill>
                  <a:srgbClr val="3A4C68"/>
                </a:solidFill>
                <a:latin typeface="Arimo Bold"/>
                <a:ea typeface="Arimo Bold"/>
                <a:cs typeface="Arimo Bold"/>
                <a:sym typeface="Arimo Bold"/>
              </a:rPr>
              <a:t>repeated guests</a:t>
            </a:r>
            <a:r>
              <a:rPr lang="en-US" sz="2799">
                <a:solidFill>
                  <a:srgbClr val="3A4C68"/>
                </a:solidFill>
                <a:latin typeface="Arimo"/>
                <a:ea typeface="Arimo"/>
                <a:cs typeface="Arimo"/>
                <a:sym typeface="Arimo"/>
              </a:rPr>
              <a:t> are not more interested to </a:t>
            </a:r>
            <a:r>
              <a:rPr lang="en-US" sz="2799">
                <a:solidFill>
                  <a:srgbClr val="3A4C68"/>
                </a:solidFill>
                <a:latin typeface="Arimo Bold"/>
                <a:ea typeface="Arimo Bold"/>
                <a:cs typeface="Arimo Bold"/>
                <a:sym typeface="Arimo Bold"/>
              </a:rPr>
              <a:t>cancel </a:t>
            </a:r>
            <a:r>
              <a:rPr lang="en-US" sz="2799">
                <a:solidFill>
                  <a:srgbClr val="3A4C68"/>
                </a:solidFill>
                <a:latin typeface="Arimo"/>
                <a:ea typeface="Arimo"/>
                <a:cs typeface="Arimo"/>
                <a:sym typeface="Arimo"/>
              </a:rPr>
              <a:t>their </a:t>
            </a:r>
            <a:r>
              <a:rPr lang="en-US" sz="2799">
                <a:solidFill>
                  <a:srgbClr val="3A4C68"/>
                </a:solidFill>
                <a:latin typeface="Arimo Bold"/>
                <a:ea typeface="Arimo Bold"/>
                <a:cs typeface="Arimo Bold"/>
                <a:sym typeface="Arimo Bold"/>
              </a:rPr>
              <a:t>bookings</a:t>
            </a:r>
            <a:r>
              <a:rPr lang="en-US" sz="2799">
                <a:solidFill>
                  <a:srgbClr val="3A4C68"/>
                </a:solidFill>
                <a:latin typeface="Arimo"/>
                <a:ea typeface="Arimo"/>
                <a:cs typeface="Arimo"/>
                <a:sym typeface="Arimo"/>
              </a:rPr>
              <a:t>.</a:t>
            </a:r>
          </a:p>
        </p:txBody>
      </p:sp>
      <p:sp>
        <p:nvSpPr>
          <p:cNvPr name="TextBox 12" id="12"/>
          <p:cNvSpPr txBox="true"/>
          <p:nvPr/>
        </p:nvSpPr>
        <p:spPr>
          <a:xfrm rot="0">
            <a:off x="1802250" y="3399725"/>
            <a:ext cx="4872000" cy="821925"/>
          </a:xfrm>
          <a:prstGeom prst="rect">
            <a:avLst/>
          </a:prstGeom>
        </p:spPr>
        <p:txBody>
          <a:bodyPr anchor="t" rtlCol="false" tIns="0" lIns="0" bIns="0" rIns="0">
            <a:spAutoFit/>
          </a:bodyPr>
          <a:lstStyle/>
          <a:p>
            <a:pPr algn="l" marL="1310640" indent="-655320" lvl="1">
              <a:lnSpc>
                <a:spcPts val="6623"/>
              </a:lnSpc>
              <a:buFont typeface="Arial"/>
              <a:buChar char="•"/>
            </a:pPr>
            <a:r>
              <a:rPr lang="en-US" sz="4800">
                <a:solidFill>
                  <a:srgbClr val="FE8175"/>
                </a:solidFill>
                <a:latin typeface="Anton"/>
                <a:ea typeface="Anton"/>
                <a:cs typeface="Anton"/>
                <a:sym typeface="Anton"/>
              </a:rPr>
              <a:t>From Heatmap</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474350" y="-95050"/>
            <a:ext cx="1865400" cy="10501800"/>
            <a:chOff x="0" y="0"/>
            <a:chExt cx="2487200" cy="14002400"/>
          </a:xfrm>
        </p:grpSpPr>
        <p:sp>
          <p:nvSpPr>
            <p:cNvPr name="Freeform 3" id="3"/>
            <p:cNvSpPr/>
            <p:nvPr/>
          </p:nvSpPr>
          <p:spPr>
            <a:xfrm flipH="false" flipV="false" rot="0">
              <a:off x="0" y="0"/>
              <a:ext cx="2487168" cy="14002386"/>
            </a:xfrm>
            <a:custGeom>
              <a:avLst/>
              <a:gdLst/>
              <a:ahLst/>
              <a:cxnLst/>
              <a:rect r="r" b="b" t="t" l="l"/>
              <a:pathLst>
                <a:path h="14002386" w="2487168">
                  <a:moveTo>
                    <a:pt x="0" y="0"/>
                  </a:moveTo>
                  <a:lnTo>
                    <a:pt x="2487168" y="0"/>
                  </a:lnTo>
                  <a:lnTo>
                    <a:pt x="2487168" y="14002386"/>
                  </a:lnTo>
                  <a:lnTo>
                    <a:pt x="0" y="14002386"/>
                  </a:lnTo>
                  <a:close/>
                </a:path>
              </a:pathLst>
            </a:custGeom>
            <a:solidFill>
              <a:srgbClr val="3A4C68"/>
            </a:solidFill>
          </p:spPr>
        </p:sp>
      </p:grpSp>
      <p:sp>
        <p:nvSpPr>
          <p:cNvPr name="Freeform 4" id="4"/>
          <p:cNvSpPr/>
          <p:nvPr/>
        </p:nvSpPr>
        <p:spPr>
          <a:xfrm flipH="false" flipV="false" rot="-5400000">
            <a:off x="15552883" y="7619831"/>
            <a:ext cx="4377413" cy="1196228"/>
          </a:xfrm>
          <a:custGeom>
            <a:avLst/>
            <a:gdLst/>
            <a:ahLst/>
            <a:cxnLst/>
            <a:rect r="r" b="b" t="t" l="l"/>
            <a:pathLst>
              <a:path h="1196228" w="4377413">
                <a:moveTo>
                  <a:pt x="0" y="0"/>
                </a:moveTo>
                <a:lnTo>
                  <a:pt x="4377414" y="0"/>
                </a:lnTo>
                <a:lnTo>
                  <a:pt x="4377414" y="1196228"/>
                </a:lnTo>
                <a:lnTo>
                  <a:pt x="0" y="1196228"/>
                </a:lnTo>
                <a:lnTo>
                  <a:pt x="0" y="0"/>
                </a:lnTo>
                <a:close/>
              </a:path>
            </a:pathLst>
          </a:custGeom>
          <a:blipFill>
            <a:blip r:embed="rId3"/>
            <a:stretch>
              <a:fillRect l="-45700" t="-166595" r="-5" b="0"/>
            </a:stretch>
          </a:blipFill>
        </p:spPr>
      </p:sp>
      <p:sp>
        <p:nvSpPr>
          <p:cNvPr name="Freeform 5" id="5"/>
          <p:cNvSpPr/>
          <p:nvPr/>
        </p:nvSpPr>
        <p:spPr>
          <a:xfrm flipH="false" flipV="false" rot="-5400000">
            <a:off x="14679469" y="2369005"/>
            <a:ext cx="6124243" cy="1196228"/>
          </a:xfrm>
          <a:custGeom>
            <a:avLst/>
            <a:gdLst/>
            <a:ahLst/>
            <a:cxnLst/>
            <a:rect r="r" b="b" t="t" l="l"/>
            <a:pathLst>
              <a:path h="1196228" w="6124243">
                <a:moveTo>
                  <a:pt x="0" y="0"/>
                </a:moveTo>
                <a:lnTo>
                  <a:pt x="6124242" y="0"/>
                </a:lnTo>
                <a:lnTo>
                  <a:pt x="6124242" y="1196228"/>
                </a:lnTo>
                <a:lnTo>
                  <a:pt x="0" y="1196228"/>
                </a:lnTo>
                <a:lnTo>
                  <a:pt x="0" y="0"/>
                </a:lnTo>
                <a:close/>
              </a:path>
            </a:pathLst>
          </a:custGeom>
          <a:blipFill>
            <a:blip r:embed="rId3"/>
            <a:stretch>
              <a:fillRect l="0" t="-166595" r="-4146" b="0"/>
            </a:stretch>
          </a:blipFill>
        </p:spPr>
      </p:sp>
      <p:sp>
        <p:nvSpPr>
          <p:cNvPr name="Freeform 6" id="6"/>
          <p:cNvSpPr/>
          <p:nvPr/>
        </p:nvSpPr>
        <p:spPr>
          <a:xfrm flipH="false" flipV="false" rot="0">
            <a:off x="193248" y="9007582"/>
            <a:ext cx="546710" cy="1074846"/>
          </a:xfrm>
          <a:custGeom>
            <a:avLst/>
            <a:gdLst/>
            <a:ahLst/>
            <a:cxnLst/>
            <a:rect r="r" b="b" t="t" l="l"/>
            <a:pathLst>
              <a:path h="1074846" w="546710">
                <a:moveTo>
                  <a:pt x="0" y="0"/>
                </a:moveTo>
                <a:lnTo>
                  <a:pt x="546710" y="0"/>
                </a:lnTo>
                <a:lnTo>
                  <a:pt x="546710" y="1074846"/>
                </a:lnTo>
                <a:lnTo>
                  <a:pt x="0" y="10748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787502" y="642170"/>
            <a:ext cx="1511400" cy="1512000"/>
            <a:chOff x="0" y="0"/>
            <a:chExt cx="2015200" cy="2016000"/>
          </a:xfrm>
        </p:grpSpPr>
        <p:sp>
          <p:nvSpPr>
            <p:cNvPr name="Freeform 8" id="8"/>
            <p:cNvSpPr/>
            <p:nvPr/>
          </p:nvSpPr>
          <p:spPr>
            <a:xfrm flipH="false" flipV="false" rot="0">
              <a:off x="-5080" y="993648"/>
              <a:ext cx="2020316" cy="1068959"/>
            </a:xfrm>
            <a:custGeom>
              <a:avLst/>
              <a:gdLst/>
              <a:ahLst/>
              <a:cxnLst/>
              <a:rect r="r" b="b" t="t" l="l"/>
              <a:pathLst>
                <a:path h="1068959" w="2020316">
                  <a:moveTo>
                    <a:pt x="2020316" y="14351"/>
                  </a:moveTo>
                  <a:cubicBezTo>
                    <a:pt x="2020316" y="376174"/>
                    <a:pt x="1826514" y="710311"/>
                    <a:pt x="1512316" y="889635"/>
                  </a:cubicBezTo>
                  <a:cubicBezTo>
                    <a:pt x="1198118" y="1068959"/>
                    <a:pt x="812038" y="1066292"/>
                    <a:pt x="500634" y="882396"/>
                  </a:cubicBezTo>
                  <a:cubicBezTo>
                    <a:pt x="189230" y="698500"/>
                    <a:pt x="0" y="361823"/>
                    <a:pt x="5207" y="0"/>
                  </a:cubicBezTo>
                  <a:lnTo>
                    <a:pt x="1012698" y="14351"/>
                  </a:lnTo>
                  <a:close/>
                </a:path>
              </a:pathLst>
            </a:custGeom>
            <a:solidFill>
              <a:srgbClr val="FE8175"/>
            </a:solidFill>
          </p:spPr>
        </p:sp>
      </p:grpSp>
      <p:grpSp>
        <p:nvGrpSpPr>
          <p:cNvPr name="Group 9" id="9"/>
          <p:cNvGrpSpPr/>
          <p:nvPr/>
        </p:nvGrpSpPr>
        <p:grpSpPr>
          <a:xfrm rot="0">
            <a:off x="-771434" y="-95066"/>
            <a:ext cx="1511400" cy="1512000"/>
            <a:chOff x="0" y="0"/>
            <a:chExt cx="2015200" cy="2016000"/>
          </a:xfrm>
        </p:grpSpPr>
        <p:sp>
          <p:nvSpPr>
            <p:cNvPr name="Freeform 10" id="10"/>
            <p:cNvSpPr/>
            <p:nvPr/>
          </p:nvSpPr>
          <p:spPr>
            <a:xfrm flipH="false" flipV="false" rot="0">
              <a:off x="-5080" y="993648"/>
              <a:ext cx="2020316" cy="1068959"/>
            </a:xfrm>
            <a:custGeom>
              <a:avLst/>
              <a:gdLst/>
              <a:ahLst/>
              <a:cxnLst/>
              <a:rect r="r" b="b" t="t" l="l"/>
              <a:pathLst>
                <a:path h="1068959" w="2020316">
                  <a:moveTo>
                    <a:pt x="2020316" y="14351"/>
                  </a:moveTo>
                  <a:cubicBezTo>
                    <a:pt x="2020316" y="376174"/>
                    <a:pt x="1826514" y="710311"/>
                    <a:pt x="1512316" y="889635"/>
                  </a:cubicBezTo>
                  <a:cubicBezTo>
                    <a:pt x="1198118" y="1068959"/>
                    <a:pt x="812038" y="1066292"/>
                    <a:pt x="500634" y="882396"/>
                  </a:cubicBezTo>
                  <a:cubicBezTo>
                    <a:pt x="189230" y="698500"/>
                    <a:pt x="0" y="361823"/>
                    <a:pt x="5207" y="0"/>
                  </a:cubicBezTo>
                  <a:lnTo>
                    <a:pt x="1012698" y="14351"/>
                  </a:lnTo>
                  <a:close/>
                </a:path>
              </a:pathLst>
            </a:custGeom>
            <a:solidFill>
              <a:srgbClr val="FFF5ED"/>
            </a:solidFill>
          </p:spPr>
        </p:sp>
      </p:grpSp>
      <p:sp>
        <p:nvSpPr>
          <p:cNvPr name="Freeform 11" id="11"/>
          <p:cNvSpPr/>
          <p:nvPr/>
        </p:nvSpPr>
        <p:spPr>
          <a:xfrm flipH="false" flipV="false" rot="0">
            <a:off x="15561026" y="-1214924"/>
            <a:ext cx="4917346" cy="4917348"/>
          </a:xfrm>
          <a:custGeom>
            <a:avLst/>
            <a:gdLst/>
            <a:ahLst/>
            <a:cxnLst/>
            <a:rect r="r" b="b" t="t" l="l"/>
            <a:pathLst>
              <a:path h="4917348" w="4917346">
                <a:moveTo>
                  <a:pt x="0" y="0"/>
                </a:moveTo>
                <a:lnTo>
                  <a:pt x="4917346" y="0"/>
                </a:lnTo>
                <a:lnTo>
                  <a:pt x="4917346" y="4917348"/>
                </a:lnTo>
                <a:lnTo>
                  <a:pt x="0" y="4917348"/>
                </a:lnTo>
                <a:lnTo>
                  <a:pt x="0" y="0"/>
                </a:lnTo>
                <a:close/>
              </a:path>
            </a:pathLst>
          </a:custGeom>
          <a:blipFill>
            <a:blip r:embed="rId6"/>
            <a:stretch>
              <a:fillRect l="0" t="0" r="0" b="0"/>
            </a:stretch>
          </a:blipFill>
        </p:spPr>
      </p:sp>
      <p:sp>
        <p:nvSpPr>
          <p:cNvPr name="TextBox 12" id="12"/>
          <p:cNvSpPr txBox="true"/>
          <p:nvPr/>
        </p:nvSpPr>
        <p:spPr>
          <a:xfrm rot="0">
            <a:off x="1531425" y="729600"/>
            <a:ext cx="4745550" cy="1338375"/>
          </a:xfrm>
          <a:prstGeom prst="rect">
            <a:avLst/>
          </a:prstGeom>
        </p:spPr>
        <p:txBody>
          <a:bodyPr anchor="t" rtlCol="false" tIns="0" lIns="0" bIns="0" rIns="0">
            <a:spAutoFit/>
          </a:bodyPr>
          <a:lstStyle/>
          <a:p>
            <a:pPr algn="l">
              <a:lnSpc>
                <a:spcPts val="8640"/>
              </a:lnSpc>
            </a:pPr>
            <a:r>
              <a:rPr lang="en-US" sz="4800">
                <a:solidFill>
                  <a:srgbClr val="FE8175"/>
                </a:solidFill>
                <a:latin typeface="Anton"/>
                <a:ea typeface="Anton"/>
                <a:cs typeface="Anton"/>
                <a:sym typeface="Anton"/>
              </a:rPr>
              <a:t>Conclusion</a:t>
            </a:r>
          </a:p>
        </p:txBody>
      </p:sp>
      <p:sp>
        <p:nvSpPr>
          <p:cNvPr name="TextBox 13" id="13"/>
          <p:cNvSpPr txBox="true"/>
          <p:nvPr/>
        </p:nvSpPr>
        <p:spPr>
          <a:xfrm rot="0">
            <a:off x="1684825" y="2414150"/>
            <a:ext cx="14205150" cy="7127625"/>
          </a:xfrm>
          <a:prstGeom prst="rect">
            <a:avLst/>
          </a:prstGeom>
        </p:spPr>
        <p:txBody>
          <a:bodyPr anchor="t" rtlCol="false" tIns="0" lIns="0" bIns="0" rIns="0">
            <a:spAutoFit/>
          </a:bodyPr>
          <a:lstStyle/>
          <a:p>
            <a:pPr algn="l" marL="955040" indent="-477520" lvl="1">
              <a:lnSpc>
                <a:spcPts val="3863"/>
              </a:lnSpc>
              <a:buFont typeface="Arial"/>
              <a:buChar char="•"/>
            </a:pPr>
            <a:r>
              <a:rPr lang="en-US" sz="2799">
                <a:solidFill>
                  <a:srgbClr val="3A4C68"/>
                </a:solidFill>
                <a:latin typeface="Arimo Bold"/>
                <a:ea typeface="Arimo Bold"/>
                <a:cs typeface="Arimo Bold"/>
                <a:sym typeface="Arimo Bold"/>
              </a:rPr>
              <a:t>City hotels</a:t>
            </a:r>
            <a:r>
              <a:rPr lang="en-US" sz="2799">
                <a:solidFill>
                  <a:srgbClr val="3A4C68"/>
                </a:solidFill>
                <a:latin typeface="Arimo"/>
                <a:ea typeface="Arimo"/>
                <a:cs typeface="Arimo"/>
                <a:sym typeface="Arimo"/>
              </a:rPr>
              <a:t> are the </a:t>
            </a:r>
            <a:r>
              <a:rPr lang="en-US" sz="2799">
                <a:solidFill>
                  <a:srgbClr val="3A4C68"/>
                </a:solidFill>
                <a:latin typeface="Arimo Bold"/>
                <a:ea typeface="Arimo Bold"/>
                <a:cs typeface="Arimo Bold"/>
                <a:sym typeface="Arimo Bold"/>
              </a:rPr>
              <a:t>most preferred hotel</a:t>
            </a:r>
            <a:r>
              <a:rPr lang="en-US" sz="2799">
                <a:solidFill>
                  <a:srgbClr val="3A4C68"/>
                </a:solidFill>
                <a:latin typeface="Arimo"/>
                <a:ea typeface="Arimo"/>
                <a:cs typeface="Arimo"/>
                <a:sym typeface="Arimo"/>
              </a:rPr>
              <a:t> type by the guests. So, we can say that </a:t>
            </a:r>
            <a:r>
              <a:rPr lang="en-US" sz="2799">
                <a:solidFill>
                  <a:srgbClr val="3A4C68"/>
                </a:solidFill>
                <a:latin typeface="Arimo Bold"/>
                <a:ea typeface="Arimo Bold"/>
                <a:cs typeface="Arimo Bold"/>
                <a:sym typeface="Arimo Bold"/>
              </a:rPr>
              <a:t>City hotels</a:t>
            </a:r>
            <a:r>
              <a:rPr lang="en-US" sz="2799">
                <a:solidFill>
                  <a:srgbClr val="3A4C68"/>
                </a:solidFill>
                <a:latin typeface="Arimo"/>
                <a:ea typeface="Arimo"/>
                <a:cs typeface="Arimo"/>
                <a:sym typeface="Arimo"/>
              </a:rPr>
              <a:t> are the </a:t>
            </a:r>
            <a:r>
              <a:rPr lang="en-US" sz="2799">
                <a:solidFill>
                  <a:srgbClr val="3A4C68"/>
                </a:solidFill>
                <a:latin typeface="Arimo Bold"/>
                <a:ea typeface="Arimo Bold"/>
                <a:cs typeface="Arimo Bold"/>
                <a:sym typeface="Arimo Bold"/>
              </a:rPr>
              <a:t>busiest hotel</a:t>
            </a:r>
            <a:r>
              <a:rPr lang="en-US" sz="2799">
                <a:solidFill>
                  <a:srgbClr val="3A4C68"/>
                </a:solidFill>
                <a:latin typeface="Arimo"/>
                <a:ea typeface="Arimo"/>
                <a:cs typeface="Arimo"/>
                <a:sym typeface="Arimo"/>
              </a:rPr>
              <a:t> in </a:t>
            </a:r>
            <a:r>
              <a:rPr lang="en-US" sz="2799">
                <a:solidFill>
                  <a:srgbClr val="3A4C68"/>
                </a:solidFill>
                <a:latin typeface="Arimo Bold"/>
                <a:ea typeface="Arimo Bold"/>
                <a:cs typeface="Arimo Bold"/>
                <a:sym typeface="Arimo Bold"/>
              </a:rPr>
              <a:t>comparison </a:t>
            </a:r>
            <a:r>
              <a:rPr lang="en-US" sz="2799">
                <a:solidFill>
                  <a:srgbClr val="3A4C68"/>
                </a:solidFill>
                <a:latin typeface="Arimo"/>
                <a:ea typeface="Arimo"/>
                <a:cs typeface="Arimo"/>
                <a:sym typeface="Arimo"/>
              </a:rPr>
              <a:t>to the </a:t>
            </a:r>
            <a:r>
              <a:rPr lang="en-US" sz="2799">
                <a:solidFill>
                  <a:srgbClr val="3A4C68"/>
                </a:solidFill>
                <a:latin typeface="Arimo Bold"/>
                <a:ea typeface="Arimo Bold"/>
                <a:cs typeface="Arimo Bold"/>
                <a:sym typeface="Arimo Bold"/>
              </a:rPr>
              <a:t>resort hotel</a:t>
            </a:r>
            <a:r>
              <a:rPr lang="en-US" sz="2799">
                <a:solidFill>
                  <a:srgbClr val="3A4C68"/>
                </a:solidFill>
                <a:latin typeface="Arimo"/>
                <a:ea typeface="Arimo"/>
                <a:cs typeface="Arimo"/>
                <a:sym typeface="Arimo"/>
              </a:rPr>
              <a:t>.</a:t>
            </a:r>
          </a:p>
          <a:p>
            <a:pPr algn="l" marL="955040" indent="-477520" lvl="1">
              <a:lnSpc>
                <a:spcPts val="3863"/>
              </a:lnSpc>
              <a:buFont typeface="Arial"/>
              <a:buChar char="•"/>
            </a:pPr>
            <a:r>
              <a:rPr lang="en-US" sz="2799">
                <a:solidFill>
                  <a:srgbClr val="3A4C68"/>
                </a:solidFill>
                <a:latin typeface="Arimo"/>
                <a:ea typeface="Arimo"/>
                <a:cs typeface="Arimo"/>
                <a:sym typeface="Arimo"/>
              </a:rPr>
              <a:t>The average </a:t>
            </a:r>
            <a:r>
              <a:rPr lang="en-US" sz="2799">
                <a:solidFill>
                  <a:srgbClr val="3A4C68"/>
                </a:solidFill>
                <a:latin typeface="Arimo Bold"/>
                <a:ea typeface="Arimo Bold"/>
                <a:cs typeface="Arimo Bold"/>
                <a:sym typeface="Arimo Bold"/>
              </a:rPr>
              <a:t>ADR </a:t>
            </a:r>
            <a:r>
              <a:rPr lang="en-US" sz="2799">
                <a:solidFill>
                  <a:srgbClr val="3A4C68"/>
                </a:solidFill>
                <a:latin typeface="Arimo"/>
                <a:ea typeface="Arimo"/>
                <a:cs typeface="Arimo"/>
                <a:sym typeface="Arimo"/>
              </a:rPr>
              <a:t>of </a:t>
            </a:r>
            <a:r>
              <a:rPr lang="en-US" sz="2799">
                <a:solidFill>
                  <a:srgbClr val="3A4C68"/>
                </a:solidFill>
                <a:latin typeface="Arimo Bold"/>
                <a:ea typeface="Arimo Bold"/>
                <a:cs typeface="Arimo Bold"/>
                <a:sym typeface="Arimo Bold"/>
              </a:rPr>
              <a:t>city hotels</a:t>
            </a:r>
            <a:r>
              <a:rPr lang="en-US" sz="2799">
                <a:solidFill>
                  <a:srgbClr val="3A4C68"/>
                </a:solidFill>
                <a:latin typeface="Arimo"/>
                <a:ea typeface="Arimo"/>
                <a:cs typeface="Arimo"/>
                <a:sym typeface="Arimo"/>
              </a:rPr>
              <a:t> is </a:t>
            </a:r>
            <a:r>
              <a:rPr lang="en-US" sz="2799">
                <a:solidFill>
                  <a:srgbClr val="3A4C68"/>
                </a:solidFill>
                <a:latin typeface="Arimo Bold"/>
                <a:ea typeface="Arimo Bold"/>
                <a:cs typeface="Arimo Bold"/>
                <a:sym typeface="Arimo Bold"/>
              </a:rPr>
              <a:t>higher </a:t>
            </a:r>
            <a:r>
              <a:rPr lang="en-US" sz="2799">
                <a:solidFill>
                  <a:srgbClr val="3A4C68"/>
                </a:solidFill>
                <a:latin typeface="Arimo"/>
                <a:ea typeface="Arimo"/>
                <a:cs typeface="Arimo"/>
                <a:sym typeface="Arimo"/>
              </a:rPr>
              <a:t>as compared to the resort hotels. So, it can be said that these </a:t>
            </a:r>
            <a:r>
              <a:rPr lang="en-US" sz="2799">
                <a:solidFill>
                  <a:srgbClr val="3A4C68"/>
                </a:solidFill>
                <a:latin typeface="Arimo Bold"/>
                <a:ea typeface="Arimo Bold"/>
                <a:cs typeface="Arimo Bold"/>
                <a:sym typeface="Arimo Bold"/>
              </a:rPr>
              <a:t>City hotels</a:t>
            </a:r>
            <a:r>
              <a:rPr lang="en-US" sz="2799">
                <a:solidFill>
                  <a:srgbClr val="3A4C68"/>
                </a:solidFill>
                <a:latin typeface="Arimo"/>
                <a:ea typeface="Arimo"/>
                <a:cs typeface="Arimo"/>
                <a:sym typeface="Arimo"/>
              </a:rPr>
              <a:t> are generating </a:t>
            </a:r>
            <a:r>
              <a:rPr lang="en-US" sz="2799">
                <a:solidFill>
                  <a:srgbClr val="3A4C68"/>
                </a:solidFill>
                <a:latin typeface="Arimo Bold"/>
                <a:ea typeface="Arimo Bold"/>
                <a:cs typeface="Arimo Bold"/>
                <a:sym typeface="Arimo Bold"/>
              </a:rPr>
              <a:t>more revenue</a:t>
            </a:r>
            <a:r>
              <a:rPr lang="en-US" sz="2799">
                <a:solidFill>
                  <a:srgbClr val="3A4C68"/>
                </a:solidFill>
                <a:latin typeface="Arimo"/>
                <a:ea typeface="Arimo"/>
                <a:cs typeface="Arimo"/>
                <a:sym typeface="Arimo"/>
              </a:rPr>
              <a:t> than the </a:t>
            </a:r>
            <a:r>
              <a:rPr lang="en-US" sz="2799">
                <a:solidFill>
                  <a:srgbClr val="3A4C68"/>
                </a:solidFill>
                <a:latin typeface="Arimo Bold"/>
                <a:ea typeface="Arimo Bold"/>
                <a:cs typeface="Arimo Bold"/>
                <a:sym typeface="Arimo Bold"/>
              </a:rPr>
              <a:t>resort hotels</a:t>
            </a:r>
            <a:r>
              <a:rPr lang="en-US" sz="2799">
                <a:solidFill>
                  <a:srgbClr val="3A4C68"/>
                </a:solidFill>
                <a:latin typeface="Arimo"/>
                <a:ea typeface="Arimo"/>
                <a:cs typeface="Arimo"/>
                <a:sym typeface="Arimo"/>
              </a:rPr>
              <a:t>.</a:t>
            </a:r>
          </a:p>
          <a:p>
            <a:pPr algn="l" marL="955040" indent="-477520" lvl="1">
              <a:lnSpc>
                <a:spcPts val="3863"/>
              </a:lnSpc>
              <a:buFont typeface="Arial"/>
              <a:buChar char="•"/>
            </a:pPr>
            <a:r>
              <a:rPr lang="en-US" sz="2799">
                <a:solidFill>
                  <a:srgbClr val="3A4C68"/>
                </a:solidFill>
                <a:latin typeface="Arimo"/>
                <a:ea typeface="Arimo"/>
                <a:cs typeface="Arimo"/>
                <a:sym typeface="Arimo"/>
              </a:rPr>
              <a:t>The </a:t>
            </a:r>
            <a:r>
              <a:rPr lang="en-US" sz="2799">
                <a:solidFill>
                  <a:srgbClr val="3A4C68"/>
                </a:solidFill>
                <a:latin typeface="Arimo Bold"/>
                <a:ea typeface="Arimo Bold"/>
                <a:cs typeface="Arimo Bold"/>
                <a:sym typeface="Arimo Bold"/>
              </a:rPr>
              <a:t>total stay</a:t>
            </a:r>
            <a:r>
              <a:rPr lang="en-US" sz="2799">
                <a:solidFill>
                  <a:srgbClr val="3A4C68"/>
                </a:solidFill>
                <a:latin typeface="Arimo"/>
                <a:ea typeface="Arimo"/>
                <a:cs typeface="Arimo"/>
                <a:sym typeface="Arimo"/>
              </a:rPr>
              <a:t> of guests is directly </a:t>
            </a:r>
            <a:r>
              <a:rPr lang="en-US" sz="2799">
                <a:solidFill>
                  <a:srgbClr val="3A4C68"/>
                </a:solidFill>
                <a:latin typeface="Arimo Bold"/>
                <a:ea typeface="Arimo Bold"/>
                <a:cs typeface="Arimo Bold"/>
                <a:sym typeface="Arimo Bold"/>
              </a:rPr>
              <a:t>proportional </a:t>
            </a:r>
            <a:r>
              <a:rPr lang="en-US" sz="2799">
                <a:solidFill>
                  <a:srgbClr val="3A4C68"/>
                </a:solidFill>
                <a:latin typeface="Arimo"/>
                <a:ea typeface="Arimo"/>
                <a:cs typeface="Arimo"/>
                <a:sym typeface="Arimo"/>
              </a:rPr>
              <a:t>to the </a:t>
            </a:r>
            <a:r>
              <a:rPr lang="en-US" sz="2799">
                <a:solidFill>
                  <a:srgbClr val="3A4C68"/>
                </a:solidFill>
                <a:latin typeface="Arimo Bold"/>
                <a:ea typeface="Arimo Bold"/>
                <a:cs typeface="Arimo Bold"/>
                <a:sym typeface="Arimo Bold"/>
              </a:rPr>
              <a:t>adr</a:t>
            </a:r>
            <a:r>
              <a:rPr lang="en-US" sz="2799">
                <a:solidFill>
                  <a:srgbClr val="3A4C68"/>
                </a:solidFill>
                <a:latin typeface="Arimo"/>
                <a:ea typeface="Arimo"/>
                <a:cs typeface="Arimo"/>
                <a:sym typeface="Arimo"/>
              </a:rPr>
              <a:t>. So, </a:t>
            </a:r>
            <a:r>
              <a:rPr lang="en-US" sz="2799">
                <a:solidFill>
                  <a:srgbClr val="3A4C68"/>
                </a:solidFill>
                <a:latin typeface="Arimo Bold"/>
                <a:ea typeface="Arimo Bold"/>
                <a:cs typeface="Arimo Bold"/>
                <a:sym typeface="Arimo Bold"/>
              </a:rPr>
              <a:t>higher </a:t>
            </a:r>
            <a:r>
              <a:rPr lang="en-US" sz="2799">
                <a:solidFill>
                  <a:srgbClr val="3A4C68"/>
                </a:solidFill>
                <a:latin typeface="Arimo"/>
                <a:ea typeface="Arimo"/>
                <a:cs typeface="Arimo"/>
                <a:sym typeface="Arimo"/>
              </a:rPr>
              <a:t>the </a:t>
            </a:r>
            <a:r>
              <a:rPr lang="en-US" sz="2799">
                <a:solidFill>
                  <a:srgbClr val="3A4C68"/>
                </a:solidFill>
                <a:latin typeface="Arimo Bold"/>
                <a:ea typeface="Arimo Bold"/>
                <a:cs typeface="Arimo Bold"/>
                <a:sym typeface="Arimo Bold"/>
              </a:rPr>
              <a:t>days of stay</a:t>
            </a:r>
            <a:r>
              <a:rPr lang="en-US" sz="2799">
                <a:solidFill>
                  <a:srgbClr val="3A4C68"/>
                </a:solidFill>
                <a:latin typeface="Arimo"/>
                <a:ea typeface="Arimo"/>
                <a:cs typeface="Arimo"/>
                <a:sym typeface="Arimo"/>
              </a:rPr>
              <a:t>, the </a:t>
            </a:r>
            <a:r>
              <a:rPr lang="en-US" sz="2799">
                <a:solidFill>
                  <a:srgbClr val="3A4C68"/>
                </a:solidFill>
                <a:latin typeface="Arimo Bold"/>
                <a:ea typeface="Arimo Bold"/>
                <a:cs typeface="Arimo Bold"/>
                <a:sym typeface="Arimo Bold"/>
              </a:rPr>
              <a:t>higher </a:t>
            </a:r>
            <a:r>
              <a:rPr lang="en-US" sz="2799">
                <a:solidFill>
                  <a:srgbClr val="3A4C68"/>
                </a:solidFill>
                <a:latin typeface="Arimo"/>
                <a:ea typeface="Arimo"/>
                <a:cs typeface="Arimo"/>
                <a:sym typeface="Arimo"/>
              </a:rPr>
              <a:t>will be </a:t>
            </a:r>
            <a:r>
              <a:rPr lang="en-US" sz="2799">
                <a:solidFill>
                  <a:srgbClr val="3A4C68"/>
                </a:solidFill>
                <a:latin typeface="Arimo Bold"/>
                <a:ea typeface="Arimo Bold"/>
                <a:cs typeface="Arimo Bold"/>
                <a:sym typeface="Arimo Bold"/>
              </a:rPr>
              <a:t>ADR </a:t>
            </a:r>
            <a:r>
              <a:rPr lang="en-US" sz="2799">
                <a:solidFill>
                  <a:srgbClr val="3A4C68"/>
                </a:solidFill>
                <a:latin typeface="Arimo"/>
                <a:ea typeface="Arimo"/>
                <a:cs typeface="Arimo"/>
                <a:sym typeface="Arimo"/>
              </a:rPr>
              <a:t>and </a:t>
            </a:r>
            <a:r>
              <a:rPr lang="en-US" sz="2799">
                <a:solidFill>
                  <a:srgbClr val="3A4C68"/>
                </a:solidFill>
                <a:latin typeface="Arimo Bold"/>
                <a:ea typeface="Arimo Bold"/>
                <a:cs typeface="Arimo Bold"/>
                <a:sym typeface="Arimo Bold"/>
              </a:rPr>
              <a:t>revenue</a:t>
            </a:r>
            <a:r>
              <a:rPr lang="en-US" sz="2799">
                <a:solidFill>
                  <a:srgbClr val="3A4C68"/>
                </a:solidFill>
                <a:latin typeface="Arimo"/>
                <a:ea typeface="Arimo"/>
                <a:cs typeface="Arimo"/>
                <a:sym typeface="Arimo"/>
              </a:rPr>
              <a:t> as well.</a:t>
            </a:r>
          </a:p>
          <a:p>
            <a:pPr algn="l" marL="955040" indent="-477520" lvl="1">
              <a:lnSpc>
                <a:spcPts val="3863"/>
              </a:lnSpc>
              <a:buFont typeface="Arial"/>
              <a:buChar char="•"/>
            </a:pPr>
            <a:r>
              <a:rPr lang="en-US" sz="2799">
                <a:solidFill>
                  <a:srgbClr val="3A4C68"/>
                </a:solidFill>
                <a:latin typeface="Arimo"/>
                <a:ea typeface="Arimo"/>
                <a:cs typeface="Arimo"/>
                <a:sym typeface="Arimo"/>
              </a:rPr>
              <a:t>The </a:t>
            </a:r>
            <a:r>
              <a:rPr lang="en-US" sz="2799">
                <a:solidFill>
                  <a:srgbClr val="3A4C68"/>
                </a:solidFill>
                <a:latin typeface="Arimo Bold"/>
                <a:ea typeface="Arimo Bold"/>
                <a:cs typeface="Arimo Bold"/>
                <a:sym typeface="Arimo Bold"/>
              </a:rPr>
              <a:t>percentage </a:t>
            </a:r>
            <a:r>
              <a:rPr lang="en-US" sz="2799">
                <a:solidFill>
                  <a:srgbClr val="3A4C68"/>
                </a:solidFill>
                <a:latin typeface="Arimo"/>
                <a:ea typeface="Arimo"/>
                <a:cs typeface="Arimo"/>
                <a:sym typeface="Arimo"/>
              </a:rPr>
              <a:t>of </a:t>
            </a:r>
            <a:r>
              <a:rPr lang="en-US" sz="2799">
                <a:solidFill>
                  <a:srgbClr val="3A4C68"/>
                </a:solidFill>
                <a:latin typeface="Arimo Bold"/>
                <a:ea typeface="Arimo Bold"/>
                <a:cs typeface="Arimo Bold"/>
                <a:sym typeface="Arimo Bold"/>
              </a:rPr>
              <a:t>repeated guests</a:t>
            </a:r>
            <a:r>
              <a:rPr lang="en-US" sz="2799">
                <a:solidFill>
                  <a:srgbClr val="3A4C68"/>
                </a:solidFill>
                <a:latin typeface="Arimo"/>
                <a:ea typeface="Arimo"/>
                <a:cs typeface="Arimo"/>
                <a:sym typeface="Arimo"/>
              </a:rPr>
              <a:t> is </a:t>
            </a:r>
            <a:r>
              <a:rPr lang="en-US" sz="2799">
                <a:solidFill>
                  <a:srgbClr val="3A4C68"/>
                </a:solidFill>
                <a:latin typeface="Arimo Bold"/>
                <a:ea typeface="Arimo Bold"/>
                <a:cs typeface="Arimo Bold"/>
                <a:sym typeface="Arimo Bold"/>
              </a:rPr>
              <a:t>very low</a:t>
            </a:r>
            <a:r>
              <a:rPr lang="en-US" sz="2799">
                <a:solidFill>
                  <a:srgbClr val="3A4C68"/>
                </a:solidFill>
                <a:latin typeface="Arimo"/>
                <a:ea typeface="Arimo"/>
                <a:cs typeface="Arimo"/>
                <a:sym typeface="Arimo"/>
              </a:rPr>
              <a:t>. Only </a:t>
            </a:r>
            <a:r>
              <a:rPr lang="en-US" sz="2799">
                <a:solidFill>
                  <a:srgbClr val="3A4C68"/>
                </a:solidFill>
                <a:latin typeface="Arimo Bold"/>
                <a:ea typeface="Arimo Bold"/>
                <a:cs typeface="Arimo Bold"/>
                <a:sym typeface="Arimo Bold"/>
              </a:rPr>
              <a:t>3.9%</a:t>
            </a:r>
            <a:r>
              <a:rPr lang="en-US" sz="2799">
                <a:solidFill>
                  <a:srgbClr val="3A4C68"/>
                </a:solidFill>
                <a:latin typeface="Arimo"/>
                <a:ea typeface="Arimo"/>
                <a:cs typeface="Arimo"/>
                <a:sym typeface="Arimo"/>
              </a:rPr>
              <a:t> people had </a:t>
            </a:r>
            <a:r>
              <a:rPr lang="en-US" sz="2799">
                <a:solidFill>
                  <a:srgbClr val="3A4C68"/>
                </a:solidFill>
                <a:latin typeface="Arimo Bold"/>
                <a:ea typeface="Arimo Bold"/>
                <a:cs typeface="Arimo Bold"/>
                <a:sym typeface="Arimo Bold"/>
              </a:rPr>
              <a:t>revisited </a:t>
            </a:r>
            <a:r>
              <a:rPr lang="en-US" sz="2799">
                <a:solidFill>
                  <a:srgbClr val="3A4C68"/>
                </a:solidFill>
                <a:latin typeface="Arimo"/>
                <a:ea typeface="Arimo"/>
                <a:cs typeface="Arimo"/>
                <a:sym typeface="Arimo"/>
              </a:rPr>
              <a:t>the hotels. Rest </a:t>
            </a:r>
            <a:r>
              <a:rPr lang="en-US" sz="2799">
                <a:solidFill>
                  <a:srgbClr val="3A4C68"/>
                </a:solidFill>
                <a:latin typeface="Arimo Bold"/>
                <a:ea typeface="Arimo Bold"/>
                <a:cs typeface="Arimo Bold"/>
                <a:sym typeface="Arimo Bold"/>
              </a:rPr>
              <a:t>96.1%</a:t>
            </a:r>
            <a:r>
              <a:rPr lang="en-US" sz="2799">
                <a:solidFill>
                  <a:srgbClr val="3A4C68"/>
                </a:solidFill>
                <a:latin typeface="Arimo"/>
                <a:ea typeface="Arimo"/>
                <a:cs typeface="Arimo"/>
                <a:sym typeface="Arimo"/>
              </a:rPr>
              <a:t> were </a:t>
            </a:r>
            <a:r>
              <a:rPr lang="en-US" sz="2799">
                <a:solidFill>
                  <a:srgbClr val="3A4C68"/>
                </a:solidFill>
                <a:latin typeface="Arimo Bold"/>
                <a:ea typeface="Arimo Bold"/>
                <a:cs typeface="Arimo Bold"/>
                <a:sym typeface="Arimo Bold"/>
              </a:rPr>
              <a:t>new guests</a:t>
            </a:r>
            <a:r>
              <a:rPr lang="en-US" sz="2799">
                <a:solidFill>
                  <a:srgbClr val="3A4C68"/>
                </a:solidFill>
                <a:latin typeface="Arimo"/>
                <a:ea typeface="Arimo"/>
                <a:cs typeface="Arimo"/>
                <a:sym typeface="Arimo"/>
              </a:rPr>
              <a:t>. So, </a:t>
            </a:r>
            <a:r>
              <a:rPr lang="en-US" sz="2799">
                <a:solidFill>
                  <a:srgbClr val="3A4C68"/>
                </a:solidFill>
                <a:latin typeface="Arimo Bold"/>
                <a:ea typeface="Arimo Bold"/>
                <a:cs typeface="Arimo Bold"/>
                <a:sym typeface="Arimo Bold"/>
              </a:rPr>
              <a:t>retention rate</a:t>
            </a:r>
            <a:r>
              <a:rPr lang="en-US" sz="2799">
                <a:solidFill>
                  <a:srgbClr val="3A4C68"/>
                </a:solidFill>
                <a:latin typeface="Arimo"/>
                <a:ea typeface="Arimo"/>
                <a:cs typeface="Arimo"/>
                <a:sym typeface="Arimo"/>
              </a:rPr>
              <a:t> is much </a:t>
            </a:r>
            <a:r>
              <a:rPr lang="en-US" sz="2799">
                <a:solidFill>
                  <a:srgbClr val="3A4C68"/>
                </a:solidFill>
                <a:latin typeface="Arimo Bold"/>
                <a:ea typeface="Arimo Bold"/>
                <a:cs typeface="Arimo Bold"/>
                <a:sym typeface="Arimo Bold"/>
              </a:rPr>
              <a:t>low</a:t>
            </a:r>
            <a:r>
              <a:rPr lang="en-US" sz="2799">
                <a:solidFill>
                  <a:srgbClr val="3A4C68"/>
                </a:solidFill>
                <a:latin typeface="Arimo"/>
                <a:ea typeface="Arimo"/>
                <a:cs typeface="Arimo"/>
                <a:sym typeface="Arimo"/>
              </a:rPr>
              <a:t>.</a:t>
            </a:r>
          </a:p>
          <a:p>
            <a:pPr algn="l" marL="955040" indent="-477520" lvl="1">
              <a:lnSpc>
                <a:spcPts val="3863"/>
              </a:lnSpc>
              <a:buFont typeface="Arial"/>
              <a:buChar char="•"/>
            </a:pPr>
            <a:r>
              <a:rPr lang="en-US" sz="2799">
                <a:solidFill>
                  <a:srgbClr val="3A4C68"/>
                </a:solidFill>
                <a:latin typeface="Arimo"/>
                <a:ea typeface="Arimo"/>
                <a:cs typeface="Arimo"/>
                <a:sym typeface="Arimo"/>
              </a:rPr>
              <a:t>The </a:t>
            </a:r>
            <a:r>
              <a:rPr lang="en-US" sz="2799">
                <a:solidFill>
                  <a:srgbClr val="3A4C68"/>
                </a:solidFill>
                <a:latin typeface="Arimo Bold"/>
                <a:ea typeface="Arimo Bold"/>
                <a:cs typeface="Arimo Bold"/>
                <a:sym typeface="Arimo Bold"/>
              </a:rPr>
              <a:t>percentage </a:t>
            </a:r>
            <a:r>
              <a:rPr lang="en-US" sz="2799">
                <a:solidFill>
                  <a:srgbClr val="3A4C68"/>
                </a:solidFill>
                <a:latin typeface="Arimo"/>
                <a:ea typeface="Arimo"/>
                <a:cs typeface="Arimo"/>
                <a:sym typeface="Arimo"/>
              </a:rPr>
              <a:t>of required </a:t>
            </a:r>
            <a:r>
              <a:rPr lang="en-US" sz="2799">
                <a:solidFill>
                  <a:srgbClr val="3A4C68"/>
                </a:solidFill>
                <a:latin typeface="Arimo Bold"/>
                <a:ea typeface="Arimo Bold"/>
                <a:cs typeface="Arimo Bold"/>
                <a:sym typeface="Arimo Bold"/>
              </a:rPr>
              <a:t>car parking spaces</a:t>
            </a:r>
            <a:r>
              <a:rPr lang="en-US" sz="2799">
                <a:solidFill>
                  <a:srgbClr val="3A4C68"/>
                </a:solidFill>
                <a:latin typeface="Arimo"/>
                <a:ea typeface="Arimo"/>
                <a:cs typeface="Arimo"/>
                <a:sym typeface="Arimo"/>
              </a:rPr>
              <a:t> is very </a:t>
            </a:r>
            <a:r>
              <a:rPr lang="en-US" sz="2799">
                <a:solidFill>
                  <a:srgbClr val="3A4C68"/>
                </a:solidFill>
                <a:latin typeface="Arimo Bold"/>
                <a:ea typeface="Arimo Bold"/>
                <a:cs typeface="Arimo Bold"/>
                <a:sym typeface="Arimo Bold"/>
              </a:rPr>
              <a:t>low</a:t>
            </a:r>
            <a:r>
              <a:rPr lang="en-US" sz="2799">
                <a:solidFill>
                  <a:srgbClr val="3A4C68"/>
                </a:solidFill>
                <a:latin typeface="Arimo"/>
                <a:ea typeface="Arimo"/>
                <a:cs typeface="Arimo"/>
                <a:sym typeface="Arimo"/>
              </a:rPr>
              <a:t>. This means less car parking spaces </a:t>
            </a:r>
            <a:r>
              <a:rPr lang="en-US" sz="2799">
                <a:solidFill>
                  <a:srgbClr val="3A4C68"/>
                </a:solidFill>
                <a:latin typeface="Arimo Bold"/>
                <a:ea typeface="Arimo Bold"/>
                <a:cs typeface="Arimo Bold"/>
                <a:sym typeface="Arimo Bold"/>
              </a:rPr>
              <a:t>don't affect</a:t>
            </a:r>
            <a:r>
              <a:rPr lang="en-US" sz="2799">
                <a:solidFill>
                  <a:srgbClr val="3A4C68"/>
                </a:solidFill>
                <a:latin typeface="Arimo"/>
                <a:ea typeface="Arimo"/>
                <a:cs typeface="Arimo"/>
                <a:sym typeface="Arimo"/>
              </a:rPr>
              <a:t> the business much. Most of the customers (</a:t>
            </a:r>
            <a:r>
              <a:rPr lang="en-US" sz="2799">
                <a:solidFill>
                  <a:srgbClr val="3A4C68"/>
                </a:solidFill>
                <a:latin typeface="Arimo Bold"/>
                <a:ea typeface="Arimo Bold"/>
                <a:cs typeface="Arimo Bold"/>
                <a:sym typeface="Arimo Bold"/>
              </a:rPr>
              <a:t>91.6%</a:t>
            </a:r>
            <a:r>
              <a:rPr lang="en-US" sz="2799">
                <a:solidFill>
                  <a:srgbClr val="3A4C68"/>
                </a:solidFill>
                <a:latin typeface="Arimo"/>
                <a:ea typeface="Arimo"/>
                <a:cs typeface="Arimo"/>
                <a:sym typeface="Arimo"/>
              </a:rPr>
              <a:t>) do </a:t>
            </a:r>
            <a:r>
              <a:rPr lang="en-US" sz="2799">
                <a:solidFill>
                  <a:srgbClr val="3A4C68"/>
                </a:solidFill>
                <a:latin typeface="Arimo Bold"/>
                <a:ea typeface="Arimo Bold"/>
                <a:cs typeface="Arimo Bold"/>
                <a:sym typeface="Arimo Bold"/>
              </a:rPr>
              <a:t>not require</a:t>
            </a:r>
            <a:r>
              <a:rPr lang="en-US" sz="2799">
                <a:solidFill>
                  <a:srgbClr val="3A4C68"/>
                </a:solidFill>
                <a:latin typeface="Arimo"/>
                <a:ea typeface="Arimo"/>
                <a:cs typeface="Arimo"/>
                <a:sym typeface="Arimo"/>
              </a:rPr>
              <a:t> car parking spaces.</a:t>
            </a:r>
          </a:p>
          <a:p>
            <a:pPr algn="l" marL="955040" indent="-477520" lvl="1">
              <a:lnSpc>
                <a:spcPts val="3863"/>
              </a:lnSpc>
              <a:buFont typeface="Arial"/>
              <a:buChar char="•"/>
            </a:pPr>
            <a:r>
              <a:rPr lang="en-US" sz="2799">
                <a:solidFill>
                  <a:srgbClr val="3A4C68"/>
                </a:solidFill>
                <a:latin typeface="Arimo"/>
                <a:ea typeface="Arimo"/>
                <a:cs typeface="Arimo"/>
                <a:sym typeface="Arimo"/>
              </a:rPr>
              <a:t>Among different types of meals, </a:t>
            </a:r>
            <a:r>
              <a:rPr lang="en-US" sz="2799">
                <a:solidFill>
                  <a:srgbClr val="3A4C68"/>
                </a:solidFill>
                <a:latin typeface="Arimo Bold"/>
                <a:ea typeface="Arimo Bold"/>
                <a:cs typeface="Arimo Bold"/>
                <a:sym typeface="Arimo Bold"/>
              </a:rPr>
              <a:t>BB (Bed &amp; Breakfast)</a:t>
            </a:r>
            <a:r>
              <a:rPr lang="en-US" sz="2799">
                <a:solidFill>
                  <a:srgbClr val="3A4C68"/>
                </a:solidFill>
                <a:latin typeface="Arimo"/>
                <a:ea typeface="Arimo"/>
                <a:cs typeface="Arimo"/>
                <a:sym typeface="Arimo"/>
              </a:rPr>
              <a:t> is the </a:t>
            </a:r>
            <a:r>
              <a:rPr lang="en-US" sz="2799">
                <a:solidFill>
                  <a:srgbClr val="3A4C68"/>
                </a:solidFill>
                <a:latin typeface="Arimo Bold"/>
                <a:ea typeface="Arimo Bold"/>
                <a:cs typeface="Arimo Bold"/>
                <a:sym typeface="Arimo Bold"/>
              </a:rPr>
              <a:t>most preferred</a:t>
            </a:r>
            <a:r>
              <a:rPr lang="en-US" sz="2799">
                <a:solidFill>
                  <a:srgbClr val="3A4C68"/>
                </a:solidFill>
                <a:latin typeface="Arimo"/>
                <a:ea typeface="Arimo"/>
                <a:cs typeface="Arimo"/>
                <a:sym typeface="Arimo"/>
              </a:rPr>
              <a:t> type of </a:t>
            </a:r>
            <a:r>
              <a:rPr lang="en-US" sz="2799">
                <a:solidFill>
                  <a:srgbClr val="3A4C68"/>
                </a:solidFill>
                <a:latin typeface="Arimo Bold"/>
                <a:ea typeface="Arimo Bold"/>
                <a:cs typeface="Arimo Bold"/>
                <a:sym typeface="Arimo Bold"/>
              </a:rPr>
              <a:t>meal </a:t>
            </a:r>
            <a:r>
              <a:rPr lang="en-US" sz="2799">
                <a:solidFill>
                  <a:srgbClr val="3A4C68"/>
                </a:solidFill>
                <a:latin typeface="Arimo"/>
                <a:ea typeface="Arimo"/>
                <a:cs typeface="Arimo"/>
                <a:sym typeface="Arimo"/>
              </a:rPr>
              <a:t>by the guests. So, guests love to opt for this meal type.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300" y="0"/>
            <a:ext cx="18289200" cy="2348400"/>
            <a:chOff x="0" y="0"/>
            <a:chExt cx="24385600" cy="3131200"/>
          </a:xfrm>
        </p:grpSpPr>
        <p:sp>
          <p:nvSpPr>
            <p:cNvPr name="Freeform 3" id="3"/>
            <p:cNvSpPr/>
            <p:nvPr/>
          </p:nvSpPr>
          <p:spPr>
            <a:xfrm flipH="false" flipV="false" rot="0">
              <a:off x="0" y="0"/>
              <a:ext cx="24385651" cy="3131185"/>
            </a:xfrm>
            <a:custGeom>
              <a:avLst/>
              <a:gdLst/>
              <a:ahLst/>
              <a:cxnLst/>
              <a:rect r="r" b="b" t="t" l="l"/>
              <a:pathLst>
                <a:path h="3131185" w="24385651">
                  <a:moveTo>
                    <a:pt x="0" y="0"/>
                  </a:moveTo>
                  <a:lnTo>
                    <a:pt x="24385651" y="0"/>
                  </a:lnTo>
                  <a:lnTo>
                    <a:pt x="24385651" y="3131185"/>
                  </a:lnTo>
                  <a:lnTo>
                    <a:pt x="0" y="3131185"/>
                  </a:lnTo>
                  <a:close/>
                </a:path>
              </a:pathLst>
            </a:custGeom>
            <a:solidFill>
              <a:srgbClr val="3A4C68"/>
            </a:solidFill>
          </p:spPr>
        </p:sp>
      </p:grpSp>
      <p:sp>
        <p:nvSpPr>
          <p:cNvPr name="Freeform 4" id="4"/>
          <p:cNvSpPr/>
          <p:nvPr/>
        </p:nvSpPr>
        <p:spPr>
          <a:xfrm flipH="false" flipV="false" rot="-10800000">
            <a:off x="12280248" y="150"/>
            <a:ext cx="6013002" cy="1174500"/>
          </a:xfrm>
          <a:custGeom>
            <a:avLst/>
            <a:gdLst/>
            <a:ahLst/>
            <a:cxnLst/>
            <a:rect r="r" b="b" t="t" l="l"/>
            <a:pathLst>
              <a:path h="1174500" w="6013002">
                <a:moveTo>
                  <a:pt x="0" y="0"/>
                </a:moveTo>
                <a:lnTo>
                  <a:pt x="6013002" y="0"/>
                </a:lnTo>
                <a:lnTo>
                  <a:pt x="6013002" y="1174500"/>
                </a:lnTo>
                <a:lnTo>
                  <a:pt x="0" y="1174500"/>
                </a:lnTo>
                <a:lnTo>
                  <a:pt x="0" y="0"/>
                </a:lnTo>
                <a:close/>
              </a:path>
            </a:pathLst>
          </a:custGeom>
          <a:blipFill>
            <a:blip r:embed="rId3"/>
            <a:stretch>
              <a:fillRect l="-4139" t="-166595" r="-6" b="0"/>
            </a:stretch>
          </a:blipFill>
        </p:spPr>
      </p:sp>
      <p:sp>
        <p:nvSpPr>
          <p:cNvPr name="Freeform 5" id="5"/>
          <p:cNvSpPr/>
          <p:nvPr/>
        </p:nvSpPr>
        <p:spPr>
          <a:xfrm flipH="false" flipV="false" rot="-10800000">
            <a:off x="6018152" y="150"/>
            <a:ext cx="6262098" cy="1174500"/>
          </a:xfrm>
          <a:custGeom>
            <a:avLst/>
            <a:gdLst/>
            <a:ahLst/>
            <a:cxnLst/>
            <a:rect r="r" b="b" t="t" l="l"/>
            <a:pathLst>
              <a:path h="1174500" w="6262098">
                <a:moveTo>
                  <a:pt x="0" y="0"/>
                </a:moveTo>
                <a:lnTo>
                  <a:pt x="6262098" y="0"/>
                </a:lnTo>
                <a:lnTo>
                  <a:pt x="6262098" y="1174500"/>
                </a:lnTo>
                <a:lnTo>
                  <a:pt x="0" y="1174500"/>
                </a:lnTo>
                <a:lnTo>
                  <a:pt x="0" y="0"/>
                </a:lnTo>
                <a:close/>
              </a:path>
            </a:pathLst>
          </a:custGeom>
          <a:blipFill>
            <a:blip r:embed="rId3"/>
            <a:stretch>
              <a:fillRect l="0" t="-166595" r="-3" b="0"/>
            </a:stretch>
          </a:blipFill>
        </p:spPr>
      </p:sp>
      <p:sp>
        <p:nvSpPr>
          <p:cNvPr name="Freeform 6" id="6"/>
          <p:cNvSpPr/>
          <p:nvPr/>
        </p:nvSpPr>
        <p:spPr>
          <a:xfrm flipH="false" flipV="false" rot="-10800000">
            <a:off x="5148" y="150"/>
            <a:ext cx="6013002" cy="1174500"/>
          </a:xfrm>
          <a:custGeom>
            <a:avLst/>
            <a:gdLst/>
            <a:ahLst/>
            <a:cxnLst/>
            <a:rect r="r" b="b" t="t" l="l"/>
            <a:pathLst>
              <a:path h="1174500" w="6013002">
                <a:moveTo>
                  <a:pt x="0" y="0"/>
                </a:moveTo>
                <a:lnTo>
                  <a:pt x="6013002" y="0"/>
                </a:lnTo>
                <a:lnTo>
                  <a:pt x="6013002" y="1174500"/>
                </a:lnTo>
                <a:lnTo>
                  <a:pt x="0" y="1174500"/>
                </a:lnTo>
                <a:lnTo>
                  <a:pt x="0" y="0"/>
                </a:lnTo>
                <a:close/>
              </a:path>
            </a:pathLst>
          </a:custGeom>
          <a:blipFill>
            <a:blip r:embed="rId3"/>
            <a:stretch>
              <a:fillRect l="0" t="-166595" r="-4146" b="0"/>
            </a:stretch>
          </a:blipFill>
        </p:spPr>
      </p:sp>
      <p:sp>
        <p:nvSpPr>
          <p:cNvPr name="Freeform 7" id="7"/>
          <p:cNvSpPr/>
          <p:nvPr/>
        </p:nvSpPr>
        <p:spPr>
          <a:xfrm flipH="false" flipV="false" rot="0">
            <a:off x="-33555" y="9112472"/>
            <a:ext cx="9833985" cy="1174514"/>
          </a:xfrm>
          <a:custGeom>
            <a:avLst/>
            <a:gdLst/>
            <a:ahLst/>
            <a:cxnLst/>
            <a:rect r="r" b="b" t="t" l="l"/>
            <a:pathLst>
              <a:path h="1174514" w="9833985">
                <a:moveTo>
                  <a:pt x="0" y="0"/>
                </a:moveTo>
                <a:lnTo>
                  <a:pt x="9833986" y="0"/>
                </a:lnTo>
                <a:lnTo>
                  <a:pt x="9833986" y="1174514"/>
                </a:lnTo>
                <a:lnTo>
                  <a:pt x="0" y="1174514"/>
                </a:lnTo>
                <a:lnTo>
                  <a:pt x="0" y="0"/>
                </a:lnTo>
                <a:close/>
              </a:path>
            </a:pathLst>
          </a:custGeom>
          <a:blipFill>
            <a:blip r:embed="rId4"/>
            <a:stretch>
              <a:fillRect l="0" t="-165958" r="0" b="0"/>
            </a:stretch>
          </a:blipFill>
        </p:spPr>
      </p:sp>
      <p:sp>
        <p:nvSpPr>
          <p:cNvPr name="Freeform 8" id="8"/>
          <p:cNvSpPr/>
          <p:nvPr/>
        </p:nvSpPr>
        <p:spPr>
          <a:xfrm flipH="false" flipV="false" rot="0">
            <a:off x="9356931" y="9112450"/>
            <a:ext cx="8930947" cy="1174550"/>
          </a:xfrm>
          <a:custGeom>
            <a:avLst/>
            <a:gdLst/>
            <a:ahLst/>
            <a:cxnLst/>
            <a:rect r="r" b="b" t="t" l="l"/>
            <a:pathLst>
              <a:path h="1174550" w="8930947">
                <a:moveTo>
                  <a:pt x="0" y="0"/>
                </a:moveTo>
                <a:lnTo>
                  <a:pt x="8930947" y="0"/>
                </a:lnTo>
                <a:lnTo>
                  <a:pt x="8930947" y="1174550"/>
                </a:lnTo>
                <a:lnTo>
                  <a:pt x="0" y="1174550"/>
                </a:lnTo>
                <a:lnTo>
                  <a:pt x="0" y="0"/>
                </a:lnTo>
                <a:close/>
              </a:path>
            </a:pathLst>
          </a:custGeom>
          <a:blipFill>
            <a:blip r:embed="rId4"/>
            <a:stretch>
              <a:fillRect l="0" t="-165945" r="-10109" b="-1"/>
            </a:stretch>
          </a:blipFill>
        </p:spPr>
      </p:sp>
      <p:sp>
        <p:nvSpPr>
          <p:cNvPr name="Freeform 9" id="9"/>
          <p:cNvSpPr/>
          <p:nvPr/>
        </p:nvSpPr>
        <p:spPr>
          <a:xfrm flipH="false" flipV="false" rot="0">
            <a:off x="12945246" y="8051946"/>
            <a:ext cx="2746096" cy="597040"/>
          </a:xfrm>
          <a:custGeom>
            <a:avLst/>
            <a:gdLst/>
            <a:ahLst/>
            <a:cxnLst/>
            <a:rect r="r" b="b" t="t" l="l"/>
            <a:pathLst>
              <a:path h="597040" w="2746096">
                <a:moveTo>
                  <a:pt x="0" y="0"/>
                </a:moveTo>
                <a:lnTo>
                  <a:pt x="2746096" y="0"/>
                </a:lnTo>
                <a:lnTo>
                  <a:pt x="2746096" y="597040"/>
                </a:lnTo>
                <a:lnTo>
                  <a:pt x="0" y="59704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2698475" y="2454775"/>
            <a:ext cx="13506750" cy="1297350"/>
          </a:xfrm>
          <a:prstGeom prst="rect">
            <a:avLst/>
          </a:prstGeom>
        </p:spPr>
        <p:txBody>
          <a:bodyPr anchor="t" rtlCol="false" tIns="0" lIns="0" bIns="0" rIns="0">
            <a:spAutoFit/>
          </a:bodyPr>
          <a:lstStyle/>
          <a:p>
            <a:pPr algn="ctr">
              <a:lnSpc>
                <a:spcPts val="8400"/>
              </a:lnSpc>
            </a:pPr>
            <a:r>
              <a:rPr lang="en-US" sz="7000">
                <a:solidFill>
                  <a:srgbClr val="FE8175"/>
                </a:solidFill>
                <a:latin typeface="Anton"/>
                <a:ea typeface="Anton"/>
                <a:cs typeface="Anton"/>
                <a:sym typeface="Anton"/>
              </a:rPr>
              <a:t>Agenda of </a:t>
            </a:r>
            <a:r>
              <a:rPr lang="en-US" sz="7000">
                <a:solidFill>
                  <a:srgbClr val="3A4C68"/>
                </a:solidFill>
                <a:latin typeface="Anton"/>
                <a:ea typeface="Anton"/>
                <a:cs typeface="Anton"/>
                <a:sym typeface="Anton"/>
              </a:rPr>
              <a:t>Data Analysis</a:t>
            </a:r>
          </a:p>
        </p:txBody>
      </p:sp>
      <p:sp>
        <p:nvSpPr>
          <p:cNvPr name="TextBox 11" id="11"/>
          <p:cNvSpPr txBox="true"/>
          <p:nvPr/>
        </p:nvSpPr>
        <p:spPr>
          <a:xfrm rot="0">
            <a:off x="3322425" y="3685100"/>
            <a:ext cx="12459150" cy="4162725"/>
          </a:xfrm>
          <a:prstGeom prst="rect">
            <a:avLst/>
          </a:prstGeom>
        </p:spPr>
        <p:txBody>
          <a:bodyPr anchor="t" rtlCol="false" tIns="0" lIns="0" bIns="0" rIns="0">
            <a:spAutoFit/>
          </a:bodyPr>
          <a:lstStyle/>
          <a:p>
            <a:pPr algn="l" marL="1016000" indent="-508000" lvl="1">
              <a:lnSpc>
                <a:spcPts val="3779"/>
              </a:lnSpc>
              <a:buFont typeface="Arial"/>
              <a:buChar char="•"/>
            </a:pPr>
            <a:r>
              <a:rPr lang="en-US" sz="3000">
                <a:solidFill>
                  <a:srgbClr val="3A4C68"/>
                </a:solidFill>
                <a:latin typeface="Arimo Bold"/>
                <a:ea typeface="Arimo Bold"/>
                <a:cs typeface="Arimo Bold"/>
                <a:sym typeface="Arimo Bold"/>
              </a:rPr>
              <a:t>Have you ever wondered when the best time to book a </a:t>
            </a:r>
          </a:p>
          <a:p>
            <a:pPr algn="l" marL="1016000" indent="-508000" lvl="1">
              <a:lnSpc>
                <a:spcPts val="3779"/>
              </a:lnSpc>
            </a:pPr>
            <a:r>
              <a:rPr lang="en-US" sz="3000">
                <a:solidFill>
                  <a:srgbClr val="3A4C68"/>
                </a:solidFill>
                <a:latin typeface="Arimo Bold"/>
                <a:ea typeface="Arimo Bold"/>
                <a:cs typeface="Arimo Bold"/>
                <a:sym typeface="Arimo Bold"/>
              </a:rPr>
              <a:t>hotel room is?</a:t>
            </a:r>
          </a:p>
          <a:p>
            <a:pPr algn="l" marL="1083733" indent="-541867" lvl="1">
              <a:lnSpc>
                <a:spcPts val="4032"/>
              </a:lnSpc>
            </a:pPr>
          </a:p>
          <a:p>
            <a:pPr algn="l" marL="1016000" indent="-508000" lvl="1">
              <a:lnSpc>
                <a:spcPts val="3779"/>
              </a:lnSpc>
              <a:buFont typeface="Arial"/>
              <a:buChar char="•"/>
            </a:pPr>
            <a:r>
              <a:rPr lang="en-US" sz="3000">
                <a:solidFill>
                  <a:srgbClr val="3A4C68"/>
                </a:solidFill>
                <a:latin typeface="Arimo Bold"/>
                <a:ea typeface="Arimo Bold"/>
                <a:cs typeface="Arimo Bold"/>
                <a:sym typeface="Arimo Bold"/>
              </a:rPr>
              <a:t>Or the optimal length of stay in order to get the best daily rate?</a:t>
            </a:r>
          </a:p>
          <a:p>
            <a:pPr algn="l" marL="1083733" indent="-541867" lvl="1">
              <a:lnSpc>
                <a:spcPts val="4032"/>
              </a:lnSpc>
            </a:pPr>
          </a:p>
          <a:p>
            <a:pPr algn="l" marL="1016000" indent="-508000" lvl="1">
              <a:lnSpc>
                <a:spcPts val="3779"/>
              </a:lnSpc>
              <a:buFont typeface="Arial"/>
              <a:buChar char="•"/>
            </a:pPr>
            <a:r>
              <a:rPr lang="en-US" sz="3000">
                <a:solidFill>
                  <a:srgbClr val="3A4C68"/>
                </a:solidFill>
                <a:latin typeface="Arimo Bold"/>
                <a:ea typeface="Arimo Bold"/>
                <a:cs typeface="Arimo Bold"/>
                <a:sym typeface="Arimo Bold"/>
              </a:rPr>
              <a:t>What if you wanted to predict which hotel likely to receive a disproportionately high number of special requests?</a:t>
            </a:r>
          </a:p>
          <a:p>
            <a:pPr algn="l" marL="1083733" indent="-541867" lvl="1">
              <a:lnSpc>
                <a:spcPts val="4224"/>
              </a:lnSpc>
            </a:pPr>
          </a:p>
          <a:p>
            <a:pPr algn="l" marL="1083733" indent="-541867" lvl="1">
              <a:lnSpc>
                <a:spcPts val="4416"/>
              </a:lnSpc>
            </a:pPr>
          </a:p>
          <a:p>
            <a:pPr algn="l" marL="1083733" indent="-541867" lvl="1">
              <a:lnSpc>
                <a:spcPts val="4416"/>
              </a:lnSpc>
            </a:pPr>
          </a:p>
          <a:p>
            <a:pPr algn="l" marL="1083733" indent="-541867" lvl="1">
              <a:lnSpc>
                <a:spcPts val="4416"/>
              </a:lnSpc>
            </a:pPr>
          </a:p>
        </p:txBody>
      </p:sp>
      <p:sp>
        <p:nvSpPr>
          <p:cNvPr name="Freeform 12" id="12"/>
          <p:cNvSpPr/>
          <p:nvPr/>
        </p:nvSpPr>
        <p:spPr>
          <a:xfrm flipH="false" flipV="false" rot="0">
            <a:off x="15491654" y="597676"/>
            <a:ext cx="2796348" cy="6143200"/>
          </a:xfrm>
          <a:custGeom>
            <a:avLst/>
            <a:gdLst/>
            <a:ahLst/>
            <a:cxnLst/>
            <a:rect r="r" b="b" t="t" l="l"/>
            <a:pathLst>
              <a:path h="6143200" w="2796348">
                <a:moveTo>
                  <a:pt x="0" y="0"/>
                </a:moveTo>
                <a:lnTo>
                  <a:pt x="2796348" y="0"/>
                </a:lnTo>
                <a:lnTo>
                  <a:pt x="2796348" y="6143200"/>
                </a:lnTo>
                <a:lnTo>
                  <a:pt x="0" y="6143200"/>
                </a:lnTo>
                <a:lnTo>
                  <a:pt x="0" y="0"/>
                </a:lnTo>
                <a:close/>
              </a:path>
            </a:pathLst>
          </a:custGeom>
          <a:blipFill>
            <a:blip r:embed="rId7"/>
            <a:stretch>
              <a:fillRect l="0" t="0" r="-123259" b="0"/>
            </a:stretch>
          </a:blipFill>
        </p:spPr>
      </p:sp>
      <p:sp>
        <p:nvSpPr>
          <p:cNvPr name="Freeform 13" id="13"/>
          <p:cNvSpPr/>
          <p:nvPr/>
        </p:nvSpPr>
        <p:spPr>
          <a:xfrm flipH="false" flipV="false" rot="0">
            <a:off x="-185956" y="3546100"/>
            <a:ext cx="3582552" cy="6143248"/>
          </a:xfrm>
          <a:custGeom>
            <a:avLst/>
            <a:gdLst/>
            <a:ahLst/>
            <a:cxnLst/>
            <a:rect r="r" b="b" t="t" l="l"/>
            <a:pathLst>
              <a:path h="6143248" w="3582552">
                <a:moveTo>
                  <a:pt x="0" y="0"/>
                </a:moveTo>
                <a:lnTo>
                  <a:pt x="3582552" y="0"/>
                </a:lnTo>
                <a:lnTo>
                  <a:pt x="3582552" y="6143248"/>
                </a:lnTo>
                <a:lnTo>
                  <a:pt x="0" y="6143248"/>
                </a:lnTo>
                <a:lnTo>
                  <a:pt x="0" y="0"/>
                </a:lnTo>
                <a:close/>
              </a:path>
            </a:pathLst>
          </a:custGeom>
          <a:blipFill>
            <a:blip r:embed="rId8"/>
            <a:stretch>
              <a:fillRect l="-74267" t="0" r="0" b="-1"/>
            </a:stretch>
          </a:blipFill>
        </p:spPr>
      </p:sp>
      <p:sp>
        <p:nvSpPr>
          <p:cNvPr name="TextBox 14" id="14"/>
          <p:cNvSpPr txBox="true"/>
          <p:nvPr/>
        </p:nvSpPr>
        <p:spPr>
          <a:xfrm rot="0">
            <a:off x="2646475" y="9434100"/>
            <a:ext cx="15108750" cy="765075"/>
          </a:xfrm>
          <a:prstGeom prst="rect">
            <a:avLst/>
          </a:prstGeom>
        </p:spPr>
        <p:txBody>
          <a:bodyPr anchor="t" rtlCol="false" tIns="0" lIns="0" bIns="0" rIns="0">
            <a:spAutoFit/>
          </a:bodyPr>
          <a:lstStyle/>
          <a:p>
            <a:pPr algn="l">
              <a:lnSpc>
                <a:spcPts val="4416"/>
              </a:lnSpc>
            </a:pPr>
            <a:r>
              <a:rPr lang="en-US" sz="3200">
                <a:solidFill>
                  <a:srgbClr val="3A4C68"/>
                </a:solidFill>
                <a:latin typeface="Arimo Bold"/>
                <a:ea typeface="Arimo Bold"/>
                <a:cs typeface="Arimo Bold"/>
                <a:sym typeface="Arimo Bold"/>
              </a:rPr>
              <a:t>So, this hotel booking dataset can help us to explore all of this questions!</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689602" y="150"/>
            <a:ext cx="1598400" cy="10311000"/>
            <a:chOff x="0" y="0"/>
            <a:chExt cx="2131200" cy="13748000"/>
          </a:xfrm>
        </p:grpSpPr>
        <p:sp>
          <p:nvSpPr>
            <p:cNvPr name="Freeform 3" id="3"/>
            <p:cNvSpPr/>
            <p:nvPr/>
          </p:nvSpPr>
          <p:spPr>
            <a:xfrm flipH="false" flipV="false" rot="0">
              <a:off x="0" y="0"/>
              <a:ext cx="2131187" cy="13748004"/>
            </a:xfrm>
            <a:custGeom>
              <a:avLst/>
              <a:gdLst/>
              <a:ahLst/>
              <a:cxnLst/>
              <a:rect r="r" b="b" t="t" l="l"/>
              <a:pathLst>
                <a:path h="13748004" w="2131187">
                  <a:moveTo>
                    <a:pt x="2131187" y="0"/>
                  </a:moveTo>
                  <a:lnTo>
                    <a:pt x="0" y="0"/>
                  </a:lnTo>
                  <a:lnTo>
                    <a:pt x="0" y="13748004"/>
                  </a:lnTo>
                  <a:lnTo>
                    <a:pt x="2131187" y="13748004"/>
                  </a:lnTo>
                  <a:close/>
                </a:path>
              </a:pathLst>
            </a:custGeom>
            <a:solidFill>
              <a:srgbClr val="3A4C68"/>
            </a:solidFill>
          </p:spPr>
        </p:sp>
      </p:grpSp>
      <p:sp>
        <p:nvSpPr>
          <p:cNvPr name="Freeform 4" id="4"/>
          <p:cNvSpPr/>
          <p:nvPr/>
        </p:nvSpPr>
        <p:spPr>
          <a:xfrm flipH="true" flipV="false" rot="5400000">
            <a:off x="15551813" y="7574701"/>
            <a:ext cx="4297902" cy="1174500"/>
          </a:xfrm>
          <a:custGeom>
            <a:avLst/>
            <a:gdLst/>
            <a:ahLst/>
            <a:cxnLst/>
            <a:rect r="r" b="b" t="t" l="l"/>
            <a:pathLst>
              <a:path h="1174500" w="4297902">
                <a:moveTo>
                  <a:pt x="4297902" y="0"/>
                </a:moveTo>
                <a:lnTo>
                  <a:pt x="0" y="0"/>
                </a:lnTo>
                <a:lnTo>
                  <a:pt x="0" y="1174500"/>
                </a:lnTo>
                <a:lnTo>
                  <a:pt x="4297902" y="1174500"/>
                </a:lnTo>
                <a:lnTo>
                  <a:pt x="4297902" y="0"/>
                </a:lnTo>
                <a:close/>
              </a:path>
            </a:pathLst>
          </a:custGeom>
          <a:blipFill>
            <a:blip r:embed="rId3"/>
            <a:stretch>
              <a:fillRect l="-45700" t="-166595" r="-5" b="0"/>
            </a:stretch>
          </a:blipFill>
        </p:spPr>
      </p:sp>
      <p:sp>
        <p:nvSpPr>
          <p:cNvPr name="Freeform 5" id="5"/>
          <p:cNvSpPr/>
          <p:nvPr/>
        </p:nvSpPr>
        <p:spPr>
          <a:xfrm flipH="true" flipV="false" rot="5400000">
            <a:off x="14694263" y="2419251"/>
            <a:ext cx="6013002" cy="1174500"/>
          </a:xfrm>
          <a:custGeom>
            <a:avLst/>
            <a:gdLst/>
            <a:ahLst/>
            <a:cxnLst/>
            <a:rect r="r" b="b" t="t" l="l"/>
            <a:pathLst>
              <a:path h="1174500" w="6013002">
                <a:moveTo>
                  <a:pt x="6013002" y="0"/>
                </a:moveTo>
                <a:lnTo>
                  <a:pt x="0" y="0"/>
                </a:lnTo>
                <a:lnTo>
                  <a:pt x="0" y="1174500"/>
                </a:lnTo>
                <a:lnTo>
                  <a:pt x="6013002" y="1174500"/>
                </a:lnTo>
                <a:lnTo>
                  <a:pt x="6013002" y="0"/>
                </a:lnTo>
                <a:close/>
              </a:path>
            </a:pathLst>
          </a:custGeom>
          <a:blipFill>
            <a:blip r:embed="rId3"/>
            <a:stretch>
              <a:fillRect l="0" t="-166595" r="-4146" b="0"/>
            </a:stretch>
          </a:blipFill>
        </p:spPr>
      </p:sp>
      <p:sp>
        <p:nvSpPr>
          <p:cNvPr name="Freeform 6" id="6"/>
          <p:cNvSpPr/>
          <p:nvPr/>
        </p:nvSpPr>
        <p:spPr>
          <a:xfrm flipH="false" flipV="false" rot="-10800000">
            <a:off x="-171550" y="9271496"/>
            <a:ext cx="4775700" cy="1039652"/>
          </a:xfrm>
          <a:custGeom>
            <a:avLst/>
            <a:gdLst/>
            <a:ahLst/>
            <a:cxnLst/>
            <a:rect r="r" b="b" t="t" l="l"/>
            <a:pathLst>
              <a:path h="1039652" w="4775700">
                <a:moveTo>
                  <a:pt x="0" y="0"/>
                </a:moveTo>
                <a:lnTo>
                  <a:pt x="4775700" y="0"/>
                </a:lnTo>
                <a:lnTo>
                  <a:pt x="4775700" y="1039652"/>
                </a:lnTo>
                <a:lnTo>
                  <a:pt x="0" y="1039652"/>
                </a:lnTo>
                <a:lnTo>
                  <a:pt x="0" y="0"/>
                </a:lnTo>
                <a:close/>
              </a:path>
            </a:pathLst>
          </a:custGeom>
          <a:blipFill>
            <a:blip r:embed="rId4"/>
            <a:stretch>
              <a:fillRect l="3139" t="-140582" r="0" b="-204355"/>
            </a:stretch>
          </a:blipFill>
        </p:spPr>
      </p:sp>
      <p:sp>
        <p:nvSpPr>
          <p:cNvPr name="Freeform 7" id="7"/>
          <p:cNvSpPr/>
          <p:nvPr/>
        </p:nvSpPr>
        <p:spPr>
          <a:xfrm flipH="false" flipV="false" rot="0">
            <a:off x="15462490" y="9342216"/>
            <a:ext cx="1544722" cy="739772"/>
          </a:xfrm>
          <a:custGeom>
            <a:avLst/>
            <a:gdLst/>
            <a:ahLst/>
            <a:cxnLst/>
            <a:rect r="r" b="b" t="t" l="l"/>
            <a:pathLst>
              <a:path h="739772" w="1544722">
                <a:moveTo>
                  <a:pt x="0" y="0"/>
                </a:moveTo>
                <a:lnTo>
                  <a:pt x="1544722" y="0"/>
                </a:lnTo>
                <a:lnTo>
                  <a:pt x="1544722" y="739772"/>
                </a:lnTo>
                <a:lnTo>
                  <a:pt x="0" y="7397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296158" y="267360"/>
            <a:ext cx="938098" cy="477154"/>
          </a:xfrm>
          <a:custGeom>
            <a:avLst/>
            <a:gdLst/>
            <a:ahLst/>
            <a:cxnLst/>
            <a:rect r="r" b="b" t="t" l="l"/>
            <a:pathLst>
              <a:path h="477154" w="938098">
                <a:moveTo>
                  <a:pt x="0" y="0"/>
                </a:moveTo>
                <a:lnTo>
                  <a:pt x="938098" y="0"/>
                </a:lnTo>
                <a:lnTo>
                  <a:pt x="938098" y="477154"/>
                </a:lnTo>
                <a:lnTo>
                  <a:pt x="0" y="47715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1379025" y="272400"/>
            <a:ext cx="4683750" cy="1535775"/>
          </a:xfrm>
          <a:prstGeom prst="rect">
            <a:avLst/>
          </a:prstGeom>
        </p:spPr>
        <p:txBody>
          <a:bodyPr anchor="t" rtlCol="false" tIns="0" lIns="0" bIns="0" rIns="0">
            <a:spAutoFit/>
          </a:bodyPr>
          <a:lstStyle/>
          <a:p>
            <a:pPr algn="l">
              <a:lnSpc>
                <a:spcPts val="13680"/>
              </a:lnSpc>
            </a:pPr>
            <a:r>
              <a:rPr lang="en-US" sz="7600">
                <a:solidFill>
                  <a:srgbClr val="FE8175"/>
                </a:solidFill>
                <a:latin typeface="Anton"/>
                <a:ea typeface="Anton"/>
                <a:cs typeface="Anton"/>
                <a:sym typeface="Anton"/>
              </a:rPr>
              <a:t>Conclusion</a:t>
            </a:r>
          </a:p>
        </p:txBody>
      </p:sp>
      <p:sp>
        <p:nvSpPr>
          <p:cNvPr name="Freeform 10" id="10"/>
          <p:cNvSpPr/>
          <p:nvPr/>
        </p:nvSpPr>
        <p:spPr>
          <a:xfrm flipH="true" flipV="false" rot="0">
            <a:off x="15121604" y="-150400"/>
            <a:ext cx="3325050" cy="3433700"/>
          </a:xfrm>
          <a:custGeom>
            <a:avLst/>
            <a:gdLst/>
            <a:ahLst/>
            <a:cxnLst/>
            <a:rect r="r" b="b" t="t" l="l"/>
            <a:pathLst>
              <a:path h="3433700" w="3325050">
                <a:moveTo>
                  <a:pt x="3325050" y="0"/>
                </a:moveTo>
                <a:lnTo>
                  <a:pt x="0" y="0"/>
                </a:lnTo>
                <a:lnTo>
                  <a:pt x="0" y="3433700"/>
                </a:lnTo>
                <a:lnTo>
                  <a:pt x="3325050" y="3433700"/>
                </a:lnTo>
                <a:lnTo>
                  <a:pt x="3325050" y="0"/>
                </a:lnTo>
                <a:close/>
              </a:path>
            </a:pathLst>
          </a:custGeom>
          <a:blipFill>
            <a:blip r:embed="rId9"/>
            <a:stretch>
              <a:fillRect l="-31160" t="-24979" r="-1" b="0"/>
            </a:stretch>
          </a:blipFill>
        </p:spPr>
      </p:sp>
      <p:sp>
        <p:nvSpPr>
          <p:cNvPr name="TextBox 11" id="11"/>
          <p:cNvSpPr txBox="true"/>
          <p:nvPr/>
        </p:nvSpPr>
        <p:spPr>
          <a:xfrm rot="0">
            <a:off x="1407925" y="2050200"/>
            <a:ext cx="13930950" cy="7623225"/>
          </a:xfrm>
          <a:prstGeom prst="rect">
            <a:avLst/>
          </a:prstGeom>
        </p:spPr>
        <p:txBody>
          <a:bodyPr anchor="t" rtlCol="false" tIns="0" lIns="0" bIns="0" rIns="0">
            <a:spAutoFit/>
          </a:bodyPr>
          <a:lstStyle/>
          <a:p>
            <a:pPr algn="l" marL="955040" indent="-477520" lvl="1">
              <a:lnSpc>
                <a:spcPts val="3863"/>
              </a:lnSpc>
              <a:buFont typeface="Arial"/>
              <a:buChar char="•"/>
            </a:pPr>
            <a:r>
              <a:rPr lang="en-US" sz="2799">
                <a:solidFill>
                  <a:srgbClr val="3A4C68"/>
                </a:solidFill>
                <a:latin typeface="Arimo Bold"/>
                <a:ea typeface="Arimo Bold"/>
                <a:cs typeface="Arimo Bold"/>
                <a:sym typeface="Arimo Bold"/>
              </a:rPr>
              <a:t>'Direct'</a:t>
            </a:r>
            <a:r>
              <a:rPr lang="en-US" sz="2799">
                <a:solidFill>
                  <a:srgbClr val="3A4C68"/>
                </a:solidFill>
                <a:latin typeface="Arimo"/>
                <a:ea typeface="Arimo"/>
                <a:cs typeface="Arimo"/>
                <a:sym typeface="Arimo"/>
              </a:rPr>
              <a:t> and </a:t>
            </a:r>
            <a:r>
              <a:rPr lang="en-US" sz="2799">
                <a:solidFill>
                  <a:srgbClr val="3A4C68"/>
                </a:solidFill>
                <a:latin typeface="Arimo Bold"/>
                <a:ea typeface="Arimo Bold"/>
                <a:cs typeface="Arimo Bold"/>
                <a:sym typeface="Arimo Bold"/>
              </a:rPr>
              <a:t>'TA/TO'</a:t>
            </a:r>
            <a:r>
              <a:rPr lang="en-US" sz="2799">
                <a:solidFill>
                  <a:srgbClr val="3A4C68"/>
                </a:solidFill>
                <a:latin typeface="Arimo"/>
                <a:ea typeface="Arimo"/>
                <a:cs typeface="Arimo"/>
                <a:sym typeface="Arimo"/>
              </a:rPr>
              <a:t> have almost </a:t>
            </a:r>
            <a:r>
              <a:rPr lang="en-US" sz="2799">
                <a:solidFill>
                  <a:srgbClr val="3A4C68"/>
                </a:solidFill>
                <a:latin typeface="Arimo Bold"/>
                <a:ea typeface="Arimo Bold"/>
                <a:cs typeface="Arimo Bold"/>
                <a:sym typeface="Arimo Bold"/>
              </a:rPr>
              <a:t>equally contribution</a:t>
            </a:r>
            <a:r>
              <a:rPr lang="en-US" sz="2799">
                <a:solidFill>
                  <a:srgbClr val="3A4C68"/>
                </a:solidFill>
                <a:latin typeface="Arimo"/>
                <a:ea typeface="Arimo"/>
                <a:cs typeface="Arimo"/>
                <a:sym typeface="Arimo"/>
              </a:rPr>
              <a:t> in </a:t>
            </a:r>
            <a:r>
              <a:rPr lang="en-US" sz="2799">
                <a:solidFill>
                  <a:srgbClr val="3A4C68"/>
                </a:solidFill>
                <a:latin typeface="Arimo Bold"/>
                <a:ea typeface="Arimo Bold"/>
                <a:cs typeface="Arimo Bold"/>
                <a:sym typeface="Arimo Bold"/>
              </a:rPr>
              <a:t>ADR </a:t>
            </a:r>
            <a:r>
              <a:rPr lang="en-US" sz="2799">
                <a:solidFill>
                  <a:srgbClr val="3A4C68"/>
                </a:solidFill>
                <a:latin typeface="Arimo"/>
                <a:ea typeface="Arimo"/>
                <a:cs typeface="Arimo"/>
                <a:sym typeface="Arimo"/>
              </a:rPr>
              <a:t>in both type of hotels. While, </a:t>
            </a:r>
            <a:r>
              <a:rPr lang="en-US" sz="2799">
                <a:solidFill>
                  <a:srgbClr val="3A4C68"/>
                </a:solidFill>
                <a:latin typeface="Arimo Bold"/>
                <a:ea typeface="Arimo Bold"/>
                <a:cs typeface="Arimo Bold"/>
                <a:sym typeface="Arimo Bold"/>
              </a:rPr>
              <a:t>GDS</a:t>
            </a:r>
            <a:r>
              <a:rPr lang="en-US" sz="2799">
                <a:solidFill>
                  <a:srgbClr val="3A4C68"/>
                </a:solidFill>
                <a:latin typeface="Arimo"/>
                <a:ea typeface="Arimo"/>
                <a:cs typeface="Arimo"/>
                <a:sym typeface="Arimo"/>
              </a:rPr>
              <a:t> has </a:t>
            </a:r>
            <a:r>
              <a:rPr lang="en-US" sz="2799">
                <a:solidFill>
                  <a:srgbClr val="3A4C68"/>
                </a:solidFill>
                <a:latin typeface="Arimo Bold"/>
                <a:ea typeface="Arimo Bold"/>
                <a:cs typeface="Arimo Bold"/>
                <a:sym typeface="Arimo Bold"/>
              </a:rPr>
              <a:t>highly contributed</a:t>
            </a:r>
            <a:r>
              <a:rPr lang="en-US" sz="2799">
                <a:solidFill>
                  <a:srgbClr val="3A4C68"/>
                </a:solidFill>
                <a:latin typeface="Arimo"/>
                <a:ea typeface="Arimo"/>
                <a:cs typeface="Arimo"/>
                <a:sym typeface="Arimo"/>
              </a:rPr>
              <a:t> in </a:t>
            </a:r>
            <a:r>
              <a:rPr lang="en-US" sz="2799">
                <a:solidFill>
                  <a:srgbClr val="3A4C68"/>
                </a:solidFill>
                <a:latin typeface="Arimo Bold"/>
                <a:ea typeface="Arimo Bold"/>
                <a:cs typeface="Arimo Bold"/>
                <a:sym typeface="Arimo Bold"/>
              </a:rPr>
              <a:t>ADR </a:t>
            </a:r>
            <a:r>
              <a:rPr lang="en-US" sz="2799">
                <a:solidFill>
                  <a:srgbClr val="3A4C68"/>
                </a:solidFill>
                <a:latin typeface="Arimo"/>
                <a:ea typeface="Arimo"/>
                <a:cs typeface="Arimo"/>
                <a:sym typeface="Arimo"/>
              </a:rPr>
              <a:t>in </a:t>
            </a:r>
            <a:r>
              <a:rPr lang="en-US" sz="2799">
                <a:solidFill>
                  <a:srgbClr val="3A4C68"/>
                </a:solidFill>
                <a:latin typeface="Arimo Bold"/>
                <a:ea typeface="Arimo Bold"/>
                <a:cs typeface="Arimo Bold"/>
                <a:sym typeface="Arimo Bold"/>
              </a:rPr>
              <a:t>'City Hotel'</a:t>
            </a:r>
            <a:r>
              <a:rPr lang="en-US" sz="2799">
                <a:solidFill>
                  <a:srgbClr val="3A4C68"/>
                </a:solidFill>
                <a:latin typeface="Arimo"/>
                <a:ea typeface="Arimo"/>
                <a:cs typeface="Arimo"/>
                <a:sym typeface="Arimo"/>
              </a:rPr>
              <a:t> type.</a:t>
            </a:r>
          </a:p>
          <a:p>
            <a:pPr algn="l" marL="955040" indent="-477520" lvl="1">
              <a:lnSpc>
                <a:spcPts val="3863"/>
              </a:lnSpc>
              <a:buFont typeface="Arial"/>
              <a:buChar char="•"/>
            </a:pPr>
            <a:r>
              <a:rPr lang="en-US" sz="2799">
                <a:solidFill>
                  <a:srgbClr val="3A4C68"/>
                </a:solidFill>
                <a:latin typeface="Arimo Bold"/>
                <a:ea typeface="Arimo Bold"/>
                <a:cs typeface="Arimo Bold"/>
                <a:sym typeface="Arimo Bold"/>
              </a:rPr>
              <a:t>Optimal stay length</a:t>
            </a:r>
            <a:r>
              <a:rPr lang="en-US" sz="2799">
                <a:solidFill>
                  <a:srgbClr val="3A4C68"/>
                </a:solidFill>
                <a:latin typeface="Arimo"/>
                <a:ea typeface="Arimo"/>
                <a:cs typeface="Arimo"/>
                <a:sym typeface="Arimo"/>
              </a:rPr>
              <a:t> in both the hotel types (City and Resort Hotel) is less than </a:t>
            </a:r>
            <a:r>
              <a:rPr lang="en-US" sz="2799">
                <a:solidFill>
                  <a:srgbClr val="3A4C68"/>
                </a:solidFill>
                <a:latin typeface="Arimo Bold"/>
                <a:ea typeface="Arimo Bold"/>
                <a:cs typeface="Arimo Bold"/>
                <a:sym typeface="Arimo Bold"/>
              </a:rPr>
              <a:t>7 days</a:t>
            </a:r>
            <a:r>
              <a:rPr lang="en-US" sz="2799">
                <a:solidFill>
                  <a:srgbClr val="3A4C68"/>
                </a:solidFill>
                <a:latin typeface="Arimo"/>
                <a:ea typeface="Arimo"/>
                <a:cs typeface="Arimo"/>
                <a:sym typeface="Arimo"/>
              </a:rPr>
              <a:t>. Usually people stay for a week. So,</a:t>
            </a:r>
            <a:r>
              <a:rPr lang="en-US" sz="2799">
                <a:solidFill>
                  <a:srgbClr val="3A4C68"/>
                </a:solidFill>
                <a:latin typeface="Arimo Bold"/>
                <a:ea typeface="Arimo Bold"/>
                <a:cs typeface="Arimo Bold"/>
                <a:sym typeface="Arimo Bold"/>
              </a:rPr>
              <a:t> after 1 week</a:t>
            </a:r>
            <a:r>
              <a:rPr lang="en-US" sz="2799">
                <a:solidFill>
                  <a:srgbClr val="3A4C68"/>
                </a:solidFill>
                <a:latin typeface="Arimo"/>
                <a:ea typeface="Arimo"/>
                <a:cs typeface="Arimo"/>
                <a:sym typeface="Arimo"/>
              </a:rPr>
              <a:t>, the </a:t>
            </a:r>
            <a:r>
              <a:rPr lang="en-US" sz="2799">
                <a:solidFill>
                  <a:srgbClr val="3A4C68"/>
                </a:solidFill>
                <a:latin typeface="Arimo Bold"/>
                <a:ea typeface="Arimo Bold"/>
                <a:cs typeface="Arimo Bold"/>
                <a:sym typeface="Arimo Bold"/>
              </a:rPr>
              <a:t>optimal stay length</a:t>
            </a:r>
            <a:r>
              <a:rPr lang="en-US" sz="2799">
                <a:solidFill>
                  <a:srgbClr val="3A4C68"/>
                </a:solidFill>
                <a:latin typeface="Arimo"/>
                <a:ea typeface="Arimo"/>
                <a:cs typeface="Arimo"/>
                <a:sym typeface="Arimo"/>
              </a:rPr>
              <a:t> </a:t>
            </a:r>
            <a:r>
              <a:rPr lang="en-US" sz="2799">
                <a:solidFill>
                  <a:srgbClr val="3A4C68"/>
                </a:solidFill>
                <a:latin typeface="Arimo Bold"/>
                <a:ea typeface="Arimo Bold"/>
                <a:cs typeface="Arimo Bold"/>
                <a:sym typeface="Arimo Bold"/>
              </a:rPr>
              <a:t>declined</a:t>
            </a:r>
            <a:r>
              <a:rPr lang="en-US" sz="2799">
                <a:solidFill>
                  <a:srgbClr val="3A4C68"/>
                </a:solidFill>
                <a:latin typeface="Arimo"/>
                <a:ea typeface="Arimo"/>
                <a:cs typeface="Arimo"/>
                <a:sym typeface="Arimo"/>
              </a:rPr>
              <a:t> drastically.</a:t>
            </a:r>
          </a:p>
          <a:p>
            <a:pPr algn="l" marL="955040" indent="-477520" lvl="1">
              <a:lnSpc>
                <a:spcPts val="3863"/>
              </a:lnSpc>
              <a:buFont typeface="Arial"/>
              <a:buChar char="•"/>
            </a:pPr>
            <a:r>
              <a:rPr lang="en-US" sz="2799">
                <a:solidFill>
                  <a:srgbClr val="3A4C68"/>
                </a:solidFill>
                <a:latin typeface="Arimo Bold"/>
                <a:ea typeface="Arimo Bold"/>
                <a:cs typeface="Arimo Bold"/>
                <a:sym typeface="Arimo Bold"/>
              </a:rPr>
              <a:t>Most number </a:t>
            </a:r>
            <a:r>
              <a:rPr lang="en-US" sz="2799">
                <a:solidFill>
                  <a:srgbClr val="3A4C68"/>
                </a:solidFill>
                <a:latin typeface="Arimo"/>
                <a:ea typeface="Arimo"/>
                <a:cs typeface="Arimo"/>
                <a:sym typeface="Arimo"/>
              </a:rPr>
              <a:t>of </a:t>
            </a:r>
            <a:r>
              <a:rPr lang="en-US" sz="2799">
                <a:solidFill>
                  <a:srgbClr val="3A4C68"/>
                </a:solidFill>
                <a:latin typeface="Arimo Bold"/>
                <a:ea typeface="Arimo Bold"/>
                <a:cs typeface="Arimo Bold"/>
                <a:sym typeface="Arimo Bold"/>
              </a:rPr>
              <a:t>bookings </a:t>
            </a:r>
            <a:r>
              <a:rPr lang="en-US" sz="2799">
                <a:solidFill>
                  <a:srgbClr val="3A4C68"/>
                </a:solidFill>
                <a:latin typeface="Arimo"/>
                <a:ea typeface="Arimo"/>
                <a:cs typeface="Arimo"/>
                <a:sym typeface="Arimo"/>
              </a:rPr>
              <a:t>have taken place in the month of </a:t>
            </a:r>
            <a:r>
              <a:rPr lang="en-US" sz="2799">
                <a:solidFill>
                  <a:srgbClr val="3A4C68"/>
                </a:solidFill>
                <a:latin typeface="Arimo Bold"/>
                <a:ea typeface="Arimo Bold"/>
                <a:cs typeface="Arimo Bold"/>
                <a:sym typeface="Arimo Bold"/>
              </a:rPr>
              <a:t>July</a:t>
            </a:r>
            <a:r>
              <a:rPr lang="en-US" sz="2799">
                <a:solidFill>
                  <a:srgbClr val="3A4C68"/>
                </a:solidFill>
                <a:latin typeface="Arimo"/>
                <a:ea typeface="Arimo"/>
                <a:cs typeface="Arimo"/>
                <a:sym typeface="Arimo"/>
              </a:rPr>
              <a:t> and </a:t>
            </a:r>
            <a:r>
              <a:rPr lang="en-US" sz="2799">
                <a:solidFill>
                  <a:srgbClr val="3A4C68"/>
                </a:solidFill>
                <a:latin typeface="Arimo Bold"/>
                <a:ea typeface="Arimo Bold"/>
                <a:cs typeface="Arimo Bold"/>
                <a:sym typeface="Arimo Bold"/>
              </a:rPr>
              <a:t>August</a:t>
            </a:r>
            <a:r>
              <a:rPr lang="en-US" sz="2799">
                <a:solidFill>
                  <a:srgbClr val="3A4C68"/>
                </a:solidFill>
                <a:latin typeface="Arimo"/>
                <a:ea typeface="Arimo"/>
                <a:cs typeface="Arimo"/>
                <a:sym typeface="Arimo"/>
              </a:rPr>
              <a:t>. July and August are the </a:t>
            </a:r>
            <a:r>
              <a:rPr lang="en-US" sz="2799">
                <a:solidFill>
                  <a:srgbClr val="3A4C68"/>
                </a:solidFill>
                <a:latin typeface="Arimo Bold"/>
                <a:ea typeface="Arimo Bold"/>
                <a:cs typeface="Arimo Bold"/>
                <a:sym typeface="Arimo Bold"/>
              </a:rPr>
              <a:t>favourite months</a:t>
            </a:r>
            <a:r>
              <a:rPr lang="en-US" sz="2799">
                <a:solidFill>
                  <a:srgbClr val="3A4C68"/>
                </a:solidFill>
                <a:latin typeface="Arimo"/>
                <a:ea typeface="Arimo"/>
                <a:cs typeface="Arimo"/>
                <a:sym typeface="Arimo"/>
              </a:rPr>
              <a:t> of guests to </a:t>
            </a:r>
            <a:r>
              <a:rPr lang="en-US" sz="2799">
                <a:solidFill>
                  <a:srgbClr val="3A4C68"/>
                </a:solidFill>
                <a:latin typeface="Arimo Bold"/>
                <a:ea typeface="Arimo Bold"/>
                <a:cs typeface="Arimo Bold"/>
                <a:sym typeface="Arimo Bold"/>
              </a:rPr>
              <a:t>visit </a:t>
            </a:r>
            <a:r>
              <a:rPr lang="en-US" sz="2799">
                <a:solidFill>
                  <a:srgbClr val="3A4C68"/>
                </a:solidFill>
                <a:latin typeface="Arimo"/>
                <a:ea typeface="Arimo"/>
                <a:cs typeface="Arimo"/>
                <a:sym typeface="Arimo"/>
              </a:rPr>
              <a:t>different places.</a:t>
            </a:r>
          </a:p>
          <a:p>
            <a:pPr algn="l" marL="955040" indent="-477520" lvl="1">
              <a:lnSpc>
                <a:spcPts val="3863"/>
              </a:lnSpc>
              <a:buFont typeface="Arial"/>
              <a:buChar char="•"/>
            </a:pPr>
            <a:r>
              <a:rPr lang="en-US" sz="2799">
                <a:solidFill>
                  <a:srgbClr val="3A4C68"/>
                </a:solidFill>
                <a:latin typeface="Arimo"/>
                <a:ea typeface="Arimo"/>
                <a:cs typeface="Arimo"/>
                <a:sym typeface="Arimo"/>
              </a:rPr>
              <a:t>The</a:t>
            </a:r>
            <a:r>
              <a:rPr lang="en-US" sz="2799">
                <a:solidFill>
                  <a:srgbClr val="3A4C68"/>
                </a:solidFill>
                <a:latin typeface="Arimo Bold"/>
                <a:ea typeface="Arimo Bold"/>
                <a:cs typeface="Arimo Bold"/>
                <a:sym typeface="Arimo Bold"/>
              </a:rPr>
              <a:t> mostly</a:t>
            </a:r>
            <a:r>
              <a:rPr lang="en-US" sz="2799">
                <a:solidFill>
                  <a:srgbClr val="3A4C68"/>
                </a:solidFill>
                <a:latin typeface="Arimo"/>
                <a:ea typeface="Arimo"/>
                <a:cs typeface="Arimo"/>
                <a:sym typeface="Arimo"/>
              </a:rPr>
              <a:t> used </a:t>
            </a:r>
            <a:r>
              <a:rPr lang="en-US" sz="2799">
                <a:solidFill>
                  <a:srgbClr val="3A4C68"/>
                </a:solidFill>
                <a:latin typeface="Arimo Bold"/>
                <a:ea typeface="Arimo Bold"/>
                <a:cs typeface="Arimo Bold"/>
                <a:sym typeface="Arimo Bold"/>
              </a:rPr>
              <a:t>distribution channel </a:t>
            </a:r>
            <a:r>
              <a:rPr lang="en-US" sz="2799">
                <a:solidFill>
                  <a:srgbClr val="3A4C68"/>
                </a:solidFill>
                <a:latin typeface="Arimo"/>
                <a:ea typeface="Arimo"/>
                <a:cs typeface="Arimo"/>
                <a:sym typeface="Arimo"/>
              </a:rPr>
              <a:t>for booking is</a:t>
            </a:r>
            <a:r>
              <a:rPr lang="en-US" sz="2799">
                <a:solidFill>
                  <a:srgbClr val="3A4C68"/>
                </a:solidFill>
                <a:latin typeface="Arimo Bold"/>
                <a:ea typeface="Arimo Bold"/>
                <a:cs typeface="Arimo Bold"/>
                <a:sym typeface="Arimo Bold"/>
              </a:rPr>
              <a:t> 'TA/TO'</a:t>
            </a:r>
            <a:r>
              <a:rPr lang="en-US" sz="2799">
                <a:solidFill>
                  <a:srgbClr val="3A4C68"/>
                </a:solidFill>
                <a:latin typeface="Arimo"/>
                <a:ea typeface="Arimo"/>
                <a:cs typeface="Arimo"/>
                <a:sym typeface="Arimo"/>
              </a:rPr>
              <a:t>. </a:t>
            </a:r>
            <a:r>
              <a:rPr lang="en-US" sz="2799">
                <a:solidFill>
                  <a:srgbClr val="3A4C68"/>
                </a:solidFill>
                <a:latin typeface="Arimo Bold"/>
                <a:ea typeface="Arimo Bold"/>
                <a:cs typeface="Arimo Bold"/>
                <a:sym typeface="Arimo Bold"/>
              </a:rPr>
              <a:t>79.1%</a:t>
            </a:r>
            <a:r>
              <a:rPr lang="en-US" sz="2799">
                <a:solidFill>
                  <a:srgbClr val="3A4C68"/>
                </a:solidFill>
                <a:latin typeface="Arimo"/>
                <a:ea typeface="Arimo"/>
                <a:cs typeface="Arimo"/>
                <a:sym typeface="Arimo"/>
              </a:rPr>
              <a:t> </a:t>
            </a:r>
            <a:r>
              <a:rPr lang="en-US" sz="2799">
                <a:solidFill>
                  <a:srgbClr val="3A4C68"/>
                </a:solidFill>
                <a:latin typeface="Arimo Bold"/>
                <a:ea typeface="Arimo Bold"/>
                <a:cs typeface="Arimo Bold"/>
                <a:sym typeface="Arimo Bold"/>
              </a:rPr>
              <a:t>bookings </a:t>
            </a:r>
            <a:r>
              <a:rPr lang="en-US" sz="2799">
                <a:solidFill>
                  <a:srgbClr val="3A4C68"/>
                </a:solidFill>
                <a:latin typeface="Arimo"/>
                <a:ea typeface="Arimo"/>
                <a:cs typeface="Arimo"/>
                <a:sym typeface="Arimo"/>
              </a:rPr>
              <a:t>were made through </a:t>
            </a:r>
            <a:r>
              <a:rPr lang="en-US" sz="2799">
                <a:solidFill>
                  <a:srgbClr val="3A4C68"/>
                </a:solidFill>
                <a:latin typeface="Arimo Bold"/>
                <a:ea typeface="Arimo Bold"/>
                <a:cs typeface="Arimo Bold"/>
                <a:sym typeface="Arimo Bold"/>
              </a:rPr>
              <a:t>TA/TO</a:t>
            </a:r>
            <a:r>
              <a:rPr lang="en-US" sz="2799">
                <a:solidFill>
                  <a:srgbClr val="3A4C68"/>
                </a:solidFill>
                <a:latin typeface="Arimo"/>
                <a:ea typeface="Arimo"/>
                <a:cs typeface="Arimo"/>
                <a:sym typeface="Arimo"/>
              </a:rPr>
              <a:t> (</a:t>
            </a:r>
            <a:r>
              <a:rPr lang="en-US" sz="2799">
                <a:solidFill>
                  <a:srgbClr val="3A4C68"/>
                </a:solidFill>
                <a:latin typeface="Arimo Bold"/>
                <a:ea typeface="Arimo Bold"/>
                <a:cs typeface="Arimo Bold"/>
                <a:sym typeface="Arimo Bold"/>
              </a:rPr>
              <a:t>travel agents</a:t>
            </a:r>
            <a:r>
              <a:rPr lang="en-US" sz="2799">
                <a:solidFill>
                  <a:srgbClr val="3A4C68"/>
                </a:solidFill>
                <a:latin typeface="Arimo"/>
                <a:ea typeface="Arimo"/>
                <a:cs typeface="Arimo"/>
                <a:sym typeface="Arimo"/>
              </a:rPr>
              <a:t>/ </a:t>
            </a:r>
            <a:r>
              <a:rPr lang="en-US" sz="2799">
                <a:solidFill>
                  <a:srgbClr val="3A4C68"/>
                </a:solidFill>
                <a:latin typeface="Arimo Bold"/>
                <a:ea typeface="Arimo Bold"/>
                <a:cs typeface="Arimo Bold"/>
                <a:sym typeface="Arimo Bold"/>
              </a:rPr>
              <a:t>tour operators</a:t>
            </a:r>
            <a:r>
              <a:rPr lang="en-US" sz="2799">
                <a:solidFill>
                  <a:srgbClr val="3A4C68"/>
                </a:solidFill>
                <a:latin typeface="Arimo"/>
                <a:ea typeface="Arimo"/>
                <a:cs typeface="Arimo"/>
                <a:sym typeface="Arimo"/>
              </a:rPr>
              <a:t>).</a:t>
            </a:r>
          </a:p>
          <a:p>
            <a:pPr algn="l" marL="955040" indent="-477520" lvl="1">
              <a:lnSpc>
                <a:spcPts val="3863"/>
              </a:lnSpc>
              <a:buFont typeface="Arial"/>
              <a:buChar char="•"/>
            </a:pPr>
            <a:r>
              <a:rPr lang="en-US" sz="2799">
                <a:solidFill>
                  <a:srgbClr val="3A4C68"/>
                </a:solidFill>
                <a:latin typeface="Arimo"/>
                <a:ea typeface="Arimo"/>
                <a:cs typeface="Arimo"/>
                <a:sym typeface="Arimo"/>
              </a:rPr>
              <a:t>While calculating </a:t>
            </a:r>
            <a:r>
              <a:rPr lang="en-US" sz="2799">
                <a:solidFill>
                  <a:srgbClr val="3A4C68"/>
                </a:solidFill>
                <a:latin typeface="Arimo Bold"/>
                <a:ea typeface="Arimo Bold"/>
                <a:cs typeface="Arimo Bold"/>
                <a:sym typeface="Arimo Bold"/>
              </a:rPr>
              <a:t>ADR</a:t>
            </a:r>
            <a:r>
              <a:rPr lang="en-US" sz="2799">
                <a:solidFill>
                  <a:srgbClr val="3A4C68"/>
                </a:solidFill>
                <a:latin typeface="Arimo"/>
                <a:ea typeface="Arimo"/>
                <a:cs typeface="Arimo"/>
                <a:sym typeface="Arimo"/>
              </a:rPr>
              <a:t> across </a:t>
            </a:r>
            <a:r>
              <a:rPr lang="en-US" sz="2799">
                <a:solidFill>
                  <a:srgbClr val="3A4C68"/>
                </a:solidFill>
                <a:latin typeface="Arimo Bold"/>
                <a:ea typeface="Arimo Bold"/>
                <a:cs typeface="Arimo Bold"/>
                <a:sym typeface="Arimo Bold"/>
              </a:rPr>
              <a:t>different month</a:t>
            </a:r>
            <a:r>
              <a:rPr lang="en-US" sz="2799">
                <a:solidFill>
                  <a:srgbClr val="3A4C68"/>
                </a:solidFill>
                <a:latin typeface="Arimo"/>
                <a:ea typeface="Arimo"/>
                <a:cs typeface="Arimo"/>
                <a:sym typeface="Arimo"/>
              </a:rPr>
              <a:t>, it is found that for </a:t>
            </a:r>
            <a:r>
              <a:rPr lang="en-US" sz="2799">
                <a:solidFill>
                  <a:srgbClr val="3A4C68"/>
                </a:solidFill>
                <a:latin typeface="Arimo Bold"/>
                <a:ea typeface="Arimo Bold"/>
                <a:cs typeface="Arimo Bold"/>
                <a:sym typeface="Arimo Bold"/>
              </a:rPr>
              <a:t>Resort hotel</a:t>
            </a:r>
            <a:r>
              <a:rPr lang="en-US" sz="2799">
                <a:solidFill>
                  <a:srgbClr val="3A4C68"/>
                </a:solidFill>
                <a:latin typeface="Arimo"/>
                <a:ea typeface="Arimo"/>
                <a:cs typeface="Arimo"/>
                <a:sym typeface="Arimo"/>
              </a:rPr>
              <a:t>, </a:t>
            </a:r>
            <a:r>
              <a:rPr lang="en-US" sz="2799">
                <a:solidFill>
                  <a:srgbClr val="3A4C68"/>
                </a:solidFill>
                <a:latin typeface="Arimo Bold"/>
                <a:ea typeface="Arimo Bold"/>
                <a:cs typeface="Arimo Bold"/>
                <a:sym typeface="Arimo Bold"/>
              </a:rPr>
              <a:t>ADR </a:t>
            </a:r>
            <a:r>
              <a:rPr lang="en-US" sz="2799">
                <a:solidFill>
                  <a:srgbClr val="3A4C68"/>
                </a:solidFill>
                <a:latin typeface="Arimo"/>
                <a:ea typeface="Arimo"/>
                <a:cs typeface="Arimo"/>
                <a:sym typeface="Arimo"/>
              </a:rPr>
              <a:t>is </a:t>
            </a:r>
            <a:r>
              <a:rPr lang="en-US" sz="2799">
                <a:solidFill>
                  <a:srgbClr val="3A4C68"/>
                </a:solidFill>
                <a:latin typeface="Arimo Bold"/>
                <a:ea typeface="Arimo Bold"/>
                <a:cs typeface="Arimo Bold"/>
                <a:sym typeface="Arimo Bold"/>
              </a:rPr>
              <a:t>high </a:t>
            </a:r>
            <a:r>
              <a:rPr lang="en-US" sz="2799">
                <a:solidFill>
                  <a:srgbClr val="3A4C68"/>
                </a:solidFill>
                <a:latin typeface="Arimo"/>
                <a:ea typeface="Arimo"/>
                <a:cs typeface="Arimo"/>
                <a:sym typeface="Arimo"/>
              </a:rPr>
              <a:t>in the months of </a:t>
            </a:r>
            <a:r>
              <a:rPr lang="en-US" sz="2799">
                <a:solidFill>
                  <a:srgbClr val="3A4C68"/>
                </a:solidFill>
                <a:latin typeface="Arimo Bold"/>
                <a:ea typeface="Arimo Bold"/>
                <a:cs typeface="Arimo Bold"/>
                <a:sym typeface="Arimo Bold"/>
              </a:rPr>
              <a:t>June</a:t>
            </a:r>
            <a:r>
              <a:rPr lang="en-US" sz="2799">
                <a:solidFill>
                  <a:srgbClr val="3A4C68"/>
                </a:solidFill>
                <a:latin typeface="Arimo"/>
                <a:ea typeface="Arimo"/>
                <a:cs typeface="Arimo"/>
                <a:sym typeface="Arimo"/>
              </a:rPr>
              <a:t>, </a:t>
            </a:r>
            <a:r>
              <a:rPr lang="en-US" sz="2799">
                <a:solidFill>
                  <a:srgbClr val="3A4C68"/>
                </a:solidFill>
                <a:latin typeface="Arimo Bold"/>
                <a:ea typeface="Arimo Bold"/>
                <a:cs typeface="Arimo Bold"/>
                <a:sym typeface="Arimo Bold"/>
              </a:rPr>
              <a:t>July</a:t>
            </a:r>
            <a:r>
              <a:rPr lang="en-US" sz="2799">
                <a:solidFill>
                  <a:srgbClr val="3A4C68"/>
                </a:solidFill>
                <a:latin typeface="Arimo"/>
                <a:ea typeface="Arimo"/>
                <a:cs typeface="Arimo"/>
                <a:sym typeface="Arimo"/>
              </a:rPr>
              <a:t>, </a:t>
            </a:r>
            <a:r>
              <a:rPr lang="en-US" sz="2799">
                <a:solidFill>
                  <a:srgbClr val="3A4C68"/>
                </a:solidFill>
                <a:latin typeface="Arimo Bold"/>
                <a:ea typeface="Arimo Bold"/>
                <a:cs typeface="Arimo Bold"/>
                <a:sym typeface="Arimo Bold"/>
              </a:rPr>
              <a:t>August </a:t>
            </a:r>
            <a:r>
              <a:rPr lang="en-US" sz="2799">
                <a:solidFill>
                  <a:srgbClr val="3A4C68"/>
                </a:solidFill>
                <a:latin typeface="Arimo"/>
                <a:ea typeface="Arimo"/>
                <a:cs typeface="Arimo"/>
                <a:sym typeface="Arimo"/>
              </a:rPr>
              <a:t>as compared to </a:t>
            </a:r>
            <a:r>
              <a:rPr lang="en-US" sz="2799">
                <a:solidFill>
                  <a:srgbClr val="3A4C68"/>
                </a:solidFill>
                <a:latin typeface="Arimo Bold"/>
                <a:ea typeface="Arimo Bold"/>
                <a:cs typeface="Arimo Bold"/>
                <a:sym typeface="Arimo Bold"/>
              </a:rPr>
              <a:t>City Hotels</a:t>
            </a:r>
            <a:r>
              <a:rPr lang="en-US" sz="2799">
                <a:solidFill>
                  <a:srgbClr val="3A4C68"/>
                </a:solidFill>
                <a:latin typeface="Arimo"/>
                <a:ea typeface="Arimo"/>
                <a:cs typeface="Arimo"/>
                <a:sym typeface="Arimo"/>
              </a:rPr>
              <a:t>.</a:t>
            </a:r>
          </a:p>
          <a:p>
            <a:pPr algn="l" marL="955040" indent="-477520" lvl="1">
              <a:lnSpc>
                <a:spcPts val="3863"/>
              </a:lnSpc>
              <a:buFont typeface="Arial"/>
              <a:buChar char="•"/>
            </a:pPr>
            <a:r>
              <a:rPr lang="en-US" sz="2799">
                <a:solidFill>
                  <a:srgbClr val="3A4C68"/>
                </a:solidFill>
                <a:latin typeface="Arimo"/>
                <a:ea typeface="Arimo"/>
                <a:cs typeface="Arimo"/>
                <a:sym typeface="Arimo"/>
              </a:rPr>
              <a:t>Almost </a:t>
            </a:r>
            <a:r>
              <a:rPr lang="en-US" sz="2799">
                <a:solidFill>
                  <a:srgbClr val="3A4C68"/>
                </a:solidFill>
                <a:latin typeface="Arimo Bold"/>
                <a:ea typeface="Arimo Bold"/>
                <a:cs typeface="Arimo Bold"/>
                <a:sym typeface="Arimo Bold"/>
              </a:rPr>
              <a:t>1/4th</a:t>
            </a:r>
            <a:r>
              <a:rPr lang="en-US" sz="2799">
                <a:solidFill>
                  <a:srgbClr val="3A4C68"/>
                </a:solidFill>
                <a:latin typeface="Arimo"/>
                <a:ea typeface="Arimo"/>
                <a:cs typeface="Arimo"/>
                <a:sym typeface="Arimo"/>
              </a:rPr>
              <a:t> of the total bookings is </a:t>
            </a:r>
            <a:r>
              <a:rPr lang="en-US" sz="2799">
                <a:solidFill>
                  <a:srgbClr val="3A4C68"/>
                </a:solidFill>
                <a:latin typeface="Arimo Bold"/>
                <a:ea typeface="Arimo Bold"/>
                <a:cs typeface="Arimo Bold"/>
                <a:sym typeface="Arimo Bold"/>
              </a:rPr>
              <a:t>canceled</a:t>
            </a:r>
            <a:r>
              <a:rPr lang="en-US" sz="2799">
                <a:solidFill>
                  <a:srgbClr val="3A4C68"/>
                </a:solidFill>
                <a:latin typeface="Arimo"/>
                <a:ea typeface="Arimo"/>
                <a:cs typeface="Arimo"/>
                <a:sym typeface="Arimo"/>
              </a:rPr>
              <a:t>. Approx, </a:t>
            </a:r>
            <a:r>
              <a:rPr lang="en-US" sz="2799">
                <a:solidFill>
                  <a:srgbClr val="3A4C68"/>
                </a:solidFill>
                <a:latin typeface="Arimo Bold"/>
                <a:ea typeface="Arimo Bold"/>
                <a:cs typeface="Arimo Bold"/>
                <a:sym typeface="Arimo Bold"/>
              </a:rPr>
              <a:t>27.5%</a:t>
            </a:r>
            <a:r>
              <a:rPr lang="en-US" sz="2799">
                <a:solidFill>
                  <a:srgbClr val="3A4C68"/>
                </a:solidFill>
                <a:latin typeface="Arimo"/>
                <a:ea typeface="Arimo"/>
                <a:cs typeface="Arimo"/>
                <a:sym typeface="Arimo"/>
              </a:rPr>
              <a:t> </a:t>
            </a:r>
            <a:r>
              <a:rPr lang="en-US" sz="2799">
                <a:solidFill>
                  <a:srgbClr val="3A4C68"/>
                </a:solidFill>
                <a:latin typeface="Arimo Bold"/>
                <a:ea typeface="Arimo Bold"/>
                <a:cs typeface="Arimo Bold"/>
                <a:sym typeface="Arimo Bold"/>
              </a:rPr>
              <a:t>bookings </a:t>
            </a:r>
            <a:r>
              <a:rPr lang="en-US" sz="2799">
                <a:solidFill>
                  <a:srgbClr val="3A4C68"/>
                </a:solidFill>
                <a:latin typeface="Arimo"/>
                <a:ea typeface="Arimo"/>
                <a:cs typeface="Arimo"/>
                <a:sym typeface="Arimo"/>
              </a:rPr>
              <a:t>have got </a:t>
            </a:r>
            <a:r>
              <a:rPr lang="en-US" sz="2799">
                <a:solidFill>
                  <a:srgbClr val="3A4C68"/>
                </a:solidFill>
                <a:latin typeface="Arimo Bold"/>
                <a:ea typeface="Arimo Bold"/>
                <a:cs typeface="Arimo Bold"/>
                <a:sym typeface="Arimo Bold"/>
              </a:rPr>
              <a:t>canceled </a:t>
            </a:r>
            <a:r>
              <a:rPr lang="en-US" sz="2799">
                <a:solidFill>
                  <a:srgbClr val="3A4C68"/>
                </a:solidFill>
                <a:latin typeface="Arimo"/>
                <a:ea typeface="Arimo"/>
                <a:cs typeface="Arimo"/>
                <a:sym typeface="Arimo"/>
              </a:rPr>
              <a:t>out of all the </a:t>
            </a:r>
            <a:r>
              <a:rPr lang="en-US" sz="2799">
                <a:solidFill>
                  <a:srgbClr val="3A4C68"/>
                </a:solidFill>
                <a:latin typeface="Arimo Bold"/>
                <a:ea typeface="Arimo Bold"/>
                <a:cs typeface="Arimo Bold"/>
                <a:sym typeface="Arimo Bold"/>
              </a:rPr>
              <a:t>bookings</a:t>
            </a:r>
            <a:r>
              <a:rPr lang="en-US" sz="2799">
                <a:solidFill>
                  <a:srgbClr val="3A4C68"/>
                </a:solidFill>
                <a:latin typeface="Arimo"/>
                <a:ea typeface="Arimo"/>
                <a:cs typeface="Arimo"/>
                <a:sym typeface="Arimo"/>
              </a:rPr>
              <a:t>.</a:t>
            </a:r>
          </a:p>
          <a:p>
            <a:pPr algn="l" marL="955040" indent="-477520" lvl="1">
              <a:lnSpc>
                <a:spcPts val="3863"/>
              </a:lnSpc>
              <a:buFont typeface="Arial"/>
              <a:buChar char="•"/>
            </a:pPr>
            <a:r>
              <a:rPr lang="en-US" sz="2799">
                <a:solidFill>
                  <a:srgbClr val="3A4C68"/>
                </a:solidFill>
                <a:latin typeface="Arimo"/>
                <a:ea typeface="Arimo"/>
                <a:cs typeface="Arimo"/>
                <a:sym typeface="Arimo"/>
              </a:rPr>
              <a:t>Majority of the guests have </a:t>
            </a:r>
            <a:r>
              <a:rPr lang="en-US" sz="2799">
                <a:solidFill>
                  <a:srgbClr val="3A4C68"/>
                </a:solidFill>
                <a:latin typeface="Arimo Bold"/>
                <a:ea typeface="Arimo Bold"/>
                <a:cs typeface="Arimo Bold"/>
                <a:sym typeface="Arimo Bold"/>
              </a:rPr>
              <a:t>shown interest </a:t>
            </a:r>
            <a:r>
              <a:rPr lang="en-US" sz="2799">
                <a:solidFill>
                  <a:srgbClr val="3A4C68"/>
                </a:solidFill>
                <a:latin typeface="Arimo"/>
                <a:ea typeface="Arimo"/>
                <a:cs typeface="Arimo"/>
                <a:sym typeface="Arimo"/>
              </a:rPr>
              <a:t>in the </a:t>
            </a:r>
            <a:r>
              <a:rPr lang="en-US" sz="2799">
                <a:solidFill>
                  <a:srgbClr val="3A4C68"/>
                </a:solidFill>
                <a:latin typeface="Arimo Bold"/>
                <a:ea typeface="Arimo Bold"/>
                <a:cs typeface="Arimo Bold"/>
                <a:sym typeface="Arimo Bold"/>
              </a:rPr>
              <a:t>room type 'A'</a:t>
            </a:r>
            <a:r>
              <a:rPr lang="en-US" sz="2799">
                <a:solidFill>
                  <a:srgbClr val="3A4C68"/>
                </a:solidFill>
                <a:latin typeface="Arimo"/>
                <a:ea typeface="Arimo"/>
                <a:cs typeface="Arimo"/>
                <a:sym typeface="Arimo"/>
              </a:rPr>
              <a:t>. Room type 'A' is the </a:t>
            </a:r>
            <a:r>
              <a:rPr lang="en-US" sz="2799">
                <a:solidFill>
                  <a:srgbClr val="3A4C68"/>
                </a:solidFill>
                <a:latin typeface="Arimo Bold"/>
                <a:ea typeface="Arimo Bold"/>
                <a:cs typeface="Arimo Bold"/>
                <a:sym typeface="Arimo Bold"/>
              </a:rPr>
              <a:t>most preferred room</a:t>
            </a:r>
            <a:r>
              <a:rPr lang="en-US" sz="2799">
                <a:solidFill>
                  <a:srgbClr val="3A4C68"/>
                </a:solidFill>
                <a:latin typeface="Arimo"/>
                <a:ea typeface="Arimo"/>
                <a:cs typeface="Arimo"/>
                <a:sym typeface="Arimo"/>
              </a:rPr>
              <a:t> type.</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689602" y="150"/>
            <a:ext cx="1598400" cy="10311000"/>
            <a:chOff x="0" y="0"/>
            <a:chExt cx="2131200" cy="13748000"/>
          </a:xfrm>
        </p:grpSpPr>
        <p:sp>
          <p:nvSpPr>
            <p:cNvPr name="Freeform 3" id="3"/>
            <p:cNvSpPr/>
            <p:nvPr/>
          </p:nvSpPr>
          <p:spPr>
            <a:xfrm flipH="false" flipV="false" rot="0">
              <a:off x="0" y="0"/>
              <a:ext cx="2131187" cy="13748004"/>
            </a:xfrm>
            <a:custGeom>
              <a:avLst/>
              <a:gdLst/>
              <a:ahLst/>
              <a:cxnLst/>
              <a:rect r="r" b="b" t="t" l="l"/>
              <a:pathLst>
                <a:path h="13748004" w="2131187">
                  <a:moveTo>
                    <a:pt x="2131187" y="0"/>
                  </a:moveTo>
                  <a:lnTo>
                    <a:pt x="0" y="0"/>
                  </a:lnTo>
                  <a:lnTo>
                    <a:pt x="0" y="13748004"/>
                  </a:lnTo>
                  <a:lnTo>
                    <a:pt x="2131187" y="13748004"/>
                  </a:lnTo>
                  <a:close/>
                </a:path>
              </a:pathLst>
            </a:custGeom>
            <a:solidFill>
              <a:srgbClr val="3A4C68"/>
            </a:solidFill>
          </p:spPr>
        </p:sp>
      </p:grpSp>
      <p:sp>
        <p:nvSpPr>
          <p:cNvPr name="Freeform 4" id="4"/>
          <p:cNvSpPr/>
          <p:nvPr/>
        </p:nvSpPr>
        <p:spPr>
          <a:xfrm flipH="true" flipV="false" rot="5400000">
            <a:off x="15551813" y="7574701"/>
            <a:ext cx="4297902" cy="1174500"/>
          </a:xfrm>
          <a:custGeom>
            <a:avLst/>
            <a:gdLst/>
            <a:ahLst/>
            <a:cxnLst/>
            <a:rect r="r" b="b" t="t" l="l"/>
            <a:pathLst>
              <a:path h="1174500" w="4297902">
                <a:moveTo>
                  <a:pt x="4297902" y="0"/>
                </a:moveTo>
                <a:lnTo>
                  <a:pt x="0" y="0"/>
                </a:lnTo>
                <a:lnTo>
                  <a:pt x="0" y="1174500"/>
                </a:lnTo>
                <a:lnTo>
                  <a:pt x="4297902" y="1174500"/>
                </a:lnTo>
                <a:lnTo>
                  <a:pt x="4297902" y="0"/>
                </a:lnTo>
                <a:close/>
              </a:path>
            </a:pathLst>
          </a:custGeom>
          <a:blipFill>
            <a:blip r:embed="rId3"/>
            <a:stretch>
              <a:fillRect l="-45700" t="-166595" r="-5" b="0"/>
            </a:stretch>
          </a:blipFill>
        </p:spPr>
      </p:sp>
      <p:sp>
        <p:nvSpPr>
          <p:cNvPr name="Freeform 5" id="5"/>
          <p:cNvSpPr/>
          <p:nvPr/>
        </p:nvSpPr>
        <p:spPr>
          <a:xfrm flipH="true" flipV="false" rot="5400000">
            <a:off x="14694263" y="2419251"/>
            <a:ext cx="6013002" cy="1174500"/>
          </a:xfrm>
          <a:custGeom>
            <a:avLst/>
            <a:gdLst/>
            <a:ahLst/>
            <a:cxnLst/>
            <a:rect r="r" b="b" t="t" l="l"/>
            <a:pathLst>
              <a:path h="1174500" w="6013002">
                <a:moveTo>
                  <a:pt x="6013002" y="0"/>
                </a:moveTo>
                <a:lnTo>
                  <a:pt x="0" y="0"/>
                </a:lnTo>
                <a:lnTo>
                  <a:pt x="0" y="1174500"/>
                </a:lnTo>
                <a:lnTo>
                  <a:pt x="6013002" y="1174500"/>
                </a:lnTo>
                <a:lnTo>
                  <a:pt x="6013002" y="0"/>
                </a:lnTo>
                <a:close/>
              </a:path>
            </a:pathLst>
          </a:custGeom>
          <a:blipFill>
            <a:blip r:embed="rId3"/>
            <a:stretch>
              <a:fillRect l="0" t="-166595" r="-4146" b="0"/>
            </a:stretch>
          </a:blipFill>
        </p:spPr>
      </p:sp>
      <p:sp>
        <p:nvSpPr>
          <p:cNvPr name="Freeform 6" id="6"/>
          <p:cNvSpPr/>
          <p:nvPr/>
        </p:nvSpPr>
        <p:spPr>
          <a:xfrm flipH="false" flipV="false" rot="-10800000">
            <a:off x="-171550" y="9271496"/>
            <a:ext cx="4775700" cy="1039652"/>
          </a:xfrm>
          <a:custGeom>
            <a:avLst/>
            <a:gdLst/>
            <a:ahLst/>
            <a:cxnLst/>
            <a:rect r="r" b="b" t="t" l="l"/>
            <a:pathLst>
              <a:path h="1039652" w="4775700">
                <a:moveTo>
                  <a:pt x="0" y="0"/>
                </a:moveTo>
                <a:lnTo>
                  <a:pt x="4775700" y="0"/>
                </a:lnTo>
                <a:lnTo>
                  <a:pt x="4775700" y="1039652"/>
                </a:lnTo>
                <a:lnTo>
                  <a:pt x="0" y="1039652"/>
                </a:lnTo>
                <a:lnTo>
                  <a:pt x="0" y="0"/>
                </a:lnTo>
                <a:close/>
              </a:path>
            </a:pathLst>
          </a:custGeom>
          <a:blipFill>
            <a:blip r:embed="rId4"/>
            <a:stretch>
              <a:fillRect l="3139" t="-140582" r="0" b="-204355"/>
            </a:stretch>
          </a:blipFill>
        </p:spPr>
      </p:sp>
      <p:sp>
        <p:nvSpPr>
          <p:cNvPr name="Freeform 7" id="7"/>
          <p:cNvSpPr/>
          <p:nvPr/>
        </p:nvSpPr>
        <p:spPr>
          <a:xfrm flipH="false" flipV="false" rot="0">
            <a:off x="15462490" y="9342216"/>
            <a:ext cx="1544722" cy="739772"/>
          </a:xfrm>
          <a:custGeom>
            <a:avLst/>
            <a:gdLst/>
            <a:ahLst/>
            <a:cxnLst/>
            <a:rect r="r" b="b" t="t" l="l"/>
            <a:pathLst>
              <a:path h="739772" w="1544722">
                <a:moveTo>
                  <a:pt x="0" y="0"/>
                </a:moveTo>
                <a:lnTo>
                  <a:pt x="1544722" y="0"/>
                </a:lnTo>
                <a:lnTo>
                  <a:pt x="1544722" y="739772"/>
                </a:lnTo>
                <a:lnTo>
                  <a:pt x="0" y="7397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296158" y="267360"/>
            <a:ext cx="938098" cy="477154"/>
          </a:xfrm>
          <a:custGeom>
            <a:avLst/>
            <a:gdLst/>
            <a:ahLst/>
            <a:cxnLst/>
            <a:rect r="r" b="b" t="t" l="l"/>
            <a:pathLst>
              <a:path h="477154" w="938098">
                <a:moveTo>
                  <a:pt x="0" y="0"/>
                </a:moveTo>
                <a:lnTo>
                  <a:pt x="938098" y="0"/>
                </a:lnTo>
                <a:lnTo>
                  <a:pt x="938098" y="477154"/>
                </a:lnTo>
                <a:lnTo>
                  <a:pt x="0" y="47715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1379025" y="262875"/>
            <a:ext cx="5423338" cy="3326131"/>
          </a:xfrm>
          <a:prstGeom prst="rect">
            <a:avLst/>
          </a:prstGeom>
        </p:spPr>
        <p:txBody>
          <a:bodyPr anchor="t" rtlCol="false" tIns="0" lIns="0" bIns="0" rIns="0">
            <a:spAutoFit/>
          </a:bodyPr>
          <a:lstStyle/>
          <a:p>
            <a:pPr algn="l">
              <a:lnSpc>
                <a:spcPts val="13679"/>
              </a:lnSpc>
            </a:pPr>
            <a:r>
              <a:rPr lang="en-US" sz="7599">
                <a:solidFill>
                  <a:srgbClr val="FE8175"/>
                </a:solidFill>
                <a:latin typeface="Anton"/>
                <a:ea typeface="Anton"/>
                <a:cs typeface="Anton"/>
                <a:sym typeface="Anton"/>
              </a:rPr>
              <a:t>Future scope</a:t>
            </a:r>
          </a:p>
          <a:p>
            <a:pPr algn="l">
              <a:lnSpc>
                <a:spcPts val="13680"/>
              </a:lnSpc>
            </a:pPr>
          </a:p>
        </p:txBody>
      </p:sp>
      <p:sp>
        <p:nvSpPr>
          <p:cNvPr name="Freeform 10" id="10"/>
          <p:cNvSpPr/>
          <p:nvPr/>
        </p:nvSpPr>
        <p:spPr>
          <a:xfrm flipH="true" flipV="false" rot="0">
            <a:off x="15121604" y="-150400"/>
            <a:ext cx="3325050" cy="3433700"/>
          </a:xfrm>
          <a:custGeom>
            <a:avLst/>
            <a:gdLst/>
            <a:ahLst/>
            <a:cxnLst/>
            <a:rect r="r" b="b" t="t" l="l"/>
            <a:pathLst>
              <a:path h="3433700" w="3325050">
                <a:moveTo>
                  <a:pt x="3325050" y="0"/>
                </a:moveTo>
                <a:lnTo>
                  <a:pt x="0" y="0"/>
                </a:lnTo>
                <a:lnTo>
                  <a:pt x="0" y="3433700"/>
                </a:lnTo>
                <a:lnTo>
                  <a:pt x="3325050" y="3433700"/>
                </a:lnTo>
                <a:lnTo>
                  <a:pt x="3325050" y="0"/>
                </a:lnTo>
                <a:close/>
              </a:path>
            </a:pathLst>
          </a:custGeom>
          <a:blipFill>
            <a:blip r:embed="rId9"/>
            <a:stretch>
              <a:fillRect l="-31160" t="-24979" r="-1" b="0"/>
            </a:stretch>
          </a:blipFill>
        </p:spPr>
      </p:sp>
      <p:sp>
        <p:nvSpPr>
          <p:cNvPr name="TextBox 11" id="11"/>
          <p:cNvSpPr txBox="true"/>
          <p:nvPr/>
        </p:nvSpPr>
        <p:spPr>
          <a:xfrm rot="0">
            <a:off x="1407925" y="2050200"/>
            <a:ext cx="14485090" cy="7071493"/>
          </a:xfrm>
          <a:prstGeom prst="rect">
            <a:avLst/>
          </a:prstGeom>
        </p:spPr>
        <p:txBody>
          <a:bodyPr anchor="t" rtlCol="false" tIns="0" lIns="0" bIns="0" rIns="0">
            <a:spAutoFit/>
          </a:bodyPr>
          <a:lstStyle/>
          <a:p>
            <a:pPr algn="l" marL="992764" indent="-496382" lvl="1">
              <a:lnSpc>
                <a:spcPts val="4017"/>
              </a:lnSpc>
              <a:buFont typeface="Arial"/>
              <a:buChar char="•"/>
            </a:pPr>
            <a:r>
              <a:rPr lang="en-US" sz="2911">
                <a:solidFill>
                  <a:srgbClr val="3A4C68"/>
                </a:solidFill>
                <a:latin typeface="Arimo Bold"/>
                <a:ea typeface="Arimo Bold"/>
                <a:cs typeface="Arimo Bold"/>
                <a:sym typeface="Arimo Bold"/>
              </a:rPr>
              <a:t>The future of IBM Watson Studio looks promising, with expectations for enhanced integration with advanced AI and machine learning tools, support for hybrid and multi-cloud environments, and increased automation capabilities. </a:t>
            </a:r>
          </a:p>
          <a:p>
            <a:pPr algn="l" marL="992764" indent="-496382" lvl="1">
              <a:lnSpc>
                <a:spcPts val="4017"/>
              </a:lnSpc>
              <a:buFont typeface="Arial"/>
              <a:buChar char="•"/>
            </a:pPr>
            <a:r>
              <a:rPr lang="en-US" sz="2911">
                <a:solidFill>
                  <a:srgbClr val="3A4C68"/>
                </a:solidFill>
                <a:latin typeface="Arimo Bold"/>
                <a:ea typeface="Arimo Bold"/>
                <a:cs typeface="Arimo Bold"/>
                <a:sym typeface="Arimo Bold"/>
              </a:rPr>
              <a:t>As AI ethics and explainability gain importance, Watson Studio is likely to introduce more features to ensure transparency and fairness in AI models. Collaboration tools are expected to improve, facilitating better teamwork and sharing across projects. </a:t>
            </a:r>
          </a:p>
          <a:p>
            <a:pPr algn="l" marL="992764" indent="-496382" lvl="1">
              <a:lnSpc>
                <a:spcPts val="4017"/>
              </a:lnSpc>
              <a:buFont typeface="Arial"/>
              <a:buChar char="•"/>
            </a:pPr>
            <a:r>
              <a:rPr lang="en-US" sz="2911">
                <a:solidFill>
                  <a:srgbClr val="3A4C68"/>
                </a:solidFill>
                <a:latin typeface="Arimo Bold"/>
                <a:ea typeface="Arimo Bold"/>
                <a:cs typeface="Arimo Bold"/>
                <a:sym typeface="Arimo Bold"/>
              </a:rPr>
              <a:t>The platform will likely continue integrating with other IBM products, offering a more cohesive ecosystem for data-driven decision-making. Additionally, there will be a focus on end-to-end AI lifecycle management, industry-specific solutions, and advanced analytics to handle big data. </a:t>
            </a:r>
          </a:p>
          <a:p>
            <a:pPr algn="l" marL="993029" indent="-496515" lvl="1">
              <a:lnSpc>
                <a:spcPts val="4017"/>
              </a:lnSpc>
              <a:buFont typeface="Arial"/>
              <a:buChar char="•"/>
            </a:pPr>
            <a:r>
              <a:rPr lang="en-US" sz="2911">
                <a:solidFill>
                  <a:srgbClr val="3A4C68"/>
                </a:solidFill>
                <a:latin typeface="Arimo Bold"/>
                <a:ea typeface="Arimo Bold"/>
                <a:cs typeface="Arimo Bold"/>
                <a:sym typeface="Arimo Bold"/>
              </a:rPr>
              <a:t>These developments aim to make AI development more accessible, ethical, and integrated within business processes.</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689602" y="150"/>
            <a:ext cx="1598400" cy="10311000"/>
            <a:chOff x="0" y="0"/>
            <a:chExt cx="2131200" cy="13748000"/>
          </a:xfrm>
        </p:grpSpPr>
        <p:sp>
          <p:nvSpPr>
            <p:cNvPr name="Freeform 3" id="3"/>
            <p:cNvSpPr/>
            <p:nvPr/>
          </p:nvSpPr>
          <p:spPr>
            <a:xfrm flipH="false" flipV="false" rot="0">
              <a:off x="0" y="0"/>
              <a:ext cx="2131187" cy="13748004"/>
            </a:xfrm>
            <a:custGeom>
              <a:avLst/>
              <a:gdLst/>
              <a:ahLst/>
              <a:cxnLst/>
              <a:rect r="r" b="b" t="t" l="l"/>
              <a:pathLst>
                <a:path h="13748004" w="2131187">
                  <a:moveTo>
                    <a:pt x="2131187" y="0"/>
                  </a:moveTo>
                  <a:lnTo>
                    <a:pt x="0" y="0"/>
                  </a:lnTo>
                  <a:lnTo>
                    <a:pt x="0" y="13748004"/>
                  </a:lnTo>
                  <a:lnTo>
                    <a:pt x="2131187" y="13748004"/>
                  </a:lnTo>
                  <a:close/>
                </a:path>
              </a:pathLst>
            </a:custGeom>
            <a:solidFill>
              <a:srgbClr val="3A4C68"/>
            </a:solidFill>
          </p:spPr>
        </p:sp>
      </p:grpSp>
      <p:sp>
        <p:nvSpPr>
          <p:cNvPr name="Freeform 4" id="4"/>
          <p:cNvSpPr/>
          <p:nvPr/>
        </p:nvSpPr>
        <p:spPr>
          <a:xfrm flipH="true" flipV="false" rot="5400000">
            <a:off x="15551813" y="7574701"/>
            <a:ext cx="4297902" cy="1174500"/>
          </a:xfrm>
          <a:custGeom>
            <a:avLst/>
            <a:gdLst/>
            <a:ahLst/>
            <a:cxnLst/>
            <a:rect r="r" b="b" t="t" l="l"/>
            <a:pathLst>
              <a:path h="1174500" w="4297902">
                <a:moveTo>
                  <a:pt x="4297902" y="0"/>
                </a:moveTo>
                <a:lnTo>
                  <a:pt x="0" y="0"/>
                </a:lnTo>
                <a:lnTo>
                  <a:pt x="0" y="1174500"/>
                </a:lnTo>
                <a:lnTo>
                  <a:pt x="4297902" y="1174500"/>
                </a:lnTo>
                <a:lnTo>
                  <a:pt x="4297902" y="0"/>
                </a:lnTo>
                <a:close/>
              </a:path>
            </a:pathLst>
          </a:custGeom>
          <a:blipFill>
            <a:blip r:embed="rId3"/>
            <a:stretch>
              <a:fillRect l="-45700" t="-166595" r="-5" b="0"/>
            </a:stretch>
          </a:blipFill>
        </p:spPr>
      </p:sp>
      <p:sp>
        <p:nvSpPr>
          <p:cNvPr name="Freeform 5" id="5"/>
          <p:cNvSpPr/>
          <p:nvPr/>
        </p:nvSpPr>
        <p:spPr>
          <a:xfrm flipH="true" flipV="false" rot="5400000">
            <a:off x="14694263" y="2419251"/>
            <a:ext cx="6013002" cy="1174500"/>
          </a:xfrm>
          <a:custGeom>
            <a:avLst/>
            <a:gdLst/>
            <a:ahLst/>
            <a:cxnLst/>
            <a:rect r="r" b="b" t="t" l="l"/>
            <a:pathLst>
              <a:path h="1174500" w="6013002">
                <a:moveTo>
                  <a:pt x="6013002" y="0"/>
                </a:moveTo>
                <a:lnTo>
                  <a:pt x="0" y="0"/>
                </a:lnTo>
                <a:lnTo>
                  <a:pt x="0" y="1174500"/>
                </a:lnTo>
                <a:lnTo>
                  <a:pt x="6013002" y="1174500"/>
                </a:lnTo>
                <a:lnTo>
                  <a:pt x="6013002" y="0"/>
                </a:lnTo>
                <a:close/>
              </a:path>
            </a:pathLst>
          </a:custGeom>
          <a:blipFill>
            <a:blip r:embed="rId3"/>
            <a:stretch>
              <a:fillRect l="0" t="-166595" r="-4146" b="0"/>
            </a:stretch>
          </a:blipFill>
        </p:spPr>
      </p:sp>
      <p:sp>
        <p:nvSpPr>
          <p:cNvPr name="Freeform 6" id="6"/>
          <p:cNvSpPr/>
          <p:nvPr/>
        </p:nvSpPr>
        <p:spPr>
          <a:xfrm flipH="false" flipV="false" rot="-10800000">
            <a:off x="-171550" y="9271496"/>
            <a:ext cx="4775700" cy="1039652"/>
          </a:xfrm>
          <a:custGeom>
            <a:avLst/>
            <a:gdLst/>
            <a:ahLst/>
            <a:cxnLst/>
            <a:rect r="r" b="b" t="t" l="l"/>
            <a:pathLst>
              <a:path h="1039652" w="4775700">
                <a:moveTo>
                  <a:pt x="0" y="0"/>
                </a:moveTo>
                <a:lnTo>
                  <a:pt x="4775700" y="0"/>
                </a:lnTo>
                <a:lnTo>
                  <a:pt x="4775700" y="1039652"/>
                </a:lnTo>
                <a:lnTo>
                  <a:pt x="0" y="1039652"/>
                </a:lnTo>
                <a:lnTo>
                  <a:pt x="0" y="0"/>
                </a:lnTo>
                <a:close/>
              </a:path>
            </a:pathLst>
          </a:custGeom>
          <a:blipFill>
            <a:blip r:embed="rId4"/>
            <a:stretch>
              <a:fillRect l="3139" t="-140582" r="0" b="-204355"/>
            </a:stretch>
          </a:blipFill>
        </p:spPr>
      </p:sp>
      <p:sp>
        <p:nvSpPr>
          <p:cNvPr name="Freeform 7" id="7"/>
          <p:cNvSpPr/>
          <p:nvPr/>
        </p:nvSpPr>
        <p:spPr>
          <a:xfrm flipH="false" flipV="false" rot="0">
            <a:off x="15462490" y="9342216"/>
            <a:ext cx="1544722" cy="739772"/>
          </a:xfrm>
          <a:custGeom>
            <a:avLst/>
            <a:gdLst/>
            <a:ahLst/>
            <a:cxnLst/>
            <a:rect r="r" b="b" t="t" l="l"/>
            <a:pathLst>
              <a:path h="739772" w="1544722">
                <a:moveTo>
                  <a:pt x="0" y="0"/>
                </a:moveTo>
                <a:lnTo>
                  <a:pt x="1544722" y="0"/>
                </a:lnTo>
                <a:lnTo>
                  <a:pt x="1544722" y="739772"/>
                </a:lnTo>
                <a:lnTo>
                  <a:pt x="0" y="7397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296158" y="267360"/>
            <a:ext cx="938098" cy="477154"/>
          </a:xfrm>
          <a:custGeom>
            <a:avLst/>
            <a:gdLst/>
            <a:ahLst/>
            <a:cxnLst/>
            <a:rect r="r" b="b" t="t" l="l"/>
            <a:pathLst>
              <a:path h="477154" w="938098">
                <a:moveTo>
                  <a:pt x="0" y="0"/>
                </a:moveTo>
                <a:lnTo>
                  <a:pt x="938098" y="0"/>
                </a:lnTo>
                <a:lnTo>
                  <a:pt x="938098" y="477154"/>
                </a:lnTo>
                <a:lnTo>
                  <a:pt x="0" y="47715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1379025" y="262875"/>
            <a:ext cx="5445750" cy="3326131"/>
          </a:xfrm>
          <a:prstGeom prst="rect">
            <a:avLst/>
          </a:prstGeom>
        </p:spPr>
        <p:txBody>
          <a:bodyPr anchor="t" rtlCol="false" tIns="0" lIns="0" bIns="0" rIns="0">
            <a:spAutoFit/>
          </a:bodyPr>
          <a:lstStyle/>
          <a:p>
            <a:pPr algn="l">
              <a:lnSpc>
                <a:spcPts val="13679"/>
              </a:lnSpc>
            </a:pPr>
            <a:r>
              <a:rPr lang="en-US" sz="7599">
                <a:solidFill>
                  <a:srgbClr val="FE8175"/>
                </a:solidFill>
                <a:latin typeface="Anton"/>
                <a:ea typeface="Anton"/>
                <a:cs typeface="Anton"/>
                <a:sym typeface="Anton"/>
              </a:rPr>
              <a:t>References</a:t>
            </a:r>
          </a:p>
          <a:p>
            <a:pPr algn="l">
              <a:lnSpc>
                <a:spcPts val="13680"/>
              </a:lnSpc>
            </a:pPr>
          </a:p>
        </p:txBody>
      </p:sp>
      <p:sp>
        <p:nvSpPr>
          <p:cNvPr name="Freeform 10" id="10"/>
          <p:cNvSpPr/>
          <p:nvPr/>
        </p:nvSpPr>
        <p:spPr>
          <a:xfrm flipH="true" flipV="false" rot="0">
            <a:off x="15121604" y="-150400"/>
            <a:ext cx="3325050" cy="3433700"/>
          </a:xfrm>
          <a:custGeom>
            <a:avLst/>
            <a:gdLst/>
            <a:ahLst/>
            <a:cxnLst/>
            <a:rect r="r" b="b" t="t" l="l"/>
            <a:pathLst>
              <a:path h="3433700" w="3325050">
                <a:moveTo>
                  <a:pt x="3325050" y="0"/>
                </a:moveTo>
                <a:lnTo>
                  <a:pt x="0" y="0"/>
                </a:lnTo>
                <a:lnTo>
                  <a:pt x="0" y="3433700"/>
                </a:lnTo>
                <a:lnTo>
                  <a:pt x="3325050" y="3433700"/>
                </a:lnTo>
                <a:lnTo>
                  <a:pt x="3325050" y="0"/>
                </a:lnTo>
                <a:close/>
              </a:path>
            </a:pathLst>
          </a:custGeom>
          <a:blipFill>
            <a:blip r:embed="rId9"/>
            <a:stretch>
              <a:fillRect l="-31160" t="-24979" r="-1" b="0"/>
            </a:stretch>
          </a:blipFill>
        </p:spPr>
      </p:sp>
      <p:sp>
        <p:nvSpPr>
          <p:cNvPr name="TextBox 11" id="11"/>
          <p:cNvSpPr txBox="true"/>
          <p:nvPr/>
        </p:nvSpPr>
        <p:spPr>
          <a:xfrm rot="0">
            <a:off x="1407925" y="1916850"/>
            <a:ext cx="14826926" cy="7606379"/>
          </a:xfrm>
          <a:prstGeom prst="rect">
            <a:avLst/>
          </a:prstGeom>
        </p:spPr>
        <p:txBody>
          <a:bodyPr anchor="t" rtlCol="false" tIns="0" lIns="0" bIns="0" rIns="0">
            <a:spAutoFit/>
          </a:bodyPr>
          <a:lstStyle/>
          <a:p>
            <a:pPr algn="l" marL="643399" indent="-321700" lvl="1">
              <a:lnSpc>
                <a:spcPts val="5483"/>
              </a:lnSpc>
              <a:buAutoNum type="arabicPeriod" startAt="1"/>
            </a:pPr>
            <a:r>
              <a:rPr lang="en-US" sz="2980" spc="178">
                <a:solidFill>
                  <a:srgbClr val="3A4C68"/>
                </a:solidFill>
                <a:latin typeface="Arimo Bold"/>
                <a:ea typeface="Arimo Bold"/>
                <a:cs typeface="Arimo Bold"/>
                <a:sym typeface="Arimo Bold"/>
              </a:rPr>
              <a:t>BM Watson Studio Documentation:</a:t>
            </a:r>
            <a:r>
              <a:rPr lang="en-US" sz="2980" spc="178">
                <a:solidFill>
                  <a:srgbClr val="3A4C68"/>
                </a:solidFill>
                <a:latin typeface="Arimo"/>
                <a:ea typeface="Arimo"/>
                <a:cs typeface="Arimo"/>
                <a:sym typeface="Arimo"/>
              </a:rPr>
              <a:t> Official guides on using Watson Studio, covering setup, tools, and features. IBM Watson Studio Documentation</a:t>
            </a:r>
          </a:p>
          <a:p>
            <a:pPr algn="l" marL="643399" indent="-321700" lvl="1">
              <a:lnSpc>
                <a:spcPts val="5483"/>
              </a:lnSpc>
              <a:buAutoNum type="arabicPeriod" startAt="1"/>
            </a:pPr>
            <a:r>
              <a:rPr lang="en-US" sz="2980" spc="178">
                <a:solidFill>
                  <a:srgbClr val="3A4C68"/>
                </a:solidFill>
                <a:latin typeface="Arimo Bold"/>
                <a:ea typeface="Arimo Bold"/>
                <a:cs typeface="Arimo Bold"/>
                <a:sym typeface="Arimo Bold"/>
              </a:rPr>
              <a:t>IBM Developer Tutorials:</a:t>
            </a:r>
            <a:r>
              <a:rPr lang="en-US" sz="2980" spc="178">
                <a:solidFill>
                  <a:srgbClr val="3A4C68"/>
                </a:solidFill>
                <a:latin typeface="Arimo"/>
                <a:ea typeface="Arimo"/>
                <a:cs typeface="Arimo"/>
                <a:sym typeface="Arimo"/>
              </a:rPr>
              <a:t> Practical tutorials and code patterns for real-world data science and AI applications. IBM Developer Tutorials</a:t>
            </a:r>
          </a:p>
          <a:p>
            <a:pPr algn="l" marL="643399" indent="-321700" lvl="1">
              <a:lnSpc>
                <a:spcPts val="5483"/>
              </a:lnSpc>
              <a:buAutoNum type="arabicPeriod" startAt="1"/>
            </a:pPr>
            <a:r>
              <a:rPr lang="en-US" sz="2980" spc="178">
                <a:solidFill>
                  <a:srgbClr val="3A4C68"/>
                </a:solidFill>
                <a:latin typeface="Arimo Bold"/>
                <a:ea typeface="Arimo Bold"/>
                <a:cs typeface="Arimo Bold"/>
                <a:sym typeface="Arimo Bold"/>
              </a:rPr>
              <a:t>IBM Watson Studio Learning Path:</a:t>
            </a:r>
            <a:r>
              <a:rPr lang="en-US" sz="2980" spc="178">
                <a:solidFill>
                  <a:srgbClr val="3A4C68"/>
                </a:solidFill>
                <a:latin typeface="Arimo"/>
                <a:ea typeface="Arimo"/>
                <a:cs typeface="Arimo"/>
                <a:sym typeface="Arimo"/>
              </a:rPr>
              <a:t> Structured learning with tutorials, videos, and labs for mastering Watson Studio.IBM Watson Studio Learning Path</a:t>
            </a:r>
          </a:p>
          <a:p>
            <a:pPr algn="l" marL="643399" indent="-321700" lvl="1">
              <a:lnSpc>
                <a:spcPts val="5483"/>
              </a:lnSpc>
              <a:buAutoNum type="arabicPeriod" startAt="1"/>
            </a:pPr>
            <a:r>
              <a:rPr lang="en-US" sz="2980" spc="178">
                <a:solidFill>
                  <a:srgbClr val="3A4C68"/>
                </a:solidFill>
                <a:latin typeface="Arimo Bold"/>
                <a:ea typeface="Arimo Bold"/>
                <a:cs typeface="Arimo Bold"/>
                <a:sym typeface="Arimo Bold"/>
              </a:rPr>
              <a:t>IBM Community and Forums:</a:t>
            </a:r>
            <a:r>
              <a:rPr lang="en-US" sz="2980" spc="178">
                <a:solidFill>
                  <a:srgbClr val="3A4C68"/>
                </a:solidFill>
                <a:latin typeface="Arimo"/>
                <a:ea typeface="Arimo"/>
                <a:cs typeface="Arimo"/>
                <a:sym typeface="Arimo"/>
              </a:rPr>
              <a:t> A platform to ask questions and learn from other users' experiences and best practices IBM Community</a:t>
            </a:r>
          </a:p>
          <a:p>
            <a:pPr algn="l">
              <a:lnSpc>
                <a:spcPts val="5483"/>
              </a:lnSpc>
            </a:pP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100" y="8679200"/>
            <a:ext cx="18288000" cy="1607400"/>
            <a:chOff x="0" y="0"/>
            <a:chExt cx="24384000" cy="2143200"/>
          </a:xfrm>
        </p:grpSpPr>
        <p:sp>
          <p:nvSpPr>
            <p:cNvPr name="Freeform 3" id="3"/>
            <p:cNvSpPr/>
            <p:nvPr/>
          </p:nvSpPr>
          <p:spPr>
            <a:xfrm flipH="false" flipV="false" rot="0">
              <a:off x="0" y="0"/>
              <a:ext cx="24384000" cy="2143252"/>
            </a:xfrm>
            <a:custGeom>
              <a:avLst/>
              <a:gdLst/>
              <a:ahLst/>
              <a:cxnLst/>
              <a:rect r="r" b="b" t="t" l="l"/>
              <a:pathLst>
                <a:path h="2143252" w="24384000">
                  <a:moveTo>
                    <a:pt x="0" y="0"/>
                  </a:moveTo>
                  <a:lnTo>
                    <a:pt x="24384000" y="0"/>
                  </a:lnTo>
                  <a:lnTo>
                    <a:pt x="24384000" y="2143252"/>
                  </a:lnTo>
                  <a:lnTo>
                    <a:pt x="0" y="2143252"/>
                  </a:lnTo>
                  <a:close/>
                </a:path>
              </a:pathLst>
            </a:custGeom>
            <a:solidFill>
              <a:srgbClr val="3A4C68"/>
            </a:solidFill>
          </p:spPr>
        </p:sp>
      </p:grpSp>
      <p:sp>
        <p:nvSpPr>
          <p:cNvPr name="Freeform 4" id="4"/>
          <p:cNvSpPr/>
          <p:nvPr/>
        </p:nvSpPr>
        <p:spPr>
          <a:xfrm flipH="true" flipV="false" rot="0">
            <a:off x="-28308" y="-24"/>
            <a:ext cx="2796348" cy="6143200"/>
          </a:xfrm>
          <a:custGeom>
            <a:avLst/>
            <a:gdLst/>
            <a:ahLst/>
            <a:cxnLst/>
            <a:rect r="r" b="b" t="t" l="l"/>
            <a:pathLst>
              <a:path h="6143200" w="2796348">
                <a:moveTo>
                  <a:pt x="2796348" y="0"/>
                </a:moveTo>
                <a:lnTo>
                  <a:pt x="0" y="0"/>
                </a:lnTo>
                <a:lnTo>
                  <a:pt x="0" y="6143200"/>
                </a:lnTo>
                <a:lnTo>
                  <a:pt x="2796348" y="6143200"/>
                </a:lnTo>
                <a:lnTo>
                  <a:pt x="2796348" y="0"/>
                </a:lnTo>
                <a:close/>
              </a:path>
            </a:pathLst>
          </a:custGeom>
          <a:blipFill>
            <a:blip r:embed="rId3"/>
            <a:stretch>
              <a:fillRect l="0" t="0" r="-123259" b="0"/>
            </a:stretch>
          </a:blipFill>
        </p:spPr>
      </p:sp>
      <p:grpSp>
        <p:nvGrpSpPr>
          <p:cNvPr name="Group 5" id="5"/>
          <p:cNvGrpSpPr/>
          <p:nvPr/>
        </p:nvGrpSpPr>
        <p:grpSpPr>
          <a:xfrm rot="0">
            <a:off x="841150" y="7000398"/>
            <a:ext cx="1257600" cy="1258800"/>
            <a:chOff x="0" y="0"/>
            <a:chExt cx="1676800" cy="1678400"/>
          </a:xfrm>
        </p:grpSpPr>
        <p:sp>
          <p:nvSpPr>
            <p:cNvPr name="Freeform 6" id="6"/>
            <p:cNvSpPr/>
            <p:nvPr/>
          </p:nvSpPr>
          <p:spPr>
            <a:xfrm flipH="false" flipV="false" rot="0">
              <a:off x="0" y="827278"/>
              <a:ext cx="1681099" cy="890016"/>
            </a:xfrm>
            <a:custGeom>
              <a:avLst/>
              <a:gdLst/>
              <a:ahLst/>
              <a:cxnLst/>
              <a:rect r="r" b="b" t="t" l="l"/>
              <a:pathLst>
                <a:path h="890016" w="1681099">
                  <a:moveTo>
                    <a:pt x="0" y="11938"/>
                  </a:moveTo>
                  <a:cubicBezTo>
                    <a:pt x="0" y="313182"/>
                    <a:pt x="161290" y="591312"/>
                    <a:pt x="422656" y="740664"/>
                  </a:cubicBezTo>
                  <a:cubicBezTo>
                    <a:pt x="684022" y="890016"/>
                    <a:pt x="1005332" y="887730"/>
                    <a:pt x="1264539" y="734695"/>
                  </a:cubicBezTo>
                  <a:cubicBezTo>
                    <a:pt x="1523746" y="581660"/>
                    <a:pt x="1681099" y="301244"/>
                    <a:pt x="1676781" y="0"/>
                  </a:cubicBezTo>
                  <a:lnTo>
                    <a:pt x="838454" y="11938"/>
                  </a:lnTo>
                  <a:close/>
                </a:path>
              </a:pathLst>
            </a:custGeom>
            <a:solidFill>
              <a:srgbClr val="FE8175"/>
            </a:solidFill>
          </p:spPr>
        </p:sp>
      </p:grpSp>
      <p:grpSp>
        <p:nvGrpSpPr>
          <p:cNvPr name="Group 7" id="7"/>
          <p:cNvGrpSpPr/>
          <p:nvPr/>
        </p:nvGrpSpPr>
        <p:grpSpPr>
          <a:xfrm rot="0">
            <a:off x="841150" y="7624394"/>
            <a:ext cx="1257600" cy="1258800"/>
            <a:chOff x="0" y="0"/>
            <a:chExt cx="1676800" cy="1678400"/>
          </a:xfrm>
        </p:grpSpPr>
        <p:sp>
          <p:nvSpPr>
            <p:cNvPr name="Freeform 8" id="8"/>
            <p:cNvSpPr/>
            <p:nvPr/>
          </p:nvSpPr>
          <p:spPr>
            <a:xfrm flipH="false" flipV="false" rot="0">
              <a:off x="0" y="827278"/>
              <a:ext cx="1681099" cy="890016"/>
            </a:xfrm>
            <a:custGeom>
              <a:avLst/>
              <a:gdLst/>
              <a:ahLst/>
              <a:cxnLst/>
              <a:rect r="r" b="b" t="t" l="l"/>
              <a:pathLst>
                <a:path h="890016" w="1681099">
                  <a:moveTo>
                    <a:pt x="0" y="11938"/>
                  </a:moveTo>
                  <a:cubicBezTo>
                    <a:pt x="0" y="313182"/>
                    <a:pt x="161290" y="591312"/>
                    <a:pt x="422656" y="740664"/>
                  </a:cubicBezTo>
                  <a:cubicBezTo>
                    <a:pt x="684022" y="890016"/>
                    <a:pt x="1005332" y="887730"/>
                    <a:pt x="1264539" y="734695"/>
                  </a:cubicBezTo>
                  <a:cubicBezTo>
                    <a:pt x="1523746" y="581660"/>
                    <a:pt x="1681099" y="301244"/>
                    <a:pt x="1676781" y="0"/>
                  </a:cubicBezTo>
                  <a:lnTo>
                    <a:pt x="838454" y="11938"/>
                  </a:lnTo>
                  <a:close/>
                </a:path>
              </a:pathLst>
            </a:custGeom>
            <a:solidFill>
              <a:srgbClr val="FFF5ED"/>
            </a:solidFill>
          </p:spPr>
        </p:sp>
      </p:grpSp>
      <p:sp>
        <p:nvSpPr>
          <p:cNvPr name="Freeform 9" id="9"/>
          <p:cNvSpPr/>
          <p:nvPr/>
        </p:nvSpPr>
        <p:spPr>
          <a:xfrm flipH="false" flipV="false" rot="0">
            <a:off x="14145500" y="0"/>
            <a:ext cx="4156448" cy="2656952"/>
          </a:xfrm>
          <a:custGeom>
            <a:avLst/>
            <a:gdLst/>
            <a:ahLst/>
            <a:cxnLst/>
            <a:rect r="r" b="b" t="t" l="l"/>
            <a:pathLst>
              <a:path h="2656952" w="4156448">
                <a:moveTo>
                  <a:pt x="0" y="0"/>
                </a:moveTo>
                <a:lnTo>
                  <a:pt x="4156448" y="0"/>
                </a:lnTo>
                <a:lnTo>
                  <a:pt x="4156448" y="2656952"/>
                </a:lnTo>
                <a:lnTo>
                  <a:pt x="0" y="2656952"/>
                </a:lnTo>
                <a:lnTo>
                  <a:pt x="0" y="0"/>
                </a:lnTo>
                <a:close/>
              </a:path>
            </a:pathLst>
          </a:custGeom>
          <a:blipFill>
            <a:blip r:embed="rId4"/>
            <a:stretch>
              <a:fillRect l="-11299" t="-74111" r="0" b="-1"/>
            </a:stretch>
          </a:blipFill>
        </p:spPr>
      </p:sp>
      <p:sp>
        <p:nvSpPr>
          <p:cNvPr name="Freeform 10" id="10"/>
          <p:cNvSpPr/>
          <p:nvPr/>
        </p:nvSpPr>
        <p:spPr>
          <a:xfrm flipH="false" flipV="false" rot="0">
            <a:off x="540664" y="455876"/>
            <a:ext cx="3940472" cy="868360"/>
          </a:xfrm>
          <a:custGeom>
            <a:avLst/>
            <a:gdLst/>
            <a:ahLst/>
            <a:cxnLst/>
            <a:rect r="r" b="b" t="t" l="l"/>
            <a:pathLst>
              <a:path h="868360" w="3940472">
                <a:moveTo>
                  <a:pt x="0" y="0"/>
                </a:moveTo>
                <a:lnTo>
                  <a:pt x="3940472" y="0"/>
                </a:lnTo>
                <a:lnTo>
                  <a:pt x="3940472" y="868360"/>
                </a:lnTo>
                <a:lnTo>
                  <a:pt x="0" y="86836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10800000">
            <a:off x="12176395" y="9216820"/>
            <a:ext cx="6087905" cy="1078426"/>
          </a:xfrm>
          <a:custGeom>
            <a:avLst/>
            <a:gdLst/>
            <a:ahLst/>
            <a:cxnLst/>
            <a:rect r="r" b="b" t="t" l="l"/>
            <a:pathLst>
              <a:path h="1078426" w="6087905">
                <a:moveTo>
                  <a:pt x="0" y="0"/>
                </a:moveTo>
                <a:lnTo>
                  <a:pt x="6087905" y="0"/>
                </a:lnTo>
                <a:lnTo>
                  <a:pt x="6087905" y="1078426"/>
                </a:lnTo>
                <a:lnTo>
                  <a:pt x="0" y="1078426"/>
                </a:lnTo>
                <a:lnTo>
                  <a:pt x="0" y="0"/>
                </a:lnTo>
                <a:close/>
              </a:path>
            </a:pathLst>
          </a:custGeom>
          <a:blipFill>
            <a:blip r:embed="rId7"/>
            <a:stretch>
              <a:fillRect l="-159" t="-176664" r="0" b="-6043"/>
            </a:stretch>
          </a:blipFill>
        </p:spPr>
      </p:sp>
      <p:sp>
        <p:nvSpPr>
          <p:cNvPr name="Freeform 12" id="12"/>
          <p:cNvSpPr/>
          <p:nvPr/>
        </p:nvSpPr>
        <p:spPr>
          <a:xfrm flipH="false" flipV="false" rot="-10800000">
            <a:off x="6078364" y="9216820"/>
            <a:ext cx="6098031" cy="1078426"/>
          </a:xfrm>
          <a:custGeom>
            <a:avLst/>
            <a:gdLst/>
            <a:ahLst/>
            <a:cxnLst/>
            <a:rect r="r" b="b" t="t" l="l"/>
            <a:pathLst>
              <a:path h="1078426" w="6098031">
                <a:moveTo>
                  <a:pt x="0" y="0"/>
                </a:moveTo>
                <a:lnTo>
                  <a:pt x="6098031" y="0"/>
                </a:lnTo>
                <a:lnTo>
                  <a:pt x="6098031" y="1078426"/>
                </a:lnTo>
                <a:lnTo>
                  <a:pt x="0" y="1078426"/>
                </a:lnTo>
                <a:lnTo>
                  <a:pt x="0" y="0"/>
                </a:lnTo>
                <a:close/>
              </a:path>
            </a:pathLst>
          </a:custGeom>
          <a:blipFill>
            <a:blip r:embed="rId7"/>
            <a:stretch>
              <a:fillRect l="0" t="-176676" r="0" b="-6051"/>
            </a:stretch>
          </a:blipFill>
        </p:spPr>
      </p:sp>
      <p:sp>
        <p:nvSpPr>
          <p:cNvPr name="Freeform 13" id="13"/>
          <p:cNvSpPr/>
          <p:nvPr/>
        </p:nvSpPr>
        <p:spPr>
          <a:xfrm flipH="false" flipV="false" rot="-10800000">
            <a:off x="-27802" y="9216820"/>
            <a:ext cx="6106164" cy="1078426"/>
          </a:xfrm>
          <a:custGeom>
            <a:avLst/>
            <a:gdLst/>
            <a:ahLst/>
            <a:cxnLst/>
            <a:rect r="r" b="b" t="t" l="l"/>
            <a:pathLst>
              <a:path h="1078426" w="6106164">
                <a:moveTo>
                  <a:pt x="0" y="0"/>
                </a:moveTo>
                <a:lnTo>
                  <a:pt x="6106164" y="0"/>
                </a:lnTo>
                <a:lnTo>
                  <a:pt x="6106164" y="1078426"/>
                </a:lnTo>
                <a:lnTo>
                  <a:pt x="0" y="1078426"/>
                </a:lnTo>
                <a:lnTo>
                  <a:pt x="0" y="0"/>
                </a:lnTo>
                <a:close/>
              </a:path>
            </a:pathLst>
          </a:custGeom>
          <a:blipFill>
            <a:blip r:embed="rId7"/>
            <a:stretch>
              <a:fillRect l="0" t="-176665" r="139" b="-6044"/>
            </a:stretch>
          </a:blipFill>
        </p:spPr>
      </p:sp>
      <p:sp>
        <p:nvSpPr>
          <p:cNvPr name="Freeform 14" id="14"/>
          <p:cNvSpPr/>
          <p:nvPr/>
        </p:nvSpPr>
        <p:spPr>
          <a:xfrm flipH="true" flipV="false" rot="0">
            <a:off x="15333948" y="3742300"/>
            <a:ext cx="2968002" cy="6143248"/>
          </a:xfrm>
          <a:custGeom>
            <a:avLst/>
            <a:gdLst/>
            <a:ahLst/>
            <a:cxnLst/>
            <a:rect r="r" b="b" t="t" l="l"/>
            <a:pathLst>
              <a:path h="6143248" w="2968002">
                <a:moveTo>
                  <a:pt x="2968002" y="0"/>
                </a:moveTo>
                <a:lnTo>
                  <a:pt x="0" y="0"/>
                </a:lnTo>
                <a:lnTo>
                  <a:pt x="0" y="6143248"/>
                </a:lnTo>
                <a:lnTo>
                  <a:pt x="2968002" y="6143248"/>
                </a:lnTo>
                <a:lnTo>
                  <a:pt x="2968002" y="0"/>
                </a:lnTo>
                <a:close/>
              </a:path>
            </a:pathLst>
          </a:custGeom>
          <a:blipFill>
            <a:blip r:embed="rId8"/>
            <a:stretch>
              <a:fillRect l="-110349" t="0" r="0" b="0"/>
            </a:stretch>
          </a:blipFill>
        </p:spPr>
      </p:sp>
      <p:sp>
        <p:nvSpPr>
          <p:cNvPr name="Freeform 15" id="15"/>
          <p:cNvSpPr/>
          <p:nvPr/>
        </p:nvSpPr>
        <p:spPr>
          <a:xfrm flipH="false" flipV="false" rot="0">
            <a:off x="4536675" y="1779527"/>
            <a:ext cx="9648380" cy="7437293"/>
          </a:xfrm>
          <a:custGeom>
            <a:avLst/>
            <a:gdLst/>
            <a:ahLst/>
            <a:cxnLst/>
            <a:rect r="r" b="b" t="t" l="l"/>
            <a:pathLst>
              <a:path h="7437293" w="9648380">
                <a:moveTo>
                  <a:pt x="0" y="0"/>
                </a:moveTo>
                <a:lnTo>
                  <a:pt x="9648380" y="0"/>
                </a:lnTo>
                <a:lnTo>
                  <a:pt x="9648380" y="7437293"/>
                </a:lnTo>
                <a:lnTo>
                  <a:pt x="0" y="7437293"/>
                </a:lnTo>
                <a:lnTo>
                  <a:pt x="0" y="0"/>
                </a:lnTo>
                <a:close/>
              </a:path>
            </a:pathLst>
          </a:custGeom>
          <a:blipFill>
            <a:blip r:embed="rId9"/>
            <a:stretch>
              <a:fillRect l="0" t="0" r="0" b="0"/>
            </a:stretch>
          </a:blipFill>
        </p:spPr>
      </p:sp>
      <p:sp>
        <p:nvSpPr>
          <p:cNvPr name="TextBox 16" id="16"/>
          <p:cNvSpPr txBox="true"/>
          <p:nvPr/>
        </p:nvSpPr>
        <p:spPr>
          <a:xfrm rot="0">
            <a:off x="2768040" y="480069"/>
            <a:ext cx="13185649" cy="2176883"/>
          </a:xfrm>
          <a:prstGeom prst="rect">
            <a:avLst/>
          </a:prstGeom>
        </p:spPr>
        <p:txBody>
          <a:bodyPr anchor="t" rtlCol="false" tIns="0" lIns="0" bIns="0" rIns="0">
            <a:spAutoFit/>
          </a:bodyPr>
          <a:lstStyle/>
          <a:p>
            <a:pPr algn="ctr">
              <a:lnSpc>
                <a:spcPts val="8747"/>
              </a:lnSpc>
            </a:pPr>
            <a:r>
              <a:rPr lang="en-US" sz="7289">
                <a:solidFill>
                  <a:srgbClr val="FE8175"/>
                </a:solidFill>
                <a:latin typeface="Anton"/>
                <a:ea typeface="Anton"/>
                <a:cs typeface="Anton"/>
                <a:sym typeface="Anton"/>
              </a:rPr>
              <a:t>course certificate 1 </a:t>
            </a:r>
          </a:p>
          <a:p>
            <a:pPr algn="ctr">
              <a:lnSpc>
                <a:spcPts val="8359"/>
              </a:lnSpc>
            </a:pP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100" y="8679200"/>
            <a:ext cx="18288000" cy="1607400"/>
            <a:chOff x="0" y="0"/>
            <a:chExt cx="24384000" cy="2143200"/>
          </a:xfrm>
        </p:grpSpPr>
        <p:sp>
          <p:nvSpPr>
            <p:cNvPr name="Freeform 3" id="3"/>
            <p:cNvSpPr/>
            <p:nvPr/>
          </p:nvSpPr>
          <p:spPr>
            <a:xfrm flipH="false" flipV="false" rot="0">
              <a:off x="0" y="0"/>
              <a:ext cx="24384000" cy="2143252"/>
            </a:xfrm>
            <a:custGeom>
              <a:avLst/>
              <a:gdLst/>
              <a:ahLst/>
              <a:cxnLst/>
              <a:rect r="r" b="b" t="t" l="l"/>
              <a:pathLst>
                <a:path h="2143252" w="24384000">
                  <a:moveTo>
                    <a:pt x="0" y="0"/>
                  </a:moveTo>
                  <a:lnTo>
                    <a:pt x="24384000" y="0"/>
                  </a:lnTo>
                  <a:lnTo>
                    <a:pt x="24384000" y="2143252"/>
                  </a:lnTo>
                  <a:lnTo>
                    <a:pt x="0" y="2143252"/>
                  </a:lnTo>
                  <a:close/>
                </a:path>
              </a:pathLst>
            </a:custGeom>
            <a:solidFill>
              <a:srgbClr val="3A4C68"/>
            </a:solidFill>
          </p:spPr>
        </p:sp>
      </p:grpSp>
      <p:sp>
        <p:nvSpPr>
          <p:cNvPr name="Freeform 4" id="4"/>
          <p:cNvSpPr/>
          <p:nvPr/>
        </p:nvSpPr>
        <p:spPr>
          <a:xfrm flipH="true" flipV="false" rot="0">
            <a:off x="-28308" y="-24"/>
            <a:ext cx="2796348" cy="6143200"/>
          </a:xfrm>
          <a:custGeom>
            <a:avLst/>
            <a:gdLst/>
            <a:ahLst/>
            <a:cxnLst/>
            <a:rect r="r" b="b" t="t" l="l"/>
            <a:pathLst>
              <a:path h="6143200" w="2796348">
                <a:moveTo>
                  <a:pt x="2796348" y="0"/>
                </a:moveTo>
                <a:lnTo>
                  <a:pt x="0" y="0"/>
                </a:lnTo>
                <a:lnTo>
                  <a:pt x="0" y="6143200"/>
                </a:lnTo>
                <a:lnTo>
                  <a:pt x="2796348" y="6143200"/>
                </a:lnTo>
                <a:lnTo>
                  <a:pt x="2796348" y="0"/>
                </a:lnTo>
                <a:close/>
              </a:path>
            </a:pathLst>
          </a:custGeom>
          <a:blipFill>
            <a:blip r:embed="rId3"/>
            <a:stretch>
              <a:fillRect l="0" t="0" r="-123259" b="0"/>
            </a:stretch>
          </a:blipFill>
        </p:spPr>
      </p:sp>
      <p:grpSp>
        <p:nvGrpSpPr>
          <p:cNvPr name="Group 5" id="5"/>
          <p:cNvGrpSpPr/>
          <p:nvPr/>
        </p:nvGrpSpPr>
        <p:grpSpPr>
          <a:xfrm rot="0">
            <a:off x="841150" y="7000398"/>
            <a:ext cx="1257600" cy="1258800"/>
            <a:chOff x="0" y="0"/>
            <a:chExt cx="1676800" cy="1678400"/>
          </a:xfrm>
        </p:grpSpPr>
        <p:sp>
          <p:nvSpPr>
            <p:cNvPr name="Freeform 6" id="6"/>
            <p:cNvSpPr/>
            <p:nvPr/>
          </p:nvSpPr>
          <p:spPr>
            <a:xfrm flipH="false" flipV="false" rot="0">
              <a:off x="0" y="827278"/>
              <a:ext cx="1681099" cy="890016"/>
            </a:xfrm>
            <a:custGeom>
              <a:avLst/>
              <a:gdLst/>
              <a:ahLst/>
              <a:cxnLst/>
              <a:rect r="r" b="b" t="t" l="l"/>
              <a:pathLst>
                <a:path h="890016" w="1681099">
                  <a:moveTo>
                    <a:pt x="0" y="11938"/>
                  </a:moveTo>
                  <a:cubicBezTo>
                    <a:pt x="0" y="313182"/>
                    <a:pt x="161290" y="591312"/>
                    <a:pt x="422656" y="740664"/>
                  </a:cubicBezTo>
                  <a:cubicBezTo>
                    <a:pt x="684022" y="890016"/>
                    <a:pt x="1005332" y="887730"/>
                    <a:pt x="1264539" y="734695"/>
                  </a:cubicBezTo>
                  <a:cubicBezTo>
                    <a:pt x="1523746" y="581660"/>
                    <a:pt x="1681099" y="301244"/>
                    <a:pt x="1676781" y="0"/>
                  </a:cubicBezTo>
                  <a:lnTo>
                    <a:pt x="838454" y="11938"/>
                  </a:lnTo>
                  <a:close/>
                </a:path>
              </a:pathLst>
            </a:custGeom>
            <a:solidFill>
              <a:srgbClr val="FE8175"/>
            </a:solidFill>
          </p:spPr>
        </p:sp>
      </p:grpSp>
      <p:grpSp>
        <p:nvGrpSpPr>
          <p:cNvPr name="Group 7" id="7"/>
          <p:cNvGrpSpPr/>
          <p:nvPr/>
        </p:nvGrpSpPr>
        <p:grpSpPr>
          <a:xfrm rot="0">
            <a:off x="841150" y="7624394"/>
            <a:ext cx="1257600" cy="1258800"/>
            <a:chOff x="0" y="0"/>
            <a:chExt cx="1676800" cy="1678400"/>
          </a:xfrm>
        </p:grpSpPr>
        <p:sp>
          <p:nvSpPr>
            <p:cNvPr name="Freeform 8" id="8"/>
            <p:cNvSpPr/>
            <p:nvPr/>
          </p:nvSpPr>
          <p:spPr>
            <a:xfrm flipH="false" flipV="false" rot="0">
              <a:off x="0" y="827278"/>
              <a:ext cx="1681099" cy="890016"/>
            </a:xfrm>
            <a:custGeom>
              <a:avLst/>
              <a:gdLst/>
              <a:ahLst/>
              <a:cxnLst/>
              <a:rect r="r" b="b" t="t" l="l"/>
              <a:pathLst>
                <a:path h="890016" w="1681099">
                  <a:moveTo>
                    <a:pt x="0" y="11938"/>
                  </a:moveTo>
                  <a:cubicBezTo>
                    <a:pt x="0" y="313182"/>
                    <a:pt x="161290" y="591312"/>
                    <a:pt x="422656" y="740664"/>
                  </a:cubicBezTo>
                  <a:cubicBezTo>
                    <a:pt x="684022" y="890016"/>
                    <a:pt x="1005332" y="887730"/>
                    <a:pt x="1264539" y="734695"/>
                  </a:cubicBezTo>
                  <a:cubicBezTo>
                    <a:pt x="1523746" y="581660"/>
                    <a:pt x="1681099" y="301244"/>
                    <a:pt x="1676781" y="0"/>
                  </a:cubicBezTo>
                  <a:lnTo>
                    <a:pt x="838454" y="11938"/>
                  </a:lnTo>
                  <a:close/>
                </a:path>
              </a:pathLst>
            </a:custGeom>
            <a:solidFill>
              <a:srgbClr val="FFF5ED"/>
            </a:solidFill>
          </p:spPr>
        </p:sp>
      </p:grpSp>
      <p:sp>
        <p:nvSpPr>
          <p:cNvPr name="Freeform 9" id="9"/>
          <p:cNvSpPr/>
          <p:nvPr/>
        </p:nvSpPr>
        <p:spPr>
          <a:xfrm flipH="false" flipV="false" rot="0">
            <a:off x="14145500" y="0"/>
            <a:ext cx="4156448" cy="2656952"/>
          </a:xfrm>
          <a:custGeom>
            <a:avLst/>
            <a:gdLst/>
            <a:ahLst/>
            <a:cxnLst/>
            <a:rect r="r" b="b" t="t" l="l"/>
            <a:pathLst>
              <a:path h="2656952" w="4156448">
                <a:moveTo>
                  <a:pt x="0" y="0"/>
                </a:moveTo>
                <a:lnTo>
                  <a:pt x="4156448" y="0"/>
                </a:lnTo>
                <a:lnTo>
                  <a:pt x="4156448" y="2656952"/>
                </a:lnTo>
                <a:lnTo>
                  <a:pt x="0" y="2656952"/>
                </a:lnTo>
                <a:lnTo>
                  <a:pt x="0" y="0"/>
                </a:lnTo>
                <a:close/>
              </a:path>
            </a:pathLst>
          </a:custGeom>
          <a:blipFill>
            <a:blip r:embed="rId4"/>
            <a:stretch>
              <a:fillRect l="-11299" t="-74111" r="0" b="-1"/>
            </a:stretch>
          </a:blipFill>
        </p:spPr>
      </p:sp>
      <p:sp>
        <p:nvSpPr>
          <p:cNvPr name="Freeform 10" id="10"/>
          <p:cNvSpPr/>
          <p:nvPr/>
        </p:nvSpPr>
        <p:spPr>
          <a:xfrm flipH="false" flipV="false" rot="0">
            <a:off x="540664" y="455876"/>
            <a:ext cx="3940472" cy="868360"/>
          </a:xfrm>
          <a:custGeom>
            <a:avLst/>
            <a:gdLst/>
            <a:ahLst/>
            <a:cxnLst/>
            <a:rect r="r" b="b" t="t" l="l"/>
            <a:pathLst>
              <a:path h="868360" w="3940472">
                <a:moveTo>
                  <a:pt x="0" y="0"/>
                </a:moveTo>
                <a:lnTo>
                  <a:pt x="3940472" y="0"/>
                </a:lnTo>
                <a:lnTo>
                  <a:pt x="3940472" y="868360"/>
                </a:lnTo>
                <a:lnTo>
                  <a:pt x="0" y="86836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10800000">
            <a:off x="12176395" y="9216820"/>
            <a:ext cx="6087905" cy="1078426"/>
          </a:xfrm>
          <a:custGeom>
            <a:avLst/>
            <a:gdLst/>
            <a:ahLst/>
            <a:cxnLst/>
            <a:rect r="r" b="b" t="t" l="l"/>
            <a:pathLst>
              <a:path h="1078426" w="6087905">
                <a:moveTo>
                  <a:pt x="0" y="0"/>
                </a:moveTo>
                <a:lnTo>
                  <a:pt x="6087905" y="0"/>
                </a:lnTo>
                <a:lnTo>
                  <a:pt x="6087905" y="1078426"/>
                </a:lnTo>
                <a:lnTo>
                  <a:pt x="0" y="1078426"/>
                </a:lnTo>
                <a:lnTo>
                  <a:pt x="0" y="0"/>
                </a:lnTo>
                <a:close/>
              </a:path>
            </a:pathLst>
          </a:custGeom>
          <a:blipFill>
            <a:blip r:embed="rId7"/>
            <a:stretch>
              <a:fillRect l="-159" t="-176664" r="0" b="-6043"/>
            </a:stretch>
          </a:blipFill>
        </p:spPr>
      </p:sp>
      <p:sp>
        <p:nvSpPr>
          <p:cNvPr name="Freeform 12" id="12"/>
          <p:cNvSpPr/>
          <p:nvPr/>
        </p:nvSpPr>
        <p:spPr>
          <a:xfrm flipH="false" flipV="false" rot="-10800000">
            <a:off x="6078364" y="9216820"/>
            <a:ext cx="6098031" cy="1078426"/>
          </a:xfrm>
          <a:custGeom>
            <a:avLst/>
            <a:gdLst/>
            <a:ahLst/>
            <a:cxnLst/>
            <a:rect r="r" b="b" t="t" l="l"/>
            <a:pathLst>
              <a:path h="1078426" w="6098031">
                <a:moveTo>
                  <a:pt x="0" y="0"/>
                </a:moveTo>
                <a:lnTo>
                  <a:pt x="6098031" y="0"/>
                </a:lnTo>
                <a:lnTo>
                  <a:pt x="6098031" y="1078426"/>
                </a:lnTo>
                <a:lnTo>
                  <a:pt x="0" y="1078426"/>
                </a:lnTo>
                <a:lnTo>
                  <a:pt x="0" y="0"/>
                </a:lnTo>
                <a:close/>
              </a:path>
            </a:pathLst>
          </a:custGeom>
          <a:blipFill>
            <a:blip r:embed="rId7"/>
            <a:stretch>
              <a:fillRect l="0" t="-176676" r="0" b="-6051"/>
            </a:stretch>
          </a:blipFill>
        </p:spPr>
      </p:sp>
      <p:sp>
        <p:nvSpPr>
          <p:cNvPr name="Freeform 13" id="13"/>
          <p:cNvSpPr/>
          <p:nvPr/>
        </p:nvSpPr>
        <p:spPr>
          <a:xfrm flipH="false" flipV="false" rot="-10800000">
            <a:off x="-27802" y="9216820"/>
            <a:ext cx="6106164" cy="1078426"/>
          </a:xfrm>
          <a:custGeom>
            <a:avLst/>
            <a:gdLst/>
            <a:ahLst/>
            <a:cxnLst/>
            <a:rect r="r" b="b" t="t" l="l"/>
            <a:pathLst>
              <a:path h="1078426" w="6106164">
                <a:moveTo>
                  <a:pt x="0" y="0"/>
                </a:moveTo>
                <a:lnTo>
                  <a:pt x="6106164" y="0"/>
                </a:lnTo>
                <a:lnTo>
                  <a:pt x="6106164" y="1078426"/>
                </a:lnTo>
                <a:lnTo>
                  <a:pt x="0" y="1078426"/>
                </a:lnTo>
                <a:lnTo>
                  <a:pt x="0" y="0"/>
                </a:lnTo>
                <a:close/>
              </a:path>
            </a:pathLst>
          </a:custGeom>
          <a:blipFill>
            <a:blip r:embed="rId7"/>
            <a:stretch>
              <a:fillRect l="0" t="-176665" r="139" b="-6044"/>
            </a:stretch>
          </a:blipFill>
        </p:spPr>
      </p:sp>
      <p:sp>
        <p:nvSpPr>
          <p:cNvPr name="Freeform 14" id="14"/>
          <p:cNvSpPr/>
          <p:nvPr/>
        </p:nvSpPr>
        <p:spPr>
          <a:xfrm flipH="true" flipV="false" rot="0">
            <a:off x="15333948" y="3742300"/>
            <a:ext cx="2968002" cy="6143248"/>
          </a:xfrm>
          <a:custGeom>
            <a:avLst/>
            <a:gdLst/>
            <a:ahLst/>
            <a:cxnLst/>
            <a:rect r="r" b="b" t="t" l="l"/>
            <a:pathLst>
              <a:path h="6143248" w="2968002">
                <a:moveTo>
                  <a:pt x="2968002" y="0"/>
                </a:moveTo>
                <a:lnTo>
                  <a:pt x="0" y="0"/>
                </a:lnTo>
                <a:lnTo>
                  <a:pt x="0" y="6143248"/>
                </a:lnTo>
                <a:lnTo>
                  <a:pt x="2968002" y="6143248"/>
                </a:lnTo>
                <a:lnTo>
                  <a:pt x="2968002" y="0"/>
                </a:lnTo>
                <a:close/>
              </a:path>
            </a:pathLst>
          </a:custGeom>
          <a:blipFill>
            <a:blip r:embed="rId8"/>
            <a:stretch>
              <a:fillRect l="-110349" t="0" r="0" b="0"/>
            </a:stretch>
          </a:blipFill>
        </p:spPr>
      </p:sp>
      <p:sp>
        <p:nvSpPr>
          <p:cNvPr name="Freeform 15" id="15"/>
          <p:cNvSpPr/>
          <p:nvPr/>
        </p:nvSpPr>
        <p:spPr>
          <a:xfrm flipH="false" flipV="false" rot="0">
            <a:off x="4319810" y="1779527"/>
            <a:ext cx="9648380" cy="7437293"/>
          </a:xfrm>
          <a:custGeom>
            <a:avLst/>
            <a:gdLst/>
            <a:ahLst/>
            <a:cxnLst/>
            <a:rect r="r" b="b" t="t" l="l"/>
            <a:pathLst>
              <a:path h="7437293" w="9648380">
                <a:moveTo>
                  <a:pt x="0" y="0"/>
                </a:moveTo>
                <a:lnTo>
                  <a:pt x="9648380" y="0"/>
                </a:lnTo>
                <a:lnTo>
                  <a:pt x="9648380" y="7437293"/>
                </a:lnTo>
                <a:lnTo>
                  <a:pt x="0" y="7437293"/>
                </a:lnTo>
                <a:lnTo>
                  <a:pt x="0" y="0"/>
                </a:lnTo>
                <a:close/>
              </a:path>
            </a:pathLst>
          </a:custGeom>
          <a:blipFill>
            <a:blip r:embed="rId9"/>
            <a:stretch>
              <a:fillRect l="0" t="0" r="0" b="0"/>
            </a:stretch>
          </a:blipFill>
        </p:spPr>
      </p:sp>
      <p:sp>
        <p:nvSpPr>
          <p:cNvPr name="TextBox 16" id="16"/>
          <p:cNvSpPr txBox="true"/>
          <p:nvPr/>
        </p:nvSpPr>
        <p:spPr>
          <a:xfrm rot="0">
            <a:off x="2768040" y="480069"/>
            <a:ext cx="13185649" cy="2176883"/>
          </a:xfrm>
          <a:prstGeom prst="rect">
            <a:avLst/>
          </a:prstGeom>
        </p:spPr>
        <p:txBody>
          <a:bodyPr anchor="t" rtlCol="false" tIns="0" lIns="0" bIns="0" rIns="0">
            <a:spAutoFit/>
          </a:bodyPr>
          <a:lstStyle/>
          <a:p>
            <a:pPr algn="ctr">
              <a:lnSpc>
                <a:spcPts val="8747"/>
              </a:lnSpc>
            </a:pPr>
            <a:r>
              <a:rPr lang="en-US" sz="7289">
                <a:solidFill>
                  <a:srgbClr val="FE8175"/>
                </a:solidFill>
                <a:latin typeface="Anton"/>
                <a:ea typeface="Anton"/>
                <a:cs typeface="Anton"/>
                <a:sym typeface="Anton"/>
              </a:rPr>
              <a:t>course certificate 2 </a:t>
            </a:r>
          </a:p>
          <a:p>
            <a:pPr algn="ctr">
              <a:lnSpc>
                <a:spcPts val="8359"/>
              </a:lnSpc>
            </a:pP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100" y="8679200"/>
            <a:ext cx="18288000" cy="1607400"/>
            <a:chOff x="0" y="0"/>
            <a:chExt cx="24384000" cy="2143200"/>
          </a:xfrm>
        </p:grpSpPr>
        <p:sp>
          <p:nvSpPr>
            <p:cNvPr name="Freeform 3" id="3"/>
            <p:cNvSpPr/>
            <p:nvPr/>
          </p:nvSpPr>
          <p:spPr>
            <a:xfrm flipH="false" flipV="false" rot="0">
              <a:off x="0" y="0"/>
              <a:ext cx="24384000" cy="2143252"/>
            </a:xfrm>
            <a:custGeom>
              <a:avLst/>
              <a:gdLst/>
              <a:ahLst/>
              <a:cxnLst/>
              <a:rect r="r" b="b" t="t" l="l"/>
              <a:pathLst>
                <a:path h="2143252" w="24384000">
                  <a:moveTo>
                    <a:pt x="0" y="0"/>
                  </a:moveTo>
                  <a:lnTo>
                    <a:pt x="24384000" y="0"/>
                  </a:lnTo>
                  <a:lnTo>
                    <a:pt x="24384000" y="2143252"/>
                  </a:lnTo>
                  <a:lnTo>
                    <a:pt x="0" y="2143252"/>
                  </a:lnTo>
                  <a:close/>
                </a:path>
              </a:pathLst>
            </a:custGeom>
            <a:solidFill>
              <a:srgbClr val="3A4C68"/>
            </a:solidFill>
          </p:spPr>
        </p:sp>
      </p:grpSp>
      <p:sp>
        <p:nvSpPr>
          <p:cNvPr name="Freeform 4" id="4"/>
          <p:cNvSpPr/>
          <p:nvPr/>
        </p:nvSpPr>
        <p:spPr>
          <a:xfrm flipH="true" flipV="false" rot="0">
            <a:off x="-28308" y="-24"/>
            <a:ext cx="2796348" cy="6143200"/>
          </a:xfrm>
          <a:custGeom>
            <a:avLst/>
            <a:gdLst/>
            <a:ahLst/>
            <a:cxnLst/>
            <a:rect r="r" b="b" t="t" l="l"/>
            <a:pathLst>
              <a:path h="6143200" w="2796348">
                <a:moveTo>
                  <a:pt x="2796348" y="0"/>
                </a:moveTo>
                <a:lnTo>
                  <a:pt x="0" y="0"/>
                </a:lnTo>
                <a:lnTo>
                  <a:pt x="0" y="6143200"/>
                </a:lnTo>
                <a:lnTo>
                  <a:pt x="2796348" y="6143200"/>
                </a:lnTo>
                <a:lnTo>
                  <a:pt x="2796348" y="0"/>
                </a:lnTo>
                <a:close/>
              </a:path>
            </a:pathLst>
          </a:custGeom>
          <a:blipFill>
            <a:blip r:embed="rId3"/>
            <a:stretch>
              <a:fillRect l="0" t="0" r="-123259" b="0"/>
            </a:stretch>
          </a:blipFill>
        </p:spPr>
      </p:sp>
      <p:grpSp>
        <p:nvGrpSpPr>
          <p:cNvPr name="Group 5" id="5"/>
          <p:cNvGrpSpPr/>
          <p:nvPr/>
        </p:nvGrpSpPr>
        <p:grpSpPr>
          <a:xfrm rot="0">
            <a:off x="841150" y="7000398"/>
            <a:ext cx="1257600" cy="1258800"/>
            <a:chOff x="0" y="0"/>
            <a:chExt cx="1676800" cy="1678400"/>
          </a:xfrm>
        </p:grpSpPr>
        <p:sp>
          <p:nvSpPr>
            <p:cNvPr name="Freeform 6" id="6"/>
            <p:cNvSpPr/>
            <p:nvPr/>
          </p:nvSpPr>
          <p:spPr>
            <a:xfrm flipH="false" flipV="false" rot="0">
              <a:off x="0" y="827278"/>
              <a:ext cx="1681099" cy="890016"/>
            </a:xfrm>
            <a:custGeom>
              <a:avLst/>
              <a:gdLst/>
              <a:ahLst/>
              <a:cxnLst/>
              <a:rect r="r" b="b" t="t" l="l"/>
              <a:pathLst>
                <a:path h="890016" w="1681099">
                  <a:moveTo>
                    <a:pt x="0" y="11938"/>
                  </a:moveTo>
                  <a:cubicBezTo>
                    <a:pt x="0" y="313182"/>
                    <a:pt x="161290" y="591312"/>
                    <a:pt x="422656" y="740664"/>
                  </a:cubicBezTo>
                  <a:cubicBezTo>
                    <a:pt x="684022" y="890016"/>
                    <a:pt x="1005332" y="887730"/>
                    <a:pt x="1264539" y="734695"/>
                  </a:cubicBezTo>
                  <a:cubicBezTo>
                    <a:pt x="1523746" y="581660"/>
                    <a:pt x="1681099" y="301244"/>
                    <a:pt x="1676781" y="0"/>
                  </a:cubicBezTo>
                  <a:lnTo>
                    <a:pt x="838454" y="11938"/>
                  </a:lnTo>
                  <a:close/>
                </a:path>
              </a:pathLst>
            </a:custGeom>
            <a:solidFill>
              <a:srgbClr val="FE8175"/>
            </a:solidFill>
          </p:spPr>
        </p:sp>
      </p:grpSp>
      <p:grpSp>
        <p:nvGrpSpPr>
          <p:cNvPr name="Group 7" id="7"/>
          <p:cNvGrpSpPr/>
          <p:nvPr/>
        </p:nvGrpSpPr>
        <p:grpSpPr>
          <a:xfrm rot="0">
            <a:off x="841150" y="7624394"/>
            <a:ext cx="1257600" cy="1258800"/>
            <a:chOff x="0" y="0"/>
            <a:chExt cx="1676800" cy="1678400"/>
          </a:xfrm>
        </p:grpSpPr>
        <p:sp>
          <p:nvSpPr>
            <p:cNvPr name="Freeform 8" id="8"/>
            <p:cNvSpPr/>
            <p:nvPr/>
          </p:nvSpPr>
          <p:spPr>
            <a:xfrm flipH="false" flipV="false" rot="0">
              <a:off x="0" y="827278"/>
              <a:ext cx="1681099" cy="890016"/>
            </a:xfrm>
            <a:custGeom>
              <a:avLst/>
              <a:gdLst/>
              <a:ahLst/>
              <a:cxnLst/>
              <a:rect r="r" b="b" t="t" l="l"/>
              <a:pathLst>
                <a:path h="890016" w="1681099">
                  <a:moveTo>
                    <a:pt x="0" y="11938"/>
                  </a:moveTo>
                  <a:cubicBezTo>
                    <a:pt x="0" y="313182"/>
                    <a:pt x="161290" y="591312"/>
                    <a:pt x="422656" y="740664"/>
                  </a:cubicBezTo>
                  <a:cubicBezTo>
                    <a:pt x="684022" y="890016"/>
                    <a:pt x="1005332" y="887730"/>
                    <a:pt x="1264539" y="734695"/>
                  </a:cubicBezTo>
                  <a:cubicBezTo>
                    <a:pt x="1523746" y="581660"/>
                    <a:pt x="1681099" y="301244"/>
                    <a:pt x="1676781" y="0"/>
                  </a:cubicBezTo>
                  <a:lnTo>
                    <a:pt x="838454" y="11938"/>
                  </a:lnTo>
                  <a:close/>
                </a:path>
              </a:pathLst>
            </a:custGeom>
            <a:solidFill>
              <a:srgbClr val="FFF5ED"/>
            </a:solidFill>
          </p:spPr>
        </p:sp>
      </p:grpSp>
      <p:sp>
        <p:nvSpPr>
          <p:cNvPr name="Freeform 9" id="9"/>
          <p:cNvSpPr/>
          <p:nvPr/>
        </p:nvSpPr>
        <p:spPr>
          <a:xfrm flipH="false" flipV="false" rot="0">
            <a:off x="14145500" y="0"/>
            <a:ext cx="4156448" cy="2656952"/>
          </a:xfrm>
          <a:custGeom>
            <a:avLst/>
            <a:gdLst/>
            <a:ahLst/>
            <a:cxnLst/>
            <a:rect r="r" b="b" t="t" l="l"/>
            <a:pathLst>
              <a:path h="2656952" w="4156448">
                <a:moveTo>
                  <a:pt x="0" y="0"/>
                </a:moveTo>
                <a:lnTo>
                  <a:pt x="4156448" y="0"/>
                </a:lnTo>
                <a:lnTo>
                  <a:pt x="4156448" y="2656952"/>
                </a:lnTo>
                <a:lnTo>
                  <a:pt x="0" y="2656952"/>
                </a:lnTo>
                <a:lnTo>
                  <a:pt x="0" y="0"/>
                </a:lnTo>
                <a:close/>
              </a:path>
            </a:pathLst>
          </a:custGeom>
          <a:blipFill>
            <a:blip r:embed="rId4"/>
            <a:stretch>
              <a:fillRect l="-11299" t="-74111" r="0" b="-1"/>
            </a:stretch>
          </a:blipFill>
        </p:spPr>
      </p:sp>
      <p:sp>
        <p:nvSpPr>
          <p:cNvPr name="Freeform 10" id="10"/>
          <p:cNvSpPr/>
          <p:nvPr/>
        </p:nvSpPr>
        <p:spPr>
          <a:xfrm flipH="false" flipV="false" rot="0">
            <a:off x="540664" y="455876"/>
            <a:ext cx="3940472" cy="868360"/>
          </a:xfrm>
          <a:custGeom>
            <a:avLst/>
            <a:gdLst/>
            <a:ahLst/>
            <a:cxnLst/>
            <a:rect r="r" b="b" t="t" l="l"/>
            <a:pathLst>
              <a:path h="868360" w="3940472">
                <a:moveTo>
                  <a:pt x="0" y="0"/>
                </a:moveTo>
                <a:lnTo>
                  <a:pt x="3940472" y="0"/>
                </a:lnTo>
                <a:lnTo>
                  <a:pt x="3940472" y="868360"/>
                </a:lnTo>
                <a:lnTo>
                  <a:pt x="0" y="86836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10800000">
            <a:off x="12176395" y="9216820"/>
            <a:ext cx="6087905" cy="1078426"/>
          </a:xfrm>
          <a:custGeom>
            <a:avLst/>
            <a:gdLst/>
            <a:ahLst/>
            <a:cxnLst/>
            <a:rect r="r" b="b" t="t" l="l"/>
            <a:pathLst>
              <a:path h="1078426" w="6087905">
                <a:moveTo>
                  <a:pt x="0" y="0"/>
                </a:moveTo>
                <a:lnTo>
                  <a:pt x="6087905" y="0"/>
                </a:lnTo>
                <a:lnTo>
                  <a:pt x="6087905" y="1078426"/>
                </a:lnTo>
                <a:lnTo>
                  <a:pt x="0" y="1078426"/>
                </a:lnTo>
                <a:lnTo>
                  <a:pt x="0" y="0"/>
                </a:lnTo>
                <a:close/>
              </a:path>
            </a:pathLst>
          </a:custGeom>
          <a:blipFill>
            <a:blip r:embed="rId7"/>
            <a:stretch>
              <a:fillRect l="-159" t="-176664" r="0" b="-6043"/>
            </a:stretch>
          </a:blipFill>
        </p:spPr>
      </p:sp>
      <p:sp>
        <p:nvSpPr>
          <p:cNvPr name="Freeform 12" id="12"/>
          <p:cNvSpPr/>
          <p:nvPr/>
        </p:nvSpPr>
        <p:spPr>
          <a:xfrm flipH="false" flipV="false" rot="-10800000">
            <a:off x="6078364" y="9216820"/>
            <a:ext cx="6098031" cy="1078426"/>
          </a:xfrm>
          <a:custGeom>
            <a:avLst/>
            <a:gdLst/>
            <a:ahLst/>
            <a:cxnLst/>
            <a:rect r="r" b="b" t="t" l="l"/>
            <a:pathLst>
              <a:path h="1078426" w="6098031">
                <a:moveTo>
                  <a:pt x="0" y="0"/>
                </a:moveTo>
                <a:lnTo>
                  <a:pt x="6098031" y="0"/>
                </a:lnTo>
                <a:lnTo>
                  <a:pt x="6098031" y="1078426"/>
                </a:lnTo>
                <a:lnTo>
                  <a:pt x="0" y="1078426"/>
                </a:lnTo>
                <a:lnTo>
                  <a:pt x="0" y="0"/>
                </a:lnTo>
                <a:close/>
              </a:path>
            </a:pathLst>
          </a:custGeom>
          <a:blipFill>
            <a:blip r:embed="rId7"/>
            <a:stretch>
              <a:fillRect l="0" t="-176676" r="0" b="-6051"/>
            </a:stretch>
          </a:blipFill>
        </p:spPr>
      </p:sp>
      <p:sp>
        <p:nvSpPr>
          <p:cNvPr name="Freeform 13" id="13"/>
          <p:cNvSpPr/>
          <p:nvPr/>
        </p:nvSpPr>
        <p:spPr>
          <a:xfrm flipH="false" flipV="false" rot="-10800000">
            <a:off x="-27802" y="9216820"/>
            <a:ext cx="6106164" cy="1078426"/>
          </a:xfrm>
          <a:custGeom>
            <a:avLst/>
            <a:gdLst/>
            <a:ahLst/>
            <a:cxnLst/>
            <a:rect r="r" b="b" t="t" l="l"/>
            <a:pathLst>
              <a:path h="1078426" w="6106164">
                <a:moveTo>
                  <a:pt x="0" y="0"/>
                </a:moveTo>
                <a:lnTo>
                  <a:pt x="6106164" y="0"/>
                </a:lnTo>
                <a:lnTo>
                  <a:pt x="6106164" y="1078426"/>
                </a:lnTo>
                <a:lnTo>
                  <a:pt x="0" y="1078426"/>
                </a:lnTo>
                <a:lnTo>
                  <a:pt x="0" y="0"/>
                </a:lnTo>
                <a:close/>
              </a:path>
            </a:pathLst>
          </a:custGeom>
          <a:blipFill>
            <a:blip r:embed="rId7"/>
            <a:stretch>
              <a:fillRect l="0" t="-176665" r="139" b="-6044"/>
            </a:stretch>
          </a:blipFill>
        </p:spPr>
      </p:sp>
      <p:sp>
        <p:nvSpPr>
          <p:cNvPr name="Freeform 14" id="14"/>
          <p:cNvSpPr/>
          <p:nvPr/>
        </p:nvSpPr>
        <p:spPr>
          <a:xfrm flipH="true" flipV="false" rot="0">
            <a:off x="15333948" y="3742300"/>
            <a:ext cx="2968002" cy="6143248"/>
          </a:xfrm>
          <a:custGeom>
            <a:avLst/>
            <a:gdLst/>
            <a:ahLst/>
            <a:cxnLst/>
            <a:rect r="r" b="b" t="t" l="l"/>
            <a:pathLst>
              <a:path h="6143248" w="2968002">
                <a:moveTo>
                  <a:pt x="2968002" y="0"/>
                </a:moveTo>
                <a:lnTo>
                  <a:pt x="0" y="0"/>
                </a:lnTo>
                <a:lnTo>
                  <a:pt x="0" y="6143248"/>
                </a:lnTo>
                <a:lnTo>
                  <a:pt x="2968002" y="6143248"/>
                </a:lnTo>
                <a:lnTo>
                  <a:pt x="2968002" y="0"/>
                </a:lnTo>
                <a:close/>
              </a:path>
            </a:pathLst>
          </a:custGeom>
          <a:blipFill>
            <a:blip r:embed="rId8"/>
            <a:stretch>
              <a:fillRect l="-110349" t="0" r="0" b="0"/>
            </a:stretch>
          </a:blipFill>
        </p:spPr>
      </p:sp>
      <p:sp>
        <p:nvSpPr>
          <p:cNvPr name="TextBox 15" id="15"/>
          <p:cNvSpPr txBox="true"/>
          <p:nvPr/>
        </p:nvSpPr>
        <p:spPr>
          <a:xfrm rot="0">
            <a:off x="1561425" y="2173125"/>
            <a:ext cx="15165150" cy="5940750"/>
          </a:xfrm>
          <a:prstGeom prst="rect">
            <a:avLst/>
          </a:prstGeom>
        </p:spPr>
        <p:txBody>
          <a:bodyPr anchor="t" rtlCol="false" tIns="0" lIns="0" bIns="0" rIns="0">
            <a:spAutoFit/>
          </a:bodyPr>
          <a:lstStyle/>
          <a:p>
            <a:pPr algn="ctr">
              <a:lnSpc>
                <a:spcPts val="22800"/>
              </a:lnSpc>
            </a:pPr>
            <a:r>
              <a:rPr lang="en-US" sz="19000">
                <a:solidFill>
                  <a:srgbClr val="FE8175"/>
                </a:solidFill>
                <a:latin typeface="Anton"/>
                <a:ea typeface="Anton"/>
                <a:cs typeface="Anton"/>
                <a:sym typeface="Anton"/>
              </a:rPr>
              <a:t>Thank </a:t>
            </a:r>
            <a:r>
              <a:rPr lang="en-US" sz="19000">
                <a:solidFill>
                  <a:srgbClr val="3A4C68"/>
                </a:solidFill>
                <a:latin typeface="Anton"/>
                <a:ea typeface="Anton"/>
                <a:cs typeface="Anton"/>
                <a:sym typeface="Anton"/>
              </a:rPr>
              <a:t>You</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1800" y="-20674"/>
            <a:ext cx="2575200" cy="10352400"/>
            <a:chOff x="0" y="0"/>
            <a:chExt cx="3433600" cy="13803200"/>
          </a:xfrm>
        </p:grpSpPr>
        <p:sp>
          <p:nvSpPr>
            <p:cNvPr name="Freeform 3" id="3"/>
            <p:cNvSpPr/>
            <p:nvPr/>
          </p:nvSpPr>
          <p:spPr>
            <a:xfrm flipH="false" flipV="false" rot="0">
              <a:off x="0" y="0"/>
              <a:ext cx="3433572" cy="13803249"/>
            </a:xfrm>
            <a:custGeom>
              <a:avLst/>
              <a:gdLst/>
              <a:ahLst/>
              <a:cxnLst/>
              <a:rect r="r" b="b" t="t" l="l"/>
              <a:pathLst>
                <a:path h="13803249" w="3433572">
                  <a:moveTo>
                    <a:pt x="3433572" y="0"/>
                  </a:moveTo>
                  <a:lnTo>
                    <a:pt x="0" y="0"/>
                  </a:lnTo>
                  <a:lnTo>
                    <a:pt x="0" y="13803249"/>
                  </a:lnTo>
                  <a:lnTo>
                    <a:pt x="3433572" y="13803249"/>
                  </a:lnTo>
                  <a:close/>
                </a:path>
              </a:pathLst>
            </a:custGeom>
            <a:solidFill>
              <a:srgbClr val="3A4C68"/>
            </a:solidFill>
          </p:spPr>
        </p:sp>
      </p:grpSp>
      <p:sp>
        <p:nvSpPr>
          <p:cNvPr name="Freeform 4" id="4"/>
          <p:cNvSpPr/>
          <p:nvPr/>
        </p:nvSpPr>
        <p:spPr>
          <a:xfrm flipH="true" flipV="false" rot="5400000">
            <a:off x="-1611285" y="7576297"/>
            <a:ext cx="4315094" cy="1196228"/>
          </a:xfrm>
          <a:custGeom>
            <a:avLst/>
            <a:gdLst/>
            <a:ahLst/>
            <a:cxnLst/>
            <a:rect r="r" b="b" t="t" l="l"/>
            <a:pathLst>
              <a:path h="1196228" w="4315094">
                <a:moveTo>
                  <a:pt x="4315094" y="0"/>
                </a:moveTo>
                <a:lnTo>
                  <a:pt x="0" y="0"/>
                </a:lnTo>
                <a:lnTo>
                  <a:pt x="0" y="1196228"/>
                </a:lnTo>
                <a:lnTo>
                  <a:pt x="4315094" y="1196228"/>
                </a:lnTo>
                <a:lnTo>
                  <a:pt x="4315094" y="0"/>
                </a:lnTo>
                <a:close/>
              </a:path>
            </a:pathLst>
          </a:custGeom>
          <a:blipFill>
            <a:blip r:embed="rId3"/>
            <a:stretch>
              <a:fillRect l="-46360" t="-166595" r="-1450" b="0"/>
            </a:stretch>
          </a:blipFill>
        </p:spPr>
      </p:sp>
      <p:sp>
        <p:nvSpPr>
          <p:cNvPr name="Freeform 5" id="5"/>
          <p:cNvSpPr/>
          <p:nvPr/>
        </p:nvSpPr>
        <p:spPr>
          <a:xfrm flipH="true" flipV="false" rot="5400000">
            <a:off x="-2472265" y="2400225"/>
            <a:ext cx="6037054" cy="1196228"/>
          </a:xfrm>
          <a:custGeom>
            <a:avLst/>
            <a:gdLst/>
            <a:ahLst/>
            <a:cxnLst/>
            <a:rect r="r" b="b" t="t" l="l"/>
            <a:pathLst>
              <a:path h="1196228" w="6037054">
                <a:moveTo>
                  <a:pt x="6037054" y="0"/>
                </a:moveTo>
                <a:lnTo>
                  <a:pt x="0" y="0"/>
                </a:lnTo>
                <a:lnTo>
                  <a:pt x="0" y="1196228"/>
                </a:lnTo>
                <a:lnTo>
                  <a:pt x="6037054" y="1196228"/>
                </a:lnTo>
                <a:lnTo>
                  <a:pt x="6037054" y="0"/>
                </a:lnTo>
                <a:close/>
              </a:path>
            </a:pathLst>
          </a:custGeom>
          <a:blipFill>
            <a:blip r:embed="rId3"/>
            <a:stretch>
              <a:fillRect l="0" t="-166595" r="-5650" b="0"/>
            </a:stretch>
          </a:blipFill>
        </p:spPr>
      </p:sp>
      <p:grpSp>
        <p:nvGrpSpPr>
          <p:cNvPr name="Group 6" id="6"/>
          <p:cNvGrpSpPr/>
          <p:nvPr/>
        </p:nvGrpSpPr>
        <p:grpSpPr>
          <a:xfrm rot="0">
            <a:off x="15764600" y="-95028"/>
            <a:ext cx="2575200" cy="10501800"/>
            <a:chOff x="0" y="0"/>
            <a:chExt cx="3433600" cy="14002400"/>
          </a:xfrm>
        </p:grpSpPr>
        <p:sp>
          <p:nvSpPr>
            <p:cNvPr name="Freeform 7" id="7"/>
            <p:cNvSpPr/>
            <p:nvPr/>
          </p:nvSpPr>
          <p:spPr>
            <a:xfrm flipH="false" flipV="false" rot="0">
              <a:off x="0" y="0"/>
              <a:ext cx="3433572" cy="14002386"/>
            </a:xfrm>
            <a:custGeom>
              <a:avLst/>
              <a:gdLst/>
              <a:ahLst/>
              <a:cxnLst/>
              <a:rect r="r" b="b" t="t" l="l"/>
              <a:pathLst>
                <a:path h="14002386" w="3433572">
                  <a:moveTo>
                    <a:pt x="0" y="0"/>
                  </a:moveTo>
                  <a:lnTo>
                    <a:pt x="3433572" y="0"/>
                  </a:lnTo>
                  <a:lnTo>
                    <a:pt x="3433572" y="14002386"/>
                  </a:lnTo>
                  <a:lnTo>
                    <a:pt x="0" y="14002386"/>
                  </a:lnTo>
                  <a:close/>
                </a:path>
              </a:pathLst>
            </a:custGeom>
            <a:solidFill>
              <a:srgbClr val="3A4C68"/>
            </a:solidFill>
          </p:spPr>
        </p:sp>
      </p:grpSp>
      <p:sp>
        <p:nvSpPr>
          <p:cNvPr name="Freeform 8" id="8"/>
          <p:cNvSpPr/>
          <p:nvPr/>
        </p:nvSpPr>
        <p:spPr>
          <a:xfrm flipH="false" flipV="false" rot="-5400000">
            <a:off x="15552883" y="7619831"/>
            <a:ext cx="4377413" cy="1196228"/>
          </a:xfrm>
          <a:custGeom>
            <a:avLst/>
            <a:gdLst/>
            <a:ahLst/>
            <a:cxnLst/>
            <a:rect r="r" b="b" t="t" l="l"/>
            <a:pathLst>
              <a:path h="1196228" w="4377413">
                <a:moveTo>
                  <a:pt x="0" y="0"/>
                </a:moveTo>
                <a:lnTo>
                  <a:pt x="4377414" y="0"/>
                </a:lnTo>
                <a:lnTo>
                  <a:pt x="4377414" y="1196228"/>
                </a:lnTo>
                <a:lnTo>
                  <a:pt x="0" y="1196228"/>
                </a:lnTo>
                <a:lnTo>
                  <a:pt x="0" y="0"/>
                </a:lnTo>
                <a:close/>
              </a:path>
            </a:pathLst>
          </a:custGeom>
          <a:blipFill>
            <a:blip r:embed="rId3"/>
            <a:stretch>
              <a:fillRect l="-45700" t="-166595" r="-5" b="0"/>
            </a:stretch>
          </a:blipFill>
        </p:spPr>
      </p:sp>
      <p:sp>
        <p:nvSpPr>
          <p:cNvPr name="Freeform 9" id="9"/>
          <p:cNvSpPr/>
          <p:nvPr/>
        </p:nvSpPr>
        <p:spPr>
          <a:xfrm flipH="false" flipV="false" rot="-5400000">
            <a:off x="14679469" y="2369005"/>
            <a:ext cx="6124243" cy="1196228"/>
          </a:xfrm>
          <a:custGeom>
            <a:avLst/>
            <a:gdLst/>
            <a:ahLst/>
            <a:cxnLst/>
            <a:rect r="r" b="b" t="t" l="l"/>
            <a:pathLst>
              <a:path h="1196228" w="6124243">
                <a:moveTo>
                  <a:pt x="0" y="0"/>
                </a:moveTo>
                <a:lnTo>
                  <a:pt x="6124242" y="0"/>
                </a:lnTo>
                <a:lnTo>
                  <a:pt x="6124242" y="1196228"/>
                </a:lnTo>
                <a:lnTo>
                  <a:pt x="0" y="1196228"/>
                </a:lnTo>
                <a:lnTo>
                  <a:pt x="0" y="0"/>
                </a:lnTo>
                <a:close/>
              </a:path>
            </a:pathLst>
          </a:custGeom>
          <a:blipFill>
            <a:blip r:embed="rId3"/>
            <a:stretch>
              <a:fillRect l="0" t="-166595" r="-4146" b="0"/>
            </a:stretch>
          </a:blipFill>
        </p:spPr>
      </p:sp>
      <p:sp>
        <p:nvSpPr>
          <p:cNvPr name="Freeform 10" id="10"/>
          <p:cNvSpPr/>
          <p:nvPr/>
        </p:nvSpPr>
        <p:spPr>
          <a:xfrm flipH="false" flipV="false" rot="0">
            <a:off x="1662586" y="9216816"/>
            <a:ext cx="1727444" cy="827278"/>
          </a:xfrm>
          <a:custGeom>
            <a:avLst/>
            <a:gdLst/>
            <a:ahLst/>
            <a:cxnLst/>
            <a:rect r="r" b="b" t="t" l="l"/>
            <a:pathLst>
              <a:path h="827278" w="1727444">
                <a:moveTo>
                  <a:pt x="0" y="0"/>
                </a:moveTo>
                <a:lnTo>
                  <a:pt x="1727444" y="0"/>
                </a:lnTo>
                <a:lnTo>
                  <a:pt x="1727444" y="827278"/>
                </a:lnTo>
                <a:lnTo>
                  <a:pt x="0" y="8272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200848" y="259432"/>
            <a:ext cx="546710" cy="1074846"/>
          </a:xfrm>
          <a:custGeom>
            <a:avLst/>
            <a:gdLst/>
            <a:ahLst/>
            <a:cxnLst/>
            <a:rect r="r" b="b" t="t" l="l"/>
            <a:pathLst>
              <a:path h="1074846" w="546710">
                <a:moveTo>
                  <a:pt x="0" y="0"/>
                </a:moveTo>
                <a:lnTo>
                  <a:pt x="546710" y="0"/>
                </a:lnTo>
                <a:lnTo>
                  <a:pt x="546710" y="1074846"/>
                </a:lnTo>
                <a:lnTo>
                  <a:pt x="0" y="10748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2" id="12"/>
          <p:cNvGrpSpPr/>
          <p:nvPr/>
        </p:nvGrpSpPr>
        <p:grpSpPr>
          <a:xfrm rot="5400000">
            <a:off x="2895500" y="436300"/>
            <a:ext cx="2248200" cy="2249400"/>
            <a:chOff x="0" y="0"/>
            <a:chExt cx="2997600" cy="2999200"/>
          </a:xfrm>
        </p:grpSpPr>
        <p:sp>
          <p:nvSpPr>
            <p:cNvPr name="Freeform 13" id="13"/>
            <p:cNvSpPr/>
            <p:nvPr/>
          </p:nvSpPr>
          <p:spPr>
            <a:xfrm flipH="false" flipV="false" rot="0">
              <a:off x="-7493" y="1478153"/>
              <a:ext cx="3005074" cy="1590675"/>
            </a:xfrm>
            <a:custGeom>
              <a:avLst/>
              <a:gdLst/>
              <a:ahLst/>
              <a:cxnLst/>
              <a:rect r="r" b="b" t="t" l="l"/>
              <a:pathLst>
                <a:path h="1590675" w="3005074">
                  <a:moveTo>
                    <a:pt x="3005074" y="21463"/>
                  </a:moveTo>
                  <a:cubicBezTo>
                    <a:pt x="3005074" y="559816"/>
                    <a:pt x="2716657" y="1056767"/>
                    <a:pt x="2249551" y="1323721"/>
                  </a:cubicBezTo>
                  <a:cubicBezTo>
                    <a:pt x="1782445" y="1590675"/>
                    <a:pt x="1208024" y="1586611"/>
                    <a:pt x="744601" y="1312926"/>
                  </a:cubicBezTo>
                  <a:cubicBezTo>
                    <a:pt x="281178" y="1039241"/>
                    <a:pt x="0" y="538353"/>
                    <a:pt x="7620" y="0"/>
                  </a:cubicBezTo>
                  <a:lnTo>
                    <a:pt x="1506220" y="21463"/>
                  </a:lnTo>
                  <a:close/>
                </a:path>
              </a:pathLst>
            </a:custGeom>
            <a:solidFill>
              <a:srgbClr val="FE8175"/>
            </a:solidFill>
          </p:spPr>
        </p:sp>
      </p:grpSp>
      <p:grpSp>
        <p:nvGrpSpPr>
          <p:cNvPr name="Group 14" id="14"/>
          <p:cNvGrpSpPr/>
          <p:nvPr/>
        </p:nvGrpSpPr>
        <p:grpSpPr>
          <a:xfrm rot="5400000">
            <a:off x="1780314" y="436300"/>
            <a:ext cx="2248200" cy="2249400"/>
            <a:chOff x="0" y="0"/>
            <a:chExt cx="2997600" cy="2999200"/>
          </a:xfrm>
        </p:grpSpPr>
        <p:sp>
          <p:nvSpPr>
            <p:cNvPr name="Freeform 15" id="15"/>
            <p:cNvSpPr/>
            <p:nvPr/>
          </p:nvSpPr>
          <p:spPr>
            <a:xfrm flipH="false" flipV="false" rot="0">
              <a:off x="-7493" y="1478153"/>
              <a:ext cx="3005074" cy="1590675"/>
            </a:xfrm>
            <a:custGeom>
              <a:avLst/>
              <a:gdLst/>
              <a:ahLst/>
              <a:cxnLst/>
              <a:rect r="r" b="b" t="t" l="l"/>
              <a:pathLst>
                <a:path h="1590675" w="3005074">
                  <a:moveTo>
                    <a:pt x="3005074" y="21463"/>
                  </a:moveTo>
                  <a:cubicBezTo>
                    <a:pt x="3005074" y="559816"/>
                    <a:pt x="2716657" y="1056767"/>
                    <a:pt x="2249551" y="1323721"/>
                  </a:cubicBezTo>
                  <a:cubicBezTo>
                    <a:pt x="1782445" y="1590675"/>
                    <a:pt x="1208024" y="1586611"/>
                    <a:pt x="744601" y="1312926"/>
                  </a:cubicBezTo>
                  <a:cubicBezTo>
                    <a:pt x="281178" y="1039241"/>
                    <a:pt x="0" y="538353"/>
                    <a:pt x="7620" y="0"/>
                  </a:cubicBezTo>
                  <a:lnTo>
                    <a:pt x="1506220" y="21463"/>
                  </a:lnTo>
                  <a:close/>
                </a:path>
              </a:pathLst>
            </a:custGeom>
            <a:solidFill>
              <a:srgbClr val="FFF5ED"/>
            </a:solidFill>
          </p:spPr>
        </p:sp>
      </p:grpSp>
      <p:sp>
        <p:nvSpPr>
          <p:cNvPr name="Freeform 16" id="16"/>
          <p:cNvSpPr/>
          <p:nvPr/>
        </p:nvSpPr>
        <p:spPr>
          <a:xfrm flipH="false" flipV="false" rot="0">
            <a:off x="11562602" y="7518200"/>
            <a:ext cx="4917346" cy="4917348"/>
          </a:xfrm>
          <a:custGeom>
            <a:avLst/>
            <a:gdLst/>
            <a:ahLst/>
            <a:cxnLst/>
            <a:rect r="r" b="b" t="t" l="l"/>
            <a:pathLst>
              <a:path h="4917348" w="4917346">
                <a:moveTo>
                  <a:pt x="0" y="0"/>
                </a:moveTo>
                <a:lnTo>
                  <a:pt x="4917346" y="0"/>
                </a:lnTo>
                <a:lnTo>
                  <a:pt x="4917346" y="4917348"/>
                </a:lnTo>
                <a:lnTo>
                  <a:pt x="0" y="4917348"/>
                </a:lnTo>
                <a:lnTo>
                  <a:pt x="0" y="0"/>
                </a:lnTo>
                <a:close/>
              </a:path>
            </a:pathLst>
          </a:custGeom>
          <a:blipFill>
            <a:blip r:embed="rId8"/>
            <a:stretch>
              <a:fillRect l="0" t="0" r="0" b="0"/>
            </a:stretch>
          </a:blipFill>
        </p:spPr>
      </p:sp>
      <p:sp>
        <p:nvSpPr>
          <p:cNvPr name="TextBox 17" id="17"/>
          <p:cNvSpPr txBox="true"/>
          <p:nvPr/>
        </p:nvSpPr>
        <p:spPr>
          <a:xfrm rot="0">
            <a:off x="3958125" y="1311175"/>
            <a:ext cx="10371750" cy="2689350"/>
          </a:xfrm>
          <a:prstGeom prst="rect">
            <a:avLst/>
          </a:prstGeom>
        </p:spPr>
        <p:txBody>
          <a:bodyPr anchor="t" rtlCol="false" tIns="0" lIns="0" bIns="0" rIns="0">
            <a:spAutoFit/>
          </a:bodyPr>
          <a:lstStyle/>
          <a:p>
            <a:pPr algn="ctr">
              <a:lnSpc>
                <a:spcPts val="8400"/>
              </a:lnSpc>
            </a:pPr>
            <a:r>
              <a:rPr lang="en-US" sz="7000">
                <a:solidFill>
                  <a:srgbClr val="FE8175"/>
                </a:solidFill>
                <a:latin typeface="Anton"/>
                <a:ea typeface="Anton"/>
                <a:cs typeface="Anton"/>
                <a:sym typeface="Anton"/>
              </a:rPr>
              <a:t>Hotel Booking Data </a:t>
            </a:r>
            <a:r>
              <a:rPr lang="en-US" sz="7000">
                <a:solidFill>
                  <a:srgbClr val="3A4C68"/>
                </a:solidFill>
                <a:latin typeface="Anton"/>
                <a:ea typeface="Anton"/>
                <a:cs typeface="Anton"/>
                <a:sym typeface="Anton"/>
              </a:rPr>
              <a:t>Introduction</a:t>
            </a:r>
          </a:p>
        </p:txBody>
      </p:sp>
      <p:sp>
        <p:nvSpPr>
          <p:cNvPr name="TextBox 18" id="18"/>
          <p:cNvSpPr txBox="true"/>
          <p:nvPr/>
        </p:nvSpPr>
        <p:spPr>
          <a:xfrm rot="0">
            <a:off x="2964625" y="4408500"/>
            <a:ext cx="11781150" cy="4432425"/>
          </a:xfrm>
          <a:prstGeom prst="rect">
            <a:avLst/>
          </a:prstGeom>
        </p:spPr>
        <p:txBody>
          <a:bodyPr anchor="t" rtlCol="false" tIns="0" lIns="0" bIns="0" rIns="0">
            <a:spAutoFit/>
          </a:bodyPr>
          <a:lstStyle/>
          <a:p>
            <a:pPr algn="l">
              <a:lnSpc>
                <a:spcPts val="4140"/>
              </a:lnSpc>
            </a:pPr>
            <a:r>
              <a:rPr lang="en-US" sz="3000">
                <a:solidFill>
                  <a:srgbClr val="3A4C68"/>
                </a:solidFill>
                <a:latin typeface="Arimo Bold"/>
                <a:ea typeface="Arimo Bold"/>
                <a:cs typeface="Arimo Bold"/>
                <a:sym typeface="Arimo Bold"/>
              </a:rPr>
              <a:t>This Dataset contains data that compares various booking information between two hotels, City Hotel and Resort Hotel. So, here i will be using the data to analyze the factors affecting the hotel bookings. These factors can be used for reporting trends and predict the future bookings.</a:t>
            </a:r>
          </a:p>
          <a:p>
            <a:pPr algn="l">
              <a:lnSpc>
                <a:spcPts val="3863"/>
              </a:lnSpc>
            </a:pPr>
          </a:p>
          <a:p>
            <a:pPr algn="l">
              <a:lnSpc>
                <a:spcPts val="4140"/>
              </a:lnSpc>
            </a:pPr>
            <a:r>
              <a:rPr lang="en-US" sz="3000">
                <a:solidFill>
                  <a:srgbClr val="3A4C68"/>
                </a:solidFill>
                <a:latin typeface="Arimo Bold"/>
                <a:ea typeface="Arimo Bold"/>
                <a:cs typeface="Arimo Bold"/>
                <a:sym typeface="Arimo Bold"/>
              </a:rPr>
              <a:t>This Dataset contains the booking data </a:t>
            </a:r>
          </a:p>
          <a:p>
            <a:pPr algn="l">
              <a:lnSpc>
                <a:spcPts val="4140"/>
              </a:lnSpc>
            </a:pPr>
            <a:r>
              <a:rPr lang="en-US" sz="3000">
                <a:solidFill>
                  <a:srgbClr val="3A4C68"/>
                </a:solidFill>
                <a:latin typeface="Arimo Bold"/>
                <a:ea typeface="Arimo Bold"/>
                <a:cs typeface="Arimo Bold"/>
                <a:sym typeface="Arimo Bold"/>
              </a:rPr>
              <a:t>of hotels from year 2015-2017.</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3407900" y="3407900"/>
            <a:ext cx="7740248" cy="924450"/>
          </a:xfrm>
          <a:custGeom>
            <a:avLst/>
            <a:gdLst/>
            <a:ahLst/>
            <a:cxnLst/>
            <a:rect r="r" b="b" t="t" l="l"/>
            <a:pathLst>
              <a:path h="924450" w="7740248">
                <a:moveTo>
                  <a:pt x="0" y="0"/>
                </a:moveTo>
                <a:lnTo>
                  <a:pt x="7740248" y="0"/>
                </a:lnTo>
                <a:lnTo>
                  <a:pt x="7740248" y="924450"/>
                </a:lnTo>
                <a:lnTo>
                  <a:pt x="0" y="924450"/>
                </a:lnTo>
                <a:lnTo>
                  <a:pt x="0" y="0"/>
                </a:lnTo>
                <a:close/>
              </a:path>
            </a:pathLst>
          </a:custGeom>
          <a:blipFill>
            <a:blip r:embed="rId3"/>
            <a:stretch>
              <a:fillRect l="0" t="-165959" r="0" b="0"/>
            </a:stretch>
          </a:blipFill>
        </p:spPr>
      </p:sp>
      <p:sp>
        <p:nvSpPr>
          <p:cNvPr name="Freeform 3" id="3"/>
          <p:cNvSpPr/>
          <p:nvPr/>
        </p:nvSpPr>
        <p:spPr>
          <a:xfrm flipH="false" flipV="false" rot="5400000">
            <a:off x="-987076" y="8378276"/>
            <a:ext cx="2898602" cy="924450"/>
          </a:xfrm>
          <a:custGeom>
            <a:avLst/>
            <a:gdLst/>
            <a:ahLst/>
            <a:cxnLst/>
            <a:rect r="r" b="b" t="t" l="l"/>
            <a:pathLst>
              <a:path h="924450" w="2898602">
                <a:moveTo>
                  <a:pt x="0" y="0"/>
                </a:moveTo>
                <a:lnTo>
                  <a:pt x="2898602" y="0"/>
                </a:lnTo>
                <a:lnTo>
                  <a:pt x="2898602" y="924450"/>
                </a:lnTo>
                <a:lnTo>
                  <a:pt x="0" y="924450"/>
                </a:lnTo>
                <a:lnTo>
                  <a:pt x="0" y="0"/>
                </a:lnTo>
                <a:close/>
              </a:path>
            </a:pathLst>
          </a:custGeom>
          <a:blipFill>
            <a:blip r:embed="rId3"/>
            <a:stretch>
              <a:fillRect l="0" t="-165960" r="-167036" b="-2"/>
            </a:stretch>
          </a:blipFill>
        </p:spPr>
      </p:sp>
      <p:sp>
        <p:nvSpPr>
          <p:cNvPr name="Freeform 4" id="4"/>
          <p:cNvSpPr/>
          <p:nvPr/>
        </p:nvSpPr>
        <p:spPr>
          <a:xfrm flipH="false" flipV="false" rot="-10800000">
            <a:off x="15101048" y="9292898"/>
            <a:ext cx="3186952" cy="1025602"/>
          </a:xfrm>
          <a:custGeom>
            <a:avLst/>
            <a:gdLst/>
            <a:ahLst/>
            <a:cxnLst/>
            <a:rect r="r" b="b" t="t" l="l"/>
            <a:pathLst>
              <a:path h="1025602" w="3186952">
                <a:moveTo>
                  <a:pt x="0" y="0"/>
                </a:moveTo>
                <a:lnTo>
                  <a:pt x="3186952" y="0"/>
                </a:lnTo>
                <a:lnTo>
                  <a:pt x="3186952" y="1025602"/>
                </a:lnTo>
                <a:lnTo>
                  <a:pt x="0" y="1025602"/>
                </a:lnTo>
                <a:lnTo>
                  <a:pt x="0" y="0"/>
                </a:lnTo>
                <a:close/>
              </a:path>
            </a:pathLst>
          </a:custGeom>
          <a:blipFill>
            <a:blip r:embed="rId4"/>
            <a:stretch>
              <a:fillRect l="-11299" t="-147207" r="0" b="-98642"/>
            </a:stretch>
          </a:blipFill>
        </p:spPr>
      </p:sp>
      <p:sp>
        <p:nvSpPr>
          <p:cNvPr name="Freeform 5" id="5"/>
          <p:cNvSpPr/>
          <p:nvPr/>
        </p:nvSpPr>
        <p:spPr>
          <a:xfrm flipH="false" flipV="false" rot="0">
            <a:off x="14359276" y="-2736350"/>
            <a:ext cx="4917346" cy="4917348"/>
          </a:xfrm>
          <a:custGeom>
            <a:avLst/>
            <a:gdLst/>
            <a:ahLst/>
            <a:cxnLst/>
            <a:rect r="r" b="b" t="t" l="l"/>
            <a:pathLst>
              <a:path h="4917348" w="4917346">
                <a:moveTo>
                  <a:pt x="0" y="0"/>
                </a:moveTo>
                <a:lnTo>
                  <a:pt x="4917346" y="0"/>
                </a:lnTo>
                <a:lnTo>
                  <a:pt x="4917346" y="4917348"/>
                </a:lnTo>
                <a:lnTo>
                  <a:pt x="0" y="4917348"/>
                </a:lnTo>
                <a:lnTo>
                  <a:pt x="0" y="0"/>
                </a:lnTo>
                <a:close/>
              </a:path>
            </a:pathLst>
          </a:custGeom>
          <a:blipFill>
            <a:blip r:embed="rId5"/>
            <a:stretch>
              <a:fillRect l="0" t="0" r="0" b="0"/>
            </a:stretch>
          </a:blipFill>
        </p:spPr>
      </p:sp>
      <p:grpSp>
        <p:nvGrpSpPr>
          <p:cNvPr name="Group 6" id="6"/>
          <p:cNvGrpSpPr/>
          <p:nvPr/>
        </p:nvGrpSpPr>
        <p:grpSpPr>
          <a:xfrm rot="0">
            <a:off x="398800" y="9375900"/>
            <a:ext cx="2854800" cy="2854800"/>
            <a:chOff x="0" y="0"/>
            <a:chExt cx="3806400" cy="3806400"/>
          </a:xfrm>
        </p:grpSpPr>
        <p:sp>
          <p:nvSpPr>
            <p:cNvPr name="Freeform 7" id="7"/>
            <p:cNvSpPr/>
            <p:nvPr/>
          </p:nvSpPr>
          <p:spPr>
            <a:xfrm flipH="false" flipV="false" rot="0">
              <a:off x="0" y="0"/>
              <a:ext cx="3806444" cy="3806444"/>
            </a:xfrm>
            <a:custGeom>
              <a:avLst/>
              <a:gdLst/>
              <a:ahLst/>
              <a:cxnLst/>
              <a:rect r="r" b="b" t="t" l="l"/>
              <a:pathLst>
                <a:path h="3806444" w="3806444">
                  <a:moveTo>
                    <a:pt x="0" y="1903222"/>
                  </a:moveTo>
                  <a:cubicBezTo>
                    <a:pt x="0" y="852043"/>
                    <a:pt x="852043" y="0"/>
                    <a:pt x="1903222" y="0"/>
                  </a:cubicBezTo>
                  <a:cubicBezTo>
                    <a:pt x="2954401" y="0"/>
                    <a:pt x="3806444" y="852043"/>
                    <a:pt x="3806444" y="1903222"/>
                  </a:cubicBezTo>
                  <a:cubicBezTo>
                    <a:pt x="3806444" y="2954401"/>
                    <a:pt x="2954274" y="3806444"/>
                    <a:pt x="1903222" y="3806444"/>
                  </a:cubicBezTo>
                  <a:cubicBezTo>
                    <a:pt x="852170" y="3806444"/>
                    <a:pt x="0" y="2954274"/>
                    <a:pt x="0" y="1903222"/>
                  </a:cubicBezTo>
                  <a:close/>
                </a:path>
              </a:pathLst>
            </a:custGeom>
            <a:solidFill>
              <a:srgbClr val="3A4C68"/>
            </a:solidFill>
          </p:spPr>
        </p:sp>
      </p:grpSp>
      <p:sp>
        <p:nvSpPr>
          <p:cNvPr name="Freeform 8" id="8"/>
          <p:cNvSpPr/>
          <p:nvPr/>
        </p:nvSpPr>
        <p:spPr>
          <a:xfrm flipH="false" flipV="false" rot="0">
            <a:off x="2079904" y="9733090"/>
            <a:ext cx="1670864" cy="800180"/>
          </a:xfrm>
          <a:custGeom>
            <a:avLst/>
            <a:gdLst/>
            <a:ahLst/>
            <a:cxnLst/>
            <a:rect r="r" b="b" t="t" l="l"/>
            <a:pathLst>
              <a:path h="800180" w="1670864">
                <a:moveTo>
                  <a:pt x="0" y="0"/>
                </a:moveTo>
                <a:lnTo>
                  <a:pt x="1670864" y="0"/>
                </a:lnTo>
                <a:lnTo>
                  <a:pt x="1670864" y="800180"/>
                </a:lnTo>
                <a:lnTo>
                  <a:pt x="0" y="8001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803525" y="1005825"/>
            <a:ext cx="14679150" cy="960750"/>
          </a:xfrm>
          <a:prstGeom prst="rect">
            <a:avLst/>
          </a:prstGeom>
        </p:spPr>
        <p:txBody>
          <a:bodyPr anchor="t" rtlCol="false" tIns="0" lIns="0" bIns="0" rIns="0">
            <a:spAutoFit/>
          </a:bodyPr>
          <a:lstStyle/>
          <a:p>
            <a:pPr algn="ctr">
              <a:lnSpc>
                <a:spcPts val="9120"/>
              </a:lnSpc>
            </a:pPr>
            <a:r>
              <a:rPr lang="en-US" sz="7600">
                <a:solidFill>
                  <a:srgbClr val="FE8175"/>
                </a:solidFill>
                <a:latin typeface="Anton"/>
                <a:ea typeface="Anton"/>
                <a:cs typeface="Anton"/>
                <a:sym typeface="Anton"/>
              </a:rPr>
              <a:t>Data </a:t>
            </a:r>
            <a:r>
              <a:rPr lang="en-US" sz="7600">
                <a:solidFill>
                  <a:srgbClr val="3A4C68"/>
                </a:solidFill>
                <a:latin typeface="Anton"/>
                <a:ea typeface="Anton"/>
                <a:cs typeface="Anton"/>
                <a:sym typeface="Anton"/>
              </a:rPr>
              <a:t>Description</a:t>
            </a:r>
          </a:p>
        </p:txBody>
      </p:sp>
      <p:graphicFrame>
        <p:nvGraphicFramePr>
          <p:cNvPr name="Table 10" id="10"/>
          <p:cNvGraphicFramePr>
            <a:graphicFrameLocks noGrp="true"/>
          </p:cNvGraphicFramePr>
          <p:nvPr/>
        </p:nvGraphicFramePr>
        <p:xfrm>
          <a:off x="1597500" y="2932372"/>
          <a:ext cx="15062200" cy="5511800"/>
        </p:xfrm>
        <a:graphic>
          <a:graphicData uri="http://schemas.openxmlformats.org/drawingml/2006/table">
            <a:tbl>
              <a:tblPr/>
              <a:tblGrid>
                <a:gridCol w="4589443"/>
                <a:gridCol w="10472757"/>
              </a:tblGrid>
              <a:tr h="686533">
                <a:tc>
                  <a:txBody>
                    <a:bodyPr anchor="t" rtlCol="false"/>
                    <a:lstStyle/>
                    <a:p>
                      <a:pPr algn="l">
                        <a:lnSpc>
                          <a:spcPts val="3036"/>
                        </a:lnSpc>
                        <a:defRPr/>
                      </a:pPr>
                      <a:r>
                        <a:rPr lang="en-US" sz="2200">
                          <a:solidFill>
                            <a:srgbClr val="FE8175"/>
                          </a:solidFill>
                          <a:latin typeface="Anton"/>
                          <a:ea typeface="Anton"/>
                          <a:cs typeface="Anton"/>
                          <a:sym typeface="Anton"/>
                        </a:rPr>
                        <a:t>hotel</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solidFill>
                      <a:srgbClr val="FFF5ED"/>
                    </a:solidFill>
                  </a:tcPr>
                </a:tc>
                <a:tc>
                  <a:txBody>
                    <a:bodyPr anchor="t" rtlCol="false"/>
                    <a:lstStyle/>
                    <a:p>
                      <a:pPr algn="l">
                        <a:lnSpc>
                          <a:spcPts val="2760"/>
                        </a:lnSpc>
                        <a:defRPr/>
                      </a:pPr>
                      <a:r>
                        <a:rPr lang="en-US" sz="2000">
                          <a:solidFill>
                            <a:srgbClr val="3A4C68"/>
                          </a:solidFill>
                          <a:latin typeface="Arimo"/>
                          <a:ea typeface="Arimo"/>
                          <a:cs typeface="Arimo"/>
                          <a:sym typeface="Arimo"/>
                        </a:rPr>
                        <a:t>There are two types of hotels, one is City Hotel and another is Resort Hotel</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solidFill>
                      <a:srgbClr val="FFF5ED"/>
                    </a:solidFill>
                  </a:tcPr>
                </a:tc>
              </a:tr>
              <a:tr h="686533">
                <a:tc>
                  <a:txBody>
                    <a:bodyPr anchor="t" rtlCol="false"/>
                    <a:lstStyle/>
                    <a:p>
                      <a:pPr algn="l">
                        <a:lnSpc>
                          <a:spcPts val="3036"/>
                        </a:lnSpc>
                        <a:defRPr/>
                      </a:pPr>
                      <a:r>
                        <a:rPr lang="en-US" sz="2200">
                          <a:solidFill>
                            <a:srgbClr val="FE8175"/>
                          </a:solidFill>
                          <a:latin typeface="Anton"/>
                          <a:ea typeface="Anton"/>
                          <a:cs typeface="Anton"/>
                          <a:sym typeface="Anton"/>
                        </a:rPr>
                        <a:t>is_canceled</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tcPr>
                </a:tc>
                <a:tc>
                  <a:txBody>
                    <a:bodyPr anchor="t" rtlCol="false"/>
                    <a:lstStyle/>
                    <a:p>
                      <a:pPr algn="l">
                        <a:lnSpc>
                          <a:spcPts val="2760"/>
                        </a:lnSpc>
                        <a:defRPr/>
                      </a:pPr>
                      <a:r>
                        <a:rPr lang="en-US" sz="2000">
                          <a:solidFill>
                            <a:srgbClr val="3A4C68"/>
                          </a:solidFill>
                          <a:latin typeface="Arimo"/>
                          <a:ea typeface="Arimo"/>
                          <a:cs typeface="Arimo"/>
                          <a:sym typeface="Arimo"/>
                        </a:rPr>
                        <a:t>Here 0 and 1 value indicates booking was cancelled (1) or not (0)</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tcPr>
                </a:tc>
              </a:tr>
              <a:tr h="686533">
                <a:tc>
                  <a:txBody>
                    <a:bodyPr anchor="t" rtlCol="false"/>
                    <a:lstStyle/>
                    <a:p>
                      <a:pPr algn="l">
                        <a:lnSpc>
                          <a:spcPts val="3036"/>
                        </a:lnSpc>
                        <a:defRPr/>
                      </a:pPr>
                      <a:r>
                        <a:rPr lang="en-US" sz="2200">
                          <a:solidFill>
                            <a:srgbClr val="FE8175"/>
                          </a:solidFill>
                          <a:latin typeface="Anton"/>
                          <a:ea typeface="Anton"/>
                          <a:cs typeface="Anton"/>
                          <a:sym typeface="Anton"/>
                        </a:rPr>
                        <a:t>lead_time</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solidFill>
                      <a:srgbClr val="FFF5ED"/>
                    </a:solidFill>
                  </a:tcPr>
                </a:tc>
                <a:tc>
                  <a:txBody>
                    <a:bodyPr anchor="t" rtlCol="false"/>
                    <a:lstStyle/>
                    <a:p>
                      <a:pPr algn="l">
                        <a:lnSpc>
                          <a:spcPts val="2760"/>
                        </a:lnSpc>
                        <a:defRPr/>
                      </a:pPr>
                      <a:r>
                        <a:rPr lang="en-US" sz="2000">
                          <a:solidFill>
                            <a:srgbClr val="3A4C68"/>
                          </a:solidFill>
                          <a:latin typeface="Arimo"/>
                          <a:ea typeface="Arimo"/>
                          <a:cs typeface="Arimo"/>
                          <a:sym typeface="Arimo"/>
                        </a:rPr>
                        <a:t>Time-lapse between reservation and actual arrival date</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solidFill>
                      <a:srgbClr val="FFF5ED"/>
                    </a:solidFill>
                  </a:tcPr>
                </a:tc>
              </a:tr>
              <a:tr h="686533">
                <a:tc>
                  <a:txBody>
                    <a:bodyPr anchor="t" rtlCol="false"/>
                    <a:lstStyle/>
                    <a:p>
                      <a:pPr algn="l">
                        <a:lnSpc>
                          <a:spcPts val="3036"/>
                        </a:lnSpc>
                        <a:defRPr/>
                      </a:pPr>
                      <a:r>
                        <a:rPr lang="en-US" sz="2200">
                          <a:solidFill>
                            <a:srgbClr val="FE8175"/>
                          </a:solidFill>
                          <a:latin typeface="Anton"/>
                          <a:ea typeface="Anton"/>
                          <a:cs typeface="Anton"/>
                          <a:sym typeface="Anton"/>
                        </a:rPr>
                        <a:t>arrival_date_year</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tcPr>
                </a:tc>
                <a:tc>
                  <a:txBody>
                    <a:bodyPr anchor="t" rtlCol="false"/>
                    <a:lstStyle/>
                    <a:p>
                      <a:pPr algn="l">
                        <a:lnSpc>
                          <a:spcPts val="2760"/>
                        </a:lnSpc>
                        <a:defRPr/>
                      </a:pPr>
                      <a:r>
                        <a:rPr lang="en-US" sz="2000">
                          <a:solidFill>
                            <a:srgbClr val="3A4C68"/>
                          </a:solidFill>
                          <a:latin typeface="Arimo"/>
                          <a:ea typeface="Arimo"/>
                          <a:cs typeface="Arimo"/>
                          <a:sym typeface="Arimo"/>
                        </a:rPr>
                        <a:t>Year of arrival date</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tcPr>
                </a:tc>
              </a:tr>
              <a:tr h="706072">
                <a:tc>
                  <a:txBody>
                    <a:bodyPr anchor="t" rtlCol="false"/>
                    <a:lstStyle/>
                    <a:p>
                      <a:pPr algn="l">
                        <a:lnSpc>
                          <a:spcPts val="3036"/>
                        </a:lnSpc>
                        <a:defRPr/>
                      </a:pPr>
                      <a:r>
                        <a:rPr lang="en-US" sz="2200">
                          <a:solidFill>
                            <a:srgbClr val="FE8175"/>
                          </a:solidFill>
                          <a:latin typeface="Anton"/>
                          <a:ea typeface="Anton"/>
                          <a:cs typeface="Anton"/>
                          <a:sym typeface="Anton"/>
                        </a:rPr>
                        <a:t>arrival_date_month</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solidFill>
                      <a:srgbClr val="FFF5ED"/>
                    </a:solidFill>
                  </a:tcPr>
                </a:tc>
                <a:tc>
                  <a:txBody>
                    <a:bodyPr anchor="t" rtlCol="false"/>
                    <a:lstStyle/>
                    <a:p>
                      <a:pPr algn="l">
                        <a:lnSpc>
                          <a:spcPts val="2760"/>
                        </a:lnSpc>
                        <a:defRPr/>
                      </a:pPr>
                      <a:r>
                        <a:rPr lang="en-US" sz="2000">
                          <a:solidFill>
                            <a:srgbClr val="3A4C68"/>
                          </a:solidFill>
                          <a:latin typeface="Arimo"/>
                          <a:ea typeface="Arimo"/>
                          <a:cs typeface="Arimo"/>
                          <a:sym typeface="Arimo"/>
                        </a:rPr>
                        <a:t>Month of arrival date</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solidFill>
                      <a:srgbClr val="FFF5ED"/>
                    </a:solidFill>
                  </a:tcPr>
                </a:tc>
              </a:tr>
              <a:tr h="686533">
                <a:tc>
                  <a:txBody>
                    <a:bodyPr anchor="t" rtlCol="false"/>
                    <a:lstStyle/>
                    <a:p>
                      <a:pPr algn="l">
                        <a:lnSpc>
                          <a:spcPts val="3036"/>
                        </a:lnSpc>
                        <a:defRPr/>
                      </a:pPr>
                      <a:r>
                        <a:rPr lang="en-US" sz="2200">
                          <a:solidFill>
                            <a:srgbClr val="FE8175"/>
                          </a:solidFill>
                          <a:latin typeface="Anton"/>
                          <a:ea typeface="Anton"/>
                          <a:cs typeface="Anton"/>
                          <a:sym typeface="Anton"/>
                        </a:rPr>
                        <a:t>arrival_date_week_number</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tcPr>
                </a:tc>
                <a:tc>
                  <a:txBody>
                    <a:bodyPr anchor="t" rtlCol="false"/>
                    <a:lstStyle/>
                    <a:p>
                      <a:pPr algn="l">
                        <a:lnSpc>
                          <a:spcPts val="2760"/>
                        </a:lnSpc>
                        <a:defRPr/>
                      </a:pPr>
                      <a:r>
                        <a:rPr lang="en-US" sz="2000">
                          <a:solidFill>
                            <a:srgbClr val="3A4C68"/>
                          </a:solidFill>
                          <a:latin typeface="Arimo"/>
                          <a:ea typeface="Arimo"/>
                          <a:cs typeface="Arimo"/>
                          <a:sym typeface="Arimo"/>
                        </a:rPr>
                        <a:t>Week number of arrival date</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tcPr>
                </a:tc>
              </a:tr>
              <a:tr h="686533">
                <a:tc>
                  <a:txBody>
                    <a:bodyPr anchor="t" rtlCol="false"/>
                    <a:lstStyle/>
                    <a:p>
                      <a:pPr algn="l">
                        <a:lnSpc>
                          <a:spcPts val="3036"/>
                        </a:lnSpc>
                        <a:defRPr/>
                      </a:pPr>
                      <a:r>
                        <a:rPr lang="en-US" sz="2200">
                          <a:solidFill>
                            <a:srgbClr val="FE8175"/>
                          </a:solidFill>
                          <a:latin typeface="Anton"/>
                          <a:ea typeface="Anton"/>
                          <a:cs typeface="Anton"/>
                          <a:sym typeface="Anton"/>
                        </a:rPr>
                        <a:t>arrival_date_day_of_month</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solidFill>
                      <a:srgbClr val="FFF5ED"/>
                    </a:solidFill>
                  </a:tcPr>
                </a:tc>
                <a:tc>
                  <a:txBody>
                    <a:bodyPr anchor="t" rtlCol="false"/>
                    <a:lstStyle/>
                    <a:p>
                      <a:pPr algn="l">
                        <a:lnSpc>
                          <a:spcPts val="2760"/>
                        </a:lnSpc>
                        <a:defRPr/>
                      </a:pPr>
                      <a:r>
                        <a:rPr lang="en-US" sz="2000">
                          <a:solidFill>
                            <a:srgbClr val="3A4C68"/>
                          </a:solidFill>
                          <a:latin typeface="Arimo"/>
                          <a:ea typeface="Arimo"/>
                          <a:cs typeface="Arimo"/>
                          <a:sym typeface="Arimo"/>
                        </a:rPr>
                        <a:t>Day of arrival date</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solidFill>
                      <a:srgbClr val="FFF5ED"/>
                    </a:solidFill>
                  </a:tcPr>
                </a:tc>
              </a:tr>
              <a:tr h="686533">
                <a:tc>
                  <a:txBody>
                    <a:bodyPr anchor="t" rtlCol="false"/>
                    <a:lstStyle/>
                    <a:p>
                      <a:pPr algn="l">
                        <a:lnSpc>
                          <a:spcPts val="3036"/>
                        </a:lnSpc>
                        <a:defRPr/>
                      </a:pPr>
                      <a:r>
                        <a:rPr lang="en-US" sz="2200">
                          <a:solidFill>
                            <a:srgbClr val="FE8175"/>
                          </a:solidFill>
                          <a:latin typeface="Anton"/>
                          <a:ea typeface="Anton"/>
                          <a:cs typeface="Anton"/>
                          <a:sym typeface="Anton"/>
                        </a:rPr>
                        <a:t>stays_in_weekend_nights</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tcPr>
                </a:tc>
                <a:tc>
                  <a:txBody>
                    <a:bodyPr anchor="t" rtlCol="false"/>
                    <a:lstStyle/>
                    <a:p>
                      <a:pPr algn="l">
                        <a:lnSpc>
                          <a:spcPts val="2760"/>
                        </a:lnSpc>
                        <a:defRPr/>
                      </a:pPr>
                      <a:r>
                        <a:rPr lang="en-US" sz="2000">
                          <a:solidFill>
                            <a:srgbClr val="3A4C68"/>
                          </a:solidFill>
                          <a:latin typeface="Arimo"/>
                          <a:ea typeface="Arimo"/>
                          <a:cs typeface="Arimo"/>
                          <a:sym typeface="Arimo"/>
                        </a:rPr>
                        <a:t>Number of weekend nights (Saturday or Sunday) spent at the hotel by the guests</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tcPr>
                </a:tc>
              </a:tr>
            </a:tbl>
          </a:graphicData>
        </a:graphic>
      </p:graphicFrame>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3407900" y="3407900"/>
            <a:ext cx="7740248" cy="924450"/>
          </a:xfrm>
          <a:custGeom>
            <a:avLst/>
            <a:gdLst/>
            <a:ahLst/>
            <a:cxnLst/>
            <a:rect r="r" b="b" t="t" l="l"/>
            <a:pathLst>
              <a:path h="924450" w="7740248">
                <a:moveTo>
                  <a:pt x="0" y="0"/>
                </a:moveTo>
                <a:lnTo>
                  <a:pt x="7740248" y="0"/>
                </a:lnTo>
                <a:lnTo>
                  <a:pt x="7740248" y="924450"/>
                </a:lnTo>
                <a:lnTo>
                  <a:pt x="0" y="924450"/>
                </a:lnTo>
                <a:lnTo>
                  <a:pt x="0" y="0"/>
                </a:lnTo>
                <a:close/>
              </a:path>
            </a:pathLst>
          </a:custGeom>
          <a:blipFill>
            <a:blip r:embed="rId3"/>
            <a:stretch>
              <a:fillRect l="0" t="-165959" r="0" b="0"/>
            </a:stretch>
          </a:blipFill>
        </p:spPr>
      </p:sp>
      <p:sp>
        <p:nvSpPr>
          <p:cNvPr name="Freeform 3" id="3"/>
          <p:cNvSpPr/>
          <p:nvPr/>
        </p:nvSpPr>
        <p:spPr>
          <a:xfrm flipH="false" flipV="false" rot="5400000">
            <a:off x="-987076" y="8378276"/>
            <a:ext cx="2898602" cy="924450"/>
          </a:xfrm>
          <a:custGeom>
            <a:avLst/>
            <a:gdLst/>
            <a:ahLst/>
            <a:cxnLst/>
            <a:rect r="r" b="b" t="t" l="l"/>
            <a:pathLst>
              <a:path h="924450" w="2898602">
                <a:moveTo>
                  <a:pt x="0" y="0"/>
                </a:moveTo>
                <a:lnTo>
                  <a:pt x="2898602" y="0"/>
                </a:lnTo>
                <a:lnTo>
                  <a:pt x="2898602" y="924450"/>
                </a:lnTo>
                <a:lnTo>
                  <a:pt x="0" y="924450"/>
                </a:lnTo>
                <a:lnTo>
                  <a:pt x="0" y="0"/>
                </a:lnTo>
                <a:close/>
              </a:path>
            </a:pathLst>
          </a:custGeom>
          <a:blipFill>
            <a:blip r:embed="rId3"/>
            <a:stretch>
              <a:fillRect l="0" t="-165960" r="-167036" b="-2"/>
            </a:stretch>
          </a:blipFill>
        </p:spPr>
      </p:sp>
      <p:sp>
        <p:nvSpPr>
          <p:cNvPr name="Freeform 4" id="4"/>
          <p:cNvSpPr/>
          <p:nvPr/>
        </p:nvSpPr>
        <p:spPr>
          <a:xfrm flipH="false" flipV="false" rot="-10800000">
            <a:off x="15101048" y="9292898"/>
            <a:ext cx="3186952" cy="1025602"/>
          </a:xfrm>
          <a:custGeom>
            <a:avLst/>
            <a:gdLst/>
            <a:ahLst/>
            <a:cxnLst/>
            <a:rect r="r" b="b" t="t" l="l"/>
            <a:pathLst>
              <a:path h="1025602" w="3186952">
                <a:moveTo>
                  <a:pt x="0" y="0"/>
                </a:moveTo>
                <a:lnTo>
                  <a:pt x="3186952" y="0"/>
                </a:lnTo>
                <a:lnTo>
                  <a:pt x="3186952" y="1025602"/>
                </a:lnTo>
                <a:lnTo>
                  <a:pt x="0" y="1025602"/>
                </a:lnTo>
                <a:lnTo>
                  <a:pt x="0" y="0"/>
                </a:lnTo>
                <a:close/>
              </a:path>
            </a:pathLst>
          </a:custGeom>
          <a:blipFill>
            <a:blip r:embed="rId4"/>
            <a:stretch>
              <a:fillRect l="-11299" t="-147207" r="0" b="-98642"/>
            </a:stretch>
          </a:blipFill>
        </p:spPr>
      </p:sp>
      <p:sp>
        <p:nvSpPr>
          <p:cNvPr name="Freeform 5" id="5"/>
          <p:cNvSpPr/>
          <p:nvPr/>
        </p:nvSpPr>
        <p:spPr>
          <a:xfrm flipH="false" flipV="false" rot="0">
            <a:off x="14359276" y="-2736350"/>
            <a:ext cx="4917346" cy="4917348"/>
          </a:xfrm>
          <a:custGeom>
            <a:avLst/>
            <a:gdLst/>
            <a:ahLst/>
            <a:cxnLst/>
            <a:rect r="r" b="b" t="t" l="l"/>
            <a:pathLst>
              <a:path h="4917348" w="4917346">
                <a:moveTo>
                  <a:pt x="0" y="0"/>
                </a:moveTo>
                <a:lnTo>
                  <a:pt x="4917346" y="0"/>
                </a:lnTo>
                <a:lnTo>
                  <a:pt x="4917346" y="4917348"/>
                </a:lnTo>
                <a:lnTo>
                  <a:pt x="0" y="4917348"/>
                </a:lnTo>
                <a:lnTo>
                  <a:pt x="0" y="0"/>
                </a:lnTo>
                <a:close/>
              </a:path>
            </a:pathLst>
          </a:custGeom>
          <a:blipFill>
            <a:blip r:embed="rId5"/>
            <a:stretch>
              <a:fillRect l="0" t="0" r="0" b="0"/>
            </a:stretch>
          </a:blipFill>
        </p:spPr>
      </p:sp>
      <p:grpSp>
        <p:nvGrpSpPr>
          <p:cNvPr name="Group 6" id="6"/>
          <p:cNvGrpSpPr/>
          <p:nvPr/>
        </p:nvGrpSpPr>
        <p:grpSpPr>
          <a:xfrm rot="0">
            <a:off x="398800" y="9375900"/>
            <a:ext cx="2854800" cy="2854800"/>
            <a:chOff x="0" y="0"/>
            <a:chExt cx="3806400" cy="3806400"/>
          </a:xfrm>
        </p:grpSpPr>
        <p:sp>
          <p:nvSpPr>
            <p:cNvPr name="Freeform 7" id="7"/>
            <p:cNvSpPr/>
            <p:nvPr/>
          </p:nvSpPr>
          <p:spPr>
            <a:xfrm flipH="false" flipV="false" rot="0">
              <a:off x="0" y="0"/>
              <a:ext cx="3806444" cy="3806444"/>
            </a:xfrm>
            <a:custGeom>
              <a:avLst/>
              <a:gdLst/>
              <a:ahLst/>
              <a:cxnLst/>
              <a:rect r="r" b="b" t="t" l="l"/>
              <a:pathLst>
                <a:path h="3806444" w="3806444">
                  <a:moveTo>
                    <a:pt x="0" y="1903222"/>
                  </a:moveTo>
                  <a:cubicBezTo>
                    <a:pt x="0" y="852043"/>
                    <a:pt x="852043" y="0"/>
                    <a:pt x="1903222" y="0"/>
                  </a:cubicBezTo>
                  <a:cubicBezTo>
                    <a:pt x="2954401" y="0"/>
                    <a:pt x="3806444" y="852043"/>
                    <a:pt x="3806444" y="1903222"/>
                  </a:cubicBezTo>
                  <a:cubicBezTo>
                    <a:pt x="3806444" y="2954401"/>
                    <a:pt x="2954274" y="3806444"/>
                    <a:pt x="1903222" y="3806444"/>
                  </a:cubicBezTo>
                  <a:cubicBezTo>
                    <a:pt x="852170" y="3806444"/>
                    <a:pt x="0" y="2954274"/>
                    <a:pt x="0" y="1903222"/>
                  </a:cubicBezTo>
                  <a:close/>
                </a:path>
              </a:pathLst>
            </a:custGeom>
            <a:solidFill>
              <a:srgbClr val="3A4C68"/>
            </a:solidFill>
          </p:spPr>
        </p:sp>
      </p:grpSp>
      <p:sp>
        <p:nvSpPr>
          <p:cNvPr name="Freeform 8" id="8"/>
          <p:cNvSpPr/>
          <p:nvPr/>
        </p:nvSpPr>
        <p:spPr>
          <a:xfrm flipH="false" flipV="false" rot="0">
            <a:off x="2079904" y="9733090"/>
            <a:ext cx="1670864" cy="800180"/>
          </a:xfrm>
          <a:custGeom>
            <a:avLst/>
            <a:gdLst/>
            <a:ahLst/>
            <a:cxnLst/>
            <a:rect r="r" b="b" t="t" l="l"/>
            <a:pathLst>
              <a:path h="800180" w="1670864">
                <a:moveTo>
                  <a:pt x="0" y="0"/>
                </a:moveTo>
                <a:lnTo>
                  <a:pt x="1670864" y="0"/>
                </a:lnTo>
                <a:lnTo>
                  <a:pt x="1670864" y="800180"/>
                </a:lnTo>
                <a:lnTo>
                  <a:pt x="0" y="8001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803525" y="1005825"/>
            <a:ext cx="14679150" cy="960750"/>
          </a:xfrm>
          <a:prstGeom prst="rect">
            <a:avLst/>
          </a:prstGeom>
        </p:spPr>
        <p:txBody>
          <a:bodyPr anchor="t" rtlCol="false" tIns="0" lIns="0" bIns="0" rIns="0">
            <a:spAutoFit/>
          </a:bodyPr>
          <a:lstStyle/>
          <a:p>
            <a:pPr algn="ctr">
              <a:lnSpc>
                <a:spcPts val="9120"/>
              </a:lnSpc>
            </a:pPr>
            <a:r>
              <a:rPr lang="en-US" sz="7600">
                <a:solidFill>
                  <a:srgbClr val="FE8175"/>
                </a:solidFill>
                <a:latin typeface="Anton"/>
                <a:ea typeface="Anton"/>
                <a:cs typeface="Anton"/>
                <a:sym typeface="Anton"/>
              </a:rPr>
              <a:t>Data </a:t>
            </a:r>
            <a:r>
              <a:rPr lang="en-US" sz="7600">
                <a:solidFill>
                  <a:srgbClr val="3A4C68"/>
                </a:solidFill>
                <a:latin typeface="Anton"/>
                <a:ea typeface="Anton"/>
                <a:cs typeface="Anton"/>
                <a:sym typeface="Anton"/>
              </a:rPr>
              <a:t>Description</a:t>
            </a:r>
          </a:p>
        </p:txBody>
      </p:sp>
      <p:graphicFrame>
        <p:nvGraphicFramePr>
          <p:cNvPr name="Table 10" id="10"/>
          <p:cNvGraphicFramePr>
            <a:graphicFrameLocks noGrp="true"/>
          </p:cNvGraphicFramePr>
          <p:nvPr/>
        </p:nvGraphicFramePr>
        <p:xfrm>
          <a:off x="1597500" y="2932372"/>
          <a:ext cx="15062200" cy="5511800"/>
        </p:xfrm>
        <a:graphic>
          <a:graphicData uri="http://schemas.openxmlformats.org/drawingml/2006/table">
            <a:tbl>
              <a:tblPr/>
              <a:tblGrid>
                <a:gridCol w="4589443"/>
                <a:gridCol w="10472757"/>
              </a:tblGrid>
              <a:tr h="686533">
                <a:tc>
                  <a:txBody>
                    <a:bodyPr anchor="t" rtlCol="false"/>
                    <a:lstStyle/>
                    <a:p>
                      <a:pPr algn="l">
                        <a:lnSpc>
                          <a:spcPts val="3036"/>
                        </a:lnSpc>
                        <a:defRPr/>
                      </a:pPr>
                      <a:r>
                        <a:rPr lang="en-US" sz="2200">
                          <a:solidFill>
                            <a:srgbClr val="FE8175"/>
                          </a:solidFill>
                          <a:latin typeface="Anton"/>
                          <a:ea typeface="Anton"/>
                          <a:cs typeface="Anton"/>
                          <a:sym typeface="Anton"/>
                        </a:rPr>
                        <a:t>stays_in_week_nights</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solidFill>
                      <a:srgbClr val="FFF5ED"/>
                    </a:solidFill>
                  </a:tcPr>
                </a:tc>
                <a:tc>
                  <a:txBody>
                    <a:bodyPr anchor="t" rtlCol="false"/>
                    <a:lstStyle/>
                    <a:p>
                      <a:pPr algn="l">
                        <a:lnSpc>
                          <a:spcPts val="2760"/>
                        </a:lnSpc>
                        <a:defRPr/>
                      </a:pPr>
                      <a:r>
                        <a:rPr lang="en-US" sz="2000">
                          <a:solidFill>
                            <a:srgbClr val="3A4C68"/>
                          </a:solidFill>
                          <a:latin typeface="Arimo"/>
                          <a:ea typeface="Arimo"/>
                          <a:cs typeface="Arimo"/>
                          <a:sym typeface="Arimo"/>
                        </a:rPr>
                        <a:t>Number of weeknights (Monday to Friday) spent at the hotel by the guests</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solidFill>
                      <a:srgbClr val="FFF5ED"/>
                    </a:solidFill>
                  </a:tcPr>
                </a:tc>
              </a:tr>
              <a:tr h="686533">
                <a:tc>
                  <a:txBody>
                    <a:bodyPr anchor="t" rtlCol="false"/>
                    <a:lstStyle/>
                    <a:p>
                      <a:pPr algn="l">
                        <a:lnSpc>
                          <a:spcPts val="3036"/>
                        </a:lnSpc>
                        <a:defRPr/>
                      </a:pPr>
                      <a:r>
                        <a:rPr lang="en-US" sz="2200">
                          <a:solidFill>
                            <a:srgbClr val="FE8175"/>
                          </a:solidFill>
                          <a:latin typeface="Anton"/>
                          <a:ea typeface="Anton"/>
                          <a:cs typeface="Anton"/>
                          <a:sym typeface="Anton"/>
                        </a:rPr>
                        <a:t>adults</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tcPr>
                </a:tc>
                <a:tc>
                  <a:txBody>
                    <a:bodyPr anchor="t" rtlCol="false"/>
                    <a:lstStyle/>
                    <a:p>
                      <a:pPr algn="l">
                        <a:lnSpc>
                          <a:spcPts val="2760"/>
                        </a:lnSpc>
                        <a:defRPr/>
                      </a:pPr>
                      <a:r>
                        <a:rPr lang="en-US" sz="2000">
                          <a:solidFill>
                            <a:srgbClr val="3A4C68"/>
                          </a:solidFill>
                          <a:latin typeface="Arimo"/>
                          <a:ea typeface="Arimo"/>
                          <a:cs typeface="Arimo"/>
                          <a:sym typeface="Arimo"/>
                        </a:rPr>
                        <a:t>Number of adults among guests</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tcPr>
                </a:tc>
              </a:tr>
              <a:tr h="686533">
                <a:tc>
                  <a:txBody>
                    <a:bodyPr anchor="t" rtlCol="false"/>
                    <a:lstStyle/>
                    <a:p>
                      <a:pPr algn="l">
                        <a:lnSpc>
                          <a:spcPts val="3036"/>
                        </a:lnSpc>
                        <a:defRPr/>
                      </a:pPr>
                      <a:r>
                        <a:rPr lang="en-US" sz="2200">
                          <a:solidFill>
                            <a:srgbClr val="FE8175"/>
                          </a:solidFill>
                          <a:latin typeface="Anton"/>
                          <a:ea typeface="Anton"/>
                          <a:cs typeface="Anton"/>
                          <a:sym typeface="Anton"/>
                        </a:rPr>
                        <a:t>children</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solidFill>
                      <a:srgbClr val="FFF5ED"/>
                    </a:solidFill>
                  </a:tcPr>
                </a:tc>
                <a:tc>
                  <a:txBody>
                    <a:bodyPr anchor="t" rtlCol="false"/>
                    <a:lstStyle/>
                    <a:p>
                      <a:pPr algn="l">
                        <a:lnSpc>
                          <a:spcPts val="2760"/>
                        </a:lnSpc>
                        <a:defRPr/>
                      </a:pPr>
                      <a:r>
                        <a:rPr lang="en-US" sz="2000">
                          <a:solidFill>
                            <a:srgbClr val="3A4C68"/>
                          </a:solidFill>
                          <a:latin typeface="Arimo"/>
                          <a:ea typeface="Arimo"/>
                          <a:cs typeface="Arimo"/>
                          <a:sym typeface="Arimo"/>
                        </a:rPr>
                        <a:t>Number of children among guests</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solidFill>
                      <a:srgbClr val="FFF5ED"/>
                    </a:solidFill>
                  </a:tcPr>
                </a:tc>
              </a:tr>
              <a:tr h="686533">
                <a:tc>
                  <a:txBody>
                    <a:bodyPr anchor="t" rtlCol="false"/>
                    <a:lstStyle/>
                    <a:p>
                      <a:pPr algn="l">
                        <a:lnSpc>
                          <a:spcPts val="3036"/>
                        </a:lnSpc>
                        <a:defRPr/>
                      </a:pPr>
                      <a:r>
                        <a:rPr lang="en-US" sz="2200">
                          <a:solidFill>
                            <a:srgbClr val="FE8175"/>
                          </a:solidFill>
                          <a:latin typeface="Anton"/>
                          <a:ea typeface="Anton"/>
                          <a:cs typeface="Anton"/>
                          <a:sym typeface="Anton"/>
                        </a:rPr>
                        <a:t>babies</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tcPr>
                </a:tc>
                <a:tc>
                  <a:txBody>
                    <a:bodyPr anchor="t" rtlCol="false"/>
                    <a:lstStyle/>
                    <a:p>
                      <a:pPr algn="l">
                        <a:lnSpc>
                          <a:spcPts val="2760"/>
                        </a:lnSpc>
                        <a:defRPr/>
                      </a:pPr>
                      <a:r>
                        <a:rPr lang="en-US" sz="2000">
                          <a:solidFill>
                            <a:srgbClr val="3A4C68"/>
                          </a:solidFill>
                          <a:latin typeface="Arimo"/>
                          <a:ea typeface="Arimo"/>
                          <a:cs typeface="Arimo"/>
                          <a:sym typeface="Arimo"/>
                        </a:rPr>
                        <a:t>Number of babies among guests</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tcPr>
                </a:tc>
              </a:tr>
              <a:tr h="706072">
                <a:tc>
                  <a:txBody>
                    <a:bodyPr anchor="t" rtlCol="false"/>
                    <a:lstStyle/>
                    <a:p>
                      <a:pPr algn="l">
                        <a:lnSpc>
                          <a:spcPts val="3036"/>
                        </a:lnSpc>
                        <a:defRPr/>
                      </a:pPr>
                      <a:r>
                        <a:rPr lang="en-US" sz="2200">
                          <a:solidFill>
                            <a:srgbClr val="FE8175"/>
                          </a:solidFill>
                          <a:latin typeface="Anton"/>
                          <a:ea typeface="Anton"/>
                          <a:cs typeface="Anton"/>
                          <a:sym typeface="Anton"/>
                        </a:rPr>
                        <a:t>meal</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solidFill>
                      <a:srgbClr val="FFF5ED"/>
                    </a:solidFill>
                  </a:tcPr>
                </a:tc>
                <a:tc>
                  <a:txBody>
                    <a:bodyPr anchor="t" rtlCol="false"/>
                    <a:lstStyle/>
                    <a:p>
                      <a:pPr algn="l">
                        <a:lnSpc>
                          <a:spcPts val="2760"/>
                        </a:lnSpc>
                        <a:defRPr/>
                      </a:pPr>
                      <a:r>
                        <a:rPr lang="en-US" sz="2000">
                          <a:solidFill>
                            <a:srgbClr val="3A4C68"/>
                          </a:solidFill>
                          <a:latin typeface="Arimo"/>
                          <a:ea typeface="Arimo"/>
                          <a:cs typeface="Arimo"/>
                          <a:sym typeface="Arimo"/>
                        </a:rPr>
                        <a:t>Type of meal booked</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solidFill>
                      <a:srgbClr val="FFF5ED"/>
                    </a:solidFill>
                  </a:tcPr>
                </a:tc>
              </a:tr>
              <a:tr h="686533">
                <a:tc>
                  <a:txBody>
                    <a:bodyPr anchor="t" rtlCol="false"/>
                    <a:lstStyle/>
                    <a:p>
                      <a:pPr algn="l">
                        <a:lnSpc>
                          <a:spcPts val="3036"/>
                        </a:lnSpc>
                        <a:defRPr/>
                      </a:pPr>
                      <a:r>
                        <a:rPr lang="en-US" sz="2200">
                          <a:solidFill>
                            <a:srgbClr val="FE8175"/>
                          </a:solidFill>
                          <a:latin typeface="Anton"/>
                          <a:ea typeface="Anton"/>
                          <a:cs typeface="Anton"/>
                          <a:sym typeface="Anton"/>
                        </a:rPr>
                        <a:t>country</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tcPr>
                </a:tc>
                <a:tc>
                  <a:txBody>
                    <a:bodyPr anchor="t" rtlCol="false"/>
                    <a:lstStyle/>
                    <a:p>
                      <a:pPr algn="l">
                        <a:lnSpc>
                          <a:spcPts val="2760"/>
                        </a:lnSpc>
                        <a:defRPr/>
                      </a:pPr>
                      <a:r>
                        <a:rPr lang="en-US" sz="2000">
                          <a:solidFill>
                            <a:srgbClr val="3A4C68"/>
                          </a:solidFill>
                          <a:latin typeface="Arimo"/>
                          <a:ea typeface="Arimo"/>
                          <a:cs typeface="Arimo"/>
                          <a:sym typeface="Arimo"/>
                        </a:rPr>
                        <a:t>Country of guests</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tcPr>
                </a:tc>
              </a:tr>
              <a:tr h="686533">
                <a:tc>
                  <a:txBody>
                    <a:bodyPr anchor="t" rtlCol="false"/>
                    <a:lstStyle/>
                    <a:p>
                      <a:pPr algn="l">
                        <a:lnSpc>
                          <a:spcPts val="3036"/>
                        </a:lnSpc>
                        <a:defRPr/>
                      </a:pPr>
                      <a:r>
                        <a:rPr lang="en-US" sz="2200">
                          <a:solidFill>
                            <a:srgbClr val="FE8175"/>
                          </a:solidFill>
                          <a:latin typeface="Anton"/>
                          <a:ea typeface="Anton"/>
                          <a:cs typeface="Anton"/>
                          <a:sym typeface="Anton"/>
                        </a:rPr>
                        <a:t>market_segment</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solidFill>
                      <a:srgbClr val="FFF5ED"/>
                    </a:solidFill>
                  </a:tcPr>
                </a:tc>
                <a:tc>
                  <a:txBody>
                    <a:bodyPr anchor="t" rtlCol="false"/>
                    <a:lstStyle/>
                    <a:p>
                      <a:pPr algn="l">
                        <a:lnSpc>
                          <a:spcPts val="2760"/>
                        </a:lnSpc>
                        <a:defRPr/>
                      </a:pPr>
                      <a:r>
                        <a:rPr lang="en-US" sz="2000">
                          <a:solidFill>
                            <a:srgbClr val="3A4C68"/>
                          </a:solidFill>
                          <a:latin typeface="Arimo"/>
                          <a:ea typeface="Arimo"/>
                          <a:cs typeface="Arimo"/>
                          <a:sym typeface="Arimo"/>
                        </a:rPr>
                        <a:t>Designation of market segment</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solidFill>
                      <a:srgbClr val="FFF5ED"/>
                    </a:solidFill>
                  </a:tcPr>
                </a:tc>
              </a:tr>
              <a:tr h="686533">
                <a:tc>
                  <a:txBody>
                    <a:bodyPr anchor="t" rtlCol="false"/>
                    <a:lstStyle/>
                    <a:p>
                      <a:pPr algn="l">
                        <a:lnSpc>
                          <a:spcPts val="3036"/>
                        </a:lnSpc>
                        <a:defRPr/>
                      </a:pPr>
                      <a:r>
                        <a:rPr lang="en-US" sz="2200">
                          <a:solidFill>
                            <a:srgbClr val="FE8175"/>
                          </a:solidFill>
                          <a:latin typeface="Anton"/>
                          <a:ea typeface="Anton"/>
                          <a:cs typeface="Anton"/>
                          <a:sym typeface="Anton"/>
                        </a:rPr>
                        <a:t>distribution_channel</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tcPr>
                </a:tc>
                <a:tc>
                  <a:txBody>
                    <a:bodyPr anchor="t" rtlCol="false"/>
                    <a:lstStyle/>
                    <a:p>
                      <a:pPr algn="l">
                        <a:lnSpc>
                          <a:spcPts val="2760"/>
                        </a:lnSpc>
                        <a:defRPr/>
                      </a:pPr>
                      <a:r>
                        <a:rPr lang="en-US" sz="2000">
                          <a:solidFill>
                            <a:srgbClr val="3A4C68"/>
                          </a:solidFill>
                          <a:latin typeface="Arimo"/>
                          <a:ea typeface="Arimo"/>
                          <a:cs typeface="Arimo"/>
                          <a:sym typeface="Arimo"/>
                        </a:rPr>
                        <a:t>Name of booking distribution channel</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tcPr>
                </a:tc>
              </a:tr>
            </a:tbl>
          </a:graphicData>
        </a:graphic>
      </p:graphicFrame>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3407900" y="3407900"/>
            <a:ext cx="7740248" cy="924450"/>
          </a:xfrm>
          <a:custGeom>
            <a:avLst/>
            <a:gdLst/>
            <a:ahLst/>
            <a:cxnLst/>
            <a:rect r="r" b="b" t="t" l="l"/>
            <a:pathLst>
              <a:path h="924450" w="7740248">
                <a:moveTo>
                  <a:pt x="0" y="0"/>
                </a:moveTo>
                <a:lnTo>
                  <a:pt x="7740248" y="0"/>
                </a:lnTo>
                <a:lnTo>
                  <a:pt x="7740248" y="924450"/>
                </a:lnTo>
                <a:lnTo>
                  <a:pt x="0" y="924450"/>
                </a:lnTo>
                <a:lnTo>
                  <a:pt x="0" y="0"/>
                </a:lnTo>
                <a:close/>
              </a:path>
            </a:pathLst>
          </a:custGeom>
          <a:blipFill>
            <a:blip r:embed="rId3"/>
            <a:stretch>
              <a:fillRect l="0" t="-165959" r="0" b="0"/>
            </a:stretch>
          </a:blipFill>
        </p:spPr>
      </p:sp>
      <p:sp>
        <p:nvSpPr>
          <p:cNvPr name="Freeform 3" id="3"/>
          <p:cNvSpPr/>
          <p:nvPr/>
        </p:nvSpPr>
        <p:spPr>
          <a:xfrm flipH="false" flipV="false" rot="5400000">
            <a:off x="-987076" y="8378276"/>
            <a:ext cx="2898602" cy="924450"/>
          </a:xfrm>
          <a:custGeom>
            <a:avLst/>
            <a:gdLst/>
            <a:ahLst/>
            <a:cxnLst/>
            <a:rect r="r" b="b" t="t" l="l"/>
            <a:pathLst>
              <a:path h="924450" w="2898602">
                <a:moveTo>
                  <a:pt x="0" y="0"/>
                </a:moveTo>
                <a:lnTo>
                  <a:pt x="2898602" y="0"/>
                </a:lnTo>
                <a:lnTo>
                  <a:pt x="2898602" y="924450"/>
                </a:lnTo>
                <a:lnTo>
                  <a:pt x="0" y="924450"/>
                </a:lnTo>
                <a:lnTo>
                  <a:pt x="0" y="0"/>
                </a:lnTo>
                <a:close/>
              </a:path>
            </a:pathLst>
          </a:custGeom>
          <a:blipFill>
            <a:blip r:embed="rId3"/>
            <a:stretch>
              <a:fillRect l="0" t="-165960" r="-167036" b="-2"/>
            </a:stretch>
          </a:blipFill>
        </p:spPr>
      </p:sp>
      <p:sp>
        <p:nvSpPr>
          <p:cNvPr name="Freeform 4" id="4"/>
          <p:cNvSpPr/>
          <p:nvPr/>
        </p:nvSpPr>
        <p:spPr>
          <a:xfrm flipH="false" flipV="false" rot="-10800000">
            <a:off x="15101048" y="9292898"/>
            <a:ext cx="3186952" cy="1025602"/>
          </a:xfrm>
          <a:custGeom>
            <a:avLst/>
            <a:gdLst/>
            <a:ahLst/>
            <a:cxnLst/>
            <a:rect r="r" b="b" t="t" l="l"/>
            <a:pathLst>
              <a:path h="1025602" w="3186952">
                <a:moveTo>
                  <a:pt x="0" y="0"/>
                </a:moveTo>
                <a:lnTo>
                  <a:pt x="3186952" y="0"/>
                </a:lnTo>
                <a:lnTo>
                  <a:pt x="3186952" y="1025602"/>
                </a:lnTo>
                <a:lnTo>
                  <a:pt x="0" y="1025602"/>
                </a:lnTo>
                <a:lnTo>
                  <a:pt x="0" y="0"/>
                </a:lnTo>
                <a:close/>
              </a:path>
            </a:pathLst>
          </a:custGeom>
          <a:blipFill>
            <a:blip r:embed="rId4"/>
            <a:stretch>
              <a:fillRect l="-11299" t="-147207" r="0" b="-98642"/>
            </a:stretch>
          </a:blipFill>
        </p:spPr>
      </p:sp>
      <p:sp>
        <p:nvSpPr>
          <p:cNvPr name="Freeform 5" id="5"/>
          <p:cNvSpPr/>
          <p:nvPr/>
        </p:nvSpPr>
        <p:spPr>
          <a:xfrm flipH="false" flipV="false" rot="0">
            <a:off x="14359276" y="-2736350"/>
            <a:ext cx="4917346" cy="4917348"/>
          </a:xfrm>
          <a:custGeom>
            <a:avLst/>
            <a:gdLst/>
            <a:ahLst/>
            <a:cxnLst/>
            <a:rect r="r" b="b" t="t" l="l"/>
            <a:pathLst>
              <a:path h="4917348" w="4917346">
                <a:moveTo>
                  <a:pt x="0" y="0"/>
                </a:moveTo>
                <a:lnTo>
                  <a:pt x="4917346" y="0"/>
                </a:lnTo>
                <a:lnTo>
                  <a:pt x="4917346" y="4917348"/>
                </a:lnTo>
                <a:lnTo>
                  <a:pt x="0" y="4917348"/>
                </a:lnTo>
                <a:lnTo>
                  <a:pt x="0" y="0"/>
                </a:lnTo>
                <a:close/>
              </a:path>
            </a:pathLst>
          </a:custGeom>
          <a:blipFill>
            <a:blip r:embed="rId5"/>
            <a:stretch>
              <a:fillRect l="0" t="0" r="0" b="0"/>
            </a:stretch>
          </a:blipFill>
        </p:spPr>
      </p:sp>
      <p:grpSp>
        <p:nvGrpSpPr>
          <p:cNvPr name="Group 6" id="6"/>
          <p:cNvGrpSpPr/>
          <p:nvPr/>
        </p:nvGrpSpPr>
        <p:grpSpPr>
          <a:xfrm rot="0">
            <a:off x="398800" y="9375900"/>
            <a:ext cx="2854800" cy="2854800"/>
            <a:chOff x="0" y="0"/>
            <a:chExt cx="3806400" cy="3806400"/>
          </a:xfrm>
        </p:grpSpPr>
        <p:sp>
          <p:nvSpPr>
            <p:cNvPr name="Freeform 7" id="7"/>
            <p:cNvSpPr/>
            <p:nvPr/>
          </p:nvSpPr>
          <p:spPr>
            <a:xfrm flipH="false" flipV="false" rot="0">
              <a:off x="0" y="0"/>
              <a:ext cx="3806444" cy="3806444"/>
            </a:xfrm>
            <a:custGeom>
              <a:avLst/>
              <a:gdLst/>
              <a:ahLst/>
              <a:cxnLst/>
              <a:rect r="r" b="b" t="t" l="l"/>
              <a:pathLst>
                <a:path h="3806444" w="3806444">
                  <a:moveTo>
                    <a:pt x="0" y="1903222"/>
                  </a:moveTo>
                  <a:cubicBezTo>
                    <a:pt x="0" y="852043"/>
                    <a:pt x="852043" y="0"/>
                    <a:pt x="1903222" y="0"/>
                  </a:cubicBezTo>
                  <a:cubicBezTo>
                    <a:pt x="2954401" y="0"/>
                    <a:pt x="3806444" y="852043"/>
                    <a:pt x="3806444" y="1903222"/>
                  </a:cubicBezTo>
                  <a:cubicBezTo>
                    <a:pt x="3806444" y="2954401"/>
                    <a:pt x="2954274" y="3806444"/>
                    <a:pt x="1903222" y="3806444"/>
                  </a:cubicBezTo>
                  <a:cubicBezTo>
                    <a:pt x="852170" y="3806444"/>
                    <a:pt x="0" y="2954274"/>
                    <a:pt x="0" y="1903222"/>
                  </a:cubicBezTo>
                  <a:close/>
                </a:path>
              </a:pathLst>
            </a:custGeom>
            <a:solidFill>
              <a:srgbClr val="3A4C68"/>
            </a:solidFill>
          </p:spPr>
        </p:sp>
      </p:grpSp>
      <p:sp>
        <p:nvSpPr>
          <p:cNvPr name="Freeform 8" id="8"/>
          <p:cNvSpPr/>
          <p:nvPr/>
        </p:nvSpPr>
        <p:spPr>
          <a:xfrm flipH="false" flipV="false" rot="0">
            <a:off x="2079904" y="9733090"/>
            <a:ext cx="1670864" cy="800180"/>
          </a:xfrm>
          <a:custGeom>
            <a:avLst/>
            <a:gdLst/>
            <a:ahLst/>
            <a:cxnLst/>
            <a:rect r="r" b="b" t="t" l="l"/>
            <a:pathLst>
              <a:path h="800180" w="1670864">
                <a:moveTo>
                  <a:pt x="0" y="0"/>
                </a:moveTo>
                <a:lnTo>
                  <a:pt x="1670864" y="0"/>
                </a:lnTo>
                <a:lnTo>
                  <a:pt x="1670864" y="800180"/>
                </a:lnTo>
                <a:lnTo>
                  <a:pt x="0" y="8001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803525" y="1005825"/>
            <a:ext cx="14679150" cy="960750"/>
          </a:xfrm>
          <a:prstGeom prst="rect">
            <a:avLst/>
          </a:prstGeom>
        </p:spPr>
        <p:txBody>
          <a:bodyPr anchor="t" rtlCol="false" tIns="0" lIns="0" bIns="0" rIns="0">
            <a:spAutoFit/>
          </a:bodyPr>
          <a:lstStyle/>
          <a:p>
            <a:pPr algn="ctr">
              <a:lnSpc>
                <a:spcPts val="9120"/>
              </a:lnSpc>
            </a:pPr>
            <a:r>
              <a:rPr lang="en-US" sz="7600">
                <a:solidFill>
                  <a:srgbClr val="FE8175"/>
                </a:solidFill>
                <a:latin typeface="Anton"/>
                <a:ea typeface="Anton"/>
                <a:cs typeface="Anton"/>
                <a:sym typeface="Anton"/>
              </a:rPr>
              <a:t>Data </a:t>
            </a:r>
            <a:r>
              <a:rPr lang="en-US" sz="7600">
                <a:solidFill>
                  <a:srgbClr val="3A4C68"/>
                </a:solidFill>
                <a:latin typeface="Anton"/>
                <a:ea typeface="Anton"/>
                <a:cs typeface="Anton"/>
                <a:sym typeface="Anton"/>
              </a:rPr>
              <a:t>Description</a:t>
            </a:r>
          </a:p>
        </p:txBody>
      </p:sp>
      <p:graphicFrame>
        <p:nvGraphicFramePr>
          <p:cNvPr name="Table 10" id="10"/>
          <p:cNvGraphicFramePr>
            <a:graphicFrameLocks noGrp="true"/>
          </p:cNvGraphicFramePr>
          <p:nvPr/>
        </p:nvGraphicFramePr>
        <p:xfrm>
          <a:off x="1597500" y="2932372"/>
          <a:ext cx="15062200" cy="5511800"/>
        </p:xfrm>
        <a:graphic>
          <a:graphicData uri="http://schemas.openxmlformats.org/drawingml/2006/table">
            <a:tbl>
              <a:tblPr/>
              <a:tblGrid>
                <a:gridCol w="4589443"/>
                <a:gridCol w="10472757"/>
              </a:tblGrid>
              <a:tr h="686533">
                <a:tc>
                  <a:txBody>
                    <a:bodyPr anchor="t" rtlCol="false"/>
                    <a:lstStyle/>
                    <a:p>
                      <a:pPr algn="l">
                        <a:lnSpc>
                          <a:spcPts val="3036"/>
                        </a:lnSpc>
                        <a:defRPr/>
                      </a:pPr>
                      <a:r>
                        <a:rPr lang="en-US" sz="2200">
                          <a:solidFill>
                            <a:srgbClr val="FE8175"/>
                          </a:solidFill>
                          <a:latin typeface="Anton"/>
                          <a:ea typeface="Anton"/>
                          <a:cs typeface="Anton"/>
                          <a:sym typeface="Anton"/>
                        </a:rPr>
                        <a:t>is_repeated_guest</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solidFill>
                      <a:srgbClr val="FFF5ED"/>
                    </a:solidFill>
                  </a:tcPr>
                </a:tc>
                <a:tc>
                  <a:txBody>
                    <a:bodyPr anchor="t" rtlCol="false"/>
                    <a:lstStyle/>
                    <a:p>
                      <a:pPr algn="l">
                        <a:lnSpc>
                          <a:spcPts val="2760"/>
                        </a:lnSpc>
                        <a:defRPr/>
                      </a:pPr>
                      <a:r>
                        <a:rPr lang="en-US" sz="2000">
                          <a:solidFill>
                            <a:srgbClr val="3A4C68"/>
                          </a:solidFill>
                          <a:latin typeface="Arimo"/>
                          <a:ea typeface="Arimo"/>
                          <a:cs typeface="Arimo"/>
                          <a:sym typeface="Arimo"/>
                        </a:rPr>
                        <a:t>If the booking was from a repeated guest (1) or not (0)</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solidFill>
                      <a:srgbClr val="FFF5ED"/>
                    </a:solidFill>
                  </a:tcPr>
                </a:tc>
              </a:tr>
              <a:tr h="686533">
                <a:tc>
                  <a:txBody>
                    <a:bodyPr anchor="t" rtlCol="false"/>
                    <a:lstStyle/>
                    <a:p>
                      <a:pPr algn="l">
                        <a:lnSpc>
                          <a:spcPts val="3036"/>
                        </a:lnSpc>
                        <a:defRPr/>
                      </a:pPr>
                      <a:r>
                        <a:rPr lang="en-US" sz="2200">
                          <a:solidFill>
                            <a:srgbClr val="FE8175"/>
                          </a:solidFill>
                          <a:latin typeface="Anton"/>
                          <a:ea typeface="Anton"/>
                          <a:cs typeface="Anton"/>
                          <a:sym typeface="Anton"/>
                        </a:rPr>
                        <a:t>previous_cancellations </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tcPr>
                </a:tc>
                <a:tc>
                  <a:txBody>
                    <a:bodyPr anchor="t" rtlCol="false"/>
                    <a:lstStyle/>
                    <a:p>
                      <a:pPr algn="l">
                        <a:lnSpc>
                          <a:spcPts val="2483"/>
                        </a:lnSpc>
                        <a:defRPr/>
                      </a:pPr>
                      <a:r>
                        <a:rPr lang="en-US" sz="1800">
                          <a:solidFill>
                            <a:srgbClr val="3A4C68"/>
                          </a:solidFill>
                          <a:latin typeface="Arimo"/>
                          <a:ea typeface="Arimo"/>
                          <a:cs typeface="Arimo"/>
                          <a:sym typeface="Arimo"/>
                        </a:rPr>
                        <a:t>Number of previous bookings that were cancelled by the customer prior to the current booking</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tcPr>
                </a:tc>
              </a:tr>
              <a:tr h="686533">
                <a:tc>
                  <a:txBody>
                    <a:bodyPr anchor="t" rtlCol="false"/>
                    <a:lstStyle/>
                    <a:p>
                      <a:pPr algn="l">
                        <a:lnSpc>
                          <a:spcPts val="3036"/>
                        </a:lnSpc>
                        <a:defRPr/>
                      </a:pPr>
                      <a:r>
                        <a:rPr lang="en-US" sz="2200">
                          <a:solidFill>
                            <a:srgbClr val="FE8175"/>
                          </a:solidFill>
                          <a:latin typeface="Anton"/>
                          <a:ea typeface="Anton"/>
                          <a:cs typeface="Anton"/>
                          <a:sym typeface="Anton"/>
                        </a:rPr>
                        <a:t>previous_bookings_not_canceled</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solidFill>
                      <a:srgbClr val="FFF5ED"/>
                    </a:solidFill>
                  </a:tcPr>
                </a:tc>
                <a:tc>
                  <a:txBody>
                    <a:bodyPr anchor="t" rtlCol="false"/>
                    <a:lstStyle/>
                    <a:p>
                      <a:pPr algn="l">
                        <a:lnSpc>
                          <a:spcPts val="2760"/>
                        </a:lnSpc>
                        <a:defRPr/>
                      </a:pPr>
                      <a:r>
                        <a:rPr lang="en-US" sz="2000">
                          <a:solidFill>
                            <a:srgbClr val="3A4C68"/>
                          </a:solidFill>
                          <a:latin typeface="Arimo"/>
                          <a:ea typeface="Arimo"/>
                          <a:cs typeface="Arimo"/>
                          <a:sym typeface="Arimo"/>
                        </a:rPr>
                        <a:t>Number of previous bookings not cancelled by the customer prior to the current booking</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solidFill>
                      <a:srgbClr val="FFF5ED"/>
                    </a:solidFill>
                  </a:tcPr>
                </a:tc>
              </a:tr>
              <a:tr h="686533">
                <a:tc>
                  <a:txBody>
                    <a:bodyPr anchor="t" rtlCol="false"/>
                    <a:lstStyle/>
                    <a:p>
                      <a:pPr algn="l">
                        <a:lnSpc>
                          <a:spcPts val="3036"/>
                        </a:lnSpc>
                        <a:defRPr/>
                      </a:pPr>
                      <a:r>
                        <a:rPr lang="en-US" sz="2200">
                          <a:solidFill>
                            <a:srgbClr val="FE8175"/>
                          </a:solidFill>
                          <a:latin typeface="Anton"/>
                          <a:ea typeface="Anton"/>
                          <a:cs typeface="Anton"/>
                          <a:sym typeface="Anton"/>
                        </a:rPr>
                        <a:t>reserved_room_type</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tcPr>
                </a:tc>
                <a:tc>
                  <a:txBody>
                    <a:bodyPr anchor="t" rtlCol="false"/>
                    <a:lstStyle/>
                    <a:p>
                      <a:pPr algn="l">
                        <a:lnSpc>
                          <a:spcPts val="2760"/>
                        </a:lnSpc>
                        <a:defRPr/>
                      </a:pPr>
                      <a:r>
                        <a:rPr lang="en-US" sz="2000">
                          <a:solidFill>
                            <a:srgbClr val="3A4C68"/>
                          </a:solidFill>
                          <a:latin typeface="Arimo"/>
                          <a:ea typeface="Arimo"/>
                          <a:cs typeface="Arimo"/>
                          <a:sym typeface="Arimo"/>
                        </a:rPr>
                        <a:t>Code of room type reserved</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tcPr>
                </a:tc>
              </a:tr>
              <a:tr h="686533">
                <a:tc>
                  <a:txBody>
                    <a:bodyPr anchor="t" rtlCol="false"/>
                    <a:lstStyle/>
                    <a:p>
                      <a:pPr algn="l">
                        <a:lnSpc>
                          <a:spcPts val="3036"/>
                        </a:lnSpc>
                        <a:defRPr/>
                      </a:pPr>
                      <a:r>
                        <a:rPr lang="en-US" sz="2200">
                          <a:solidFill>
                            <a:srgbClr val="FE8175"/>
                          </a:solidFill>
                          <a:latin typeface="Anton"/>
                          <a:ea typeface="Anton"/>
                          <a:cs typeface="Anton"/>
                          <a:sym typeface="Anton"/>
                        </a:rPr>
                        <a:t>assigned_room_type</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solidFill>
                      <a:srgbClr val="FFF5ED"/>
                    </a:solidFill>
                  </a:tcPr>
                </a:tc>
                <a:tc>
                  <a:txBody>
                    <a:bodyPr anchor="t" rtlCol="false"/>
                    <a:lstStyle/>
                    <a:p>
                      <a:pPr algn="l">
                        <a:lnSpc>
                          <a:spcPts val="2760"/>
                        </a:lnSpc>
                        <a:defRPr/>
                      </a:pPr>
                      <a:r>
                        <a:rPr lang="en-US" sz="2000">
                          <a:solidFill>
                            <a:srgbClr val="3A4C68"/>
                          </a:solidFill>
                          <a:latin typeface="Arimo"/>
                          <a:ea typeface="Arimo"/>
                          <a:cs typeface="Arimo"/>
                          <a:sym typeface="Arimo"/>
                        </a:rPr>
                        <a:t>Code of room type assigned</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solidFill>
                      <a:srgbClr val="FFF5ED"/>
                    </a:solidFill>
                  </a:tcPr>
                </a:tc>
              </a:tr>
              <a:tr h="706072">
                <a:tc>
                  <a:txBody>
                    <a:bodyPr anchor="t" rtlCol="false"/>
                    <a:lstStyle/>
                    <a:p>
                      <a:pPr algn="l">
                        <a:lnSpc>
                          <a:spcPts val="3036"/>
                        </a:lnSpc>
                        <a:defRPr/>
                      </a:pPr>
                      <a:r>
                        <a:rPr lang="en-US" sz="2200">
                          <a:solidFill>
                            <a:srgbClr val="FE8175"/>
                          </a:solidFill>
                          <a:latin typeface="Anton"/>
                          <a:ea typeface="Anton"/>
                          <a:cs typeface="Anton"/>
                          <a:sym typeface="Anton"/>
                        </a:rPr>
                        <a:t>booking_changes</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tcPr>
                </a:tc>
                <a:tc>
                  <a:txBody>
                    <a:bodyPr anchor="t" rtlCol="false"/>
                    <a:lstStyle/>
                    <a:p>
                      <a:pPr algn="l">
                        <a:lnSpc>
                          <a:spcPts val="2760"/>
                        </a:lnSpc>
                        <a:defRPr/>
                      </a:pPr>
                      <a:r>
                        <a:rPr lang="en-US" sz="2000">
                          <a:solidFill>
                            <a:srgbClr val="3A4C68"/>
                          </a:solidFill>
                          <a:latin typeface="Arimo"/>
                          <a:ea typeface="Arimo"/>
                          <a:cs typeface="Arimo"/>
                          <a:sym typeface="Arimo"/>
                        </a:rPr>
                        <a:t>Number of changes/ amendments made to the booking</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tcPr>
                </a:tc>
              </a:tr>
              <a:tr h="686533">
                <a:tc>
                  <a:txBody>
                    <a:bodyPr anchor="t" rtlCol="false"/>
                    <a:lstStyle/>
                    <a:p>
                      <a:pPr algn="l">
                        <a:lnSpc>
                          <a:spcPts val="3036"/>
                        </a:lnSpc>
                        <a:defRPr/>
                      </a:pPr>
                      <a:r>
                        <a:rPr lang="en-US" sz="2200">
                          <a:solidFill>
                            <a:srgbClr val="FE8175"/>
                          </a:solidFill>
                          <a:latin typeface="Anton"/>
                          <a:ea typeface="Anton"/>
                          <a:cs typeface="Anton"/>
                          <a:sym typeface="Anton"/>
                        </a:rPr>
                        <a:t>deposit_type</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solidFill>
                      <a:srgbClr val="FFF5ED"/>
                    </a:solidFill>
                  </a:tcPr>
                </a:tc>
                <a:tc>
                  <a:txBody>
                    <a:bodyPr anchor="t" rtlCol="false"/>
                    <a:lstStyle/>
                    <a:p>
                      <a:pPr algn="l">
                        <a:lnSpc>
                          <a:spcPts val="2760"/>
                        </a:lnSpc>
                        <a:defRPr/>
                      </a:pPr>
                      <a:r>
                        <a:rPr lang="en-US" sz="2000">
                          <a:solidFill>
                            <a:srgbClr val="3A4C68"/>
                          </a:solidFill>
                          <a:latin typeface="Arimo"/>
                          <a:ea typeface="Arimo"/>
                          <a:cs typeface="Arimo"/>
                          <a:sym typeface="Arimo"/>
                        </a:rPr>
                        <a:t>Type of the deposit made by the guest</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solidFill>
                      <a:srgbClr val="FFF5ED"/>
                    </a:solidFill>
                  </a:tcPr>
                </a:tc>
              </a:tr>
              <a:tr h="686533">
                <a:tc>
                  <a:txBody>
                    <a:bodyPr anchor="t" rtlCol="false"/>
                    <a:lstStyle/>
                    <a:p>
                      <a:pPr algn="l">
                        <a:lnSpc>
                          <a:spcPts val="3036"/>
                        </a:lnSpc>
                        <a:defRPr/>
                      </a:pPr>
                      <a:r>
                        <a:rPr lang="en-US" sz="2200">
                          <a:solidFill>
                            <a:srgbClr val="FE8175"/>
                          </a:solidFill>
                          <a:latin typeface="Anton"/>
                          <a:ea typeface="Anton"/>
                          <a:cs typeface="Anton"/>
                          <a:sym typeface="Anton"/>
                        </a:rPr>
                        <a:t>agent</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tcPr>
                </a:tc>
                <a:tc>
                  <a:txBody>
                    <a:bodyPr anchor="t" rtlCol="false"/>
                    <a:lstStyle/>
                    <a:p>
                      <a:pPr algn="l">
                        <a:lnSpc>
                          <a:spcPts val="2760"/>
                        </a:lnSpc>
                        <a:defRPr/>
                      </a:pPr>
                      <a:r>
                        <a:rPr lang="en-US" sz="2000">
                          <a:solidFill>
                            <a:srgbClr val="3A4C68"/>
                          </a:solidFill>
                          <a:latin typeface="Arimo"/>
                          <a:ea typeface="Arimo"/>
                          <a:cs typeface="Arimo"/>
                          <a:sym typeface="Arimo"/>
                        </a:rPr>
                        <a:t>ID of travel agent who made the booking</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tcPr>
                </a:tc>
              </a:tr>
            </a:tbl>
          </a:graphicData>
        </a:graphic>
      </p:graphicFrame>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3407900" y="3407900"/>
            <a:ext cx="7740248" cy="924450"/>
          </a:xfrm>
          <a:custGeom>
            <a:avLst/>
            <a:gdLst/>
            <a:ahLst/>
            <a:cxnLst/>
            <a:rect r="r" b="b" t="t" l="l"/>
            <a:pathLst>
              <a:path h="924450" w="7740248">
                <a:moveTo>
                  <a:pt x="0" y="0"/>
                </a:moveTo>
                <a:lnTo>
                  <a:pt x="7740248" y="0"/>
                </a:lnTo>
                <a:lnTo>
                  <a:pt x="7740248" y="924450"/>
                </a:lnTo>
                <a:lnTo>
                  <a:pt x="0" y="924450"/>
                </a:lnTo>
                <a:lnTo>
                  <a:pt x="0" y="0"/>
                </a:lnTo>
                <a:close/>
              </a:path>
            </a:pathLst>
          </a:custGeom>
          <a:blipFill>
            <a:blip r:embed="rId3"/>
            <a:stretch>
              <a:fillRect l="0" t="-165959" r="0" b="0"/>
            </a:stretch>
          </a:blipFill>
        </p:spPr>
      </p:sp>
      <p:sp>
        <p:nvSpPr>
          <p:cNvPr name="Freeform 3" id="3"/>
          <p:cNvSpPr/>
          <p:nvPr/>
        </p:nvSpPr>
        <p:spPr>
          <a:xfrm flipH="false" flipV="false" rot="5400000">
            <a:off x="-987076" y="8378276"/>
            <a:ext cx="2898602" cy="924450"/>
          </a:xfrm>
          <a:custGeom>
            <a:avLst/>
            <a:gdLst/>
            <a:ahLst/>
            <a:cxnLst/>
            <a:rect r="r" b="b" t="t" l="l"/>
            <a:pathLst>
              <a:path h="924450" w="2898602">
                <a:moveTo>
                  <a:pt x="0" y="0"/>
                </a:moveTo>
                <a:lnTo>
                  <a:pt x="2898602" y="0"/>
                </a:lnTo>
                <a:lnTo>
                  <a:pt x="2898602" y="924450"/>
                </a:lnTo>
                <a:lnTo>
                  <a:pt x="0" y="924450"/>
                </a:lnTo>
                <a:lnTo>
                  <a:pt x="0" y="0"/>
                </a:lnTo>
                <a:close/>
              </a:path>
            </a:pathLst>
          </a:custGeom>
          <a:blipFill>
            <a:blip r:embed="rId3"/>
            <a:stretch>
              <a:fillRect l="0" t="-165960" r="-167036" b="-2"/>
            </a:stretch>
          </a:blipFill>
        </p:spPr>
      </p:sp>
      <p:sp>
        <p:nvSpPr>
          <p:cNvPr name="Freeform 4" id="4"/>
          <p:cNvSpPr/>
          <p:nvPr/>
        </p:nvSpPr>
        <p:spPr>
          <a:xfrm flipH="false" flipV="false" rot="-10800000">
            <a:off x="15101048" y="9292898"/>
            <a:ext cx="3186952" cy="1025602"/>
          </a:xfrm>
          <a:custGeom>
            <a:avLst/>
            <a:gdLst/>
            <a:ahLst/>
            <a:cxnLst/>
            <a:rect r="r" b="b" t="t" l="l"/>
            <a:pathLst>
              <a:path h="1025602" w="3186952">
                <a:moveTo>
                  <a:pt x="0" y="0"/>
                </a:moveTo>
                <a:lnTo>
                  <a:pt x="3186952" y="0"/>
                </a:lnTo>
                <a:lnTo>
                  <a:pt x="3186952" y="1025602"/>
                </a:lnTo>
                <a:lnTo>
                  <a:pt x="0" y="1025602"/>
                </a:lnTo>
                <a:lnTo>
                  <a:pt x="0" y="0"/>
                </a:lnTo>
                <a:close/>
              </a:path>
            </a:pathLst>
          </a:custGeom>
          <a:blipFill>
            <a:blip r:embed="rId4"/>
            <a:stretch>
              <a:fillRect l="-11299" t="-147207" r="0" b="-98642"/>
            </a:stretch>
          </a:blipFill>
        </p:spPr>
      </p:sp>
      <p:sp>
        <p:nvSpPr>
          <p:cNvPr name="Freeform 5" id="5"/>
          <p:cNvSpPr/>
          <p:nvPr/>
        </p:nvSpPr>
        <p:spPr>
          <a:xfrm flipH="false" flipV="false" rot="0">
            <a:off x="14359276" y="-2736350"/>
            <a:ext cx="4917346" cy="4917348"/>
          </a:xfrm>
          <a:custGeom>
            <a:avLst/>
            <a:gdLst/>
            <a:ahLst/>
            <a:cxnLst/>
            <a:rect r="r" b="b" t="t" l="l"/>
            <a:pathLst>
              <a:path h="4917348" w="4917346">
                <a:moveTo>
                  <a:pt x="0" y="0"/>
                </a:moveTo>
                <a:lnTo>
                  <a:pt x="4917346" y="0"/>
                </a:lnTo>
                <a:lnTo>
                  <a:pt x="4917346" y="4917348"/>
                </a:lnTo>
                <a:lnTo>
                  <a:pt x="0" y="4917348"/>
                </a:lnTo>
                <a:lnTo>
                  <a:pt x="0" y="0"/>
                </a:lnTo>
                <a:close/>
              </a:path>
            </a:pathLst>
          </a:custGeom>
          <a:blipFill>
            <a:blip r:embed="rId5"/>
            <a:stretch>
              <a:fillRect l="0" t="0" r="0" b="0"/>
            </a:stretch>
          </a:blipFill>
        </p:spPr>
      </p:sp>
      <p:grpSp>
        <p:nvGrpSpPr>
          <p:cNvPr name="Group 6" id="6"/>
          <p:cNvGrpSpPr/>
          <p:nvPr/>
        </p:nvGrpSpPr>
        <p:grpSpPr>
          <a:xfrm rot="0">
            <a:off x="398800" y="9375900"/>
            <a:ext cx="2854800" cy="2854800"/>
            <a:chOff x="0" y="0"/>
            <a:chExt cx="3806400" cy="3806400"/>
          </a:xfrm>
        </p:grpSpPr>
        <p:sp>
          <p:nvSpPr>
            <p:cNvPr name="Freeform 7" id="7"/>
            <p:cNvSpPr/>
            <p:nvPr/>
          </p:nvSpPr>
          <p:spPr>
            <a:xfrm flipH="false" flipV="false" rot="0">
              <a:off x="0" y="0"/>
              <a:ext cx="3806444" cy="3806444"/>
            </a:xfrm>
            <a:custGeom>
              <a:avLst/>
              <a:gdLst/>
              <a:ahLst/>
              <a:cxnLst/>
              <a:rect r="r" b="b" t="t" l="l"/>
              <a:pathLst>
                <a:path h="3806444" w="3806444">
                  <a:moveTo>
                    <a:pt x="0" y="1903222"/>
                  </a:moveTo>
                  <a:cubicBezTo>
                    <a:pt x="0" y="852043"/>
                    <a:pt x="852043" y="0"/>
                    <a:pt x="1903222" y="0"/>
                  </a:cubicBezTo>
                  <a:cubicBezTo>
                    <a:pt x="2954401" y="0"/>
                    <a:pt x="3806444" y="852043"/>
                    <a:pt x="3806444" y="1903222"/>
                  </a:cubicBezTo>
                  <a:cubicBezTo>
                    <a:pt x="3806444" y="2954401"/>
                    <a:pt x="2954274" y="3806444"/>
                    <a:pt x="1903222" y="3806444"/>
                  </a:cubicBezTo>
                  <a:cubicBezTo>
                    <a:pt x="852170" y="3806444"/>
                    <a:pt x="0" y="2954274"/>
                    <a:pt x="0" y="1903222"/>
                  </a:cubicBezTo>
                  <a:close/>
                </a:path>
              </a:pathLst>
            </a:custGeom>
            <a:solidFill>
              <a:srgbClr val="3A4C68"/>
            </a:solidFill>
          </p:spPr>
        </p:sp>
      </p:grpSp>
      <p:sp>
        <p:nvSpPr>
          <p:cNvPr name="Freeform 8" id="8"/>
          <p:cNvSpPr/>
          <p:nvPr/>
        </p:nvSpPr>
        <p:spPr>
          <a:xfrm flipH="false" flipV="false" rot="0">
            <a:off x="2079904" y="9733090"/>
            <a:ext cx="1670864" cy="800180"/>
          </a:xfrm>
          <a:custGeom>
            <a:avLst/>
            <a:gdLst/>
            <a:ahLst/>
            <a:cxnLst/>
            <a:rect r="r" b="b" t="t" l="l"/>
            <a:pathLst>
              <a:path h="800180" w="1670864">
                <a:moveTo>
                  <a:pt x="0" y="0"/>
                </a:moveTo>
                <a:lnTo>
                  <a:pt x="1670864" y="0"/>
                </a:lnTo>
                <a:lnTo>
                  <a:pt x="1670864" y="800180"/>
                </a:lnTo>
                <a:lnTo>
                  <a:pt x="0" y="8001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803525" y="1005825"/>
            <a:ext cx="14679150" cy="960750"/>
          </a:xfrm>
          <a:prstGeom prst="rect">
            <a:avLst/>
          </a:prstGeom>
        </p:spPr>
        <p:txBody>
          <a:bodyPr anchor="t" rtlCol="false" tIns="0" lIns="0" bIns="0" rIns="0">
            <a:spAutoFit/>
          </a:bodyPr>
          <a:lstStyle/>
          <a:p>
            <a:pPr algn="ctr">
              <a:lnSpc>
                <a:spcPts val="9120"/>
              </a:lnSpc>
            </a:pPr>
            <a:r>
              <a:rPr lang="en-US" sz="7600">
                <a:solidFill>
                  <a:srgbClr val="FE8175"/>
                </a:solidFill>
                <a:latin typeface="Anton"/>
                <a:ea typeface="Anton"/>
                <a:cs typeface="Anton"/>
                <a:sym typeface="Anton"/>
              </a:rPr>
              <a:t>Data </a:t>
            </a:r>
            <a:r>
              <a:rPr lang="en-US" sz="7600">
                <a:solidFill>
                  <a:srgbClr val="3A4C68"/>
                </a:solidFill>
                <a:latin typeface="Anton"/>
                <a:ea typeface="Anton"/>
                <a:cs typeface="Anton"/>
                <a:sym typeface="Anton"/>
              </a:rPr>
              <a:t>Description</a:t>
            </a:r>
          </a:p>
        </p:txBody>
      </p:sp>
      <p:graphicFrame>
        <p:nvGraphicFramePr>
          <p:cNvPr name="Table 10" id="10"/>
          <p:cNvGraphicFramePr>
            <a:graphicFrameLocks noGrp="true"/>
          </p:cNvGraphicFramePr>
          <p:nvPr/>
        </p:nvGraphicFramePr>
        <p:xfrm>
          <a:off x="1597500" y="2932372"/>
          <a:ext cx="15062200" cy="5511800"/>
        </p:xfrm>
        <a:graphic>
          <a:graphicData uri="http://schemas.openxmlformats.org/drawingml/2006/table">
            <a:tbl>
              <a:tblPr/>
              <a:tblGrid>
                <a:gridCol w="4589443"/>
                <a:gridCol w="10472757"/>
              </a:tblGrid>
              <a:tr h="686533">
                <a:tc>
                  <a:txBody>
                    <a:bodyPr anchor="t" rtlCol="false"/>
                    <a:lstStyle/>
                    <a:p>
                      <a:pPr algn="l">
                        <a:lnSpc>
                          <a:spcPts val="3036"/>
                        </a:lnSpc>
                        <a:defRPr/>
                      </a:pPr>
                      <a:r>
                        <a:rPr lang="en-US" sz="2200">
                          <a:solidFill>
                            <a:srgbClr val="FE8175"/>
                          </a:solidFill>
                          <a:latin typeface="Anton"/>
                          <a:ea typeface="Anton"/>
                          <a:cs typeface="Anton"/>
                          <a:sym typeface="Anton"/>
                        </a:rPr>
                        <a:t>company</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solidFill>
                      <a:srgbClr val="FFF5ED"/>
                    </a:solidFill>
                  </a:tcPr>
                </a:tc>
                <a:tc>
                  <a:txBody>
                    <a:bodyPr anchor="t" rtlCol="false"/>
                    <a:lstStyle/>
                    <a:p>
                      <a:pPr algn="l">
                        <a:lnSpc>
                          <a:spcPts val="2760"/>
                        </a:lnSpc>
                        <a:defRPr/>
                      </a:pPr>
                      <a:r>
                        <a:rPr lang="en-US" sz="2000">
                          <a:solidFill>
                            <a:srgbClr val="3A4C68"/>
                          </a:solidFill>
                          <a:latin typeface="Arimo"/>
                          <a:ea typeface="Arimo"/>
                          <a:cs typeface="Arimo"/>
                          <a:sym typeface="Arimo"/>
                        </a:rPr>
                        <a:t>ID of the company that made the booking</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solidFill>
                      <a:srgbClr val="FFF5ED"/>
                    </a:solidFill>
                  </a:tcPr>
                </a:tc>
              </a:tr>
              <a:tr h="686533">
                <a:tc>
                  <a:txBody>
                    <a:bodyPr anchor="t" rtlCol="false"/>
                    <a:lstStyle/>
                    <a:p>
                      <a:pPr algn="l">
                        <a:lnSpc>
                          <a:spcPts val="3036"/>
                        </a:lnSpc>
                        <a:defRPr/>
                      </a:pPr>
                      <a:r>
                        <a:rPr lang="en-US" sz="2200">
                          <a:solidFill>
                            <a:srgbClr val="FE8175"/>
                          </a:solidFill>
                          <a:latin typeface="Anton"/>
                          <a:ea typeface="Anton"/>
                          <a:cs typeface="Anton"/>
                          <a:sym typeface="Anton"/>
                        </a:rPr>
                        <a:t>days_in_waiting_list</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tcPr>
                </a:tc>
                <a:tc>
                  <a:txBody>
                    <a:bodyPr anchor="t" rtlCol="false"/>
                    <a:lstStyle/>
                    <a:p>
                      <a:pPr algn="l">
                        <a:lnSpc>
                          <a:spcPts val="2760"/>
                        </a:lnSpc>
                        <a:defRPr/>
                      </a:pPr>
                      <a:r>
                        <a:rPr lang="en-US" sz="2000">
                          <a:solidFill>
                            <a:srgbClr val="3A4C68"/>
                          </a:solidFill>
                          <a:latin typeface="Arimo"/>
                          <a:ea typeface="Arimo"/>
                          <a:cs typeface="Arimo"/>
                          <a:sym typeface="Arimo"/>
                        </a:rPr>
                        <a:t>Number of days the booking was in the waiting list</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tcPr>
                </a:tc>
              </a:tr>
              <a:tr h="686533">
                <a:tc>
                  <a:txBody>
                    <a:bodyPr anchor="t" rtlCol="false"/>
                    <a:lstStyle/>
                    <a:p>
                      <a:pPr algn="l">
                        <a:lnSpc>
                          <a:spcPts val="3036"/>
                        </a:lnSpc>
                        <a:defRPr/>
                      </a:pPr>
                      <a:r>
                        <a:rPr lang="en-US" sz="2200">
                          <a:solidFill>
                            <a:srgbClr val="FE8175"/>
                          </a:solidFill>
                          <a:latin typeface="Anton"/>
                          <a:ea typeface="Anton"/>
                          <a:cs typeface="Anton"/>
                          <a:sym typeface="Anton"/>
                        </a:rPr>
                        <a:t>customer_type</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solidFill>
                      <a:srgbClr val="FFF5ED"/>
                    </a:solidFill>
                  </a:tcPr>
                </a:tc>
                <a:tc>
                  <a:txBody>
                    <a:bodyPr anchor="t" rtlCol="false"/>
                    <a:lstStyle/>
                    <a:p>
                      <a:pPr algn="l">
                        <a:lnSpc>
                          <a:spcPts val="2760"/>
                        </a:lnSpc>
                        <a:defRPr/>
                      </a:pPr>
                      <a:r>
                        <a:rPr lang="en-US" sz="2000">
                          <a:solidFill>
                            <a:srgbClr val="3A4C68"/>
                          </a:solidFill>
                          <a:latin typeface="Arimo"/>
                          <a:ea typeface="Arimo"/>
                          <a:cs typeface="Arimo"/>
                          <a:sym typeface="Arimo"/>
                        </a:rPr>
                        <a:t>Type of customer, assuming one of four categories</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solidFill>
                      <a:srgbClr val="FFF5ED"/>
                    </a:solidFill>
                  </a:tcPr>
                </a:tc>
              </a:tr>
              <a:tr h="686533">
                <a:tc>
                  <a:txBody>
                    <a:bodyPr anchor="t" rtlCol="false"/>
                    <a:lstStyle/>
                    <a:p>
                      <a:pPr algn="l">
                        <a:lnSpc>
                          <a:spcPts val="3036"/>
                        </a:lnSpc>
                        <a:defRPr/>
                      </a:pPr>
                      <a:r>
                        <a:rPr lang="en-US" sz="2200">
                          <a:solidFill>
                            <a:srgbClr val="FE8175"/>
                          </a:solidFill>
                          <a:latin typeface="Anton"/>
                          <a:ea typeface="Anton"/>
                          <a:cs typeface="Anton"/>
                          <a:sym typeface="Anton"/>
                        </a:rPr>
                        <a:t>adr</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tcPr>
                </a:tc>
                <a:tc>
                  <a:txBody>
                    <a:bodyPr anchor="t" rtlCol="false"/>
                    <a:lstStyle/>
                    <a:p>
                      <a:pPr algn="l">
                        <a:lnSpc>
                          <a:spcPts val="2760"/>
                        </a:lnSpc>
                        <a:defRPr/>
                      </a:pPr>
                      <a:r>
                        <a:rPr lang="en-US" sz="2000">
                          <a:solidFill>
                            <a:srgbClr val="3A4C68"/>
                          </a:solidFill>
                          <a:latin typeface="Arimo"/>
                          <a:ea typeface="Arimo"/>
                          <a:cs typeface="Arimo"/>
                          <a:sym typeface="Arimo"/>
                        </a:rPr>
                        <a:t>Average Daily Rate, as defined by dividing the sum of all lodging transactions by the total number of staying nights</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tcPr>
                </a:tc>
              </a:tr>
              <a:tr h="706072">
                <a:tc>
                  <a:txBody>
                    <a:bodyPr anchor="t" rtlCol="false"/>
                    <a:lstStyle/>
                    <a:p>
                      <a:pPr algn="l">
                        <a:lnSpc>
                          <a:spcPts val="3036"/>
                        </a:lnSpc>
                        <a:defRPr/>
                      </a:pPr>
                      <a:r>
                        <a:rPr lang="en-US" sz="2200">
                          <a:solidFill>
                            <a:srgbClr val="FE8175"/>
                          </a:solidFill>
                          <a:latin typeface="Anton"/>
                          <a:ea typeface="Anton"/>
                          <a:cs typeface="Anton"/>
                          <a:sym typeface="Anton"/>
                        </a:rPr>
                        <a:t>required_car_parking_spaces</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solidFill>
                      <a:srgbClr val="FFF5ED"/>
                    </a:solidFill>
                  </a:tcPr>
                </a:tc>
                <a:tc>
                  <a:txBody>
                    <a:bodyPr anchor="t" rtlCol="false"/>
                    <a:lstStyle/>
                    <a:p>
                      <a:pPr algn="l">
                        <a:lnSpc>
                          <a:spcPts val="2760"/>
                        </a:lnSpc>
                        <a:defRPr/>
                      </a:pPr>
                      <a:r>
                        <a:rPr lang="en-US" sz="2000">
                          <a:solidFill>
                            <a:srgbClr val="3A4C68"/>
                          </a:solidFill>
                          <a:latin typeface="Arimo"/>
                          <a:ea typeface="Arimo"/>
                          <a:cs typeface="Arimo"/>
                          <a:sym typeface="Arimo"/>
                        </a:rPr>
                        <a:t>Number of car parking spaces required by the customer</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solidFill>
                      <a:srgbClr val="FFF5ED"/>
                    </a:solidFill>
                  </a:tcPr>
                </a:tc>
              </a:tr>
              <a:tr h="686533">
                <a:tc>
                  <a:txBody>
                    <a:bodyPr anchor="t" rtlCol="false"/>
                    <a:lstStyle/>
                    <a:p>
                      <a:pPr algn="l">
                        <a:lnSpc>
                          <a:spcPts val="3036"/>
                        </a:lnSpc>
                        <a:defRPr/>
                      </a:pPr>
                      <a:r>
                        <a:rPr lang="en-US" sz="2200">
                          <a:solidFill>
                            <a:srgbClr val="FE8175"/>
                          </a:solidFill>
                          <a:latin typeface="Anton"/>
                          <a:ea typeface="Anton"/>
                          <a:cs typeface="Anton"/>
                          <a:sym typeface="Anton"/>
                        </a:rPr>
                        <a:t>total_of_special_requests</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tcPr>
                </a:tc>
                <a:tc>
                  <a:txBody>
                    <a:bodyPr anchor="t" rtlCol="false"/>
                    <a:lstStyle/>
                    <a:p>
                      <a:pPr algn="l">
                        <a:lnSpc>
                          <a:spcPts val="2760"/>
                        </a:lnSpc>
                        <a:defRPr/>
                      </a:pPr>
                      <a:r>
                        <a:rPr lang="en-US" sz="2000">
                          <a:solidFill>
                            <a:srgbClr val="3A4C68"/>
                          </a:solidFill>
                          <a:latin typeface="Arimo"/>
                          <a:ea typeface="Arimo"/>
                          <a:cs typeface="Arimo"/>
                          <a:sym typeface="Arimo"/>
                        </a:rPr>
                        <a:t>Number of special requests made by the customer</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tcPr>
                </a:tc>
              </a:tr>
              <a:tr h="686533">
                <a:tc>
                  <a:txBody>
                    <a:bodyPr anchor="t" rtlCol="false"/>
                    <a:lstStyle/>
                    <a:p>
                      <a:pPr algn="l">
                        <a:lnSpc>
                          <a:spcPts val="3036"/>
                        </a:lnSpc>
                        <a:defRPr/>
                      </a:pPr>
                      <a:r>
                        <a:rPr lang="en-US" sz="2200">
                          <a:solidFill>
                            <a:srgbClr val="FE8175"/>
                          </a:solidFill>
                          <a:latin typeface="Anton"/>
                          <a:ea typeface="Anton"/>
                          <a:cs typeface="Anton"/>
                          <a:sym typeface="Anton"/>
                        </a:rPr>
                        <a:t>reservation_status</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solidFill>
                      <a:srgbClr val="FFF5ED"/>
                    </a:solidFill>
                  </a:tcPr>
                </a:tc>
                <a:tc>
                  <a:txBody>
                    <a:bodyPr anchor="t" rtlCol="false"/>
                    <a:lstStyle/>
                    <a:p>
                      <a:pPr algn="l">
                        <a:lnSpc>
                          <a:spcPts val="2760"/>
                        </a:lnSpc>
                        <a:defRPr/>
                      </a:pPr>
                      <a:r>
                        <a:rPr lang="en-US" sz="2000">
                          <a:solidFill>
                            <a:srgbClr val="3A4C68"/>
                          </a:solidFill>
                          <a:latin typeface="Arimo"/>
                          <a:ea typeface="Arimo"/>
                          <a:cs typeface="Arimo"/>
                          <a:sym typeface="Arimo"/>
                        </a:rPr>
                        <a:t>Reservation status (Canceled, Check-Out or No-Show)</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solidFill>
                      <a:srgbClr val="FFF5ED"/>
                    </a:solidFill>
                  </a:tcPr>
                </a:tc>
              </a:tr>
              <a:tr h="686533">
                <a:tc>
                  <a:txBody>
                    <a:bodyPr anchor="t" rtlCol="false"/>
                    <a:lstStyle/>
                    <a:p>
                      <a:pPr algn="l">
                        <a:lnSpc>
                          <a:spcPts val="3036"/>
                        </a:lnSpc>
                        <a:defRPr/>
                      </a:pPr>
                      <a:r>
                        <a:rPr lang="en-US" sz="2200">
                          <a:solidFill>
                            <a:srgbClr val="FE8175"/>
                          </a:solidFill>
                          <a:latin typeface="Anton"/>
                          <a:ea typeface="Anton"/>
                          <a:cs typeface="Anton"/>
                          <a:sym typeface="Anton"/>
                        </a:rPr>
                        <a:t>reservation_status_date</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tcPr>
                </a:tc>
                <a:tc>
                  <a:txBody>
                    <a:bodyPr anchor="t" rtlCol="false"/>
                    <a:lstStyle/>
                    <a:p>
                      <a:pPr algn="l">
                        <a:lnSpc>
                          <a:spcPts val="2760"/>
                        </a:lnSpc>
                        <a:defRPr/>
                      </a:pPr>
                      <a:r>
                        <a:rPr lang="en-US" sz="2000">
                          <a:solidFill>
                            <a:srgbClr val="3A4C68"/>
                          </a:solidFill>
                          <a:latin typeface="Arimo"/>
                          <a:ea typeface="Arimo"/>
                          <a:cs typeface="Arimo"/>
                          <a:sym typeface="Arimo"/>
                        </a:rPr>
                        <a:t>Date at which the last reservation status was updated</a:t>
                      </a:r>
                      <a:endParaRPr lang="en-US" sz="1100"/>
                    </a:p>
                  </a:txBody>
                  <a:tcPr marL="91425" marR="91425" marT="91425" marB="91425" anchor="ctr">
                    <a:lnL cmpd="sng" algn="ctr" cap="flat" w="19050">
                      <a:solidFill>
                        <a:srgbClr val="FE8175"/>
                      </a:solidFill>
                      <a:prstDash val="solid"/>
                      <a:round/>
                      <a:headEnd type="none" w="med" len="med"/>
                      <a:tailEnd type="none" w="med" len="med"/>
                    </a:lnL>
                    <a:lnR cmpd="sng" algn="ctr" cap="flat" w="19050">
                      <a:solidFill>
                        <a:srgbClr val="FE8175"/>
                      </a:solidFill>
                      <a:prstDash val="solid"/>
                      <a:round/>
                      <a:headEnd type="none" w="med" len="med"/>
                      <a:tailEnd type="none" w="med" len="med"/>
                    </a:lnR>
                    <a:lnT cmpd="sng" algn="ctr" cap="flat" w="19050">
                      <a:solidFill>
                        <a:srgbClr val="FE8175"/>
                      </a:solidFill>
                      <a:prstDash val="solid"/>
                      <a:round/>
                      <a:headEnd type="none" w="med" len="med"/>
                      <a:tailEnd type="none" w="med" len="med"/>
                    </a:lnT>
                    <a:lnB cmpd="sng" algn="ctr" cap="flat" w="19050">
                      <a:solidFill>
                        <a:srgbClr val="FE8175"/>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016150" y="7287200"/>
            <a:ext cx="4452000" cy="4453200"/>
            <a:chOff x="0" y="0"/>
            <a:chExt cx="5936000" cy="5937600"/>
          </a:xfrm>
        </p:grpSpPr>
        <p:sp>
          <p:nvSpPr>
            <p:cNvPr name="Freeform 3" id="3"/>
            <p:cNvSpPr/>
            <p:nvPr/>
          </p:nvSpPr>
          <p:spPr>
            <a:xfrm flipH="false" flipV="false" rot="0">
              <a:off x="0" y="0"/>
              <a:ext cx="5935980" cy="5937631"/>
            </a:xfrm>
            <a:custGeom>
              <a:avLst/>
              <a:gdLst/>
              <a:ahLst/>
              <a:cxnLst/>
              <a:rect r="r" b="b" t="t" l="l"/>
              <a:pathLst>
                <a:path h="5937631" w="5935980">
                  <a:moveTo>
                    <a:pt x="0" y="2968752"/>
                  </a:moveTo>
                  <a:cubicBezTo>
                    <a:pt x="0" y="1329182"/>
                    <a:pt x="1328801" y="0"/>
                    <a:pt x="2967990" y="0"/>
                  </a:cubicBezTo>
                  <a:cubicBezTo>
                    <a:pt x="4607179" y="0"/>
                    <a:pt x="5935980" y="1329182"/>
                    <a:pt x="5935980" y="2968752"/>
                  </a:cubicBezTo>
                  <a:cubicBezTo>
                    <a:pt x="5935980" y="4608322"/>
                    <a:pt x="4607179" y="5937631"/>
                    <a:pt x="2967990" y="5937631"/>
                  </a:cubicBezTo>
                  <a:cubicBezTo>
                    <a:pt x="1328801" y="5937631"/>
                    <a:pt x="0" y="4608449"/>
                    <a:pt x="0" y="2968752"/>
                  </a:cubicBezTo>
                  <a:close/>
                </a:path>
              </a:pathLst>
            </a:custGeom>
            <a:solidFill>
              <a:srgbClr val="3A4C68"/>
            </a:solidFill>
          </p:spPr>
        </p:sp>
      </p:grpSp>
      <p:sp>
        <p:nvSpPr>
          <p:cNvPr name="Freeform 4" id="4"/>
          <p:cNvSpPr/>
          <p:nvPr/>
        </p:nvSpPr>
        <p:spPr>
          <a:xfrm flipH="true" flipV="false" rot="-5400000">
            <a:off x="15520124" y="881676"/>
            <a:ext cx="3649552" cy="1886202"/>
          </a:xfrm>
          <a:custGeom>
            <a:avLst/>
            <a:gdLst/>
            <a:ahLst/>
            <a:cxnLst/>
            <a:rect r="r" b="b" t="t" l="l"/>
            <a:pathLst>
              <a:path h="1886202" w="3649552">
                <a:moveTo>
                  <a:pt x="3649552" y="0"/>
                </a:moveTo>
                <a:lnTo>
                  <a:pt x="0" y="0"/>
                </a:lnTo>
                <a:lnTo>
                  <a:pt x="0" y="1886202"/>
                </a:lnTo>
                <a:lnTo>
                  <a:pt x="3649552" y="1886202"/>
                </a:lnTo>
                <a:lnTo>
                  <a:pt x="3649552" y="0"/>
                </a:lnTo>
                <a:close/>
              </a:path>
            </a:pathLst>
          </a:custGeom>
          <a:blipFill>
            <a:blip r:embed="rId3"/>
            <a:stretch>
              <a:fillRect l="-11299" t="-43890" r="0" b="-71458"/>
            </a:stretch>
          </a:blipFill>
        </p:spPr>
      </p:sp>
      <p:sp>
        <p:nvSpPr>
          <p:cNvPr name="Freeform 5" id="5"/>
          <p:cNvSpPr/>
          <p:nvPr/>
        </p:nvSpPr>
        <p:spPr>
          <a:xfrm flipH="false" flipV="false" rot="0">
            <a:off x="190636" y="9240466"/>
            <a:ext cx="1727444" cy="827278"/>
          </a:xfrm>
          <a:custGeom>
            <a:avLst/>
            <a:gdLst/>
            <a:ahLst/>
            <a:cxnLst/>
            <a:rect r="r" b="b" t="t" l="l"/>
            <a:pathLst>
              <a:path h="827278" w="1727444">
                <a:moveTo>
                  <a:pt x="0" y="0"/>
                </a:moveTo>
                <a:lnTo>
                  <a:pt x="1727444" y="0"/>
                </a:lnTo>
                <a:lnTo>
                  <a:pt x="1727444" y="827278"/>
                </a:lnTo>
                <a:lnTo>
                  <a:pt x="0" y="8272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589180" y="9240450"/>
            <a:ext cx="1074846" cy="546710"/>
          </a:xfrm>
          <a:custGeom>
            <a:avLst/>
            <a:gdLst/>
            <a:ahLst/>
            <a:cxnLst/>
            <a:rect r="r" b="b" t="t" l="l"/>
            <a:pathLst>
              <a:path h="546710" w="1074846">
                <a:moveTo>
                  <a:pt x="0" y="0"/>
                </a:moveTo>
                <a:lnTo>
                  <a:pt x="1074846" y="0"/>
                </a:lnTo>
                <a:lnTo>
                  <a:pt x="1074846" y="546710"/>
                </a:lnTo>
                <a:lnTo>
                  <a:pt x="0" y="5467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927068" y="-1131800"/>
            <a:ext cx="2002622" cy="2772657"/>
          </a:xfrm>
          <a:custGeom>
            <a:avLst/>
            <a:gdLst/>
            <a:ahLst/>
            <a:cxnLst/>
            <a:rect r="r" b="b" t="t" l="l"/>
            <a:pathLst>
              <a:path h="2772657" w="2002622">
                <a:moveTo>
                  <a:pt x="0" y="0"/>
                </a:moveTo>
                <a:lnTo>
                  <a:pt x="2002622" y="0"/>
                </a:lnTo>
                <a:lnTo>
                  <a:pt x="2002622" y="2772657"/>
                </a:lnTo>
                <a:lnTo>
                  <a:pt x="0" y="277265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1531425" y="1005825"/>
            <a:ext cx="13614750" cy="1320150"/>
          </a:xfrm>
          <a:prstGeom prst="rect">
            <a:avLst/>
          </a:prstGeom>
        </p:spPr>
        <p:txBody>
          <a:bodyPr anchor="t" rtlCol="false" tIns="0" lIns="0" bIns="0" rIns="0">
            <a:spAutoFit/>
          </a:bodyPr>
          <a:lstStyle/>
          <a:p>
            <a:pPr algn="l">
              <a:lnSpc>
                <a:spcPts val="9120"/>
              </a:lnSpc>
            </a:pPr>
            <a:r>
              <a:rPr lang="en-US" sz="7600">
                <a:solidFill>
                  <a:srgbClr val="FE8175"/>
                </a:solidFill>
                <a:latin typeface="Anton"/>
                <a:ea typeface="Anton"/>
                <a:cs typeface="Anton"/>
                <a:sym typeface="Anton"/>
              </a:rPr>
              <a:t>Data </a:t>
            </a:r>
            <a:r>
              <a:rPr lang="en-US" sz="7600">
                <a:solidFill>
                  <a:srgbClr val="3A4C68"/>
                </a:solidFill>
                <a:latin typeface="Anton"/>
                <a:ea typeface="Anton"/>
                <a:cs typeface="Anton"/>
                <a:sym typeface="Anton"/>
              </a:rPr>
              <a:t>Summary</a:t>
            </a:r>
          </a:p>
        </p:txBody>
      </p:sp>
      <p:sp>
        <p:nvSpPr>
          <p:cNvPr name="TextBox 9" id="9"/>
          <p:cNvSpPr txBox="true"/>
          <p:nvPr/>
        </p:nvSpPr>
        <p:spPr>
          <a:xfrm rot="0">
            <a:off x="1531425" y="2346475"/>
            <a:ext cx="14497350" cy="7316850"/>
          </a:xfrm>
          <a:prstGeom prst="rect">
            <a:avLst/>
          </a:prstGeom>
        </p:spPr>
        <p:txBody>
          <a:bodyPr anchor="t" rtlCol="false" tIns="0" lIns="0" bIns="0" rIns="0">
            <a:spAutoFit/>
          </a:bodyPr>
          <a:lstStyle/>
          <a:p>
            <a:pPr algn="l" marL="955040" indent="-477520" lvl="1">
              <a:lnSpc>
                <a:spcPts val="4367"/>
              </a:lnSpc>
              <a:buFont typeface="Arial"/>
              <a:buChar char="•"/>
            </a:pPr>
            <a:r>
              <a:rPr lang="en-US" sz="2799">
                <a:solidFill>
                  <a:srgbClr val="3A4C68"/>
                </a:solidFill>
                <a:latin typeface="Arimo"/>
                <a:ea typeface="Arimo"/>
                <a:cs typeface="Arimo"/>
                <a:sym typeface="Arimo"/>
              </a:rPr>
              <a:t>This </a:t>
            </a:r>
            <a:r>
              <a:rPr lang="en-US" sz="2799">
                <a:solidFill>
                  <a:srgbClr val="3A4C68"/>
                </a:solidFill>
                <a:latin typeface="Arimo Bold"/>
                <a:ea typeface="Arimo Bold"/>
                <a:cs typeface="Arimo Bold"/>
                <a:sym typeface="Arimo Bold"/>
              </a:rPr>
              <a:t>data set</a:t>
            </a:r>
            <a:r>
              <a:rPr lang="en-US" sz="2799">
                <a:solidFill>
                  <a:srgbClr val="3A4C68"/>
                </a:solidFill>
                <a:latin typeface="Arimo"/>
                <a:ea typeface="Arimo"/>
                <a:cs typeface="Arimo"/>
                <a:sym typeface="Arimo"/>
              </a:rPr>
              <a:t> contains a single file which compares various </a:t>
            </a:r>
            <a:r>
              <a:rPr lang="en-US" sz="2799">
                <a:solidFill>
                  <a:srgbClr val="3A4C68"/>
                </a:solidFill>
                <a:latin typeface="Arimo Bold"/>
                <a:ea typeface="Arimo Bold"/>
                <a:cs typeface="Arimo Bold"/>
                <a:sym typeface="Arimo Bold"/>
              </a:rPr>
              <a:t>booking information</a:t>
            </a:r>
            <a:r>
              <a:rPr lang="en-US" sz="2799">
                <a:solidFill>
                  <a:srgbClr val="3A4C68"/>
                </a:solidFill>
                <a:latin typeface="Arimo"/>
                <a:ea typeface="Arimo"/>
                <a:cs typeface="Arimo"/>
                <a:sym typeface="Arimo"/>
              </a:rPr>
              <a:t> between </a:t>
            </a:r>
            <a:r>
              <a:rPr lang="en-US" sz="2799">
                <a:solidFill>
                  <a:srgbClr val="3A4C68"/>
                </a:solidFill>
                <a:latin typeface="Arimo Bold"/>
                <a:ea typeface="Arimo Bold"/>
                <a:cs typeface="Arimo Bold"/>
                <a:sym typeface="Arimo Bold"/>
              </a:rPr>
              <a:t>two hotels</a:t>
            </a:r>
            <a:r>
              <a:rPr lang="en-US" sz="2799">
                <a:solidFill>
                  <a:srgbClr val="3A4C68"/>
                </a:solidFill>
                <a:latin typeface="Arimo"/>
                <a:ea typeface="Arimo"/>
                <a:cs typeface="Arimo"/>
                <a:sym typeface="Arimo"/>
              </a:rPr>
              <a:t>: </a:t>
            </a:r>
            <a:r>
              <a:rPr lang="en-US" sz="2799">
                <a:solidFill>
                  <a:srgbClr val="3A4C68"/>
                </a:solidFill>
                <a:latin typeface="Arimo Bold"/>
                <a:ea typeface="Arimo Bold"/>
                <a:cs typeface="Arimo Bold"/>
                <a:sym typeface="Arimo Bold"/>
              </a:rPr>
              <a:t>City Hotel</a:t>
            </a:r>
            <a:r>
              <a:rPr lang="en-US" sz="2799">
                <a:solidFill>
                  <a:srgbClr val="3A4C68"/>
                </a:solidFill>
                <a:latin typeface="Arimo"/>
                <a:ea typeface="Arimo"/>
                <a:cs typeface="Arimo"/>
                <a:sym typeface="Arimo"/>
              </a:rPr>
              <a:t> and </a:t>
            </a:r>
            <a:r>
              <a:rPr lang="en-US" sz="2799">
                <a:solidFill>
                  <a:srgbClr val="3A4C68"/>
                </a:solidFill>
                <a:latin typeface="Arimo Bold"/>
                <a:ea typeface="Arimo Bold"/>
                <a:cs typeface="Arimo Bold"/>
                <a:sym typeface="Arimo Bold"/>
              </a:rPr>
              <a:t>Resort Hotel</a:t>
            </a:r>
            <a:r>
              <a:rPr lang="en-US" sz="2799">
                <a:solidFill>
                  <a:srgbClr val="3A4C68"/>
                </a:solidFill>
                <a:latin typeface="Arimo"/>
                <a:ea typeface="Arimo"/>
                <a:cs typeface="Arimo"/>
                <a:sym typeface="Arimo"/>
              </a:rPr>
              <a:t>. Includes information such as when the booking was made, </a:t>
            </a:r>
            <a:r>
              <a:rPr lang="en-US" sz="2799">
                <a:solidFill>
                  <a:srgbClr val="3A4C68"/>
                </a:solidFill>
                <a:latin typeface="Arimo Bold"/>
                <a:ea typeface="Arimo Bold"/>
                <a:cs typeface="Arimo Bold"/>
                <a:sym typeface="Arimo Bold"/>
              </a:rPr>
              <a:t>length of stay</a:t>
            </a:r>
            <a:r>
              <a:rPr lang="en-US" sz="2799">
                <a:solidFill>
                  <a:srgbClr val="3A4C68"/>
                </a:solidFill>
                <a:latin typeface="Arimo"/>
                <a:ea typeface="Arimo"/>
                <a:cs typeface="Arimo"/>
                <a:sym typeface="Arimo"/>
              </a:rPr>
              <a:t>, the number of </a:t>
            </a:r>
            <a:r>
              <a:rPr lang="en-US" sz="2799">
                <a:solidFill>
                  <a:srgbClr val="3A4C68"/>
                </a:solidFill>
                <a:latin typeface="Arimo Bold"/>
                <a:ea typeface="Arimo Bold"/>
                <a:cs typeface="Arimo Bold"/>
                <a:sym typeface="Arimo Bold"/>
              </a:rPr>
              <a:t>adults</a:t>
            </a:r>
            <a:r>
              <a:rPr lang="en-US" sz="2799">
                <a:solidFill>
                  <a:srgbClr val="3A4C68"/>
                </a:solidFill>
                <a:latin typeface="Arimo"/>
                <a:ea typeface="Arimo"/>
                <a:cs typeface="Arimo"/>
                <a:sym typeface="Arimo"/>
              </a:rPr>
              <a:t>, </a:t>
            </a:r>
            <a:r>
              <a:rPr lang="en-US" sz="2799">
                <a:solidFill>
                  <a:srgbClr val="3A4C68"/>
                </a:solidFill>
                <a:latin typeface="Arimo Bold"/>
                <a:ea typeface="Arimo Bold"/>
                <a:cs typeface="Arimo Bold"/>
                <a:sym typeface="Arimo Bold"/>
              </a:rPr>
              <a:t>children</a:t>
            </a:r>
            <a:r>
              <a:rPr lang="en-US" sz="2799">
                <a:solidFill>
                  <a:srgbClr val="3A4C68"/>
                </a:solidFill>
                <a:latin typeface="Arimo"/>
                <a:ea typeface="Arimo"/>
                <a:cs typeface="Arimo"/>
                <a:sym typeface="Arimo"/>
              </a:rPr>
              <a:t>, and/or </a:t>
            </a:r>
            <a:r>
              <a:rPr lang="en-US" sz="2799">
                <a:solidFill>
                  <a:srgbClr val="3A4C68"/>
                </a:solidFill>
                <a:latin typeface="Arimo Bold"/>
                <a:ea typeface="Arimo Bold"/>
                <a:cs typeface="Arimo Bold"/>
                <a:sym typeface="Arimo Bold"/>
              </a:rPr>
              <a:t>babies</a:t>
            </a:r>
            <a:r>
              <a:rPr lang="en-US" sz="2799">
                <a:solidFill>
                  <a:srgbClr val="3A4C68"/>
                </a:solidFill>
                <a:latin typeface="Arimo"/>
                <a:ea typeface="Arimo"/>
                <a:cs typeface="Arimo"/>
                <a:sym typeface="Arimo"/>
              </a:rPr>
              <a:t>, and the number of available </a:t>
            </a:r>
            <a:r>
              <a:rPr lang="en-US" sz="2799">
                <a:solidFill>
                  <a:srgbClr val="3A4C68"/>
                </a:solidFill>
                <a:latin typeface="Arimo Bold"/>
                <a:ea typeface="Arimo Bold"/>
                <a:cs typeface="Arimo Bold"/>
                <a:sym typeface="Arimo Bold"/>
              </a:rPr>
              <a:t>parking spaces</a:t>
            </a:r>
            <a:r>
              <a:rPr lang="en-US" sz="2799">
                <a:solidFill>
                  <a:srgbClr val="3A4C68"/>
                </a:solidFill>
                <a:latin typeface="Arimo"/>
                <a:ea typeface="Arimo"/>
                <a:cs typeface="Arimo"/>
                <a:sym typeface="Arimo"/>
              </a:rPr>
              <a:t>, among other things.</a:t>
            </a:r>
          </a:p>
          <a:p>
            <a:pPr algn="l" marL="955040" indent="-477520" lvl="1">
              <a:lnSpc>
                <a:spcPts val="4367"/>
              </a:lnSpc>
              <a:buFont typeface="Arial"/>
              <a:buChar char="•"/>
            </a:pPr>
            <a:r>
              <a:rPr lang="en-US" sz="2799">
                <a:solidFill>
                  <a:srgbClr val="3A4C68"/>
                </a:solidFill>
                <a:latin typeface="Arimo"/>
                <a:ea typeface="Arimo"/>
                <a:cs typeface="Arimo"/>
                <a:sym typeface="Arimo"/>
              </a:rPr>
              <a:t>The dataset contains a total of </a:t>
            </a:r>
            <a:r>
              <a:rPr lang="en-US" sz="2799">
                <a:solidFill>
                  <a:srgbClr val="3A4C68"/>
                </a:solidFill>
                <a:latin typeface="Arimo Bold"/>
                <a:ea typeface="Arimo Bold"/>
                <a:cs typeface="Arimo Bold"/>
                <a:sym typeface="Arimo Bold"/>
              </a:rPr>
              <a:t>119390</a:t>
            </a:r>
            <a:r>
              <a:rPr lang="en-US" sz="2799">
                <a:solidFill>
                  <a:srgbClr val="3A4C68"/>
                </a:solidFill>
                <a:latin typeface="Arimo"/>
                <a:ea typeface="Arimo"/>
                <a:cs typeface="Arimo"/>
                <a:sym typeface="Arimo"/>
              </a:rPr>
              <a:t> rows and </a:t>
            </a:r>
            <a:r>
              <a:rPr lang="en-US" sz="2799">
                <a:solidFill>
                  <a:srgbClr val="3A4C68"/>
                </a:solidFill>
                <a:latin typeface="Arimo Bold"/>
                <a:ea typeface="Arimo Bold"/>
                <a:cs typeface="Arimo Bold"/>
                <a:sym typeface="Arimo Bold"/>
              </a:rPr>
              <a:t>32</a:t>
            </a:r>
            <a:r>
              <a:rPr lang="en-US" sz="2799">
                <a:solidFill>
                  <a:srgbClr val="3A4C68"/>
                </a:solidFill>
                <a:latin typeface="Arimo"/>
                <a:ea typeface="Arimo"/>
                <a:cs typeface="Arimo"/>
                <a:sym typeface="Arimo"/>
              </a:rPr>
              <a:t> columns.</a:t>
            </a:r>
          </a:p>
          <a:p>
            <a:pPr algn="l" marL="955040" indent="-477520" lvl="1">
              <a:lnSpc>
                <a:spcPts val="4367"/>
              </a:lnSpc>
              <a:buFont typeface="Arial"/>
              <a:buChar char="•"/>
            </a:pPr>
            <a:r>
              <a:rPr lang="en-US" sz="2799">
                <a:solidFill>
                  <a:srgbClr val="3A4C68"/>
                </a:solidFill>
                <a:latin typeface="Arimo"/>
                <a:ea typeface="Arimo"/>
                <a:cs typeface="Arimo"/>
                <a:sym typeface="Arimo"/>
              </a:rPr>
              <a:t>All the columns are divided into three dtypes : </a:t>
            </a:r>
            <a:r>
              <a:rPr lang="en-US" sz="2799">
                <a:solidFill>
                  <a:srgbClr val="3A4C68"/>
                </a:solidFill>
                <a:latin typeface="Arimo Bold"/>
                <a:ea typeface="Arimo Bold"/>
                <a:cs typeface="Arimo Bold"/>
                <a:sym typeface="Arimo Bold"/>
              </a:rPr>
              <a:t>Object</a:t>
            </a:r>
            <a:r>
              <a:rPr lang="en-US" sz="2799">
                <a:solidFill>
                  <a:srgbClr val="3A4C68"/>
                </a:solidFill>
                <a:latin typeface="Arimo"/>
                <a:ea typeface="Arimo"/>
                <a:cs typeface="Arimo"/>
                <a:sym typeface="Arimo"/>
              </a:rPr>
              <a:t>, </a:t>
            </a:r>
            <a:r>
              <a:rPr lang="en-US" sz="2799">
                <a:solidFill>
                  <a:srgbClr val="3A4C68"/>
                </a:solidFill>
                <a:latin typeface="Arimo Bold"/>
                <a:ea typeface="Arimo Bold"/>
                <a:cs typeface="Arimo Bold"/>
                <a:sym typeface="Arimo Bold"/>
              </a:rPr>
              <a:t>float64</a:t>
            </a:r>
            <a:r>
              <a:rPr lang="en-US" sz="2799">
                <a:solidFill>
                  <a:srgbClr val="3A4C68"/>
                </a:solidFill>
                <a:latin typeface="Arimo"/>
                <a:ea typeface="Arimo"/>
                <a:cs typeface="Arimo"/>
                <a:sym typeface="Arimo"/>
              </a:rPr>
              <a:t> and </a:t>
            </a:r>
            <a:r>
              <a:rPr lang="en-US" sz="2799">
                <a:solidFill>
                  <a:srgbClr val="3A4C68"/>
                </a:solidFill>
                <a:latin typeface="Arimo Bold"/>
                <a:ea typeface="Arimo Bold"/>
                <a:cs typeface="Arimo Bold"/>
                <a:sym typeface="Arimo Bold"/>
              </a:rPr>
              <a:t>int64</a:t>
            </a:r>
            <a:r>
              <a:rPr lang="en-US" sz="2799">
                <a:solidFill>
                  <a:srgbClr val="3A4C68"/>
                </a:solidFill>
                <a:latin typeface="Arimo"/>
                <a:ea typeface="Arimo"/>
                <a:cs typeface="Arimo"/>
                <a:sym typeface="Arimo"/>
              </a:rPr>
              <a:t>.</a:t>
            </a:r>
          </a:p>
          <a:p>
            <a:pPr algn="l" marL="955040" indent="-477520" lvl="1">
              <a:lnSpc>
                <a:spcPts val="4367"/>
              </a:lnSpc>
              <a:buFont typeface="Arial"/>
              <a:buChar char="•"/>
            </a:pPr>
            <a:r>
              <a:rPr lang="en-US" sz="2799">
                <a:solidFill>
                  <a:srgbClr val="3A4C68"/>
                </a:solidFill>
                <a:latin typeface="Arimo"/>
                <a:ea typeface="Arimo"/>
                <a:cs typeface="Arimo"/>
                <a:sym typeface="Arimo"/>
              </a:rPr>
              <a:t>This dataset does have </a:t>
            </a:r>
            <a:r>
              <a:rPr lang="en-US" sz="2799">
                <a:solidFill>
                  <a:srgbClr val="3A4C68"/>
                </a:solidFill>
                <a:latin typeface="Arimo Bold"/>
                <a:ea typeface="Arimo Bold"/>
                <a:cs typeface="Arimo Bold"/>
                <a:sym typeface="Arimo Bold"/>
              </a:rPr>
              <a:t>duplicated values</a:t>
            </a:r>
            <a:r>
              <a:rPr lang="en-US" sz="2799">
                <a:solidFill>
                  <a:srgbClr val="3A4C68"/>
                </a:solidFill>
                <a:latin typeface="Arimo"/>
                <a:ea typeface="Arimo"/>
                <a:cs typeface="Arimo"/>
                <a:sym typeface="Arimo"/>
              </a:rPr>
              <a:t> as well as </a:t>
            </a:r>
            <a:r>
              <a:rPr lang="en-US" sz="2799">
                <a:solidFill>
                  <a:srgbClr val="3A4C68"/>
                </a:solidFill>
                <a:latin typeface="Arimo Bold"/>
                <a:ea typeface="Arimo Bold"/>
                <a:cs typeface="Arimo Bold"/>
                <a:sym typeface="Arimo Bold"/>
              </a:rPr>
              <a:t>null values</a:t>
            </a:r>
            <a:r>
              <a:rPr lang="en-US" sz="2799">
                <a:solidFill>
                  <a:srgbClr val="3A4C68"/>
                </a:solidFill>
                <a:latin typeface="Arimo"/>
                <a:ea typeface="Arimo"/>
                <a:cs typeface="Arimo"/>
                <a:sym typeface="Arimo"/>
              </a:rPr>
              <a:t>. There are total of </a:t>
            </a:r>
            <a:r>
              <a:rPr lang="en-US" sz="2799">
                <a:solidFill>
                  <a:srgbClr val="3A4C68"/>
                </a:solidFill>
                <a:latin typeface="Arimo Bold"/>
                <a:ea typeface="Arimo Bold"/>
                <a:cs typeface="Arimo Bold"/>
                <a:sym typeface="Arimo Bold"/>
              </a:rPr>
              <a:t>31994 duplicate values</a:t>
            </a:r>
            <a:r>
              <a:rPr lang="en-US" sz="2799">
                <a:solidFill>
                  <a:srgbClr val="3A4C68"/>
                </a:solidFill>
                <a:latin typeface="Arimo"/>
                <a:ea typeface="Arimo"/>
                <a:cs typeface="Arimo"/>
                <a:sym typeface="Arimo"/>
              </a:rPr>
              <a:t> and </a:t>
            </a:r>
            <a:r>
              <a:rPr lang="en-US" sz="2799">
                <a:solidFill>
                  <a:srgbClr val="3A4C68"/>
                </a:solidFill>
                <a:latin typeface="Arimo Bold"/>
                <a:ea typeface="Arimo Bold"/>
                <a:cs typeface="Arimo Bold"/>
                <a:sym typeface="Arimo Bold"/>
              </a:rPr>
              <a:t>four columns</a:t>
            </a:r>
            <a:r>
              <a:rPr lang="en-US" sz="2799">
                <a:solidFill>
                  <a:srgbClr val="3A4C68"/>
                </a:solidFill>
                <a:latin typeface="Arimo"/>
                <a:ea typeface="Arimo"/>
                <a:cs typeface="Arimo"/>
                <a:sym typeface="Arimo"/>
              </a:rPr>
              <a:t> have </a:t>
            </a:r>
            <a:r>
              <a:rPr lang="en-US" sz="2799">
                <a:solidFill>
                  <a:srgbClr val="3A4C68"/>
                </a:solidFill>
                <a:latin typeface="Arimo Bold"/>
                <a:ea typeface="Arimo Bold"/>
                <a:cs typeface="Arimo Bold"/>
                <a:sym typeface="Arimo Bold"/>
              </a:rPr>
              <a:t>missing values</a:t>
            </a:r>
            <a:r>
              <a:rPr lang="en-US" sz="2799">
                <a:solidFill>
                  <a:srgbClr val="3A4C68"/>
                </a:solidFill>
                <a:latin typeface="Arimo"/>
                <a:ea typeface="Arimo"/>
                <a:cs typeface="Arimo"/>
                <a:sym typeface="Arimo"/>
              </a:rPr>
              <a:t>/ </a:t>
            </a:r>
            <a:r>
              <a:rPr lang="en-US" sz="2799">
                <a:solidFill>
                  <a:srgbClr val="3A4C68"/>
                </a:solidFill>
                <a:latin typeface="Arimo Bold"/>
                <a:ea typeface="Arimo Bold"/>
                <a:cs typeface="Arimo Bold"/>
                <a:sym typeface="Arimo Bold"/>
              </a:rPr>
              <a:t>null values</a:t>
            </a:r>
            <a:r>
              <a:rPr lang="en-US" sz="2799">
                <a:solidFill>
                  <a:srgbClr val="3A4C68"/>
                </a:solidFill>
                <a:latin typeface="Arimo"/>
                <a:ea typeface="Arimo"/>
                <a:cs typeface="Arimo"/>
                <a:sym typeface="Arimo"/>
              </a:rPr>
              <a:t>.</a:t>
            </a:r>
          </a:p>
          <a:p>
            <a:pPr algn="l" marL="955040" indent="-477520" lvl="1">
              <a:lnSpc>
                <a:spcPts val="4367"/>
              </a:lnSpc>
              <a:buFont typeface="Arial"/>
              <a:buChar char="•"/>
            </a:pPr>
            <a:r>
              <a:rPr lang="en-US" sz="2799">
                <a:solidFill>
                  <a:srgbClr val="3A4C68"/>
                </a:solidFill>
                <a:latin typeface="Arimo"/>
                <a:ea typeface="Arimo"/>
                <a:cs typeface="Arimo"/>
                <a:sym typeface="Arimo"/>
              </a:rPr>
              <a:t>The </a:t>
            </a:r>
            <a:r>
              <a:rPr lang="en-US" sz="2799">
                <a:solidFill>
                  <a:srgbClr val="3A4C68"/>
                </a:solidFill>
                <a:latin typeface="Arimo Bold"/>
                <a:ea typeface="Arimo Bold"/>
                <a:cs typeface="Arimo Bold"/>
                <a:sym typeface="Arimo Bold"/>
              </a:rPr>
              <a:t>maximum</a:t>
            </a:r>
            <a:r>
              <a:rPr lang="en-US" sz="2799">
                <a:solidFill>
                  <a:srgbClr val="3A4C68"/>
                </a:solidFill>
                <a:latin typeface="Arimo"/>
                <a:ea typeface="Arimo"/>
                <a:cs typeface="Arimo"/>
                <a:sym typeface="Arimo"/>
              </a:rPr>
              <a:t> number of </a:t>
            </a:r>
            <a:r>
              <a:rPr lang="en-US" sz="2799">
                <a:solidFill>
                  <a:srgbClr val="3A4C68"/>
                </a:solidFill>
                <a:latin typeface="Arimo Bold"/>
                <a:ea typeface="Arimo Bold"/>
                <a:cs typeface="Arimo Bold"/>
                <a:sym typeface="Arimo Bold"/>
              </a:rPr>
              <a:t>missing values</a:t>
            </a:r>
            <a:r>
              <a:rPr lang="en-US" sz="2799">
                <a:solidFill>
                  <a:srgbClr val="3A4C68"/>
                </a:solidFill>
                <a:latin typeface="Arimo"/>
                <a:ea typeface="Arimo"/>
                <a:cs typeface="Arimo"/>
                <a:sym typeface="Arimo"/>
              </a:rPr>
              <a:t> are from </a:t>
            </a:r>
            <a:r>
              <a:rPr lang="en-US" sz="2799">
                <a:solidFill>
                  <a:srgbClr val="3A4C68"/>
                </a:solidFill>
                <a:latin typeface="Arimo Bold"/>
                <a:ea typeface="Arimo Bold"/>
                <a:cs typeface="Arimo Bold"/>
                <a:sym typeface="Arimo Bold"/>
              </a:rPr>
              <a:t>'Company' </a:t>
            </a:r>
            <a:r>
              <a:rPr lang="en-US" sz="2799">
                <a:solidFill>
                  <a:srgbClr val="3A4C68"/>
                </a:solidFill>
                <a:latin typeface="Arimo"/>
                <a:ea typeface="Arimo"/>
                <a:cs typeface="Arimo"/>
                <a:sym typeface="Arimo"/>
              </a:rPr>
              <a:t>column then followed by 'Agent', 'Country' and 'Children' columns. The </a:t>
            </a:r>
            <a:r>
              <a:rPr lang="en-US" sz="2799">
                <a:solidFill>
                  <a:srgbClr val="3A4C68"/>
                </a:solidFill>
                <a:latin typeface="Arimo Bold"/>
                <a:ea typeface="Arimo Bold"/>
                <a:cs typeface="Arimo Bold"/>
                <a:sym typeface="Arimo Bold"/>
              </a:rPr>
              <a:t>'Children' </a:t>
            </a:r>
            <a:r>
              <a:rPr lang="en-US" sz="2799">
                <a:solidFill>
                  <a:srgbClr val="3A4C68"/>
                </a:solidFill>
                <a:latin typeface="Arimo"/>
                <a:ea typeface="Arimo"/>
                <a:cs typeface="Arimo"/>
                <a:sym typeface="Arimo"/>
              </a:rPr>
              <a:t>column consists of only </a:t>
            </a:r>
            <a:r>
              <a:rPr lang="en-US" sz="2799">
                <a:solidFill>
                  <a:srgbClr val="3A4C68"/>
                </a:solidFill>
                <a:latin typeface="Arimo Bold"/>
                <a:ea typeface="Arimo Bold"/>
                <a:cs typeface="Arimo Bold"/>
                <a:sym typeface="Arimo Bold"/>
              </a:rPr>
              <a:t>4 null values</a:t>
            </a:r>
            <a:r>
              <a:rPr lang="en-US" sz="2799">
                <a:solidFill>
                  <a:srgbClr val="3A4C68"/>
                </a:solidFill>
                <a:latin typeface="Arimo"/>
                <a:ea typeface="Arimo"/>
                <a:cs typeface="Arimo"/>
                <a:sym typeface="Arimo"/>
              </a:rPr>
              <a:t>, while </a:t>
            </a:r>
            <a:r>
              <a:rPr lang="en-US" sz="2799">
                <a:solidFill>
                  <a:srgbClr val="3A4C68"/>
                </a:solidFill>
                <a:latin typeface="Arimo Bold"/>
                <a:ea typeface="Arimo Bold"/>
                <a:cs typeface="Arimo Bold"/>
                <a:sym typeface="Arimo Bold"/>
              </a:rPr>
              <a:t>'Company' </a:t>
            </a:r>
            <a:r>
              <a:rPr lang="en-US" sz="2799">
                <a:solidFill>
                  <a:srgbClr val="3A4C68"/>
                </a:solidFill>
                <a:latin typeface="Arimo"/>
                <a:ea typeface="Arimo"/>
                <a:cs typeface="Arimo"/>
                <a:sym typeface="Arimo"/>
              </a:rPr>
              <a:t>column consists of </a:t>
            </a:r>
            <a:r>
              <a:rPr lang="en-US" sz="2799">
                <a:solidFill>
                  <a:srgbClr val="3A4C68"/>
                </a:solidFill>
                <a:latin typeface="Arimo Bold"/>
                <a:ea typeface="Arimo Bold"/>
                <a:cs typeface="Arimo Bold"/>
                <a:sym typeface="Arimo Bold"/>
              </a:rPr>
              <a:t>112593 null values</a:t>
            </a:r>
            <a:r>
              <a:rPr lang="en-US" sz="2799">
                <a:solidFill>
                  <a:srgbClr val="3A4C68"/>
                </a:solidFill>
                <a:latin typeface="Arimo"/>
                <a:ea typeface="Arimo"/>
                <a:cs typeface="Arimo"/>
                <a:sym typeface="Arimo"/>
              </a:rPr>
              <a:t>.</a:t>
            </a:r>
          </a:p>
          <a:p>
            <a:pPr algn="l" marL="955040" indent="-477520" lvl="1">
              <a:lnSpc>
                <a:spcPts val="4367"/>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DAGMU08auik</dc:identifier>
  <dcterms:modified xsi:type="dcterms:W3CDTF">2011-08-01T06:04:30Z</dcterms:modified>
  <cp:revision>1</cp:revision>
  <dc:title>Capstone Project-1 (Hotel Booking Analysis.PPT).pptx</dc:title>
</cp:coreProperties>
</file>