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Arimo Bold" charset="1" panose="020B0704020202020204"/>
      <p:regular r:id="rId40"/>
    </p:embeddedFont>
    <p:embeddedFont>
      <p:font typeface="Anton" charset="1" panose="00000500000000000000"/>
      <p:regular r:id="rId41"/>
    </p:embeddedFont>
    <p:embeddedFont>
      <p:font typeface="Arimo" charset="1" panose="020B0604020202020204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notesMasters/notesMaster1.xml" Type="http://schemas.openxmlformats.org/officeDocument/2006/relationships/notesMaster"/><Relationship Id="rId38" Target="theme/theme2.xml" Type="http://schemas.openxmlformats.org/officeDocument/2006/relationships/theme"/><Relationship Id="rId39" Target="notesSlides/notesSlide1.xml" Type="http://schemas.openxmlformats.org/officeDocument/2006/relationships/notes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notesSlides/notesSlide2.xml" Type="http://schemas.openxmlformats.org/officeDocument/2006/relationships/notesSlide"/><Relationship Id="rId43" Target="fonts/font43.fntdata" Type="http://schemas.openxmlformats.org/officeDocument/2006/relationships/font"/><Relationship Id="rId44" Target="notesSlides/notesSlide3.xml" Type="http://schemas.openxmlformats.org/officeDocument/2006/relationships/notesSlide"/><Relationship Id="rId45" Target="notesSlides/notesSlide4.xml" Type="http://schemas.openxmlformats.org/officeDocument/2006/relationships/notesSlide"/><Relationship Id="rId46" Target="notesSlides/notesSlide5.xml" Type="http://schemas.openxmlformats.org/officeDocument/2006/relationships/notesSlide"/><Relationship Id="rId47" Target="notesSlides/notesSlide6.xml" Type="http://schemas.openxmlformats.org/officeDocument/2006/relationships/notesSlide"/><Relationship Id="rId48" Target="notesSlides/notesSlide7.xml" Type="http://schemas.openxmlformats.org/officeDocument/2006/relationships/notesSlide"/><Relationship Id="rId49" Target="notesSlides/notesSlide8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9.xml" Type="http://schemas.openxmlformats.org/officeDocument/2006/relationships/notesSlide"/><Relationship Id="rId51" Target="notesSlides/notesSlide10.xml" Type="http://schemas.openxmlformats.org/officeDocument/2006/relationships/notesSlide"/><Relationship Id="rId52" Target="notesSlides/notesSlide11.xml" Type="http://schemas.openxmlformats.org/officeDocument/2006/relationships/notesSlide"/><Relationship Id="rId53" Target="notesSlides/notesSlide12.xml" Type="http://schemas.openxmlformats.org/officeDocument/2006/relationships/notesSlide"/><Relationship Id="rId54" Target="notesSlides/notesSlide13.xml" Type="http://schemas.openxmlformats.org/officeDocument/2006/relationships/notesSlide"/><Relationship Id="rId55" Target="notesSlides/notesSlide14.xml" Type="http://schemas.openxmlformats.org/officeDocument/2006/relationships/notesSlide"/><Relationship Id="rId56" Target="notesSlides/notesSlide15.xml" Type="http://schemas.openxmlformats.org/officeDocument/2006/relationships/notesSlide"/><Relationship Id="rId57" Target="notesSlides/notesSlide16.xml" Type="http://schemas.openxmlformats.org/officeDocument/2006/relationships/notesSlide"/><Relationship Id="rId58" Target="notesSlides/notesSlide17.xml" Type="http://schemas.openxmlformats.org/officeDocument/2006/relationships/notesSlide"/><Relationship Id="rId59" Target="notesSlides/notesSlide18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19.xml" Type="http://schemas.openxmlformats.org/officeDocument/2006/relationships/notesSlide"/><Relationship Id="rId61" Target="notesSlides/notesSlide20.xml" Type="http://schemas.openxmlformats.org/officeDocument/2006/relationships/notesSlide"/><Relationship Id="rId62" Target="notesSlides/notesSlide21.xml" Type="http://schemas.openxmlformats.org/officeDocument/2006/relationships/notesSlide"/><Relationship Id="rId63" Target="notesSlides/notesSlide22.xml" Type="http://schemas.openxmlformats.org/officeDocument/2006/relationships/notesSlide"/><Relationship Id="rId64" Target="notesSlides/notesSlide23.xml" Type="http://schemas.openxmlformats.org/officeDocument/2006/relationships/notesSlide"/><Relationship Id="rId65" Target="notesSlides/notesSlide24.xml" Type="http://schemas.openxmlformats.org/officeDocument/2006/relationships/notesSlide"/><Relationship Id="rId66" Target="notesSlides/notesSlide25.xml" Type="http://schemas.openxmlformats.org/officeDocument/2006/relationships/notesSlide"/><Relationship Id="rId67" Target="notesSlides/notesSlide26.xml" Type="http://schemas.openxmlformats.org/officeDocument/2006/relationships/notesSlide"/><Relationship Id="rId68" Target="notesSlides/notesSlide27.xml" Type="http://schemas.openxmlformats.org/officeDocument/2006/relationships/notesSlide"/><Relationship Id="rId69" Target="notesSlides/notesSlide28.xml" Type="http://schemas.openxmlformats.org/officeDocument/2006/relationships/notesSlide"/><Relationship Id="rId7" Target="slides/slide2.xml" Type="http://schemas.openxmlformats.org/officeDocument/2006/relationships/slide"/><Relationship Id="rId70" Target="notesSlides/notesSlide29.xml" Type="http://schemas.openxmlformats.org/officeDocument/2006/relationships/notesSlide"/><Relationship Id="rId71" Target="notesSlides/notesSlide30.xml" Type="http://schemas.openxmlformats.org/officeDocument/2006/relationships/notesSlide"/><Relationship Id="rId72" Target="notesSlides/notesSlide31.xml" Type="http://schemas.openxmlformats.org/officeDocument/2006/relationships/notes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5.pn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.pn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5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3.png" Type="http://schemas.openxmlformats.org/officeDocument/2006/relationships/image"/><Relationship Id="rId7" Target="../media/image10.pn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notesSlides/notesSlide16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13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4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5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3.png" Type="http://schemas.openxmlformats.org/officeDocument/2006/relationships/image"/><Relationship Id="rId7" Target="../media/image10.png" Type="http://schemas.openxmlformats.org/officeDocument/2006/relationships/image"/><Relationship Id="rId8" Target="../media/image4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4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5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3.png" Type="http://schemas.openxmlformats.org/officeDocument/2006/relationships/image"/><Relationship Id="rId7" Target="../media/image10.png" Type="http://schemas.openxmlformats.org/officeDocument/2006/relationships/image"/><Relationship Id="rId8" Target="../media/image4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5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1.pn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4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0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56.png" Type="http://schemas.openxmlformats.org/officeDocument/2006/relationships/image"/><Relationship Id="rId6" Target="../media/image57.svg" Type="http://schemas.openxmlformats.org/officeDocument/2006/relationships/image"/><Relationship Id="rId7" Target="../media/image58.png" Type="http://schemas.openxmlformats.org/officeDocument/2006/relationships/image"/><Relationship Id="rId8" Target="../media/image59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1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0.png" Type="http://schemas.openxmlformats.org/officeDocument/2006/relationships/image"/><Relationship Id="rId6" Target="../media/image61.svg" Type="http://schemas.openxmlformats.org/officeDocument/2006/relationships/image"/><Relationship Id="rId7" Target="../media/image1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4650" y="7938750"/>
            <a:ext cx="18478200" cy="2425200"/>
            <a:chOff x="0" y="0"/>
            <a:chExt cx="24637600" cy="323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37619" cy="3233547"/>
            </a:xfrm>
            <a:custGeom>
              <a:avLst/>
              <a:gdLst/>
              <a:ahLst/>
              <a:cxnLst/>
              <a:rect r="r" b="b" t="t" l="l"/>
              <a:pathLst>
                <a:path h="3233547" w="24637619">
                  <a:moveTo>
                    <a:pt x="0" y="0"/>
                  </a:moveTo>
                  <a:lnTo>
                    <a:pt x="24637619" y="0"/>
                  </a:lnTo>
                  <a:lnTo>
                    <a:pt x="24637619" y="3233547"/>
                  </a:lnTo>
                  <a:lnTo>
                    <a:pt x="0" y="3233547"/>
                  </a:lnTo>
                  <a:close/>
                </a:path>
              </a:pathLst>
            </a:custGeom>
            <a:solidFill>
              <a:srgbClr val="61708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00" y="9216800"/>
            <a:ext cx="6013002" cy="1174500"/>
          </a:xfrm>
          <a:custGeom>
            <a:avLst/>
            <a:gdLst/>
            <a:ahLst/>
            <a:cxnLst/>
            <a:rect r="r" b="b" t="t" l="l"/>
            <a:pathLst>
              <a:path h="1174500" w="6013002">
                <a:moveTo>
                  <a:pt x="0" y="0"/>
                </a:moveTo>
                <a:lnTo>
                  <a:pt x="6013002" y="0"/>
                </a:lnTo>
                <a:lnTo>
                  <a:pt x="6013002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39" t="-166595" r="-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12900" y="9216800"/>
            <a:ext cx="6262098" cy="1174500"/>
          </a:xfrm>
          <a:custGeom>
            <a:avLst/>
            <a:gdLst/>
            <a:ahLst/>
            <a:cxnLst/>
            <a:rect r="r" b="b" t="t" l="l"/>
            <a:pathLst>
              <a:path h="1174500" w="6262098">
                <a:moveTo>
                  <a:pt x="0" y="0"/>
                </a:moveTo>
                <a:lnTo>
                  <a:pt x="6262098" y="0"/>
                </a:lnTo>
                <a:lnTo>
                  <a:pt x="6262098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595" r="-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75000" y="9216800"/>
            <a:ext cx="6013002" cy="1174500"/>
          </a:xfrm>
          <a:custGeom>
            <a:avLst/>
            <a:gdLst/>
            <a:ahLst/>
            <a:cxnLst/>
            <a:rect r="r" b="b" t="t" l="l"/>
            <a:pathLst>
              <a:path h="1174500" w="6013002">
                <a:moveTo>
                  <a:pt x="0" y="0"/>
                </a:moveTo>
                <a:lnTo>
                  <a:pt x="6013002" y="0"/>
                </a:lnTo>
                <a:lnTo>
                  <a:pt x="6013002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595" r="-414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31046" y="8281120"/>
            <a:ext cx="1173796" cy="597040"/>
          </a:xfrm>
          <a:custGeom>
            <a:avLst/>
            <a:gdLst/>
            <a:ahLst/>
            <a:cxnLst/>
            <a:rect r="r" b="b" t="t" l="l"/>
            <a:pathLst>
              <a:path h="597040" w="1173796">
                <a:moveTo>
                  <a:pt x="0" y="0"/>
                </a:moveTo>
                <a:lnTo>
                  <a:pt x="1173796" y="0"/>
                </a:lnTo>
                <a:lnTo>
                  <a:pt x="1173796" y="597040"/>
                </a:lnTo>
                <a:lnTo>
                  <a:pt x="0" y="59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87725" y="6444820"/>
            <a:ext cx="12512550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39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By - Farhan Akhtar</a:t>
            </a:r>
          </a:p>
          <a:p>
            <a:pPr algn="ctr">
              <a:lnSpc>
                <a:spcPts val="5519"/>
              </a:lnSpc>
            </a:pPr>
            <a:r>
              <a:rPr lang="en-US" sz="39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farhanakhtar358@gmail.com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91654" y="1163750"/>
            <a:ext cx="2796348" cy="6143200"/>
          </a:xfrm>
          <a:custGeom>
            <a:avLst/>
            <a:gdLst/>
            <a:ahLst/>
            <a:cxnLst/>
            <a:rect r="r" b="b" t="t" l="l"/>
            <a:pathLst>
              <a:path h="6143200" w="2796348">
                <a:moveTo>
                  <a:pt x="0" y="0"/>
                </a:moveTo>
                <a:lnTo>
                  <a:pt x="2796348" y="0"/>
                </a:lnTo>
                <a:lnTo>
                  <a:pt x="2796348" y="6143200"/>
                </a:lnTo>
                <a:lnTo>
                  <a:pt x="0" y="6143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325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076450"/>
            <a:ext cx="16230600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27"/>
              </a:lnSpc>
            </a:pPr>
            <a:r>
              <a:rPr lang="en-US" sz="10106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EduNet </a:t>
            </a:r>
            <a:r>
              <a:rPr lang="en-US" sz="10106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Hotel Booking Analysis - Exploratory data analysis (EDA)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250" y="0"/>
            <a:ext cx="4156450" cy="2656952"/>
          </a:xfrm>
          <a:custGeom>
            <a:avLst/>
            <a:gdLst/>
            <a:ahLst/>
            <a:cxnLst/>
            <a:rect r="r" b="b" t="t" l="l"/>
            <a:pathLst>
              <a:path h="2656952" w="4156450">
                <a:moveTo>
                  <a:pt x="0" y="0"/>
                </a:moveTo>
                <a:lnTo>
                  <a:pt x="4156450" y="0"/>
                </a:lnTo>
                <a:lnTo>
                  <a:pt x="4156450" y="2656952"/>
                </a:lnTo>
                <a:lnTo>
                  <a:pt x="0" y="26569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299" t="-74111" r="0" b="-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35175" y="6990450"/>
            <a:ext cx="1896600" cy="1896600"/>
            <a:chOff x="0" y="0"/>
            <a:chExt cx="2528800" cy="252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6350" y="1246378"/>
              <a:ext cx="2535174" cy="1341247"/>
            </a:xfrm>
            <a:custGeom>
              <a:avLst/>
              <a:gdLst/>
              <a:ahLst/>
              <a:cxnLst/>
              <a:rect r="r" b="b" t="t" l="l"/>
              <a:pathLst>
                <a:path h="1341247" w="2535174">
                  <a:moveTo>
                    <a:pt x="2535174" y="18034"/>
                  </a:moveTo>
                  <a:cubicBezTo>
                    <a:pt x="2535174" y="471932"/>
                    <a:pt x="2291842" y="890905"/>
                    <a:pt x="1897761" y="1116076"/>
                  </a:cubicBezTo>
                  <a:cubicBezTo>
                    <a:pt x="1503680" y="1341247"/>
                    <a:pt x="1019048" y="1337691"/>
                    <a:pt x="628142" y="1107059"/>
                  </a:cubicBezTo>
                  <a:cubicBezTo>
                    <a:pt x="237236" y="876427"/>
                    <a:pt x="0" y="453771"/>
                    <a:pt x="6477" y="0"/>
                  </a:cubicBezTo>
                  <a:lnTo>
                    <a:pt x="1270762" y="18034"/>
                  </a:lnTo>
                  <a:close/>
                </a:path>
              </a:pathLst>
            </a:custGeom>
            <a:solidFill>
              <a:srgbClr val="FE8175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271748" y="1271750"/>
            <a:ext cx="3729550" cy="1186052"/>
          </a:xfrm>
          <a:custGeom>
            <a:avLst/>
            <a:gdLst/>
            <a:ahLst/>
            <a:cxnLst/>
            <a:rect r="r" b="b" t="t" l="l"/>
            <a:pathLst>
              <a:path h="1186052" w="3729550">
                <a:moveTo>
                  <a:pt x="0" y="0"/>
                </a:moveTo>
                <a:lnTo>
                  <a:pt x="3729550" y="0"/>
                </a:lnTo>
                <a:lnTo>
                  <a:pt x="3729550" y="1186052"/>
                </a:lnTo>
                <a:lnTo>
                  <a:pt x="0" y="1186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99" t="-148972" r="0" b="-1010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3249" y="8353083"/>
            <a:ext cx="827278" cy="1727444"/>
          </a:xfrm>
          <a:custGeom>
            <a:avLst/>
            <a:gdLst/>
            <a:ahLst/>
            <a:cxnLst/>
            <a:rect r="r" b="b" t="t" l="l"/>
            <a:pathLst>
              <a:path h="1727444" w="827278">
                <a:moveTo>
                  <a:pt x="0" y="0"/>
                </a:moveTo>
                <a:lnTo>
                  <a:pt x="827278" y="0"/>
                </a:lnTo>
                <a:lnTo>
                  <a:pt x="827278" y="1727444"/>
                </a:lnTo>
                <a:lnTo>
                  <a:pt x="0" y="1727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575" y="1694350"/>
            <a:ext cx="8601750" cy="86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Top Most Preferred Hotel &amp; Hotel Rooms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(Average Daily Rate)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Repeated Vs Non-Repeated Guests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Requirement of Car Parking Space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Preferred Meal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Distribution Channel Vs ADR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Top Booking Months &amp; Year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Optimal Stay Length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Confirmation Vs Cancellation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Mostly Arrived Customers/ Visitors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Overall Stats</a:t>
            </a:r>
          </a:p>
          <a:p>
            <a:pPr algn="l" marL="955040" indent="-477520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375" y="853425"/>
            <a:ext cx="10878150" cy="115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Points for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Discussion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704927" y="-30175"/>
            <a:ext cx="4644450" cy="10371450"/>
            <a:chOff x="0" y="0"/>
            <a:chExt cx="6192600" cy="13828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167247" cy="13803249"/>
            </a:xfrm>
            <a:custGeom>
              <a:avLst/>
              <a:gdLst/>
              <a:ahLst/>
              <a:cxnLst/>
              <a:rect r="r" b="b" t="t" l="l"/>
              <a:pathLst>
                <a:path h="13803249" w="6167247">
                  <a:moveTo>
                    <a:pt x="0" y="0"/>
                  </a:moveTo>
                  <a:lnTo>
                    <a:pt x="6167247" y="0"/>
                  </a:lnTo>
                  <a:lnTo>
                    <a:pt x="6167247" y="13803249"/>
                  </a:lnTo>
                  <a:lnTo>
                    <a:pt x="0" y="13803249"/>
                  </a:lnTo>
                  <a:close/>
                </a:path>
              </a:pathLst>
            </a:custGeom>
            <a:solidFill>
              <a:srgbClr val="3A4C6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92647" cy="13828649"/>
            </a:xfrm>
            <a:custGeom>
              <a:avLst/>
              <a:gdLst/>
              <a:ahLst/>
              <a:cxnLst/>
              <a:rect r="r" b="b" t="t" l="l"/>
              <a:pathLst>
                <a:path h="13828649" w="6192647">
                  <a:moveTo>
                    <a:pt x="12700" y="0"/>
                  </a:moveTo>
                  <a:lnTo>
                    <a:pt x="6179947" y="0"/>
                  </a:lnTo>
                  <a:cubicBezTo>
                    <a:pt x="6186932" y="0"/>
                    <a:pt x="6192647" y="5715"/>
                    <a:pt x="6192647" y="12700"/>
                  </a:cubicBezTo>
                  <a:lnTo>
                    <a:pt x="6192647" y="13815949"/>
                  </a:lnTo>
                  <a:cubicBezTo>
                    <a:pt x="6192647" y="13822935"/>
                    <a:pt x="6186932" y="13828649"/>
                    <a:pt x="6179947" y="13828649"/>
                  </a:cubicBezTo>
                  <a:lnTo>
                    <a:pt x="12700" y="13828649"/>
                  </a:lnTo>
                  <a:cubicBezTo>
                    <a:pt x="5715" y="13828649"/>
                    <a:pt x="0" y="13822935"/>
                    <a:pt x="0" y="1381594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815949"/>
                  </a:lnTo>
                  <a:lnTo>
                    <a:pt x="12700" y="13815949"/>
                  </a:lnTo>
                  <a:lnTo>
                    <a:pt x="12700" y="13803249"/>
                  </a:lnTo>
                  <a:lnTo>
                    <a:pt x="6179947" y="13803249"/>
                  </a:lnTo>
                  <a:lnTo>
                    <a:pt x="6179947" y="13815949"/>
                  </a:lnTo>
                  <a:lnTo>
                    <a:pt x="6167247" y="13815949"/>
                  </a:lnTo>
                  <a:lnTo>
                    <a:pt x="6167247" y="12700"/>
                  </a:lnTo>
                  <a:lnTo>
                    <a:pt x="6179947" y="12700"/>
                  </a:lnTo>
                  <a:lnTo>
                    <a:pt x="617994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5400000">
            <a:off x="15584137" y="7576297"/>
            <a:ext cx="4315094" cy="1196228"/>
          </a:xfrm>
          <a:custGeom>
            <a:avLst/>
            <a:gdLst/>
            <a:ahLst/>
            <a:cxnLst/>
            <a:rect r="r" b="b" t="t" l="l"/>
            <a:pathLst>
              <a:path h="1196228" w="4315094">
                <a:moveTo>
                  <a:pt x="0" y="0"/>
                </a:moveTo>
                <a:lnTo>
                  <a:pt x="4315094" y="0"/>
                </a:lnTo>
                <a:lnTo>
                  <a:pt x="4315094" y="1196228"/>
                </a:lnTo>
                <a:lnTo>
                  <a:pt x="0" y="11962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360" t="-166595" r="-145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4723157" y="2400225"/>
            <a:ext cx="6037054" cy="1196228"/>
          </a:xfrm>
          <a:custGeom>
            <a:avLst/>
            <a:gdLst/>
            <a:ahLst/>
            <a:cxnLst/>
            <a:rect r="r" b="b" t="t" l="l"/>
            <a:pathLst>
              <a:path h="1196228" w="6037054">
                <a:moveTo>
                  <a:pt x="0" y="0"/>
                </a:moveTo>
                <a:lnTo>
                  <a:pt x="6037054" y="0"/>
                </a:lnTo>
                <a:lnTo>
                  <a:pt x="6037054" y="1196228"/>
                </a:lnTo>
                <a:lnTo>
                  <a:pt x="0" y="11962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595" r="-565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90675" y="287709"/>
            <a:ext cx="827278" cy="1727444"/>
          </a:xfrm>
          <a:custGeom>
            <a:avLst/>
            <a:gdLst/>
            <a:ahLst/>
            <a:cxnLst/>
            <a:rect r="r" b="b" t="t" l="l"/>
            <a:pathLst>
              <a:path h="1727444" w="827278">
                <a:moveTo>
                  <a:pt x="0" y="0"/>
                </a:moveTo>
                <a:lnTo>
                  <a:pt x="827278" y="0"/>
                </a:lnTo>
                <a:lnTo>
                  <a:pt x="827278" y="1727444"/>
                </a:lnTo>
                <a:lnTo>
                  <a:pt x="0" y="1727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5400000">
            <a:off x="11606046" y="575102"/>
            <a:ext cx="1854000" cy="1855200"/>
            <a:chOff x="0" y="0"/>
            <a:chExt cx="2472000" cy="2473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19200"/>
              <a:ext cx="2478151" cy="1311910"/>
            </a:xfrm>
            <a:custGeom>
              <a:avLst/>
              <a:gdLst/>
              <a:ahLst/>
              <a:cxnLst/>
              <a:rect r="r" b="b" t="t" l="l"/>
              <a:pathLst>
                <a:path h="1311910" w="2478151">
                  <a:moveTo>
                    <a:pt x="0" y="17653"/>
                  </a:moveTo>
                  <a:cubicBezTo>
                    <a:pt x="0" y="461645"/>
                    <a:pt x="237871" y="871474"/>
                    <a:pt x="623062" y="1091692"/>
                  </a:cubicBezTo>
                  <a:cubicBezTo>
                    <a:pt x="1008253" y="1311910"/>
                    <a:pt x="1481963" y="1308481"/>
                    <a:pt x="1864106" y="1082802"/>
                  </a:cubicBezTo>
                  <a:cubicBezTo>
                    <a:pt x="2246249" y="857123"/>
                    <a:pt x="2478151" y="443865"/>
                    <a:pt x="2471928" y="0"/>
                  </a:cubicBezTo>
                  <a:lnTo>
                    <a:pt x="1235964" y="17653"/>
                  </a:lnTo>
                  <a:close/>
                </a:path>
              </a:pathLst>
            </a:custGeom>
            <a:solidFill>
              <a:srgbClr val="FE8175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2525700" y="575102"/>
            <a:ext cx="1854000" cy="1855200"/>
            <a:chOff x="0" y="0"/>
            <a:chExt cx="2472000" cy="2473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219200"/>
              <a:ext cx="2478151" cy="1311910"/>
            </a:xfrm>
            <a:custGeom>
              <a:avLst/>
              <a:gdLst/>
              <a:ahLst/>
              <a:cxnLst/>
              <a:rect r="r" b="b" t="t" l="l"/>
              <a:pathLst>
                <a:path h="1311910" w="2478151">
                  <a:moveTo>
                    <a:pt x="0" y="17653"/>
                  </a:moveTo>
                  <a:cubicBezTo>
                    <a:pt x="0" y="461645"/>
                    <a:pt x="237871" y="871474"/>
                    <a:pt x="623062" y="1091692"/>
                  </a:cubicBezTo>
                  <a:cubicBezTo>
                    <a:pt x="1008253" y="1311910"/>
                    <a:pt x="1481963" y="1308481"/>
                    <a:pt x="1864106" y="1082802"/>
                  </a:cubicBezTo>
                  <a:cubicBezTo>
                    <a:pt x="2246249" y="857123"/>
                    <a:pt x="2478151" y="443865"/>
                    <a:pt x="2471928" y="0"/>
                  </a:cubicBezTo>
                  <a:lnTo>
                    <a:pt x="1235964" y="17653"/>
                  </a:lnTo>
                  <a:close/>
                </a:path>
              </a:pathLst>
            </a:custGeom>
            <a:solidFill>
              <a:srgbClr val="FFF5ED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273700" y="3328150"/>
            <a:ext cx="6358032" cy="6256252"/>
          </a:xfrm>
          <a:custGeom>
            <a:avLst/>
            <a:gdLst/>
            <a:ahLst/>
            <a:cxnLst/>
            <a:rect r="r" b="b" t="t" l="l"/>
            <a:pathLst>
              <a:path h="6256252" w="6358032">
                <a:moveTo>
                  <a:pt x="0" y="0"/>
                </a:moveTo>
                <a:lnTo>
                  <a:pt x="6358032" y="0"/>
                </a:lnTo>
                <a:lnTo>
                  <a:pt x="6358032" y="6256252"/>
                </a:lnTo>
                <a:lnTo>
                  <a:pt x="0" y="62562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955674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637649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0" y="9375900"/>
            <a:ext cx="3186952" cy="942600"/>
          </a:xfrm>
          <a:custGeom>
            <a:avLst/>
            <a:gdLst/>
            <a:ahLst/>
            <a:cxnLst/>
            <a:rect r="r" b="b" t="t" l="l"/>
            <a:pathLst>
              <a:path h="942600" w="3186952">
                <a:moveTo>
                  <a:pt x="3186952" y="0"/>
                </a:moveTo>
                <a:lnTo>
                  <a:pt x="0" y="0"/>
                </a:lnTo>
                <a:lnTo>
                  <a:pt x="0" y="942600"/>
                </a:lnTo>
                <a:lnTo>
                  <a:pt x="3186952" y="942600"/>
                </a:lnTo>
                <a:lnTo>
                  <a:pt x="3186952" y="0"/>
                </a:lnTo>
                <a:close/>
              </a:path>
            </a:pathLst>
          </a:custGeom>
          <a:blipFill>
            <a:blip r:embed="rId4"/>
            <a:stretch>
              <a:fillRect l="-11299" t="-160170" r="0" b="-116134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88600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4917346" y="0"/>
                </a:moveTo>
                <a:lnTo>
                  <a:pt x="0" y="0"/>
                </a:lnTo>
                <a:lnTo>
                  <a:pt x="0" y="4917348"/>
                </a:lnTo>
                <a:lnTo>
                  <a:pt x="4917346" y="4917348"/>
                </a:lnTo>
                <a:lnTo>
                  <a:pt x="491734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034422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53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3525" y="577200"/>
            <a:ext cx="14679150" cy="36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Top Most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Preferred Hotel </a:t>
            </a:r>
          </a:p>
          <a:p>
            <a:pPr algn="ctr">
              <a:lnSpc>
                <a:spcPts val="91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028975" y="2903550"/>
            <a:ext cx="4189350" cy="98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33775" y="3966250"/>
            <a:ext cx="7723350" cy="404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From the chart, we got to know that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preferred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hotel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by the guests. Thus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maximum bookings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61.1% guests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preferred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while only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38.9% guests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have shown interest 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47950" y="2593050"/>
            <a:ext cx="7366400" cy="7408800"/>
          </a:xfrm>
          <a:custGeom>
            <a:avLst/>
            <a:gdLst/>
            <a:ahLst/>
            <a:cxnLst/>
            <a:rect r="r" b="b" t="t" l="l"/>
            <a:pathLst>
              <a:path h="7408800" w="7366400">
                <a:moveTo>
                  <a:pt x="0" y="0"/>
                </a:moveTo>
                <a:lnTo>
                  <a:pt x="7366400" y="0"/>
                </a:lnTo>
                <a:lnTo>
                  <a:pt x="7366400" y="7408800"/>
                </a:lnTo>
                <a:lnTo>
                  <a:pt x="0" y="74088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943400" y="716602"/>
            <a:ext cx="4087102" cy="2612598"/>
          </a:xfrm>
          <a:custGeom>
            <a:avLst/>
            <a:gdLst/>
            <a:ahLst/>
            <a:cxnLst/>
            <a:rect r="r" b="b" t="t" l="l"/>
            <a:pathLst>
              <a:path h="2612598" w="4087102">
                <a:moveTo>
                  <a:pt x="0" y="0"/>
                </a:moveTo>
                <a:lnTo>
                  <a:pt x="4087102" y="0"/>
                </a:lnTo>
                <a:lnTo>
                  <a:pt x="4087102" y="2612598"/>
                </a:lnTo>
                <a:lnTo>
                  <a:pt x="0" y="2612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99" t="-74111" r="0" b="-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07946" y="221170"/>
            <a:ext cx="1173796" cy="597040"/>
          </a:xfrm>
          <a:custGeom>
            <a:avLst/>
            <a:gdLst/>
            <a:ahLst/>
            <a:cxnLst/>
            <a:rect r="r" b="b" t="t" l="l"/>
            <a:pathLst>
              <a:path h="597040" w="1173796">
                <a:moveTo>
                  <a:pt x="0" y="0"/>
                </a:moveTo>
                <a:lnTo>
                  <a:pt x="1173796" y="0"/>
                </a:lnTo>
                <a:lnTo>
                  <a:pt x="1173796" y="597040"/>
                </a:lnTo>
                <a:lnTo>
                  <a:pt x="0" y="59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57326" y="-1166574"/>
            <a:ext cx="4997302" cy="4917350"/>
          </a:xfrm>
          <a:custGeom>
            <a:avLst/>
            <a:gdLst/>
            <a:ahLst/>
            <a:cxnLst/>
            <a:rect r="r" b="b" t="t" l="l"/>
            <a:pathLst>
              <a:path h="4917350" w="4997302">
                <a:moveTo>
                  <a:pt x="0" y="0"/>
                </a:moveTo>
                <a:lnTo>
                  <a:pt x="4997302" y="0"/>
                </a:lnTo>
                <a:lnTo>
                  <a:pt x="4997302" y="4917350"/>
                </a:lnTo>
                <a:lnTo>
                  <a:pt x="0" y="49173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59000" y="9128950"/>
            <a:ext cx="9328750" cy="1215000"/>
          </a:xfrm>
          <a:custGeom>
            <a:avLst/>
            <a:gdLst/>
            <a:ahLst/>
            <a:cxnLst/>
            <a:rect r="r" b="b" t="t" l="l"/>
            <a:pathLst>
              <a:path h="1215000" w="9328750">
                <a:moveTo>
                  <a:pt x="0" y="0"/>
                </a:moveTo>
                <a:lnTo>
                  <a:pt x="9328750" y="0"/>
                </a:lnTo>
                <a:lnTo>
                  <a:pt x="9328750" y="1215000"/>
                </a:lnTo>
                <a:lnTo>
                  <a:pt x="0" y="1215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67845" r="-982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133102"/>
            <a:ext cx="9328750" cy="1210850"/>
          </a:xfrm>
          <a:custGeom>
            <a:avLst/>
            <a:gdLst/>
            <a:ahLst/>
            <a:cxnLst/>
            <a:rect r="r" b="b" t="t" l="l"/>
            <a:pathLst>
              <a:path h="1210850" w="9328750">
                <a:moveTo>
                  <a:pt x="0" y="0"/>
                </a:moveTo>
                <a:lnTo>
                  <a:pt x="9328750" y="0"/>
                </a:lnTo>
                <a:lnTo>
                  <a:pt x="9328750" y="1210850"/>
                </a:lnTo>
                <a:lnTo>
                  <a:pt x="0" y="12108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68766" r="-982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6650868" y="6497850"/>
            <a:ext cx="3285000" cy="3286800"/>
            <a:chOff x="0" y="0"/>
            <a:chExt cx="4380000" cy="438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1049" y="2159889"/>
              <a:ext cx="4391025" cy="2324227"/>
            </a:xfrm>
            <a:custGeom>
              <a:avLst/>
              <a:gdLst/>
              <a:ahLst/>
              <a:cxnLst/>
              <a:rect r="r" b="b" t="t" l="l"/>
              <a:pathLst>
                <a:path h="2324227" w="4391025">
                  <a:moveTo>
                    <a:pt x="4391025" y="31369"/>
                  </a:moveTo>
                  <a:cubicBezTo>
                    <a:pt x="4391025" y="817880"/>
                    <a:pt x="3969639" y="1544193"/>
                    <a:pt x="3287014" y="1934210"/>
                  </a:cubicBezTo>
                  <a:cubicBezTo>
                    <a:pt x="2604389" y="2324227"/>
                    <a:pt x="1765046" y="2318131"/>
                    <a:pt x="1088009" y="1918462"/>
                  </a:cubicBezTo>
                  <a:cubicBezTo>
                    <a:pt x="410972" y="1518793"/>
                    <a:pt x="0" y="786511"/>
                    <a:pt x="11303" y="0"/>
                  </a:cubicBezTo>
                  <a:lnTo>
                    <a:pt x="2201037" y="31242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603225" y="424800"/>
            <a:ext cx="11081550" cy="20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Most Preferred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Hotel Rooms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51325" y="2070550"/>
            <a:ext cx="14185350" cy="192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It is found that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preferred Room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type 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'A'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So, majority of the guests have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shown interest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this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room type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There are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positive impacts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because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'A'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'D'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'E'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more preferred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by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guest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due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better services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offered in room type.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761974" y="4401400"/>
            <a:ext cx="12764050" cy="5745850"/>
          </a:xfrm>
          <a:custGeom>
            <a:avLst/>
            <a:gdLst/>
            <a:ahLst/>
            <a:cxnLst/>
            <a:rect r="r" b="b" t="t" l="l"/>
            <a:pathLst>
              <a:path h="5745850" w="12764050">
                <a:moveTo>
                  <a:pt x="0" y="0"/>
                </a:moveTo>
                <a:lnTo>
                  <a:pt x="12764050" y="0"/>
                </a:lnTo>
                <a:lnTo>
                  <a:pt x="12764050" y="5745850"/>
                </a:lnTo>
                <a:lnTo>
                  <a:pt x="0" y="57458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55" r="0" b="-1755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955674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637649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88600" y="-2736350"/>
            <a:ext cx="4917346" cy="4917350"/>
          </a:xfrm>
          <a:custGeom>
            <a:avLst/>
            <a:gdLst/>
            <a:ahLst/>
            <a:cxnLst/>
            <a:rect r="r" b="b" t="t" l="l"/>
            <a:pathLst>
              <a:path h="4917350" w="4917346">
                <a:moveTo>
                  <a:pt x="4917346" y="0"/>
                </a:moveTo>
                <a:lnTo>
                  <a:pt x="0" y="0"/>
                </a:lnTo>
                <a:lnTo>
                  <a:pt x="0" y="4917350"/>
                </a:lnTo>
                <a:lnTo>
                  <a:pt x="4917346" y="4917350"/>
                </a:lnTo>
                <a:lnTo>
                  <a:pt x="4917346" y="0"/>
                </a:lnTo>
                <a:close/>
              </a:path>
            </a:pathLst>
          </a:custGeom>
          <a:blipFill>
            <a:blip r:embed="rId4"/>
            <a:stretch>
              <a:fillRect l="-809" t="0" r="-819" b="-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034422" y="9375900"/>
            <a:ext cx="2854800" cy="2854800"/>
            <a:chOff x="0" y="0"/>
            <a:chExt cx="3806400" cy="38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FE817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53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732178" y="6738650"/>
            <a:ext cx="2854800" cy="2854800"/>
            <a:chOff x="0" y="0"/>
            <a:chExt cx="3806400" cy="38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35325" y="577200"/>
            <a:ext cx="7417350" cy="168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Average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Daily Rate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725" y="2217950"/>
            <a:ext cx="14828550" cy="242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generating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more revenues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than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because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has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highest ADR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More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more will be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revenue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From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line chart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we have found that as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total stay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increases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also getting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directly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proportional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total stay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90100" y="4763800"/>
            <a:ext cx="6482250" cy="5375750"/>
          </a:xfrm>
          <a:custGeom>
            <a:avLst/>
            <a:gdLst/>
            <a:ahLst/>
            <a:cxnLst/>
            <a:rect r="r" b="b" t="t" l="l"/>
            <a:pathLst>
              <a:path h="5375750" w="6482250">
                <a:moveTo>
                  <a:pt x="0" y="0"/>
                </a:moveTo>
                <a:lnTo>
                  <a:pt x="6482250" y="0"/>
                </a:lnTo>
                <a:lnTo>
                  <a:pt x="6482250" y="5375750"/>
                </a:lnTo>
                <a:lnTo>
                  <a:pt x="0" y="53757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78650" y="4763800"/>
            <a:ext cx="9125250" cy="4969500"/>
          </a:xfrm>
          <a:custGeom>
            <a:avLst/>
            <a:gdLst/>
            <a:ahLst/>
            <a:cxnLst/>
            <a:rect r="r" b="b" t="t" l="l"/>
            <a:pathLst>
              <a:path h="4969500" w="9125250">
                <a:moveTo>
                  <a:pt x="0" y="0"/>
                </a:moveTo>
                <a:lnTo>
                  <a:pt x="9125250" y="0"/>
                </a:lnTo>
                <a:lnTo>
                  <a:pt x="9125250" y="4969500"/>
                </a:lnTo>
                <a:lnTo>
                  <a:pt x="0" y="4969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-3407876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-987054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034400" y="-3434950"/>
            <a:ext cx="4917344" cy="4917350"/>
          </a:xfrm>
          <a:custGeom>
            <a:avLst/>
            <a:gdLst/>
            <a:ahLst/>
            <a:cxnLst/>
            <a:rect r="r" b="b" t="t" l="l"/>
            <a:pathLst>
              <a:path h="4917350" w="4917344">
                <a:moveTo>
                  <a:pt x="4917344" y="0"/>
                </a:moveTo>
                <a:lnTo>
                  <a:pt x="0" y="0"/>
                </a:lnTo>
                <a:lnTo>
                  <a:pt x="0" y="4917350"/>
                </a:lnTo>
                <a:lnTo>
                  <a:pt x="4917344" y="4917350"/>
                </a:lnTo>
                <a:lnTo>
                  <a:pt x="4917344" y="0"/>
                </a:lnTo>
                <a:close/>
              </a:path>
            </a:pathLst>
          </a:custGeom>
          <a:blipFill>
            <a:blip r:embed="rId4"/>
            <a:stretch>
              <a:fillRect l="-809" t="0" r="-819" b="-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55074" y="9362750"/>
            <a:ext cx="2676000" cy="2676000"/>
            <a:chOff x="0" y="0"/>
            <a:chExt cx="3568000" cy="3568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67938" cy="3567938"/>
            </a:xfrm>
            <a:custGeom>
              <a:avLst/>
              <a:gdLst/>
              <a:ahLst/>
              <a:cxnLst/>
              <a:rect r="r" b="b" t="t" l="l"/>
              <a:pathLst>
                <a:path h="3567938" w="3567938">
                  <a:moveTo>
                    <a:pt x="3567938" y="1783969"/>
                  </a:moveTo>
                  <a:cubicBezTo>
                    <a:pt x="3567938" y="798703"/>
                    <a:pt x="2769235" y="0"/>
                    <a:pt x="1783969" y="0"/>
                  </a:cubicBezTo>
                  <a:cubicBezTo>
                    <a:pt x="798703" y="0"/>
                    <a:pt x="0" y="798703"/>
                    <a:pt x="0" y="1783969"/>
                  </a:cubicBezTo>
                  <a:cubicBezTo>
                    <a:pt x="0" y="2769235"/>
                    <a:pt x="798703" y="3567938"/>
                    <a:pt x="1783969" y="3567938"/>
                  </a:cubicBezTo>
                  <a:cubicBezTo>
                    <a:pt x="2769235" y="3567938"/>
                    <a:pt x="3567938" y="2769235"/>
                    <a:pt x="3567938" y="1783969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77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522578" y="5184200"/>
            <a:ext cx="2854800" cy="2854800"/>
            <a:chOff x="0" y="0"/>
            <a:chExt cx="3806400" cy="38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FE817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41625" y="424800"/>
            <a:ext cx="7404750" cy="15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Average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Daily Rate</a:t>
            </a:r>
          </a:p>
          <a:p>
            <a:pPr algn="l">
              <a:lnSpc>
                <a:spcPts val="136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802250" y="2332925"/>
            <a:ext cx="6217800" cy="8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10640" indent="-655320" lvl="1">
              <a:lnSpc>
                <a:spcPts val="6623"/>
              </a:lnSpc>
              <a:buFont typeface="Arial"/>
              <a:buChar char="•"/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ADR across months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610876" y="5009200"/>
            <a:ext cx="11066248" cy="5230150"/>
          </a:xfrm>
          <a:custGeom>
            <a:avLst/>
            <a:gdLst/>
            <a:ahLst/>
            <a:cxnLst/>
            <a:rect r="r" b="b" t="t" l="l"/>
            <a:pathLst>
              <a:path h="5230150" w="11066248">
                <a:moveTo>
                  <a:pt x="0" y="0"/>
                </a:moveTo>
                <a:lnTo>
                  <a:pt x="11066248" y="0"/>
                </a:lnTo>
                <a:lnTo>
                  <a:pt x="11066248" y="5230150"/>
                </a:lnTo>
                <a:lnTo>
                  <a:pt x="0" y="52301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58525" y="3118350"/>
            <a:ext cx="14170950" cy="167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For Resort Hotel, ADR is high in the months of June, July, August as compared to City Hotels. The reason may be that customers/people want to spent their summer vacation in Resort Hotels.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1845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9762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985700" y="8114900"/>
            <a:ext cx="3186952" cy="1417698"/>
          </a:xfrm>
          <a:custGeom>
            <a:avLst/>
            <a:gdLst/>
            <a:ahLst/>
            <a:cxnLst/>
            <a:rect r="r" b="b" t="t" l="l"/>
            <a:pathLst>
              <a:path h="1417698" w="3186952">
                <a:moveTo>
                  <a:pt x="0" y="0"/>
                </a:moveTo>
                <a:lnTo>
                  <a:pt x="3186952" y="0"/>
                </a:lnTo>
                <a:lnTo>
                  <a:pt x="3186952" y="1417698"/>
                </a:lnTo>
                <a:lnTo>
                  <a:pt x="0" y="1417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72980" r="0" b="-7721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3502" y="-2736350"/>
            <a:ext cx="4472550" cy="4472598"/>
          </a:xfrm>
          <a:custGeom>
            <a:avLst/>
            <a:gdLst/>
            <a:ahLst/>
            <a:cxnLst/>
            <a:rect r="r" b="b" t="t" l="l"/>
            <a:pathLst>
              <a:path h="4472598" w="4472550">
                <a:moveTo>
                  <a:pt x="0" y="0"/>
                </a:moveTo>
                <a:lnTo>
                  <a:pt x="4472550" y="0"/>
                </a:lnTo>
                <a:lnTo>
                  <a:pt x="4472550" y="4472598"/>
                </a:lnTo>
                <a:lnTo>
                  <a:pt x="0" y="44725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8825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693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95675" y="2527100"/>
            <a:ext cx="7738350" cy="639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</a:p>
          <a:p>
            <a:pPr algn="l">
              <a:lnSpc>
                <a:spcPts val="8064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 Insights found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pie chart show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percentage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repeated guests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not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(where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0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not repeated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guest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repeated guest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Repeated guests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very few which is only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3.9%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while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96.1%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guests are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not returning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to the same hotel.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guests management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should take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feedbacks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from guests and try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improve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services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07725" y="577200"/>
            <a:ext cx="13472550" cy="198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Repeated Vs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Non-Repeated Guests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4107450" y="9598200"/>
            <a:ext cx="3350" cy="1500"/>
            <a:chOff x="0" y="0"/>
            <a:chExt cx="4467" cy="2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" y="0"/>
              <a:ext cx="4318" cy="1905"/>
            </a:xfrm>
            <a:custGeom>
              <a:avLst/>
              <a:gdLst/>
              <a:ahLst/>
              <a:cxnLst/>
              <a:rect r="r" b="b" t="t" l="l"/>
              <a:pathLst>
                <a:path h="1905" w="4318">
                  <a:moveTo>
                    <a:pt x="4318" y="0"/>
                  </a:moveTo>
                  <a:cubicBezTo>
                    <a:pt x="2667" y="889"/>
                    <a:pt x="1270" y="1397"/>
                    <a:pt x="0" y="1905"/>
                  </a:cubicBezTo>
                  <a:cubicBezTo>
                    <a:pt x="1270" y="1397"/>
                    <a:pt x="2921" y="889"/>
                    <a:pt x="4318" y="0"/>
                  </a:cubicBezTo>
                  <a:close/>
                </a:path>
              </a:pathLst>
            </a:custGeom>
            <a:solidFill>
              <a:srgbClr val="312C3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4744250" y="7555500"/>
            <a:ext cx="50" cy="250"/>
            <a:chOff x="0" y="0"/>
            <a:chExt cx="67" cy="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" y="0"/>
              <a:ext cx="0" cy="254"/>
            </a:xfrm>
            <a:custGeom>
              <a:avLst/>
              <a:gdLst/>
              <a:ahLst/>
              <a:cxnLst/>
              <a:rect r="r" b="b" t="t" l="l"/>
              <a:pathLst>
                <a:path h="254" w="0">
                  <a:moveTo>
                    <a:pt x="0" y="254"/>
                  </a:moveTo>
                  <a:cubicBezTo>
                    <a:pt x="0" y="0"/>
                    <a:pt x="0" y="0"/>
                    <a:pt x="0" y="254"/>
                  </a:cubicBezTo>
                  <a:cubicBezTo>
                    <a:pt x="0" y="0"/>
                    <a:pt x="0" y="0"/>
                    <a:pt x="0" y="254"/>
                  </a:cubicBezTo>
                  <a:close/>
                </a:path>
              </a:pathLst>
            </a:custGeom>
            <a:solidFill>
              <a:srgbClr val="312C3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5968700" y="7617500"/>
            <a:ext cx="1050" cy="650"/>
            <a:chOff x="0" y="0"/>
            <a:chExt cx="1400" cy="8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7" cy="889"/>
            </a:xfrm>
            <a:custGeom>
              <a:avLst/>
              <a:gdLst/>
              <a:ahLst/>
              <a:cxnLst/>
              <a:rect r="r" b="b" t="t" l="l"/>
              <a:pathLst>
                <a:path h="889" w="1397">
                  <a:moveTo>
                    <a:pt x="1397" y="0"/>
                  </a:moveTo>
                  <a:cubicBezTo>
                    <a:pt x="889" y="381"/>
                    <a:pt x="635" y="635"/>
                    <a:pt x="0" y="889"/>
                  </a:cubicBezTo>
                  <a:cubicBezTo>
                    <a:pt x="635" y="635"/>
                    <a:pt x="889" y="381"/>
                    <a:pt x="1397" y="0"/>
                  </a:cubicBezTo>
                  <a:close/>
                </a:path>
              </a:pathLst>
            </a:custGeom>
            <a:solidFill>
              <a:srgbClr val="312C3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10800000">
            <a:off x="1469950" y="7287734"/>
            <a:ext cx="1782" cy="3092"/>
            <a:chOff x="0" y="0"/>
            <a:chExt cx="2376" cy="41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127"/>
              <a:ext cx="2286" cy="4064"/>
            </a:xfrm>
            <a:custGeom>
              <a:avLst/>
              <a:gdLst/>
              <a:ahLst/>
              <a:cxnLst/>
              <a:rect r="r" b="b" t="t" l="l"/>
              <a:pathLst>
                <a:path h="4064" w="2286">
                  <a:moveTo>
                    <a:pt x="0" y="0"/>
                  </a:moveTo>
                  <a:cubicBezTo>
                    <a:pt x="635" y="1143"/>
                    <a:pt x="1778" y="2540"/>
                    <a:pt x="2286" y="4064"/>
                  </a:cubicBezTo>
                  <a:cubicBezTo>
                    <a:pt x="1778" y="2540"/>
                    <a:pt x="889" y="1016"/>
                    <a:pt x="0" y="0"/>
                  </a:cubicBezTo>
                  <a:close/>
                </a:path>
              </a:pathLst>
            </a:custGeom>
            <a:solidFill>
              <a:srgbClr val="312C31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0204350" y="2853300"/>
            <a:ext cx="7083700" cy="7110900"/>
          </a:xfrm>
          <a:custGeom>
            <a:avLst/>
            <a:gdLst/>
            <a:ahLst/>
            <a:cxnLst/>
            <a:rect r="r" b="b" t="t" l="l"/>
            <a:pathLst>
              <a:path h="7110900" w="7083700">
                <a:moveTo>
                  <a:pt x="0" y="0"/>
                </a:moveTo>
                <a:lnTo>
                  <a:pt x="7083700" y="0"/>
                </a:lnTo>
                <a:lnTo>
                  <a:pt x="7083700" y="7110900"/>
                </a:lnTo>
                <a:lnTo>
                  <a:pt x="0" y="711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555" y="9112472"/>
            <a:ext cx="9833985" cy="1174514"/>
          </a:xfrm>
          <a:custGeom>
            <a:avLst/>
            <a:gdLst/>
            <a:ahLst/>
            <a:cxnLst/>
            <a:rect r="r" b="b" t="t" l="l"/>
            <a:pathLst>
              <a:path h="1174514" w="9833985">
                <a:moveTo>
                  <a:pt x="0" y="0"/>
                </a:moveTo>
                <a:lnTo>
                  <a:pt x="9833986" y="0"/>
                </a:lnTo>
                <a:lnTo>
                  <a:pt x="9833986" y="1174514"/>
                </a:lnTo>
                <a:lnTo>
                  <a:pt x="0" y="1174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8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56931" y="9112450"/>
            <a:ext cx="8930947" cy="1174550"/>
          </a:xfrm>
          <a:custGeom>
            <a:avLst/>
            <a:gdLst/>
            <a:ahLst/>
            <a:cxnLst/>
            <a:rect r="r" b="b" t="t" l="l"/>
            <a:pathLst>
              <a:path h="1174550" w="8930947">
                <a:moveTo>
                  <a:pt x="0" y="0"/>
                </a:moveTo>
                <a:lnTo>
                  <a:pt x="8930947" y="0"/>
                </a:lnTo>
                <a:lnTo>
                  <a:pt x="8930947" y="1174550"/>
                </a:lnTo>
                <a:lnTo>
                  <a:pt x="0" y="1174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45" r="-10109" b="-1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3550" y="-912302"/>
            <a:ext cx="2640600" cy="5801038"/>
          </a:xfrm>
          <a:custGeom>
            <a:avLst/>
            <a:gdLst/>
            <a:ahLst/>
            <a:cxnLst/>
            <a:rect r="r" b="b" t="t" l="l"/>
            <a:pathLst>
              <a:path h="5801038" w="2640600">
                <a:moveTo>
                  <a:pt x="2640600" y="0"/>
                </a:moveTo>
                <a:lnTo>
                  <a:pt x="0" y="0"/>
                </a:lnTo>
                <a:lnTo>
                  <a:pt x="0" y="5801038"/>
                </a:lnTo>
                <a:lnTo>
                  <a:pt x="2640600" y="5801038"/>
                </a:lnTo>
                <a:lnTo>
                  <a:pt x="2640600" y="0"/>
                </a:lnTo>
                <a:close/>
              </a:path>
            </a:pathLst>
          </a:custGeom>
          <a:blipFill>
            <a:blip r:embed="rId4"/>
            <a:stretch>
              <a:fillRect l="0" t="0" r="-123259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691352" y="5369386"/>
            <a:ext cx="2596548" cy="5189764"/>
          </a:xfrm>
          <a:custGeom>
            <a:avLst/>
            <a:gdLst/>
            <a:ahLst/>
            <a:cxnLst/>
            <a:rect r="r" b="b" t="t" l="l"/>
            <a:pathLst>
              <a:path h="5189764" w="2596548">
                <a:moveTo>
                  <a:pt x="2596548" y="0"/>
                </a:moveTo>
                <a:lnTo>
                  <a:pt x="0" y="0"/>
                </a:lnTo>
                <a:lnTo>
                  <a:pt x="0" y="5189764"/>
                </a:lnTo>
                <a:lnTo>
                  <a:pt x="2596548" y="5189764"/>
                </a:lnTo>
                <a:lnTo>
                  <a:pt x="2596548" y="0"/>
                </a:lnTo>
                <a:close/>
              </a:path>
            </a:pathLst>
          </a:custGeom>
          <a:blipFill>
            <a:blip r:embed="rId5"/>
            <a:stretch>
              <a:fillRect l="-103128" t="0" r="0" b="-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53546" y="223796"/>
            <a:ext cx="2746096" cy="597040"/>
          </a:xfrm>
          <a:custGeom>
            <a:avLst/>
            <a:gdLst/>
            <a:ahLst/>
            <a:cxnLst/>
            <a:rect r="r" b="b" t="t" l="l"/>
            <a:pathLst>
              <a:path h="597040" w="2746096">
                <a:moveTo>
                  <a:pt x="0" y="0"/>
                </a:moveTo>
                <a:lnTo>
                  <a:pt x="2746096" y="0"/>
                </a:lnTo>
                <a:lnTo>
                  <a:pt x="2746096" y="597040"/>
                </a:lnTo>
                <a:lnTo>
                  <a:pt x="0" y="597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2924" y="6157068"/>
            <a:ext cx="597040" cy="2746096"/>
          </a:xfrm>
          <a:custGeom>
            <a:avLst/>
            <a:gdLst/>
            <a:ahLst/>
            <a:cxnLst/>
            <a:rect r="r" b="b" t="t" l="l"/>
            <a:pathLst>
              <a:path h="2746096" w="597040">
                <a:moveTo>
                  <a:pt x="0" y="0"/>
                </a:moveTo>
                <a:lnTo>
                  <a:pt x="597040" y="0"/>
                </a:lnTo>
                <a:lnTo>
                  <a:pt x="597040" y="2746096"/>
                </a:lnTo>
                <a:lnTo>
                  <a:pt x="0" y="2746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49949" y="3236075"/>
            <a:ext cx="5125350" cy="96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025" y="577200"/>
            <a:ext cx="13441950" cy="13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Requirement of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Car Parking Space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24000" y="2820000"/>
            <a:ext cx="6939300" cy="7310768"/>
          </a:xfrm>
          <a:custGeom>
            <a:avLst/>
            <a:gdLst/>
            <a:ahLst/>
            <a:cxnLst/>
            <a:rect r="r" b="b" t="t" l="l"/>
            <a:pathLst>
              <a:path h="7310768" w="6939300">
                <a:moveTo>
                  <a:pt x="0" y="0"/>
                </a:moveTo>
                <a:lnTo>
                  <a:pt x="6939300" y="0"/>
                </a:lnTo>
                <a:lnTo>
                  <a:pt x="6939300" y="7310768"/>
                </a:lnTo>
                <a:lnTo>
                  <a:pt x="0" y="73107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817675" y="4219850"/>
            <a:ext cx="7071150" cy="464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This chart shows that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91.6%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guests did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not required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parking space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Only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8.3%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guests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required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parking space.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demand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for car parking area 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less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It can be said that hotels need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work less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on car parking spaces as only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 car parking space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was required by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8.3%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guests.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0790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870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01048" y="9292898"/>
            <a:ext cx="3186952" cy="1025602"/>
          </a:xfrm>
          <a:custGeom>
            <a:avLst/>
            <a:gdLst/>
            <a:ahLst/>
            <a:cxnLst/>
            <a:rect r="r" b="b" t="t" l="l"/>
            <a:pathLst>
              <a:path h="1025602" w="3186952">
                <a:moveTo>
                  <a:pt x="0" y="0"/>
                </a:moveTo>
                <a:lnTo>
                  <a:pt x="3186952" y="0"/>
                </a:lnTo>
                <a:lnTo>
                  <a:pt x="3186952" y="1025602"/>
                </a:lnTo>
                <a:lnTo>
                  <a:pt x="0" y="1025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47207" r="0" b="-986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9276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80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990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12925" y="577200"/>
            <a:ext cx="8262150" cy="13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Most Preferred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Meal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175" y="3495950"/>
            <a:ext cx="4266750" cy="67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021400" y="3124800"/>
            <a:ext cx="9657000" cy="6095150"/>
          </a:xfrm>
          <a:custGeom>
            <a:avLst/>
            <a:gdLst/>
            <a:ahLst/>
            <a:cxnLst/>
            <a:rect r="r" b="b" t="t" l="l"/>
            <a:pathLst>
              <a:path h="6095150" w="9657000">
                <a:moveTo>
                  <a:pt x="0" y="0"/>
                </a:moveTo>
                <a:lnTo>
                  <a:pt x="9657000" y="0"/>
                </a:lnTo>
                <a:lnTo>
                  <a:pt x="9657000" y="6095150"/>
                </a:lnTo>
                <a:lnTo>
                  <a:pt x="0" y="6095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37225" y="4311000"/>
            <a:ext cx="5787150" cy="266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preferred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meal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type by the guests 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BB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Bed and Breakfast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) while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HB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Half Board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)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SC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Self Catering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) are equally preferred.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955654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63764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400000">
            <a:off x="-895200" y="8114900"/>
            <a:ext cx="3186952" cy="1417698"/>
          </a:xfrm>
          <a:custGeom>
            <a:avLst/>
            <a:gdLst/>
            <a:ahLst/>
            <a:cxnLst/>
            <a:rect r="r" b="b" t="t" l="l"/>
            <a:pathLst>
              <a:path h="1417698" w="3186952">
                <a:moveTo>
                  <a:pt x="3186952" y="0"/>
                </a:moveTo>
                <a:lnTo>
                  <a:pt x="0" y="0"/>
                </a:lnTo>
                <a:lnTo>
                  <a:pt x="0" y="1417698"/>
                </a:lnTo>
                <a:lnTo>
                  <a:pt x="3186952" y="1417698"/>
                </a:lnTo>
                <a:lnTo>
                  <a:pt x="3186952" y="0"/>
                </a:lnTo>
                <a:close/>
              </a:path>
            </a:pathLst>
          </a:custGeom>
          <a:blipFill>
            <a:blip r:embed="rId4"/>
            <a:stretch>
              <a:fillRect l="-11299" t="-72980" r="0" b="-77217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88600" y="-2736350"/>
            <a:ext cx="4472550" cy="4472598"/>
          </a:xfrm>
          <a:custGeom>
            <a:avLst/>
            <a:gdLst/>
            <a:ahLst/>
            <a:cxnLst/>
            <a:rect r="r" b="b" t="t" l="l"/>
            <a:pathLst>
              <a:path h="4472598" w="4472550">
                <a:moveTo>
                  <a:pt x="4472550" y="0"/>
                </a:moveTo>
                <a:lnTo>
                  <a:pt x="0" y="0"/>
                </a:lnTo>
                <a:lnTo>
                  <a:pt x="0" y="4472598"/>
                </a:lnTo>
                <a:lnTo>
                  <a:pt x="4472550" y="4472598"/>
                </a:lnTo>
                <a:lnTo>
                  <a:pt x="4472550" y="0"/>
                </a:lnTo>
                <a:close/>
              </a:path>
            </a:pathLst>
          </a:custGeom>
          <a:blipFill>
            <a:blip r:embed="rId5"/>
            <a:stretch>
              <a:fillRect l="-809" t="0" r="-819" b="-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034402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53723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41125" y="577200"/>
            <a:ext cx="14205750" cy="13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Maximum used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Distribution Channel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9625" y="3000150"/>
            <a:ext cx="3812550" cy="123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</a:p>
          <a:p>
            <a:pPr algn="l">
              <a:lnSpc>
                <a:spcPts val="331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099475" y="4341600"/>
            <a:ext cx="6433350" cy="316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'TA/TO'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has been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mostly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79.1%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)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used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Direct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market segment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14.9%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Corporates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market segment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5.8%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GDS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market segment of only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0.2%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and rest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unidentified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0%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51250" y="2820000"/>
            <a:ext cx="7948100" cy="7434348"/>
          </a:xfrm>
          <a:custGeom>
            <a:avLst/>
            <a:gdLst/>
            <a:ahLst/>
            <a:cxnLst/>
            <a:rect r="r" b="b" t="t" l="l"/>
            <a:pathLst>
              <a:path h="7434348" w="7948100">
                <a:moveTo>
                  <a:pt x="0" y="0"/>
                </a:moveTo>
                <a:lnTo>
                  <a:pt x="7948100" y="0"/>
                </a:lnTo>
                <a:lnTo>
                  <a:pt x="7948100" y="7434348"/>
                </a:lnTo>
                <a:lnTo>
                  <a:pt x="0" y="74343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-3407876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-987054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034400" y="-3434950"/>
            <a:ext cx="4917344" cy="4917350"/>
          </a:xfrm>
          <a:custGeom>
            <a:avLst/>
            <a:gdLst/>
            <a:ahLst/>
            <a:cxnLst/>
            <a:rect r="r" b="b" t="t" l="l"/>
            <a:pathLst>
              <a:path h="4917350" w="4917344">
                <a:moveTo>
                  <a:pt x="4917344" y="0"/>
                </a:moveTo>
                <a:lnTo>
                  <a:pt x="0" y="0"/>
                </a:lnTo>
                <a:lnTo>
                  <a:pt x="0" y="4917350"/>
                </a:lnTo>
                <a:lnTo>
                  <a:pt x="4917344" y="4917350"/>
                </a:lnTo>
                <a:lnTo>
                  <a:pt x="4917344" y="0"/>
                </a:lnTo>
                <a:close/>
              </a:path>
            </a:pathLst>
          </a:custGeom>
          <a:blipFill>
            <a:blip r:embed="rId4"/>
            <a:stretch>
              <a:fillRect l="-809" t="0" r="-819" b="-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55074" y="9362750"/>
            <a:ext cx="2676000" cy="2676000"/>
            <a:chOff x="0" y="0"/>
            <a:chExt cx="3568000" cy="3568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67938" cy="3567938"/>
            </a:xfrm>
            <a:custGeom>
              <a:avLst/>
              <a:gdLst/>
              <a:ahLst/>
              <a:cxnLst/>
              <a:rect r="r" b="b" t="t" l="l"/>
              <a:pathLst>
                <a:path h="3567938" w="3567938">
                  <a:moveTo>
                    <a:pt x="3567938" y="1783969"/>
                  </a:moveTo>
                  <a:cubicBezTo>
                    <a:pt x="3567938" y="798703"/>
                    <a:pt x="2769235" y="0"/>
                    <a:pt x="1783969" y="0"/>
                  </a:cubicBezTo>
                  <a:cubicBezTo>
                    <a:pt x="798703" y="0"/>
                    <a:pt x="0" y="798703"/>
                    <a:pt x="0" y="1783969"/>
                  </a:cubicBezTo>
                  <a:cubicBezTo>
                    <a:pt x="0" y="2769235"/>
                    <a:pt x="798703" y="3567938"/>
                    <a:pt x="1783969" y="3567938"/>
                  </a:cubicBezTo>
                  <a:cubicBezTo>
                    <a:pt x="2769235" y="3567938"/>
                    <a:pt x="3567938" y="2769235"/>
                    <a:pt x="3567938" y="1783969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77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522578" y="5184200"/>
            <a:ext cx="2854800" cy="2854800"/>
            <a:chOff x="0" y="0"/>
            <a:chExt cx="3806400" cy="38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FE817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755325" y="577200"/>
            <a:ext cx="10777350" cy="15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Distribution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Channel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Vs ADR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081232" y="4620400"/>
            <a:ext cx="10125536" cy="5514200"/>
          </a:xfrm>
          <a:custGeom>
            <a:avLst/>
            <a:gdLst/>
            <a:ahLst/>
            <a:cxnLst/>
            <a:rect r="r" b="b" t="t" l="l"/>
            <a:pathLst>
              <a:path h="5514200" w="10125536">
                <a:moveTo>
                  <a:pt x="0" y="0"/>
                </a:moveTo>
                <a:lnTo>
                  <a:pt x="10125536" y="0"/>
                </a:lnTo>
                <a:lnTo>
                  <a:pt x="10125536" y="5514200"/>
                </a:lnTo>
                <a:lnTo>
                  <a:pt x="0" y="55142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31525" y="2508750"/>
            <a:ext cx="13624950" cy="167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'Direct'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'TA/TO'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have almost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equally contribution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both type of hotels. While,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GDS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has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highly contributed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'City Hotel'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type.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GDS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needs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increase Resort Hotel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bookings.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55075" y="-9375"/>
            <a:ext cx="2547450" cy="10330050"/>
            <a:chOff x="0" y="0"/>
            <a:chExt cx="3396600" cy="13773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3371215" cy="13748004"/>
            </a:xfrm>
            <a:custGeom>
              <a:avLst/>
              <a:gdLst/>
              <a:ahLst/>
              <a:cxnLst/>
              <a:rect r="r" b="b" t="t" l="l"/>
              <a:pathLst>
                <a:path h="13748004" w="3371215">
                  <a:moveTo>
                    <a:pt x="0" y="0"/>
                  </a:moveTo>
                  <a:lnTo>
                    <a:pt x="3371215" y="0"/>
                  </a:lnTo>
                  <a:lnTo>
                    <a:pt x="3371215" y="13748004"/>
                  </a:lnTo>
                  <a:lnTo>
                    <a:pt x="0" y="13748004"/>
                  </a:lnTo>
                  <a:close/>
                </a:path>
              </a:pathLst>
            </a:custGeom>
            <a:solidFill>
              <a:srgbClr val="3A4C6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96615" cy="13773404"/>
            </a:xfrm>
            <a:custGeom>
              <a:avLst/>
              <a:gdLst/>
              <a:ahLst/>
              <a:cxnLst/>
              <a:rect r="r" b="b" t="t" l="l"/>
              <a:pathLst>
                <a:path h="13773404" w="3396615">
                  <a:moveTo>
                    <a:pt x="12700" y="0"/>
                  </a:moveTo>
                  <a:lnTo>
                    <a:pt x="3383915" y="0"/>
                  </a:lnTo>
                  <a:cubicBezTo>
                    <a:pt x="3390900" y="0"/>
                    <a:pt x="3396615" y="5715"/>
                    <a:pt x="3396615" y="12700"/>
                  </a:cubicBezTo>
                  <a:lnTo>
                    <a:pt x="3396615" y="13760704"/>
                  </a:lnTo>
                  <a:cubicBezTo>
                    <a:pt x="3396615" y="13767690"/>
                    <a:pt x="3390900" y="13773404"/>
                    <a:pt x="3383915" y="13773404"/>
                  </a:cubicBezTo>
                  <a:lnTo>
                    <a:pt x="12700" y="13773404"/>
                  </a:lnTo>
                  <a:cubicBezTo>
                    <a:pt x="5715" y="13773404"/>
                    <a:pt x="0" y="13767690"/>
                    <a:pt x="0" y="13760704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60704"/>
                  </a:lnTo>
                  <a:lnTo>
                    <a:pt x="12700" y="13760704"/>
                  </a:lnTo>
                  <a:lnTo>
                    <a:pt x="12700" y="13748004"/>
                  </a:lnTo>
                  <a:lnTo>
                    <a:pt x="3383915" y="13748004"/>
                  </a:lnTo>
                  <a:lnTo>
                    <a:pt x="3383915" y="13760704"/>
                  </a:lnTo>
                  <a:lnTo>
                    <a:pt x="3371215" y="13760704"/>
                  </a:lnTo>
                  <a:lnTo>
                    <a:pt x="3371215" y="12700"/>
                  </a:lnTo>
                  <a:lnTo>
                    <a:pt x="3383915" y="12700"/>
                  </a:lnTo>
                  <a:lnTo>
                    <a:pt x="338391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15556799" y="7574701"/>
            <a:ext cx="4297902" cy="1174500"/>
          </a:xfrm>
          <a:custGeom>
            <a:avLst/>
            <a:gdLst/>
            <a:ahLst/>
            <a:cxnLst/>
            <a:rect r="r" b="b" t="t" l="l"/>
            <a:pathLst>
              <a:path h="1174500" w="4297902">
                <a:moveTo>
                  <a:pt x="0" y="0"/>
                </a:moveTo>
                <a:lnTo>
                  <a:pt x="4297902" y="0"/>
                </a:lnTo>
                <a:lnTo>
                  <a:pt x="4297902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700" t="-166595" r="-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4699249" y="2419251"/>
            <a:ext cx="6013002" cy="1174500"/>
          </a:xfrm>
          <a:custGeom>
            <a:avLst/>
            <a:gdLst/>
            <a:ahLst/>
            <a:cxnLst/>
            <a:rect r="r" b="b" t="t" l="l"/>
            <a:pathLst>
              <a:path h="1174500" w="6013002">
                <a:moveTo>
                  <a:pt x="0" y="0"/>
                </a:moveTo>
                <a:lnTo>
                  <a:pt x="6013002" y="0"/>
                </a:lnTo>
                <a:lnTo>
                  <a:pt x="6013002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595" r="-414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50" y="8990900"/>
            <a:ext cx="4156450" cy="1363150"/>
          </a:xfrm>
          <a:custGeom>
            <a:avLst/>
            <a:gdLst/>
            <a:ahLst/>
            <a:cxnLst/>
            <a:rect r="r" b="b" t="t" l="l"/>
            <a:pathLst>
              <a:path h="1363150" w="4156450">
                <a:moveTo>
                  <a:pt x="0" y="0"/>
                </a:moveTo>
                <a:lnTo>
                  <a:pt x="4156450" y="0"/>
                </a:lnTo>
                <a:lnTo>
                  <a:pt x="4156450" y="1363150"/>
                </a:lnTo>
                <a:lnTo>
                  <a:pt x="0" y="1363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26760" r="0" b="-11260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0636" y="179466"/>
            <a:ext cx="1727444" cy="827278"/>
          </a:xfrm>
          <a:custGeom>
            <a:avLst/>
            <a:gdLst/>
            <a:ahLst/>
            <a:cxnLst/>
            <a:rect r="r" b="b" t="t" l="l"/>
            <a:pathLst>
              <a:path h="827278" w="1727444">
                <a:moveTo>
                  <a:pt x="0" y="0"/>
                </a:moveTo>
                <a:lnTo>
                  <a:pt x="1727444" y="0"/>
                </a:lnTo>
                <a:lnTo>
                  <a:pt x="1727444" y="827278"/>
                </a:lnTo>
                <a:lnTo>
                  <a:pt x="0" y="8272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48130" y="9519700"/>
            <a:ext cx="1074846" cy="546710"/>
          </a:xfrm>
          <a:custGeom>
            <a:avLst/>
            <a:gdLst/>
            <a:ahLst/>
            <a:cxnLst/>
            <a:rect r="r" b="b" t="t" l="l"/>
            <a:pathLst>
              <a:path h="546710" w="1074846">
                <a:moveTo>
                  <a:pt x="0" y="0"/>
                </a:moveTo>
                <a:lnTo>
                  <a:pt x="1074846" y="0"/>
                </a:lnTo>
                <a:lnTo>
                  <a:pt x="1074846" y="546710"/>
                </a:lnTo>
                <a:lnTo>
                  <a:pt x="0" y="546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50450" y="9760150"/>
            <a:ext cx="2439000" cy="2439000"/>
            <a:chOff x="0" y="0"/>
            <a:chExt cx="3252000" cy="3252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51962" cy="3251962"/>
            </a:xfrm>
            <a:custGeom>
              <a:avLst/>
              <a:gdLst/>
              <a:ahLst/>
              <a:cxnLst/>
              <a:rect r="r" b="b" t="t" l="l"/>
              <a:pathLst>
                <a:path h="3251962" w="3251962">
                  <a:moveTo>
                    <a:pt x="0" y="1625981"/>
                  </a:moveTo>
                  <a:cubicBezTo>
                    <a:pt x="0" y="727964"/>
                    <a:pt x="727964" y="0"/>
                    <a:pt x="1625981" y="0"/>
                  </a:cubicBezTo>
                  <a:cubicBezTo>
                    <a:pt x="2523998" y="0"/>
                    <a:pt x="3251962" y="727964"/>
                    <a:pt x="3251962" y="1625981"/>
                  </a:cubicBezTo>
                  <a:cubicBezTo>
                    <a:pt x="3251962" y="2523998"/>
                    <a:pt x="2523998" y="3251962"/>
                    <a:pt x="1625981" y="3251962"/>
                  </a:cubicBezTo>
                  <a:cubicBezTo>
                    <a:pt x="727964" y="3251962"/>
                    <a:pt x="0" y="2523998"/>
                    <a:pt x="0" y="1625981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5411426" y="436598"/>
            <a:ext cx="1266600" cy="1267200"/>
            <a:chOff x="0" y="0"/>
            <a:chExt cx="1688800" cy="168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4191" y="832739"/>
              <a:ext cx="1693037" cy="896239"/>
            </a:xfrm>
            <a:custGeom>
              <a:avLst/>
              <a:gdLst/>
              <a:ahLst/>
              <a:cxnLst/>
              <a:rect r="r" b="b" t="t" l="l"/>
              <a:pathLst>
                <a:path h="896239" w="1693037">
                  <a:moveTo>
                    <a:pt x="1693037" y="12065"/>
                  </a:moveTo>
                  <a:cubicBezTo>
                    <a:pt x="1693037" y="315341"/>
                    <a:pt x="1530604" y="595249"/>
                    <a:pt x="1267333" y="745744"/>
                  </a:cubicBezTo>
                  <a:cubicBezTo>
                    <a:pt x="1004062" y="896239"/>
                    <a:pt x="680466" y="893826"/>
                    <a:pt x="419481" y="739648"/>
                  </a:cubicBezTo>
                  <a:cubicBezTo>
                    <a:pt x="158496" y="585470"/>
                    <a:pt x="0" y="303276"/>
                    <a:pt x="4318" y="0"/>
                  </a:cubicBezTo>
                  <a:lnTo>
                    <a:pt x="848614" y="12065"/>
                  </a:lnTo>
                  <a:close/>
                </a:path>
              </a:pathLst>
            </a:custGeom>
            <a:solidFill>
              <a:srgbClr val="FE8175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14783182" y="436598"/>
            <a:ext cx="1266600" cy="1267200"/>
            <a:chOff x="0" y="0"/>
            <a:chExt cx="1688800" cy="168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4191" y="832739"/>
              <a:ext cx="1693037" cy="896239"/>
            </a:xfrm>
            <a:custGeom>
              <a:avLst/>
              <a:gdLst/>
              <a:ahLst/>
              <a:cxnLst/>
              <a:rect r="r" b="b" t="t" l="l"/>
              <a:pathLst>
                <a:path h="896239" w="1693037">
                  <a:moveTo>
                    <a:pt x="1693037" y="12065"/>
                  </a:moveTo>
                  <a:cubicBezTo>
                    <a:pt x="1693037" y="315341"/>
                    <a:pt x="1530604" y="595249"/>
                    <a:pt x="1267333" y="745744"/>
                  </a:cubicBezTo>
                  <a:cubicBezTo>
                    <a:pt x="1004062" y="896239"/>
                    <a:pt x="680466" y="893826"/>
                    <a:pt x="419481" y="739648"/>
                  </a:cubicBezTo>
                  <a:cubicBezTo>
                    <a:pt x="158496" y="585470"/>
                    <a:pt x="0" y="303276"/>
                    <a:pt x="4318" y="0"/>
                  </a:cubicBezTo>
                  <a:lnTo>
                    <a:pt x="848614" y="12065"/>
                  </a:lnTo>
                  <a:close/>
                </a:path>
              </a:pathLst>
            </a:custGeom>
            <a:solidFill>
              <a:srgbClr val="FFF5E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559325" y="1005825"/>
            <a:ext cx="13006950" cy="108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Table of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contents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54825" y="2847950"/>
            <a:ext cx="4761150" cy="187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Agenda of Data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54775" y="4497450"/>
            <a:ext cx="4761150" cy="100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Benefits for doing this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Hotel Booking Analysis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59325" y="3529325"/>
            <a:ext cx="1217550" cy="14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05275" y="2847950"/>
            <a:ext cx="4761150" cy="187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Hotel Booking Data-Introduction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05225" y="4497450"/>
            <a:ext cx="4761150" cy="100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Short introduction of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309775" y="3529325"/>
            <a:ext cx="1217550" cy="14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54825" y="5999376"/>
            <a:ext cx="4761150" cy="187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Data Description &amp; Summary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054775" y="7761200"/>
            <a:ext cx="4761150" cy="100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Dataset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Summary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&amp;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Description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all the data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59325" y="6793075"/>
            <a:ext cx="1217550" cy="14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05275" y="5999376"/>
            <a:ext cx="4761150" cy="187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EDA (Exploratory Data Analysis)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05225" y="7761200"/>
            <a:ext cx="4761150" cy="100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Data Visualization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Overall Stats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09775" y="6793075"/>
            <a:ext cx="1217550" cy="14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943400" y="716602"/>
            <a:ext cx="4087102" cy="2612598"/>
          </a:xfrm>
          <a:custGeom>
            <a:avLst/>
            <a:gdLst/>
            <a:ahLst/>
            <a:cxnLst/>
            <a:rect r="r" b="b" t="t" l="l"/>
            <a:pathLst>
              <a:path h="2612598" w="4087102">
                <a:moveTo>
                  <a:pt x="0" y="0"/>
                </a:moveTo>
                <a:lnTo>
                  <a:pt x="4087102" y="0"/>
                </a:lnTo>
                <a:lnTo>
                  <a:pt x="4087102" y="2612598"/>
                </a:lnTo>
                <a:lnTo>
                  <a:pt x="0" y="2612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99" t="-74111" r="0" b="-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07946" y="221170"/>
            <a:ext cx="1173796" cy="597040"/>
          </a:xfrm>
          <a:custGeom>
            <a:avLst/>
            <a:gdLst/>
            <a:ahLst/>
            <a:cxnLst/>
            <a:rect r="r" b="b" t="t" l="l"/>
            <a:pathLst>
              <a:path h="597040" w="1173796">
                <a:moveTo>
                  <a:pt x="0" y="0"/>
                </a:moveTo>
                <a:lnTo>
                  <a:pt x="1173796" y="0"/>
                </a:lnTo>
                <a:lnTo>
                  <a:pt x="1173796" y="597040"/>
                </a:lnTo>
                <a:lnTo>
                  <a:pt x="0" y="59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57326" y="-1166574"/>
            <a:ext cx="4997302" cy="4917350"/>
          </a:xfrm>
          <a:custGeom>
            <a:avLst/>
            <a:gdLst/>
            <a:ahLst/>
            <a:cxnLst/>
            <a:rect r="r" b="b" t="t" l="l"/>
            <a:pathLst>
              <a:path h="4917350" w="4997302">
                <a:moveTo>
                  <a:pt x="0" y="0"/>
                </a:moveTo>
                <a:lnTo>
                  <a:pt x="4997302" y="0"/>
                </a:lnTo>
                <a:lnTo>
                  <a:pt x="4997302" y="4917350"/>
                </a:lnTo>
                <a:lnTo>
                  <a:pt x="0" y="49173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59000" y="9128950"/>
            <a:ext cx="9328750" cy="1215000"/>
          </a:xfrm>
          <a:custGeom>
            <a:avLst/>
            <a:gdLst/>
            <a:ahLst/>
            <a:cxnLst/>
            <a:rect r="r" b="b" t="t" l="l"/>
            <a:pathLst>
              <a:path h="1215000" w="9328750">
                <a:moveTo>
                  <a:pt x="0" y="0"/>
                </a:moveTo>
                <a:lnTo>
                  <a:pt x="9328750" y="0"/>
                </a:lnTo>
                <a:lnTo>
                  <a:pt x="9328750" y="1215000"/>
                </a:lnTo>
                <a:lnTo>
                  <a:pt x="0" y="1215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67845" r="-982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133102"/>
            <a:ext cx="9328750" cy="1210850"/>
          </a:xfrm>
          <a:custGeom>
            <a:avLst/>
            <a:gdLst/>
            <a:ahLst/>
            <a:cxnLst/>
            <a:rect r="r" b="b" t="t" l="l"/>
            <a:pathLst>
              <a:path h="1210850" w="9328750">
                <a:moveTo>
                  <a:pt x="0" y="0"/>
                </a:moveTo>
                <a:lnTo>
                  <a:pt x="9328750" y="0"/>
                </a:lnTo>
                <a:lnTo>
                  <a:pt x="9328750" y="1210850"/>
                </a:lnTo>
                <a:lnTo>
                  <a:pt x="0" y="12108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68766" r="-982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6650868" y="6497850"/>
            <a:ext cx="3285000" cy="3286800"/>
            <a:chOff x="0" y="0"/>
            <a:chExt cx="4380000" cy="438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1049" y="2159889"/>
              <a:ext cx="4391025" cy="2324227"/>
            </a:xfrm>
            <a:custGeom>
              <a:avLst/>
              <a:gdLst/>
              <a:ahLst/>
              <a:cxnLst/>
              <a:rect r="r" b="b" t="t" l="l"/>
              <a:pathLst>
                <a:path h="2324227" w="4391025">
                  <a:moveTo>
                    <a:pt x="4391025" y="31369"/>
                  </a:moveTo>
                  <a:cubicBezTo>
                    <a:pt x="4391025" y="817880"/>
                    <a:pt x="3969639" y="1544193"/>
                    <a:pt x="3287014" y="1934210"/>
                  </a:cubicBezTo>
                  <a:cubicBezTo>
                    <a:pt x="2604389" y="2324227"/>
                    <a:pt x="1765046" y="2318131"/>
                    <a:pt x="1088009" y="1918462"/>
                  </a:cubicBezTo>
                  <a:cubicBezTo>
                    <a:pt x="410972" y="1518793"/>
                    <a:pt x="0" y="786511"/>
                    <a:pt x="11303" y="0"/>
                  </a:cubicBezTo>
                  <a:lnTo>
                    <a:pt x="2201037" y="31242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5067225" y="424800"/>
            <a:ext cx="8153550" cy="20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Top Booking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Months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6725" y="2222950"/>
            <a:ext cx="14594550" cy="227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From this graph, we can say that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July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August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months had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Bookings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As,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July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August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generally surrounds in and near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summer vacation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Hotels should be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well prepared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for the month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July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August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maximum 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takes place for this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month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424850" y="4811050"/>
            <a:ext cx="11438300" cy="5323550"/>
          </a:xfrm>
          <a:custGeom>
            <a:avLst/>
            <a:gdLst/>
            <a:ahLst/>
            <a:cxnLst/>
            <a:rect r="r" b="b" t="t" l="l"/>
            <a:pathLst>
              <a:path h="5323550" w="11438300">
                <a:moveTo>
                  <a:pt x="0" y="0"/>
                </a:moveTo>
                <a:lnTo>
                  <a:pt x="11438300" y="0"/>
                </a:lnTo>
                <a:lnTo>
                  <a:pt x="11438300" y="5323550"/>
                </a:lnTo>
                <a:lnTo>
                  <a:pt x="0" y="53235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955674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637649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88600" y="-2736350"/>
            <a:ext cx="4917346" cy="4917350"/>
          </a:xfrm>
          <a:custGeom>
            <a:avLst/>
            <a:gdLst/>
            <a:ahLst/>
            <a:cxnLst/>
            <a:rect r="r" b="b" t="t" l="l"/>
            <a:pathLst>
              <a:path h="4917350" w="4917346">
                <a:moveTo>
                  <a:pt x="4917346" y="0"/>
                </a:moveTo>
                <a:lnTo>
                  <a:pt x="0" y="0"/>
                </a:lnTo>
                <a:lnTo>
                  <a:pt x="0" y="4917350"/>
                </a:lnTo>
                <a:lnTo>
                  <a:pt x="4917346" y="4917350"/>
                </a:lnTo>
                <a:lnTo>
                  <a:pt x="4917346" y="0"/>
                </a:lnTo>
                <a:close/>
              </a:path>
            </a:pathLst>
          </a:custGeom>
          <a:blipFill>
            <a:blip r:embed="rId4"/>
            <a:stretch>
              <a:fillRect l="-809" t="0" r="-819" b="-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034422" y="9375900"/>
            <a:ext cx="2854800" cy="2854800"/>
            <a:chOff x="0" y="0"/>
            <a:chExt cx="3806400" cy="38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FE817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53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732178" y="6738650"/>
            <a:ext cx="2854800" cy="2854800"/>
            <a:chOff x="0" y="0"/>
            <a:chExt cx="3806400" cy="38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692425" y="424800"/>
            <a:ext cx="6903150" cy="168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Top Booking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Year </a:t>
            </a:r>
          </a:p>
          <a:p>
            <a:pPr algn="l">
              <a:lnSpc>
                <a:spcPts val="136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9725" y="2217950"/>
            <a:ext cx="14828550" cy="219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It can be summarised that in the year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2016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both the hotel saw a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massive increase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their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by far the year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2016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the year of the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highest bookings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both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2016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2017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having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highest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number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but 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2015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having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highest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number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136196" y="4768600"/>
            <a:ext cx="10015608" cy="5366000"/>
          </a:xfrm>
          <a:custGeom>
            <a:avLst/>
            <a:gdLst/>
            <a:ahLst/>
            <a:cxnLst/>
            <a:rect r="r" b="b" t="t" l="l"/>
            <a:pathLst>
              <a:path h="5366000" w="10015608">
                <a:moveTo>
                  <a:pt x="0" y="0"/>
                </a:moveTo>
                <a:lnTo>
                  <a:pt x="10015608" y="0"/>
                </a:lnTo>
                <a:lnTo>
                  <a:pt x="10015608" y="5366000"/>
                </a:lnTo>
                <a:lnTo>
                  <a:pt x="0" y="5366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-3407876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-987054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034400" y="-3434950"/>
            <a:ext cx="4917344" cy="4917350"/>
          </a:xfrm>
          <a:custGeom>
            <a:avLst/>
            <a:gdLst/>
            <a:ahLst/>
            <a:cxnLst/>
            <a:rect r="r" b="b" t="t" l="l"/>
            <a:pathLst>
              <a:path h="4917350" w="4917344">
                <a:moveTo>
                  <a:pt x="4917344" y="0"/>
                </a:moveTo>
                <a:lnTo>
                  <a:pt x="0" y="0"/>
                </a:lnTo>
                <a:lnTo>
                  <a:pt x="0" y="4917350"/>
                </a:lnTo>
                <a:lnTo>
                  <a:pt x="4917344" y="4917350"/>
                </a:lnTo>
                <a:lnTo>
                  <a:pt x="4917344" y="0"/>
                </a:lnTo>
                <a:close/>
              </a:path>
            </a:pathLst>
          </a:custGeom>
          <a:blipFill>
            <a:blip r:embed="rId4"/>
            <a:stretch>
              <a:fillRect l="-809" t="0" r="-819" b="-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55074" y="9362750"/>
            <a:ext cx="2676000" cy="2676000"/>
            <a:chOff x="0" y="0"/>
            <a:chExt cx="3568000" cy="3568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67938" cy="3567938"/>
            </a:xfrm>
            <a:custGeom>
              <a:avLst/>
              <a:gdLst/>
              <a:ahLst/>
              <a:cxnLst/>
              <a:rect r="r" b="b" t="t" l="l"/>
              <a:pathLst>
                <a:path h="3567938" w="3567938">
                  <a:moveTo>
                    <a:pt x="3567938" y="1783969"/>
                  </a:moveTo>
                  <a:cubicBezTo>
                    <a:pt x="3567938" y="798703"/>
                    <a:pt x="2769235" y="0"/>
                    <a:pt x="1783969" y="0"/>
                  </a:cubicBezTo>
                  <a:cubicBezTo>
                    <a:pt x="798703" y="0"/>
                    <a:pt x="0" y="798703"/>
                    <a:pt x="0" y="1783969"/>
                  </a:cubicBezTo>
                  <a:cubicBezTo>
                    <a:pt x="0" y="2769235"/>
                    <a:pt x="798703" y="3567938"/>
                    <a:pt x="1783969" y="3567938"/>
                  </a:cubicBezTo>
                  <a:cubicBezTo>
                    <a:pt x="2769235" y="3567938"/>
                    <a:pt x="3567938" y="2769235"/>
                    <a:pt x="3567938" y="1783969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77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522578" y="5184200"/>
            <a:ext cx="2854800" cy="2854800"/>
            <a:chOff x="0" y="0"/>
            <a:chExt cx="3806400" cy="38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FE817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219625" y="577200"/>
            <a:ext cx="7848750" cy="15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Optimal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Stay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Length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9925" y="2356350"/>
            <a:ext cx="15288150" cy="217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We have found that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Optimal stay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both the type hotel is less than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7 days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So, after that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staying numbers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have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declined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drastically.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Customers usually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prefers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one week stay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a hotel. So, hotels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need to work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efficiently in these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seven days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so that customers would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return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same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again.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998412" y="4732800"/>
            <a:ext cx="10291178" cy="5401800"/>
          </a:xfrm>
          <a:custGeom>
            <a:avLst/>
            <a:gdLst/>
            <a:ahLst/>
            <a:cxnLst/>
            <a:rect r="r" b="b" t="t" l="l"/>
            <a:pathLst>
              <a:path h="5401800" w="10291178">
                <a:moveTo>
                  <a:pt x="0" y="0"/>
                </a:moveTo>
                <a:lnTo>
                  <a:pt x="10291178" y="0"/>
                </a:lnTo>
                <a:lnTo>
                  <a:pt x="10291178" y="5401800"/>
                </a:lnTo>
                <a:lnTo>
                  <a:pt x="0" y="5401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943400" y="716602"/>
            <a:ext cx="4087102" cy="2612598"/>
          </a:xfrm>
          <a:custGeom>
            <a:avLst/>
            <a:gdLst/>
            <a:ahLst/>
            <a:cxnLst/>
            <a:rect r="r" b="b" t="t" l="l"/>
            <a:pathLst>
              <a:path h="2612598" w="4087102">
                <a:moveTo>
                  <a:pt x="0" y="0"/>
                </a:moveTo>
                <a:lnTo>
                  <a:pt x="4087102" y="0"/>
                </a:lnTo>
                <a:lnTo>
                  <a:pt x="4087102" y="2612598"/>
                </a:lnTo>
                <a:lnTo>
                  <a:pt x="0" y="2612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99" t="-74111" r="0" b="-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07946" y="221170"/>
            <a:ext cx="1173796" cy="597040"/>
          </a:xfrm>
          <a:custGeom>
            <a:avLst/>
            <a:gdLst/>
            <a:ahLst/>
            <a:cxnLst/>
            <a:rect r="r" b="b" t="t" l="l"/>
            <a:pathLst>
              <a:path h="597040" w="1173796">
                <a:moveTo>
                  <a:pt x="0" y="0"/>
                </a:moveTo>
                <a:lnTo>
                  <a:pt x="1173796" y="0"/>
                </a:lnTo>
                <a:lnTo>
                  <a:pt x="1173796" y="597040"/>
                </a:lnTo>
                <a:lnTo>
                  <a:pt x="0" y="59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57326" y="-1166574"/>
            <a:ext cx="4997302" cy="4917350"/>
          </a:xfrm>
          <a:custGeom>
            <a:avLst/>
            <a:gdLst/>
            <a:ahLst/>
            <a:cxnLst/>
            <a:rect r="r" b="b" t="t" l="l"/>
            <a:pathLst>
              <a:path h="4917350" w="4997302">
                <a:moveTo>
                  <a:pt x="0" y="0"/>
                </a:moveTo>
                <a:lnTo>
                  <a:pt x="4997302" y="0"/>
                </a:lnTo>
                <a:lnTo>
                  <a:pt x="4997302" y="4917350"/>
                </a:lnTo>
                <a:lnTo>
                  <a:pt x="0" y="49173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59000" y="9128950"/>
            <a:ext cx="9328750" cy="1215000"/>
          </a:xfrm>
          <a:custGeom>
            <a:avLst/>
            <a:gdLst/>
            <a:ahLst/>
            <a:cxnLst/>
            <a:rect r="r" b="b" t="t" l="l"/>
            <a:pathLst>
              <a:path h="1215000" w="9328750">
                <a:moveTo>
                  <a:pt x="0" y="0"/>
                </a:moveTo>
                <a:lnTo>
                  <a:pt x="9328750" y="0"/>
                </a:lnTo>
                <a:lnTo>
                  <a:pt x="9328750" y="1215000"/>
                </a:lnTo>
                <a:lnTo>
                  <a:pt x="0" y="1215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67845" r="-982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133102"/>
            <a:ext cx="9328750" cy="1210850"/>
          </a:xfrm>
          <a:custGeom>
            <a:avLst/>
            <a:gdLst/>
            <a:ahLst/>
            <a:cxnLst/>
            <a:rect r="r" b="b" t="t" l="l"/>
            <a:pathLst>
              <a:path h="1210850" w="9328750">
                <a:moveTo>
                  <a:pt x="0" y="0"/>
                </a:moveTo>
                <a:lnTo>
                  <a:pt x="9328750" y="0"/>
                </a:lnTo>
                <a:lnTo>
                  <a:pt x="9328750" y="1210850"/>
                </a:lnTo>
                <a:lnTo>
                  <a:pt x="0" y="12108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68766" r="-982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16650868" y="6497850"/>
            <a:ext cx="3285000" cy="3286800"/>
            <a:chOff x="0" y="0"/>
            <a:chExt cx="4380000" cy="438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1049" y="2159889"/>
              <a:ext cx="4391025" cy="2324227"/>
            </a:xfrm>
            <a:custGeom>
              <a:avLst/>
              <a:gdLst/>
              <a:ahLst/>
              <a:cxnLst/>
              <a:rect r="r" b="b" t="t" l="l"/>
              <a:pathLst>
                <a:path h="2324227" w="4391025">
                  <a:moveTo>
                    <a:pt x="4391025" y="31369"/>
                  </a:moveTo>
                  <a:cubicBezTo>
                    <a:pt x="4391025" y="817880"/>
                    <a:pt x="3969639" y="1544193"/>
                    <a:pt x="3287014" y="1934210"/>
                  </a:cubicBezTo>
                  <a:cubicBezTo>
                    <a:pt x="2604389" y="2324227"/>
                    <a:pt x="1765046" y="2318131"/>
                    <a:pt x="1088009" y="1918462"/>
                  </a:cubicBezTo>
                  <a:cubicBezTo>
                    <a:pt x="410972" y="1518793"/>
                    <a:pt x="0" y="786511"/>
                    <a:pt x="11303" y="0"/>
                  </a:cubicBezTo>
                  <a:lnTo>
                    <a:pt x="2201037" y="31242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5202225" y="424800"/>
            <a:ext cx="7883550" cy="20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Optimal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Stay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Length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6725" y="3137350"/>
            <a:ext cx="14900550" cy="227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From the week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28 to 31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it has shown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highest days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stay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whereas from the week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 to 11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has shown a very steady trend in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number of stays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also the week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18 to 22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has shown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least number of stays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by the visitors in aggregate of all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3 years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2015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2016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2017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592400" y="5106150"/>
            <a:ext cx="9429750" cy="5099300"/>
          </a:xfrm>
          <a:custGeom>
            <a:avLst/>
            <a:gdLst/>
            <a:ahLst/>
            <a:cxnLst/>
            <a:rect r="r" b="b" t="t" l="l"/>
            <a:pathLst>
              <a:path h="5099300" w="9429750">
                <a:moveTo>
                  <a:pt x="0" y="0"/>
                </a:moveTo>
                <a:lnTo>
                  <a:pt x="9429750" y="0"/>
                </a:lnTo>
                <a:lnTo>
                  <a:pt x="9429750" y="5099300"/>
                </a:lnTo>
                <a:lnTo>
                  <a:pt x="0" y="5099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02250" y="2332925"/>
            <a:ext cx="7535400" cy="8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10640" indent="-655320" lvl="1">
              <a:lnSpc>
                <a:spcPts val="6623"/>
              </a:lnSpc>
              <a:buFont typeface="Arial"/>
              <a:buChar char="•"/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Week Wise Number of Stay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955674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637649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88600" y="-2736350"/>
            <a:ext cx="4917346" cy="4917350"/>
          </a:xfrm>
          <a:custGeom>
            <a:avLst/>
            <a:gdLst/>
            <a:ahLst/>
            <a:cxnLst/>
            <a:rect r="r" b="b" t="t" l="l"/>
            <a:pathLst>
              <a:path h="4917350" w="4917346">
                <a:moveTo>
                  <a:pt x="4917346" y="0"/>
                </a:moveTo>
                <a:lnTo>
                  <a:pt x="0" y="0"/>
                </a:lnTo>
                <a:lnTo>
                  <a:pt x="0" y="4917350"/>
                </a:lnTo>
                <a:lnTo>
                  <a:pt x="4917346" y="4917350"/>
                </a:lnTo>
                <a:lnTo>
                  <a:pt x="4917346" y="0"/>
                </a:lnTo>
                <a:close/>
              </a:path>
            </a:pathLst>
          </a:custGeom>
          <a:blipFill>
            <a:blip r:embed="rId4"/>
            <a:stretch>
              <a:fillRect l="-809" t="0" r="-819" b="-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034422" y="9375900"/>
            <a:ext cx="2854800" cy="2854800"/>
            <a:chOff x="0" y="0"/>
            <a:chExt cx="3806400" cy="38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FE817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53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732178" y="6738650"/>
            <a:ext cx="2854800" cy="2854800"/>
            <a:chOff x="0" y="0"/>
            <a:chExt cx="3806400" cy="38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704125" y="424800"/>
            <a:ext cx="11328750" cy="168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Confirmation Vs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Cancellation</a:t>
            </a:r>
          </a:p>
          <a:p>
            <a:pPr algn="l">
              <a:lnSpc>
                <a:spcPts val="136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90525" y="2217950"/>
            <a:ext cx="15706950" cy="24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More than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1/4th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overall bookings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i.e. approx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27.5%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the tickets was got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canceled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We can clearly deduce from the 2nd graph that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having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greater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number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as compared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But, the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cancelation percentage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also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096850" y="4806800"/>
            <a:ext cx="5109332" cy="5175400"/>
          </a:xfrm>
          <a:custGeom>
            <a:avLst/>
            <a:gdLst/>
            <a:ahLst/>
            <a:cxnLst/>
            <a:rect r="r" b="b" t="t" l="l"/>
            <a:pathLst>
              <a:path h="5175400" w="5109332">
                <a:moveTo>
                  <a:pt x="0" y="0"/>
                </a:moveTo>
                <a:lnTo>
                  <a:pt x="5109332" y="0"/>
                </a:lnTo>
                <a:lnTo>
                  <a:pt x="5109332" y="5175400"/>
                </a:lnTo>
                <a:lnTo>
                  <a:pt x="0" y="5175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95682" y="4806800"/>
            <a:ext cx="8486612" cy="5175400"/>
          </a:xfrm>
          <a:custGeom>
            <a:avLst/>
            <a:gdLst/>
            <a:ahLst/>
            <a:cxnLst/>
            <a:rect r="r" b="b" t="t" l="l"/>
            <a:pathLst>
              <a:path h="5175400" w="8486612">
                <a:moveTo>
                  <a:pt x="0" y="0"/>
                </a:moveTo>
                <a:lnTo>
                  <a:pt x="8486612" y="0"/>
                </a:lnTo>
                <a:lnTo>
                  <a:pt x="8486612" y="5175400"/>
                </a:lnTo>
                <a:lnTo>
                  <a:pt x="0" y="5175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-3407876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-987054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034400" y="-3434950"/>
            <a:ext cx="4917344" cy="4917350"/>
          </a:xfrm>
          <a:custGeom>
            <a:avLst/>
            <a:gdLst/>
            <a:ahLst/>
            <a:cxnLst/>
            <a:rect r="r" b="b" t="t" l="l"/>
            <a:pathLst>
              <a:path h="4917350" w="4917344">
                <a:moveTo>
                  <a:pt x="4917344" y="0"/>
                </a:moveTo>
                <a:lnTo>
                  <a:pt x="0" y="0"/>
                </a:lnTo>
                <a:lnTo>
                  <a:pt x="0" y="4917350"/>
                </a:lnTo>
                <a:lnTo>
                  <a:pt x="4917344" y="4917350"/>
                </a:lnTo>
                <a:lnTo>
                  <a:pt x="4917344" y="0"/>
                </a:lnTo>
                <a:close/>
              </a:path>
            </a:pathLst>
          </a:custGeom>
          <a:blipFill>
            <a:blip r:embed="rId4"/>
            <a:stretch>
              <a:fillRect l="-809" t="0" r="-819" b="-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55074" y="9362750"/>
            <a:ext cx="2676000" cy="2676000"/>
            <a:chOff x="0" y="0"/>
            <a:chExt cx="3568000" cy="3568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67938" cy="3567938"/>
            </a:xfrm>
            <a:custGeom>
              <a:avLst/>
              <a:gdLst/>
              <a:ahLst/>
              <a:cxnLst/>
              <a:rect r="r" b="b" t="t" l="l"/>
              <a:pathLst>
                <a:path h="3567938" w="3567938">
                  <a:moveTo>
                    <a:pt x="3567938" y="1783969"/>
                  </a:moveTo>
                  <a:cubicBezTo>
                    <a:pt x="3567938" y="798703"/>
                    <a:pt x="2769235" y="0"/>
                    <a:pt x="1783969" y="0"/>
                  </a:cubicBezTo>
                  <a:cubicBezTo>
                    <a:pt x="798703" y="0"/>
                    <a:pt x="0" y="798703"/>
                    <a:pt x="0" y="1783969"/>
                  </a:cubicBezTo>
                  <a:cubicBezTo>
                    <a:pt x="0" y="2769235"/>
                    <a:pt x="798703" y="3567938"/>
                    <a:pt x="1783969" y="3567938"/>
                  </a:cubicBezTo>
                  <a:cubicBezTo>
                    <a:pt x="2769235" y="3567938"/>
                    <a:pt x="3567938" y="2769235"/>
                    <a:pt x="3567938" y="1783969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77725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522578" y="5184200"/>
            <a:ext cx="2854800" cy="2854800"/>
            <a:chOff x="0" y="0"/>
            <a:chExt cx="3806400" cy="38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FE817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39725" y="729600"/>
            <a:ext cx="13808550" cy="15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Mostly Arrived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Customers/ Visitors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26325" y="2661150"/>
            <a:ext cx="14035350" cy="117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It can be summarised that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Transient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type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customers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visit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whereas the visitors who are in group comes in the category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least visitors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907626" y="4523700"/>
            <a:ext cx="10472750" cy="5610900"/>
          </a:xfrm>
          <a:custGeom>
            <a:avLst/>
            <a:gdLst/>
            <a:ahLst/>
            <a:cxnLst/>
            <a:rect r="r" b="b" t="t" l="l"/>
            <a:pathLst>
              <a:path h="5610900" w="10472750">
                <a:moveTo>
                  <a:pt x="0" y="0"/>
                </a:moveTo>
                <a:lnTo>
                  <a:pt x="10472750" y="0"/>
                </a:lnTo>
                <a:lnTo>
                  <a:pt x="10472750" y="5610900"/>
                </a:lnTo>
                <a:lnTo>
                  <a:pt x="0" y="56109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0790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870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01048" y="9292898"/>
            <a:ext cx="3186952" cy="1025602"/>
          </a:xfrm>
          <a:custGeom>
            <a:avLst/>
            <a:gdLst/>
            <a:ahLst/>
            <a:cxnLst/>
            <a:rect r="r" b="b" t="t" l="l"/>
            <a:pathLst>
              <a:path h="1025602" w="3186952">
                <a:moveTo>
                  <a:pt x="0" y="0"/>
                </a:moveTo>
                <a:lnTo>
                  <a:pt x="3186952" y="0"/>
                </a:lnTo>
                <a:lnTo>
                  <a:pt x="3186952" y="1025602"/>
                </a:lnTo>
                <a:lnTo>
                  <a:pt x="0" y="1025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47207" r="0" b="-986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9276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80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990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537225" y="577200"/>
            <a:ext cx="5213550" cy="178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Overall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Stats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175" y="2886350"/>
            <a:ext cx="4266750" cy="67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4825" y="3701400"/>
            <a:ext cx="6244950" cy="576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Maximum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guest came in the year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2016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Maximum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arrival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week number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30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Maximum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arrival happens in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last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month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Maximum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guests comes with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no children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There is very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less requirement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Car parking spaces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570350" y="2633500"/>
            <a:ext cx="9063150" cy="6953400"/>
          </a:xfrm>
          <a:custGeom>
            <a:avLst/>
            <a:gdLst/>
            <a:ahLst/>
            <a:cxnLst/>
            <a:rect r="r" b="b" t="t" l="l"/>
            <a:pathLst>
              <a:path h="6953400" w="9063150">
                <a:moveTo>
                  <a:pt x="0" y="0"/>
                </a:moveTo>
                <a:lnTo>
                  <a:pt x="9063150" y="0"/>
                </a:lnTo>
                <a:lnTo>
                  <a:pt x="9063150" y="6953400"/>
                </a:lnTo>
                <a:lnTo>
                  <a:pt x="0" y="6953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955654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7740248" y="0"/>
                </a:moveTo>
                <a:lnTo>
                  <a:pt x="0" y="0"/>
                </a:lnTo>
                <a:lnTo>
                  <a:pt x="0" y="924450"/>
                </a:lnTo>
                <a:lnTo>
                  <a:pt x="7740248" y="924450"/>
                </a:lnTo>
                <a:lnTo>
                  <a:pt x="7740248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163764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2898602" y="0"/>
                </a:moveTo>
                <a:lnTo>
                  <a:pt x="0" y="0"/>
                </a:lnTo>
                <a:lnTo>
                  <a:pt x="0" y="924450"/>
                </a:lnTo>
                <a:lnTo>
                  <a:pt x="2898602" y="924450"/>
                </a:lnTo>
                <a:lnTo>
                  <a:pt x="2898602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400000">
            <a:off x="-895200" y="8114900"/>
            <a:ext cx="3186952" cy="1417698"/>
          </a:xfrm>
          <a:custGeom>
            <a:avLst/>
            <a:gdLst/>
            <a:ahLst/>
            <a:cxnLst/>
            <a:rect r="r" b="b" t="t" l="l"/>
            <a:pathLst>
              <a:path h="1417698" w="3186952">
                <a:moveTo>
                  <a:pt x="3186952" y="0"/>
                </a:moveTo>
                <a:lnTo>
                  <a:pt x="0" y="0"/>
                </a:lnTo>
                <a:lnTo>
                  <a:pt x="0" y="1417698"/>
                </a:lnTo>
                <a:lnTo>
                  <a:pt x="3186952" y="1417698"/>
                </a:lnTo>
                <a:lnTo>
                  <a:pt x="3186952" y="0"/>
                </a:lnTo>
                <a:close/>
              </a:path>
            </a:pathLst>
          </a:custGeom>
          <a:blipFill>
            <a:blip r:embed="rId4"/>
            <a:stretch>
              <a:fillRect l="-11299" t="-72980" r="0" b="-77217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88600" y="-2736350"/>
            <a:ext cx="4472550" cy="4472598"/>
          </a:xfrm>
          <a:custGeom>
            <a:avLst/>
            <a:gdLst/>
            <a:ahLst/>
            <a:cxnLst/>
            <a:rect r="r" b="b" t="t" l="l"/>
            <a:pathLst>
              <a:path h="4472598" w="4472550">
                <a:moveTo>
                  <a:pt x="4472550" y="0"/>
                </a:moveTo>
                <a:lnTo>
                  <a:pt x="0" y="0"/>
                </a:lnTo>
                <a:lnTo>
                  <a:pt x="0" y="4472598"/>
                </a:lnTo>
                <a:lnTo>
                  <a:pt x="4472550" y="4472598"/>
                </a:lnTo>
                <a:lnTo>
                  <a:pt x="4472550" y="0"/>
                </a:lnTo>
                <a:close/>
              </a:path>
            </a:pathLst>
          </a:custGeom>
          <a:blipFill>
            <a:blip r:embed="rId5"/>
            <a:stretch>
              <a:fillRect l="-809" t="0" r="-819" b="-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034402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3806444" y="1903222"/>
                  </a:moveTo>
                  <a:cubicBezTo>
                    <a:pt x="3806444" y="852043"/>
                    <a:pt x="2954274" y="0"/>
                    <a:pt x="1903222" y="0"/>
                  </a:cubicBezTo>
                  <a:cubicBezTo>
                    <a:pt x="852170" y="0"/>
                    <a:pt x="0" y="852043"/>
                    <a:pt x="0" y="1903222"/>
                  </a:cubicBezTo>
                  <a:cubicBezTo>
                    <a:pt x="0" y="2954401"/>
                    <a:pt x="852043" y="3806444"/>
                    <a:pt x="1903222" y="3806444"/>
                  </a:cubicBezTo>
                  <a:cubicBezTo>
                    <a:pt x="2954401" y="3806444"/>
                    <a:pt x="3806444" y="2954401"/>
                    <a:pt x="3806444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53723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25425" y="272400"/>
            <a:ext cx="5037150" cy="13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Overall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Stats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400974" y="2444650"/>
            <a:ext cx="11486050" cy="7842348"/>
          </a:xfrm>
          <a:custGeom>
            <a:avLst/>
            <a:gdLst/>
            <a:ahLst/>
            <a:cxnLst/>
            <a:rect r="r" b="b" t="t" l="l"/>
            <a:pathLst>
              <a:path h="7842348" w="11486050">
                <a:moveTo>
                  <a:pt x="0" y="0"/>
                </a:moveTo>
                <a:lnTo>
                  <a:pt x="11486050" y="0"/>
                </a:lnTo>
                <a:lnTo>
                  <a:pt x="11486050" y="7842348"/>
                </a:lnTo>
                <a:lnTo>
                  <a:pt x="0" y="78423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35450" y="1266125"/>
            <a:ext cx="3917400" cy="2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10640" indent="-655320" lvl="1">
              <a:lnSpc>
                <a:spcPts val="6623"/>
              </a:lnSpc>
              <a:buFont typeface="Arial"/>
              <a:buChar char="•"/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Correlation Heatmap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0790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870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01048" y="9292898"/>
            <a:ext cx="3186952" cy="1025602"/>
          </a:xfrm>
          <a:custGeom>
            <a:avLst/>
            <a:gdLst/>
            <a:ahLst/>
            <a:cxnLst/>
            <a:rect r="r" b="b" t="t" l="l"/>
            <a:pathLst>
              <a:path h="1025602" w="3186952">
                <a:moveTo>
                  <a:pt x="0" y="0"/>
                </a:moveTo>
                <a:lnTo>
                  <a:pt x="3186952" y="0"/>
                </a:lnTo>
                <a:lnTo>
                  <a:pt x="3186952" y="1025602"/>
                </a:lnTo>
                <a:lnTo>
                  <a:pt x="0" y="1025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47207" r="0" b="-986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9276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80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990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537225" y="577200"/>
            <a:ext cx="5213550" cy="178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Overall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 Stats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175" y="2581550"/>
            <a:ext cx="4266750" cy="67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99975" y="4315750"/>
            <a:ext cx="13466550" cy="51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is_canceled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total_stay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negatively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correlated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This means customers are unlikely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cancel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if they don't get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same room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as per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reserved room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lead_time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total_stay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positively correlated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This means more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the stay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customer is, more will be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lead time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adults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childrens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babies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correlated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to each other. This indicates more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people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more will be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is_repeated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guest and previous bookings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not canceled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have a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strong correlation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This may be due to the reason that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repeated guests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not more interested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cancel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02250" y="3399725"/>
            <a:ext cx="4872000" cy="82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10640" indent="-655320" lvl="1">
              <a:lnSpc>
                <a:spcPts val="6623"/>
              </a:lnSpc>
              <a:buFont typeface="Arial"/>
              <a:buChar char="•"/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From Heatmap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4350" y="-95050"/>
            <a:ext cx="1865400" cy="10501800"/>
            <a:chOff x="0" y="0"/>
            <a:chExt cx="2487200" cy="1400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7168" cy="14002386"/>
            </a:xfrm>
            <a:custGeom>
              <a:avLst/>
              <a:gdLst/>
              <a:ahLst/>
              <a:cxnLst/>
              <a:rect r="r" b="b" t="t" l="l"/>
              <a:pathLst>
                <a:path h="14002386" w="2487168">
                  <a:moveTo>
                    <a:pt x="0" y="0"/>
                  </a:moveTo>
                  <a:lnTo>
                    <a:pt x="2487168" y="0"/>
                  </a:lnTo>
                  <a:lnTo>
                    <a:pt x="2487168" y="14002386"/>
                  </a:lnTo>
                  <a:lnTo>
                    <a:pt x="0" y="14002386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5552883" y="7619831"/>
            <a:ext cx="4377413" cy="1196228"/>
          </a:xfrm>
          <a:custGeom>
            <a:avLst/>
            <a:gdLst/>
            <a:ahLst/>
            <a:cxnLst/>
            <a:rect r="r" b="b" t="t" l="l"/>
            <a:pathLst>
              <a:path h="1196228" w="4377413">
                <a:moveTo>
                  <a:pt x="0" y="0"/>
                </a:moveTo>
                <a:lnTo>
                  <a:pt x="4377414" y="0"/>
                </a:lnTo>
                <a:lnTo>
                  <a:pt x="4377414" y="1196228"/>
                </a:lnTo>
                <a:lnTo>
                  <a:pt x="0" y="1196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700" t="-166595" r="-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4679469" y="2369005"/>
            <a:ext cx="6124243" cy="1196228"/>
          </a:xfrm>
          <a:custGeom>
            <a:avLst/>
            <a:gdLst/>
            <a:ahLst/>
            <a:cxnLst/>
            <a:rect r="r" b="b" t="t" l="l"/>
            <a:pathLst>
              <a:path h="1196228" w="6124243">
                <a:moveTo>
                  <a:pt x="0" y="0"/>
                </a:moveTo>
                <a:lnTo>
                  <a:pt x="6124242" y="0"/>
                </a:lnTo>
                <a:lnTo>
                  <a:pt x="6124242" y="1196228"/>
                </a:lnTo>
                <a:lnTo>
                  <a:pt x="0" y="1196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595" r="-414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3248" y="9007582"/>
            <a:ext cx="546710" cy="1074846"/>
          </a:xfrm>
          <a:custGeom>
            <a:avLst/>
            <a:gdLst/>
            <a:ahLst/>
            <a:cxnLst/>
            <a:rect r="r" b="b" t="t" l="l"/>
            <a:pathLst>
              <a:path h="1074846" w="546710">
                <a:moveTo>
                  <a:pt x="0" y="0"/>
                </a:moveTo>
                <a:lnTo>
                  <a:pt x="546710" y="0"/>
                </a:lnTo>
                <a:lnTo>
                  <a:pt x="546710" y="1074846"/>
                </a:lnTo>
                <a:lnTo>
                  <a:pt x="0" y="107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787502" y="642170"/>
            <a:ext cx="1511400" cy="1512000"/>
            <a:chOff x="0" y="0"/>
            <a:chExt cx="2015200" cy="2016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5080" y="993648"/>
              <a:ext cx="2020316" cy="1068959"/>
            </a:xfrm>
            <a:custGeom>
              <a:avLst/>
              <a:gdLst/>
              <a:ahLst/>
              <a:cxnLst/>
              <a:rect r="r" b="b" t="t" l="l"/>
              <a:pathLst>
                <a:path h="1068959" w="2020316">
                  <a:moveTo>
                    <a:pt x="2020316" y="14351"/>
                  </a:moveTo>
                  <a:cubicBezTo>
                    <a:pt x="2020316" y="376174"/>
                    <a:pt x="1826514" y="710311"/>
                    <a:pt x="1512316" y="889635"/>
                  </a:cubicBezTo>
                  <a:cubicBezTo>
                    <a:pt x="1198118" y="1068959"/>
                    <a:pt x="812038" y="1066292"/>
                    <a:pt x="500634" y="882396"/>
                  </a:cubicBezTo>
                  <a:cubicBezTo>
                    <a:pt x="189230" y="698500"/>
                    <a:pt x="0" y="361823"/>
                    <a:pt x="5207" y="0"/>
                  </a:cubicBezTo>
                  <a:lnTo>
                    <a:pt x="1012698" y="14351"/>
                  </a:lnTo>
                  <a:close/>
                </a:path>
              </a:pathLst>
            </a:custGeom>
            <a:solidFill>
              <a:srgbClr val="FE817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771434" y="-95066"/>
            <a:ext cx="1511400" cy="1512000"/>
            <a:chOff x="0" y="0"/>
            <a:chExt cx="2015200" cy="2016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5080" y="993648"/>
              <a:ext cx="2020316" cy="1068959"/>
            </a:xfrm>
            <a:custGeom>
              <a:avLst/>
              <a:gdLst/>
              <a:ahLst/>
              <a:cxnLst/>
              <a:rect r="r" b="b" t="t" l="l"/>
              <a:pathLst>
                <a:path h="1068959" w="2020316">
                  <a:moveTo>
                    <a:pt x="2020316" y="14351"/>
                  </a:moveTo>
                  <a:cubicBezTo>
                    <a:pt x="2020316" y="376174"/>
                    <a:pt x="1826514" y="710311"/>
                    <a:pt x="1512316" y="889635"/>
                  </a:cubicBezTo>
                  <a:cubicBezTo>
                    <a:pt x="1198118" y="1068959"/>
                    <a:pt x="812038" y="1066292"/>
                    <a:pt x="500634" y="882396"/>
                  </a:cubicBezTo>
                  <a:cubicBezTo>
                    <a:pt x="189230" y="698500"/>
                    <a:pt x="0" y="361823"/>
                    <a:pt x="5207" y="0"/>
                  </a:cubicBezTo>
                  <a:lnTo>
                    <a:pt x="1012698" y="14351"/>
                  </a:lnTo>
                  <a:close/>
                </a:path>
              </a:pathLst>
            </a:custGeom>
            <a:solidFill>
              <a:srgbClr val="FFF5ED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561026" y="-1214924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31425" y="729600"/>
            <a:ext cx="4745550" cy="13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48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4825" y="2414150"/>
            <a:ext cx="14205150" cy="712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preferred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type by the guests. So, we can say that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busiest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comparison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average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higher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as compared to the resort hotels. So, it can be said that these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generating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more revenue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than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total stay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guests is directly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proportional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higher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days of stay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higher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will be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revenue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as well.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percentage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repeated guests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very low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Only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3.9%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people had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revisited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hotels. Rest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96.1%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were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new guests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retention rate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much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low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percentage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required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car parking spaces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very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low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This means less car parking spaces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don't affect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the business much. Most of the customers (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91.6%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) do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not require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car parking spaces.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Among different types of meals,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BB (Bed &amp; Breakfast)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is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preferred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type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meal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by the guests. So, guests love to opt for this meal type.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300" y="0"/>
            <a:ext cx="18289200" cy="2348400"/>
            <a:chOff x="0" y="0"/>
            <a:chExt cx="24385600" cy="313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5651" cy="3131185"/>
            </a:xfrm>
            <a:custGeom>
              <a:avLst/>
              <a:gdLst/>
              <a:ahLst/>
              <a:cxnLst/>
              <a:rect r="r" b="b" t="t" l="l"/>
              <a:pathLst>
                <a:path h="3131185" w="24385651">
                  <a:moveTo>
                    <a:pt x="0" y="0"/>
                  </a:moveTo>
                  <a:lnTo>
                    <a:pt x="24385651" y="0"/>
                  </a:lnTo>
                  <a:lnTo>
                    <a:pt x="24385651" y="3131185"/>
                  </a:lnTo>
                  <a:lnTo>
                    <a:pt x="0" y="3131185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10800000">
            <a:off x="12280248" y="150"/>
            <a:ext cx="6013002" cy="1174500"/>
          </a:xfrm>
          <a:custGeom>
            <a:avLst/>
            <a:gdLst/>
            <a:ahLst/>
            <a:cxnLst/>
            <a:rect r="r" b="b" t="t" l="l"/>
            <a:pathLst>
              <a:path h="1174500" w="6013002">
                <a:moveTo>
                  <a:pt x="0" y="0"/>
                </a:moveTo>
                <a:lnTo>
                  <a:pt x="6013002" y="0"/>
                </a:lnTo>
                <a:lnTo>
                  <a:pt x="6013002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39" t="-166595" r="-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6018152" y="150"/>
            <a:ext cx="6262098" cy="1174500"/>
          </a:xfrm>
          <a:custGeom>
            <a:avLst/>
            <a:gdLst/>
            <a:ahLst/>
            <a:cxnLst/>
            <a:rect r="r" b="b" t="t" l="l"/>
            <a:pathLst>
              <a:path h="1174500" w="6262098">
                <a:moveTo>
                  <a:pt x="0" y="0"/>
                </a:moveTo>
                <a:lnTo>
                  <a:pt x="6262098" y="0"/>
                </a:lnTo>
                <a:lnTo>
                  <a:pt x="6262098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595" r="-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5148" y="150"/>
            <a:ext cx="6013002" cy="1174500"/>
          </a:xfrm>
          <a:custGeom>
            <a:avLst/>
            <a:gdLst/>
            <a:ahLst/>
            <a:cxnLst/>
            <a:rect r="r" b="b" t="t" l="l"/>
            <a:pathLst>
              <a:path h="1174500" w="6013002">
                <a:moveTo>
                  <a:pt x="0" y="0"/>
                </a:moveTo>
                <a:lnTo>
                  <a:pt x="6013002" y="0"/>
                </a:lnTo>
                <a:lnTo>
                  <a:pt x="6013002" y="1174500"/>
                </a:lnTo>
                <a:lnTo>
                  <a:pt x="0" y="1174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595" r="-414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3555" y="9112472"/>
            <a:ext cx="9833985" cy="1174514"/>
          </a:xfrm>
          <a:custGeom>
            <a:avLst/>
            <a:gdLst/>
            <a:ahLst/>
            <a:cxnLst/>
            <a:rect r="r" b="b" t="t" l="l"/>
            <a:pathLst>
              <a:path h="1174514" w="9833985">
                <a:moveTo>
                  <a:pt x="0" y="0"/>
                </a:moveTo>
                <a:lnTo>
                  <a:pt x="9833986" y="0"/>
                </a:lnTo>
                <a:lnTo>
                  <a:pt x="9833986" y="1174514"/>
                </a:lnTo>
                <a:lnTo>
                  <a:pt x="0" y="1174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5958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56931" y="9112450"/>
            <a:ext cx="8930947" cy="1174550"/>
          </a:xfrm>
          <a:custGeom>
            <a:avLst/>
            <a:gdLst/>
            <a:ahLst/>
            <a:cxnLst/>
            <a:rect r="r" b="b" t="t" l="l"/>
            <a:pathLst>
              <a:path h="1174550" w="8930947">
                <a:moveTo>
                  <a:pt x="0" y="0"/>
                </a:moveTo>
                <a:lnTo>
                  <a:pt x="8930947" y="0"/>
                </a:lnTo>
                <a:lnTo>
                  <a:pt x="8930947" y="1174550"/>
                </a:lnTo>
                <a:lnTo>
                  <a:pt x="0" y="1174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5945" r="-10109" b="-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45246" y="8051946"/>
            <a:ext cx="2746096" cy="597040"/>
          </a:xfrm>
          <a:custGeom>
            <a:avLst/>
            <a:gdLst/>
            <a:ahLst/>
            <a:cxnLst/>
            <a:rect r="r" b="b" t="t" l="l"/>
            <a:pathLst>
              <a:path h="597040" w="2746096">
                <a:moveTo>
                  <a:pt x="0" y="0"/>
                </a:moveTo>
                <a:lnTo>
                  <a:pt x="2746096" y="0"/>
                </a:lnTo>
                <a:lnTo>
                  <a:pt x="2746096" y="597040"/>
                </a:lnTo>
                <a:lnTo>
                  <a:pt x="0" y="597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98475" y="2454775"/>
            <a:ext cx="13506750" cy="129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Agenda of </a:t>
            </a:r>
            <a:r>
              <a:rPr lang="en-US" sz="70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22425" y="3685100"/>
            <a:ext cx="12459150" cy="41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6000" indent="-508000" lvl="1">
              <a:lnSpc>
                <a:spcPts val="3779"/>
              </a:lnSpc>
              <a:buFont typeface="Arial"/>
              <a:buChar char="•"/>
            </a:pPr>
            <a:r>
              <a:rPr lang="en-US" sz="30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Have you ever wondered when the best time to book a </a:t>
            </a:r>
          </a:p>
          <a:p>
            <a:pPr algn="l" marL="1016000" indent="-508000" lvl="1">
              <a:lnSpc>
                <a:spcPts val="3779"/>
              </a:lnSpc>
            </a:pPr>
            <a:r>
              <a:rPr lang="en-US" sz="30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hotel room is?</a:t>
            </a:r>
          </a:p>
          <a:p>
            <a:pPr algn="l" marL="1083733" indent="-541867" lvl="1">
              <a:lnSpc>
                <a:spcPts val="4032"/>
              </a:lnSpc>
            </a:pPr>
          </a:p>
          <a:p>
            <a:pPr algn="l" marL="1016000" indent="-508000" lvl="1">
              <a:lnSpc>
                <a:spcPts val="3779"/>
              </a:lnSpc>
              <a:buFont typeface="Arial"/>
              <a:buChar char="•"/>
            </a:pPr>
            <a:r>
              <a:rPr lang="en-US" sz="30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Or the optimal length of stay in order to get the best daily rate?</a:t>
            </a:r>
          </a:p>
          <a:p>
            <a:pPr algn="l" marL="1083733" indent="-541867" lvl="1">
              <a:lnSpc>
                <a:spcPts val="4032"/>
              </a:lnSpc>
            </a:pPr>
          </a:p>
          <a:p>
            <a:pPr algn="l" marL="1016000" indent="-508000" lvl="1">
              <a:lnSpc>
                <a:spcPts val="3779"/>
              </a:lnSpc>
              <a:buFont typeface="Arial"/>
              <a:buChar char="•"/>
            </a:pPr>
            <a:r>
              <a:rPr lang="en-US" sz="30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What if you wanted to predict which hotel likely to receive a disproportionately high number of special requests?</a:t>
            </a:r>
          </a:p>
          <a:p>
            <a:pPr algn="l" marL="1083733" indent="-541867" lvl="1">
              <a:lnSpc>
                <a:spcPts val="4224"/>
              </a:lnSpc>
            </a:pPr>
          </a:p>
          <a:p>
            <a:pPr algn="l" marL="1083733" indent="-541867" lvl="1">
              <a:lnSpc>
                <a:spcPts val="4416"/>
              </a:lnSpc>
            </a:pPr>
          </a:p>
          <a:p>
            <a:pPr algn="l" marL="1083733" indent="-541867" lvl="1">
              <a:lnSpc>
                <a:spcPts val="4416"/>
              </a:lnSpc>
            </a:pPr>
          </a:p>
          <a:p>
            <a:pPr algn="l" marL="1083733" indent="-541867" lvl="1">
              <a:lnSpc>
                <a:spcPts val="4416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491654" y="597676"/>
            <a:ext cx="2796348" cy="6143200"/>
          </a:xfrm>
          <a:custGeom>
            <a:avLst/>
            <a:gdLst/>
            <a:ahLst/>
            <a:cxnLst/>
            <a:rect r="r" b="b" t="t" l="l"/>
            <a:pathLst>
              <a:path h="6143200" w="2796348">
                <a:moveTo>
                  <a:pt x="0" y="0"/>
                </a:moveTo>
                <a:lnTo>
                  <a:pt x="2796348" y="0"/>
                </a:lnTo>
                <a:lnTo>
                  <a:pt x="2796348" y="6143200"/>
                </a:lnTo>
                <a:lnTo>
                  <a:pt x="0" y="61432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23259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85956" y="3546100"/>
            <a:ext cx="3582552" cy="6143248"/>
          </a:xfrm>
          <a:custGeom>
            <a:avLst/>
            <a:gdLst/>
            <a:ahLst/>
            <a:cxnLst/>
            <a:rect r="r" b="b" t="t" l="l"/>
            <a:pathLst>
              <a:path h="6143248" w="3582552">
                <a:moveTo>
                  <a:pt x="0" y="0"/>
                </a:moveTo>
                <a:lnTo>
                  <a:pt x="3582552" y="0"/>
                </a:lnTo>
                <a:lnTo>
                  <a:pt x="3582552" y="6143248"/>
                </a:lnTo>
                <a:lnTo>
                  <a:pt x="0" y="61432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4267" t="0" r="0" b="-1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46475" y="9434100"/>
            <a:ext cx="15108750" cy="76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So, this hotel booking dataset can help us to explore all of this questions!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9602" y="150"/>
            <a:ext cx="1598400" cy="10311000"/>
            <a:chOff x="0" y="0"/>
            <a:chExt cx="2131200" cy="1374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1187" cy="13748004"/>
            </a:xfrm>
            <a:custGeom>
              <a:avLst/>
              <a:gdLst/>
              <a:ahLst/>
              <a:cxnLst/>
              <a:rect r="r" b="b" t="t" l="l"/>
              <a:pathLst>
                <a:path h="13748004" w="2131187">
                  <a:moveTo>
                    <a:pt x="2131187" y="0"/>
                  </a:moveTo>
                  <a:lnTo>
                    <a:pt x="0" y="0"/>
                  </a:lnTo>
                  <a:lnTo>
                    <a:pt x="0" y="13748004"/>
                  </a:lnTo>
                  <a:lnTo>
                    <a:pt x="2131187" y="13748004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5400000">
            <a:off x="15551813" y="7574701"/>
            <a:ext cx="4297902" cy="1174500"/>
          </a:xfrm>
          <a:custGeom>
            <a:avLst/>
            <a:gdLst/>
            <a:ahLst/>
            <a:cxnLst/>
            <a:rect r="r" b="b" t="t" l="l"/>
            <a:pathLst>
              <a:path h="1174500" w="4297902">
                <a:moveTo>
                  <a:pt x="4297902" y="0"/>
                </a:moveTo>
                <a:lnTo>
                  <a:pt x="0" y="0"/>
                </a:lnTo>
                <a:lnTo>
                  <a:pt x="0" y="1174500"/>
                </a:lnTo>
                <a:lnTo>
                  <a:pt x="4297902" y="1174500"/>
                </a:lnTo>
                <a:lnTo>
                  <a:pt x="4297902" y="0"/>
                </a:lnTo>
                <a:close/>
              </a:path>
            </a:pathLst>
          </a:custGeom>
          <a:blipFill>
            <a:blip r:embed="rId3"/>
            <a:stretch>
              <a:fillRect l="-45700" t="-166595" r="-5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14694263" y="2419251"/>
            <a:ext cx="6013002" cy="1174500"/>
          </a:xfrm>
          <a:custGeom>
            <a:avLst/>
            <a:gdLst/>
            <a:ahLst/>
            <a:cxnLst/>
            <a:rect r="r" b="b" t="t" l="l"/>
            <a:pathLst>
              <a:path h="1174500" w="6013002">
                <a:moveTo>
                  <a:pt x="6013002" y="0"/>
                </a:moveTo>
                <a:lnTo>
                  <a:pt x="0" y="0"/>
                </a:lnTo>
                <a:lnTo>
                  <a:pt x="0" y="1174500"/>
                </a:lnTo>
                <a:lnTo>
                  <a:pt x="6013002" y="1174500"/>
                </a:lnTo>
                <a:lnTo>
                  <a:pt x="6013002" y="0"/>
                </a:lnTo>
                <a:close/>
              </a:path>
            </a:pathLst>
          </a:custGeom>
          <a:blipFill>
            <a:blip r:embed="rId3"/>
            <a:stretch>
              <a:fillRect l="0" t="-166595" r="-414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550" y="9271496"/>
            <a:ext cx="4775700" cy="1039652"/>
          </a:xfrm>
          <a:custGeom>
            <a:avLst/>
            <a:gdLst/>
            <a:ahLst/>
            <a:cxnLst/>
            <a:rect r="r" b="b" t="t" l="l"/>
            <a:pathLst>
              <a:path h="1039652" w="4775700">
                <a:moveTo>
                  <a:pt x="0" y="0"/>
                </a:moveTo>
                <a:lnTo>
                  <a:pt x="4775700" y="0"/>
                </a:lnTo>
                <a:lnTo>
                  <a:pt x="4775700" y="1039652"/>
                </a:lnTo>
                <a:lnTo>
                  <a:pt x="0" y="1039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3139" t="-140582" r="0" b="-20435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62490" y="9342216"/>
            <a:ext cx="1544722" cy="739772"/>
          </a:xfrm>
          <a:custGeom>
            <a:avLst/>
            <a:gdLst/>
            <a:ahLst/>
            <a:cxnLst/>
            <a:rect r="r" b="b" t="t" l="l"/>
            <a:pathLst>
              <a:path h="739772" w="1544722">
                <a:moveTo>
                  <a:pt x="0" y="0"/>
                </a:moveTo>
                <a:lnTo>
                  <a:pt x="1544722" y="0"/>
                </a:lnTo>
                <a:lnTo>
                  <a:pt x="1544722" y="739772"/>
                </a:lnTo>
                <a:lnTo>
                  <a:pt x="0" y="739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6158" y="267360"/>
            <a:ext cx="938098" cy="477154"/>
          </a:xfrm>
          <a:custGeom>
            <a:avLst/>
            <a:gdLst/>
            <a:ahLst/>
            <a:cxnLst/>
            <a:rect r="r" b="b" t="t" l="l"/>
            <a:pathLst>
              <a:path h="477154" w="938098">
                <a:moveTo>
                  <a:pt x="0" y="0"/>
                </a:moveTo>
                <a:lnTo>
                  <a:pt x="938098" y="0"/>
                </a:lnTo>
                <a:lnTo>
                  <a:pt x="938098" y="477154"/>
                </a:lnTo>
                <a:lnTo>
                  <a:pt x="0" y="4771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79025" y="272400"/>
            <a:ext cx="4683750" cy="153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5121604" y="-150400"/>
            <a:ext cx="3325050" cy="3433700"/>
          </a:xfrm>
          <a:custGeom>
            <a:avLst/>
            <a:gdLst/>
            <a:ahLst/>
            <a:cxnLst/>
            <a:rect r="r" b="b" t="t" l="l"/>
            <a:pathLst>
              <a:path h="3433700" w="3325050">
                <a:moveTo>
                  <a:pt x="3325050" y="0"/>
                </a:moveTo>
                <a:lnTo>
                  <a:pt x="0" y="0"/>
                </a:lnTo>
                <a:lnTo>
                  <a:pt x="0" y="3433700"/>
                </a:lnTo>
                <a:lnTo>
                  <a:pt x="3325050" y="3433700"/>
                </a:lnTo>
                <a:lnTo>
                  <a:pt x="3325050" y="0"/>
                </a:lnTo>
                <a:close/>
              </a:path>
            </a:pathLst>
          </a:custGeom>
          <a:blipFill>
            <a:blip r:embed="rId9"/>
            <a:stretch>
              <a:fillRect l="-31160" t="-24979" r="-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07925" y="2050200"/>
            <a:ext cx="13930950" cy="762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'Direct'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'TA/TO'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have almost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equally contribution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both type of hotels. While,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GDS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highly contributed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'City Hotel'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type.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Optimal stay length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in both the hotel types (City and Resort Hotel) is less than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7 days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Usually people stay for a week. So,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after 1 week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optimal stay length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declined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drastically.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number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have taken place in the month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July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August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July and August are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favourite months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guests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visit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different places.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mostly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used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distribution channel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for booking is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 'TA/TO'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79.1%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were made through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TA/TO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travel agents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/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tour operators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).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While calculating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across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different month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it is found that for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ADR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high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the months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June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July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August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as compared to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Almost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1/4th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of the total bookings 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canceled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Approx,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27.5%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have got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canceled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out of all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Majority of the guests have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shown interest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in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room type 'A'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Room type 'A' is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most preferred room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type.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100" y="8679200"/>
            <a:ext cx="18288000" cy="1607400"/>
            <a:chOff x="0" y="0"/>
            <a:chExt cx="24384000" cy="2143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143252"/>
            </a:xfrm>
            <a:custGeom>
              <a:avLst/>
              <a:gdLst/>
              <a:ahLst/>
              <a:cxnLst/>
              <a:rect r="r" b="b" t="t" l="l"/>
              <a:pathLst>
                <a:path h="214325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143252"/>
                  </a:lnTo>
                  <a:lnTo>
                    <a:pt x="0" y="2143252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-28308" y="-24"/>
            <a:ext cx="2796348" cy="6143200"/>
          </a:xfrm>
          <a:custGeom>
            <a:avLst/>
            <a:gdLst/>
            <a:ahLst/>
            <a:cxnLst/>
            <a:rect r="r" b="b" t="t" l="l"/>
            <a:pathLst>
              <a:path h="6143200" w="2796348">
                <a:moveTo>
                  <a:pt x="2796348" y="0"/>
                </a:moveTo>
                <a:lnTo>
                  <a:pt x="0" y="0"/>
                </a:lnTo>
                <a:lnTo>
                  <a:pt x="0" y="6143200"/>
                </a:lnTo>
                <a:lnTo>
                  <a:pt x="2796348" y="6143200"/>
                </a:lnTo>
                <a:lnTo>
                  <a:pt x="2796348" y="0"/>
                </a:lnTo>
                <a:close/>
              </a:path>
            </a:pathLst>
          </a:custGeom>
          <a:blipFill>
            <a:blip r:embed="rId3"/>
            <a:stretch>
              <a:fillRect l="0" t="0" r="-12325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41150" y="7000398"/>
            <a:ext cx="1257600" cy="1258800"/>
            <a:chOff x="0" y="0"/>
            <a:chExt cx="1676800" cy="167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827278"/>
              <a:ext cx="1681099" cy="890016"/>
            </a:xfrm>
            <a:custGeom>
              <a:avLst/>
              <a:gdLst/>
              <a:ahLst/>
              <a:cxnLst/>
              <a:rect r="r" b="b" t="t" l="l"/>
              <a:pathLst>
                <a:path h="890016" w="1681099">
                  <a:moveTo>
                    <a:pt x="0" y="11938"/>
                  </a:moveTo>
                  <a:cubicBezTo>
                    <a:pt x="0" y="313182"/>
                    <a:pt x="161290" y="591312"/>
                    <a:pt x="422656" y="740664"/>
                  </a:cubicBezTo>
                  <a:cubicBezTo>
                    <a:pt x="684022" y="890016"/>
                    <a:pt x="1005332" y="887730"/>
                    <a:pt x="1264539" y="734695"/>
                  </a:cubicBezTo>
                  <a:cubicBezTo>
                    <a:pt x="1523746" y="581660"/>
                    <a:pt x="1681099" y="301244"/>
                    <a:pt x="1676781" y="0"/>
                  </a:cubicBezTo>
                  <a:lnTo>
                    <a:pt x="838454" y="11938"/>
                  </a:lnTo>
                  <a:close/>
                </a:path>
              </a:pathLst>
            </a:custGeom>
            <a:solidFill>
              <a:srgbClr val="FE817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41150" y="7624394"/>
            <a:ext cx="1257600" cy="1258800"/>
            <a:chOff x="0" y="0"/>
            <a:chExt cx="1676800" cy="1678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827278"/>
              <a:ext cx="1681099" cy="890016"/>
            </a:xfrm>
            <a:custGeom>
              <a:avLst/>
              <a:gdLst/>
              <a:ahLst/>
              <a:cxnLst/>
              <a:rect r="r" b="b" t="t" l="l"/>
              <a:pathLst>
                <a:path h="890016" w="1681099">
                  <a:moveTo>
                    <a:pt x="0" y="11938"/>
                  </a:moveTo>
                  <a:cubicBezTo>
                    <a:pt x="0" y="313182"/>
                    <a:pt x="161290" y="591312"/>
                    <a:pt x="422656" y="740664"/>
                  </a:cubicBezTo>
                  <a:cubicBezTo>
                    <a:pt x="684022" y="890016"/>
                    <a:pt x="1005332" y="887730"/>
                    <a:pt x="1264539" y="734695"/>
                  </a:cubicBezTo>
                  <a:cubicBezTo>
                    <a:pt x="1523746" y="581660"/>
                    <a:pt x="1681099" y="301244"/>
                    <a:pt x="1676781" y="0"/>
                  </a:cubicBezTo>
                  <a:lnTo>
                    <a:pt x="838454" y="11938"/>
                  </a:lnTo>
                  <a:close/>
                </a:path>
              </a:pathLst>
            </a:custGeom>
            <a:solidFill>
              <a:srgbClr val="FFF5E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145500" y="0"/>
            <a:ext cx="4156448" cy="2656952"/>
          </a:xfrm>
          <a:custGeom>
            <a:avLst/>
            <a:gdLst/>
            <a:ahLst/>
            <a:cxnLst/>
            <a:rect r="r" b="b" t="t" l="l"/>
            <a:pathLst>
              <a:path h="2656952" w="4156448">
                <a:moveTo>
                  <a:pt x="0" y="0"/>
                </a:moveTo>
                <a:lnTo>
                  <a:pt x="4156448" y="0"/>
                </a:lnTo>
                <a:lnTo>
                  <a:pt x="4156448" y="2656952"/>
                </a:lnTo>
                <a:lnTo>
                  <a:pt x="0" y="2656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74111" r="0" b="-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0664" y="455876"/>
            <a:ext cx="3940472" cy="868360"/>
          </a:xfrm>
          <a:custGeom>
            <a:avLst/>
            <a:gdLst/>
            <a:ahLst/>
            <a:cxnLst/>
            <a:rect r="r" b="b" t="t" l="l"/>
            <a:pathLst>
              <a:path h="868360" w="3940472">
                <a:moveTo>
                  <a:pt x="0" y="0"/>
                </a:moveTo>
                <a:lnTo>
                  <a:pt x="3940472" y="0"/>
                </a:lnTo>
                <a:lnTo>
                  <a:pt x="3940472" y="868360"/>
                </a:lnTo>
                <a:lnTo>
                  <a:pt x="0" y="868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2176395" y="9216820"/>
            <a:ext cx="6087905" cy="1078426"/>
          </a:xfrm>
          <a:custGeom>
            <a:avLst/>
            <a:gdLst/>
            <a:ahLst/>
            <a:cxnLst/>
            <a:rect r="r" b="b" t="t" l="l"/>
            <a:pathLst>
              <a:path h="1078426" w="6087905">
                <a:moveTo>
                  <a:pt x="0" y="0"/>
                </a:moveTo>
                <a:lnTo>
                  <a:pt x="6087905" y="0"/>
                </a:lnTo>
                <a:lnTo>
                  <a:pt x="6087905" y="1078426"/>
                </a:lnTo>
                <a:lnTo>
                  <a:pt x="0" y="10784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9" t="-176664" r="0" b="-604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6078364" y="9216820"/>
            <a:ext cx="6098031" cy="1078426"/>
          </a:xfrm>
          <a:custGeom>
            <a:avLst/>
            <a:gdLst/>
            <a:ahLst/>
            <a:cxnLst/>
            <a:rect r="r" b="b" t="t" l="l"/>
            <a:pathLst>
              <a:path h="1078426" w="6098031">
                <a:moveTo>
                  <a:pt x="0" y="0"/>
                </a:moveTo>
                <a:lnTo>
                  <a:pt x="6098031" y="0"/>
                </a:lnTo>
                <a:lnTo>
                  <a:pt x="6098031" y="1078426"/>
                </a:lnTo>
                <a:lnTo>
                  <a:pt x="0" y="10784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76676" r="0" b="-605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-27802" y="9216820"/>
            <a:ext cx="6106164" cy="1078426"/>
          </a:xfrm>
          <a:custGeom>
            <a:avLst/>
            <a:gdLst/>
            <a:ahLst/>
            <a:cxnLst/>
            <a:rect r="r" b="b" t="t" l="l"/>
            <a:pathLst>
              <a:path h="1078426" w="6106164">
                <a:moveTo>
                  <a:pt x="0" y="0"/>
                </a:moveTo>
                <a:lnTo>
                  <a:pt x="6106164" y="0"/>
                </a:lnTo>
                <a:lnTo>
                  <a:pt x="6106164" y="1078426"/>
                </a:lnTo>
                <a:lnTo>
                  <a:pt x="0" y="10784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76665" r="139" b="-6044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5333948" y="3742300"/>
            <a:ext cx="2968002" cy="6143248"/>
          </a:xfrm>
          <a:custGeom>
            <a:avLst/>
            <a:gdLst/>
            <a:ahLst/>
            <a:cxnLst/>
            <a:rect r="r" b="b" t="t" l="l"/>
            <a:pathLst>
              <a:path h="6143248" w="2968002">
                <a:moveTo>
                  <a:pt x="2968002" y="0"/>
                </a:moveTo>
                <a:lnTo>
                  <a:pt x="0" y="0"/>
                </a:lnTo>
                <a:lnTo>
                  <a:pt x="0" y="6143248"/>
                </a:lnTo>
                <a:lnTo>
                  <a:pt x="2968002" y="6143248"/>
                </a:lnTo>
                <a:lnTo>
                  <a:pt x="2968002" y="0"/>
                </a:lnTo>
                <a:close/>
              </a:path>
            </a:pathLst>
          </a:custGeom>
          <a:blipFill>
            <a:blip r:embed="rId8"/>
            <a:stretch>
              <a:fillRect l="-110349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61425" y="2173125"/>
            <a:ext cx="15165150" cy="594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0"/>
              </a:lnSpc>
            </a:pPr>
            <a:r>
              <a:rPr lang="en-US" sz="190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Thank </a:t>
            </a:r>
            <a:r>
              <a:rPr lang="en-US" sz="190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800" y="-20674"/>
            <a:ext cx="2575200" cy="10352400"/>
            <a:chOff x="0" y="0"/>
            <a:chExt cx="3433600" cy="13803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3572" cy="13803249"/>
            </a:xfrm>
            <a:custGeom>
              <a:avLst/>
              <a:gdLst/>
              <a:ahLst/>
              <a:cxnLst/>
              <a:rect r="r" b="b" t="t" l="l"/>
              <a:pathLst>
                <a:path h="13803249" w="3433572">
                  <a:moveTo>
                    <a:pt x="3433572" y="0"/>
                  </a:moveTo>
                  <a:lnTo>
                    <a:pt x="0" y="0"/>
                  </a:lnTo>
                  <a:lnTo>
                    <a:pt x="0" y="13803249"/>
                  </a:lnTo>
                  <a:lnTo>
                    <a:pt x="3433572" y="13803249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5400000">
            <a:off x="-1611285" y="7576297"/>
            <a:ext cx="4315094" cy="1196228"/>
          </a:xfrm>
          <a:custGeom>
            <a:avLst/>
            <a:gdLst/>
            <a:ahLst/>
            <a:cxnLst/>
            <a:rect r="r" b="b" t="t" l="l"/>
            <a:pathLst>
              <a:path h="1196228" w="4315094">
                <a:moveTo>
                  <a:pt x="4315094" y="0"/>
                </a:moveTo>
                <a:lnTo>
                  <a:pt x="0" y="0"/>
                </a:lnTo>
                <a:lnTo>
                  <a:pt x="0" y="1196228"/>
                </a:lnTo>
                <a:lnTo>
                  <a:pt x="4315094" y="1196228"/>
                </a:lnTo>
                <a:lnTo>
                  <a:pt x="4315094" y="0"/>
                </a:lnTo>
                <a:close/>
              </a:path>
            </a:pathLst>
          </a:custGeom>
          <a:blipFill>
            <a:blip r:embed="rId3"/>
            <a:stretch>
              <a:fillRect l="-46360" t="-166595" r="-145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-2472265" y="2400225"/>
            <a:ext cx="6037054" cy="1196228"/>
          </a:xfrm>
          <a:custGeom>
            <a:avLst/>
            <a:gdLst/>
            <a:ahLst/>
            <a:cxnLst/>
            <a:rect r="r" b="b" t="t" l="l"/>
            <a:pathLst>
              <a:path h="1196228" w="6037054">
                <a:moveTo>
                  <a:pt x="6037054" y="0"/>
                </a:moveTo>
                <a:lnTo>
                  <a:pt x="0" y="0"/>
                </a:lnTo>
                <a:lnTo>
                  <a:pt x="0" y="1196228"/>
                </a:lnTo>
                <a:lnTo>
                  <a:pt x="6037054" y="1196228"/>
                </a:lnTo>
                <a:lnTo>
                  <a:pt x="6037054" y="0"/>
                </a:lnTo>
                <a:close/>
              </a:path>
            </a:pathLst>
          </a:custGeom>
          <a:blipFill>
            <a:blip r:embed="rId3"/>
            <a:stretch>
              <a:fillRect l="0" t="-166595" r="-565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64600" y="-95028"/>
            <a:ext cx="2575200" cy="10501800"/>
            <a:chOff x="0" y="0"/>
            <a:chExt cx="3433600" cy="1400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33572" cy="14002386"/>
            </a:xfrm>
            <a:custGeom>
              <a:avLst/>
              <a:gdLst/>
              <a:ahLst/>
              <a:cxnLst/>
              <a:rect r="r" b="b" t="t" l="l"/>
              <a:pathLst>
                <a:path h="14002386" w="3433572">
                  <a:moveTo>
                    <a:pt x="0" y="0"/>
                  </a:moveTo>
                  <a:lnTo>
                    <a:pt x="3433572" y="0"/>
                  </a:lnTo>
                  <a:lnTo>
                    <a:pt x="3433572" y="14002386"/>
                  </a:lnTo>
                  <a:lnTo>
                    <a:pt x="0" y="14002386"/>
                  </a:ln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5400000">
            <a:off x="15552883" y="7619831"/>
            <a:ext cx="4377413" cy="1196228"/>
          </a:xfrm>
          <a:custGeom>
            <a:avLst/>
            <a:gdLst/>
            <a:ahLst/>
            <a:cxnLst/>
            <a:rect r="r" b="b" t="t" l="l"/>
            <a:pathLst>
              <a:path h="1196228" w="4377413">
                <a:moveTo>
                  <a:pt x="0" y="0"/>
                </a:moveTo>
                <a:lnTo>
                  <a:pt x="4377414" y="0"/>
                </a:lnTo>
                <a:lnTo>
                  <a:pt x="4377414" y="1196228"/>
                </a:lnTo>
                <a:lnTo>
                  <a:pt x="0" y="1196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700" t="-166595" r="-5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4679469" y="2369005"/>
            <a:ext cx="6124243" cy="1196228"/>
          </a:xfrm>
          <a:custGeom>
            <a:avLst/>
            <a:gdLst/>
            <a:ahLst/>
            <a:cxnLst/>
            <a:rect r="r" b="b" t="t" l="l"/>
            <a:pathLst>
              <a:path h="1196228" w="6124243">
                <a:moveTo>
                  <a:pt x="0" y="0"/>
                </a:moveTo>
                <a:lnTo>
                  <a:pt x="6124242" y="0"/>
                </a:lnTo>
                <a:lnTo>
                  <a:pt x="6124242" y="1196228"/>
                </a:lnTo>
                <a:lnTo>
                  <a:pt x="0" y="1196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595" r="-4146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62586" y="9216816"/>
            <a:ext cx="1727444" cy="827278"/>
          </a:xfrm>
          <a:custGeom>
            <a:avLst/>
            <a:gdLst/>
            <a:ahLst/>
            <a:cxnLst/>
            <a:rect r="r" b="b" t="t" l="l"/>
            <a:pathLst>
              <a:path h="827278" w="1727444">
                <a:moveTo>
                  <a:pt x="0" y="0"/>
                </a:moveTo>
                <a:lnTo>
                  <a:pt x="1727444" y="0"/>
                </a:lnTo>
                <a:lnTo>
                  <a:pt x="1727444" y="827278"/>
                </a:lnTo>
                <a:lnTo>
                  <a:pt x="0" y="827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00848" y="259432"/>
            <a:ext cx="546710" cy="1074846"/>
          </a:xfrm>
          <a:custGeom>
            <a:avLst/>
            <a:gdLst/>
            <a:ahLst/>
            <a:cxnLst/>
            <a:rect r="r" b="b" t="t" l="l"/>
            <a:pathLst>
              <a:path h="1074846" w="546710">
                <a:moveTo>
                  <a:pt x="0" y="0"/>
                </a:moveTo>
                <a:lnTo>
                  <a:pt x="546710" y="0"/>
                </a:lnTo>
                <a:lnTo>
                  <a:pt x="546710" y="1074846"/>
                </a:lnTo>
                <a:lnTo>
                  <a:pt x="0" y="107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5400000">
            <a:off x="2895500" y="436300"/>
            <a:ext cx="2248200" cy="2249400"/>
            <a:chOff x="0" y="0"/>
            <a:chExt cx="2997600" cy="2999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7493" y="1478153"/>
              <a:ext cx="3005074" cy="1590675"/>
            </a:xfrm>
            <a:custGeom>
              <a:avLst/>
              <a:gdLst/>
              <a:ahLst/>
              <a:cxnLst/>
              <a:rect r="r" b="b" t="t" l="l"/>
              <a:pathLst>
                <a:path h="1590675" w="3005074">
                  <a:moveTo>
                    <a:pt x="3005074" y="21463"/>
                  </a:moveTo>
                  <a:cubicBezTo>
                    <a:pt x="3005074" y="559816"/>
                    <a:pt x="2716657" y="1056767"/>
                    <a:pt x="2249551" y="1323721"/>
                  </a:cubicBezTo>
                  <a:cubicBezTo>
                    <a:pt x="1782445" y="1590675"/>
                    <a:pt x="1208024" y="1586611"/>
                    <a:pt x="744601" y="1312926"/>
                  </a:cubicBezTo>
                  <a:cubicBezTo>
                    <a:pt x="281178" y="1039241"/>
                    <a:pt x="0" y="538353"/>
                    <a:pt x="7620" y="0"/>
                  </a:cubicBezTo>
                  <a:lnTo>
                    <a:pt x="1506220" y="21463"/>
                  </a:lnTo>
                  <a:close/>
                </a:path>
              </a:pathLst>
            </a:custGeom>
            <a:solidFill>
              <a:srgbClr val="FE8175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1780314" y="436300"/>
            <a:ext cx="2248200" cy="2249400"/>
            <a:chOff x="0" y="0"/>
            <a:chExt cx="2997600" cy="2999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7493" y="1478153"/>
              <a:ext cx="3005074" cy="1590675"/>
            </a:xfrm>
            <a:custGeom>
              <a:avLst/>
              <a:gdLst/>
              <a:ahLst/>
              <a:cxnLst/>
              <a:rect r="r" b="b" t="t" l="l"/>
              <a:pathLst>
                <a:path h="1590675" w="3005074">
                  <a:moveTo>
                    <a:pt x="3005074" y="21463"/>
                  </a:moveTo>
                  <a:cubicBezTo>
                    <a:pt x="3005074" y="559816"/>
                    <a:pt x="2716657" y="1056767"/>
                    <a:pt x="2249551" y="1323721"/>
                  </a:cubicBezTo>
                  <a:cubicBezTo>
                    <a:pt x="1782445" y="1590675"/>
                    <a:pt x="1208024" y="1586611"/>
                    <a:pt x="744601" y="1312926"/>
                  </a:cubicBezTo>
                  <a:cubicBezTo>
                    <a:pt x="281178" y="1039241"/>
                    <a:pt x="0" y="538353"/>
                    <a:pt x="7620" y="0"/>
                  </a:cubicBezTo>
                  <a:lnTo>
                    <a:pt x="1506220" y="21463"/>
                  </a:lnTo>
                  <a:close/>
                </a:path>
              </a:pathLst>
            </a:custGeom>
            <a:solidFill>
              <a:srgbClr val="FFF5ED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1562602" y="751820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58125" y="1311175"/>
            <a:ext cx="10371750" cy="268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Hotel Booking Data </a:t>
            </a:r>
            <a:r>
              <a:rPr lang="en-US" sz="70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64625" y="4408500"/>
            <a:ext cx="11781150" cy="443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This Dataset contains data that compares various booking information between two hotels, City Hotel and Resort Hotel. So, here i will be using the data to analyze the factors affecting the hotel bookings. These factors can be used for reporting trends and predict the future bookings.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This Dataset contains the booking data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of hotels from year 2015-2017.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0790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870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01048" y="9292898"/>
            <a:ext cx="3186952" cy="1025602"/>
          </a:xfrm>
          <a:custGeom>
            <a:avLst/>
            <a:gdLst/>
            <a:ahLst/>
            <a:cxnLst/>
            <a:rect r="r" b="b" t="t" l="l"/>
            <a:pathLst>
              <a:path h="1025602" w="3186952">
                <a:moveTo>
                  <a:pt x="0" y="0"/>
                </a:moveTo>
                <a:lnTo>
                  <a:pt x="3186952" y="0"/>
                </a:lnTo>
                <a:lnTo>
                  <a:pt x="3186952" y="1025602"/>
                </a:lnTo>
                <a:lnTo>
                  <a:pt x="0" y="1025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47207" r="0" b="-986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9276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80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990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3525" y="1005825"/>
            <a:ext cx="14679150" cy="96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Data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Description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597500" y="2932372"/>
          <a:ext cx="15062200" cy="5511800"/>
        </p:xfrm>
        <a:graphic>
          <a:graphicData uri="http://schemas.openxmlformats.org/drawingml/2006/table">
            <a:tbl>
              <a:tblPr/>
              <a:tblGrid>
                <a:gridCol w="4589443"/>
                <a:gridCol w="10472757"/>
              </a:tblGrid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hotel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There are two types of hotels, one is City Hotel and another is Resort Hotel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is_canceled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Here 0 and 1 value indicates booking was cancelled (1) or not (0)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lead_time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Time-lapse between reservation and actual arrival date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arrival_date_year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Year of arrival date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0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arrival_date_month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Month of arrival date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arrival_date_week_number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Week number of arrival date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arrival_date_day_of_month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Day of arrival date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stays_in_weekend_nights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weekend nights (Saturday or Sunday) spent at the hotel by the guests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0790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870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01048" y="9292898"/>
            <a:ext cx="3186952" cy="1025602"/>
          </a:xfrm>
          <a:custGeom>
            <a:avLst/>
            <a:gdLst/>
            <a:ahLst/>
            <a:cxnLst/>
            <a:rect r="r" b="b" t="t" l="l"/>
            <a:pathLst>
              <a:path h="1025602" w="3186952">
                <a:moveTo>
                  <a:pt x="0" y="0"/>
                </a:moveTo>
                <a:lnTo>
                  <a:pt x="3186952" y="0"/>
                </a:lnTo>
                <a:lnTo>
                  <a:pt x="3186952" y="1025602"/>
                </a:lnTo>
                <a:lnTo>
                  <a:pt x="0" y="1025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47207" r="0" b="-986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9276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80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990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3525" y="1005825"/>
            <a:ext cx="14679150" cy="96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Data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Description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597500" y="2932372"/>
          <a:ext cx="15062200" cy="5511800"/>
        </p:xfrm>
        <a:graphic>
          <a:graphicData uri="http://schemas.openxmlformats.org/drawingml/2006/table">
            <a:tbl>
              <a:tblPr/>
              <a:tblGrid>
                <a:gridCol w="4589443"/>
                <a:gridCol w="10472757"/>
              </a:tblGrid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stays_in_week_nights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weeknights (Monday to Friday) spent at the hotel by the guests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adults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adults among guests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children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children among guests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babies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babies among guests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0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meal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meal booked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country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Country of guests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market_segment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Designation of market segment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distribution_channel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Name of booking distribution channel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0790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870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01048" y="9292898"/>
            <a:ext cx="3186952" cy="1025602"/>
          </a:xfrm>
          <a:custGeom>
            <a:avLst/>
            <a:gdLst/>
            <a:ahLst/>
            <a:cxnLst/>
            <a:rect r="r" b="b" t="t" l="l"/>
            <a:pathLst>
              <a:path h="1025602" w="3186952">
                <a:moveTo>
                  <a:pt x="0" y="0"/>
                </a:moveTo>
                <a:lnTo>
                  <a:pt x="3186952" y="0"/>
                </a:lnTo>
                <a:lnTo>
                  <a:pt x="3186952" y="1025602"/>
                </a:lnTo>
                <a:lnTo>
                  <a:pt x="0" y="1025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47207" r="0" b="-986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9276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80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990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3525" y="1005825"/>
            <a:ext cx="14679150" cy="96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Data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Description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597500" y="2932372"/>
          <a:ext cx="15062200" cy="5511800"/>
        </p:xfrm>
        <a:graphic>
          <a:graphicData uri="http://schemas.openxmlformats.org/drawingml/2006/table">
            <a:tbl>
              <a:tblPr/>
              <a:tblGrid>
                <a:gridCol w="4589443"/>
                <a:gridCol w="10472757"/>
              </a:tblGrid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is_repeated_guest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If the booking was from a repeated guest (1) or not (0)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previous_cancellations 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83"/>
                        </a:lnSpc>
                        <a:defRPr/>
                      </a:pPr>
                      <a:r>
                        <a:rPr lang="en-US" sz="18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previous bookings that were cancelled by the customer prior to the current booking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previous_bookings_not_canceled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previous bookings not cancelled by the customer prior to the current booking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reserved_room_type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of room type reserved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assigned_room_type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of room type assigned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7060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booking_changes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changes/ amendments made to the booking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deposit_type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the deposit made by the guest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agent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 of travel agent who made the booking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407900" y="3407900"/>
            <a:ext cx="7740248" cy="924450"/>
          </a:xfrm>
          <a:custGeom>
            <a:avLst/>
            <a:gdLst/>
            <a:ahLst/>
            <a:cxnLst/>
            <a:rect r="r" b="b" t="t" l="l"/>
            <a:pathLst>
              <a:path h="924450" w="7740248">
                <a:moveTo>
                  <a:pt x="0" y="0"/>
                </a:moveTo>
                <a:lnTo>
                  <a:pt x="7740248" y="0"/>
                </a:lnTo>
                <a:lnTo>
                  <a:pt x="7740248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5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87076" y="8378276"/>
            <a:ext cx="2898602" cy="924450"/>
          </a:xfrm>
          <a:custGeom>
            <a:avLst/>
            <a:gdLst/>
            <a:ahLst/>
            <a:cxnLst/>
            <a:rect r="r" b="b" t="t" l="l"/>
            <a:pathLst>
              <a:path h="924450" w="2898602">
                <a:moveTo>
                  <a:pt x="0" y="0"/>
                </a:moveTo>
                <a:lnTo>
                  <a:pt x="2898602" y="0"/>
                </a:lnTo>
                <a:lnTo>
                  <a:pt x="2898602" y="924450"/>
                </a:lnTo>
                <a:lnTo>
                  <a:pt x="0" y="9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60" r="-167036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01048" y="9292898"/>
            <a:ext cx="3186952" cy="1025602"/>
          </a:xfrm>
          <a:custGeom>
            <a:avLst/>
            <a:gdLst/>
            <a:ahLst/>
            <a:cxnLst/>
            <a:rect r="r" b="b" t="t" l="l"/>
            <a:pathLst>
              <a:path h="1025602" w="3186952">
                <a:moveTo>
                  <a:pt x="0" y="0"/>
                </a:moveTo>
                <a:lnTo>
                  <a:pt x="3186952" y="0"/>
                </a:lnTo>
                <a:lnTo>
                  <a:pt x="3186952" y="1025602"/>
                </a:lnTo>
                <a:lnTo>
                  <a:pt x="0" y="1025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99" t="-147207" r="0" b="-986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9276" y="-2736350"/>
            <a:ext cx="4917346" cy="4917348"/>
          </a:xfrm>
          <a:custGeom>
            <a:avLst/>
            <a:gdLst/>
            <a:ahLst/>
            <a:cxnLst/>
            <a:rect r="r" b="b" t="t" l="l"/>
            <a:pathLst>
              <a:path h="4917348" w="4917346">
                <a:moveTo>
                  <a:pt x="0" y="0"/>
                </a:moveTo>
                <a:lnTo>
                  <a:pt x="4917346" y="0"/>
                </a:lnTo>
                <a:lnTo>
                  <a:pt x="4917346" y="4917348"/>
                </a:lnTo>
                <a:lnTo>
                  <a:pt x="0" y="4917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800" y="9375900"/>
            <a:ext cx="2854800" cy="2854800"/>
            <a:chOff x="0" y="0"/>
            <a:chExt cx="3806400" cy="38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6444" cy="3806444"/>
            </a:xfrm>
            <a:custGeom>
              <a:avLst/>
              <a:gdLst/>
              <a:ahLst/>
              <a:cxnLst/>
              <a:rect r="r" b="b" t="t" l="l"/>
              <a:pathLst>
                <a:path h="3806444" w="3806444">
                  <a:moveTo>
                    <a:pt x="0" y="1903222"/>
                  </a:moveTo>
                  <a:cubicBezTo>
                    <a:pt x="0" y="852043"/>
                    <a:pt x="852043" y="0"/>
                    <a:pt x="1903222" y="0"/>
                  </a:cubicBezTo>
                  <a:cubicBezTo>
                    <a:pt x="2954401" y="0"/>
                    <a:pt x="3806444" y="852043"/>
                    <a:pt x="3806444" y="1903222"/>
                  </a:cubicBezTo>
                  <a:cubicBezTo>
                    <a:pt x="3806444" y="2954401"/>
                    <a:pt x="2954274" y="3806444"/>
                    <a:pt x="1903222" y="3806444"/>
                  </a:cubicBezTo>
                  <a:cubicBezTo>
                    <a:pt x="852170" y="3806444"/>
                    <a:pt x="0" y="2954274"/>
                    <a:pt x="0" y="190322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79904" y="9733090"/>
            <a:ext cx="1670864" cy="800180"/>
          </a:xfrm>
          <a:custGeom>
            <a:avLst/>
            <a:gdLst/>
            <a:ahLst/>
            <a:cxnLst/>
            <a:rect r="r" b="b" t="t" l="l"/>
            <a:pathLst>
              <a:path h="800180" w="1670864">
                <a:moveTo>
                  <a:pt x="0" y="0"/>
                </a:moveTo>
                <a:lnTo>
                  <a:pt x="1670864" y="0"/>
                </a:lnTo>
                <a:lnTo>
                  <a:pt x="1670864" y="800180"/>
                </a:lnTo>
                <a:lnTo>
                  <a:pt x="0" y="80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3525" y="1005825"/>
            <a:ext cx="14679150" cy="96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Data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Description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597500" y="2932372"/>
          <a:ext cx="15062200" cy="5511800"/>
        </p:xfrm>
        <a:graphic>
          <a:graphicData uri="http://schemas.openxmlformats.org/drawingml/2006/table">
            <a:tbl>
              <a:tblPr/>
              <a:tblGrid>
                <a:gridCol w="4589443"/>
                <a:gridCol w="10472757"/>
              </a:tblGrid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company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 of the company that made the booking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days_in_waiting_list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days the booking was in the waiting list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customer_type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customer, assuming one of four categories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adr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Average Daily Rate, as defined by dividing the sum of all lodging transactions by the total number of staying nights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0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required_car_parking_spaces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car parking spaces required by the customer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total_of_special_requests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special requests made by the customer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reservation_status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Reservation status (Canceled, Check-Out or No-Show)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ED"/>
                    </a:solidFill>
                  </a:tcPr>
                </a:tc>
              </a:tr>
              <a:tr h="6865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36"/>
                        </a:lnSpc>
                        <a:defRPr/>
                      </a:pPr>
                      <a:r>
                        <a:rPr lang="en-US" sz="2200">
                          <a:solidFill>
                            <a:srgbClr val="FE8175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reservation_status_date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60"/>
                        </a:lnSpc>
                        <a:defRPr/>
                      </a:pPr>
                      <a:r>
                        <a:rPr lang="en-US" sz="2000">
                          <a:solidFill>
                            <a:srgbClr val="3A4C6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 at which the last reservation status was updated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81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6150" y="7287200"/>
            <a:ext cx="4452000" cy="4453200"/>
            <a:chOff x="0" y="0"/>
            <a:chExt cx="5936000" cy="593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35980" cy="5937631"/>
            </a:xfrm>
            <a:custGeom>
              <a:avLst/>
              <a:gdLst/>
              <a:ahLst/>
              <a:cxnLst/>
              <a:rect r="r" b="b" t="t" l="l"/>
              <a:pathLst>
                <a:path h="5937631" w="5935980">
                  <a:moveTo>
                    <a:pt x="0" y="2968752"/>
                  </a:moveTo>
                  <a:cubicBezTo>
                    <a:pt x="0" y="1329182"/>
                    <a:pt x="1328801" y="0"/>
                    <a:pt x="2967990" y="0"/>
                  </a:cubicBezTo>
                  <a:cubicBezTo>
                    <a:pt x="4607179" y="0"/>
                    <a:pt x="5935980" y="1329182"/>
                    <a:pt x="5935980" y="2968752"/>
                  </a:cubicBezTo>
                  <a:cubicBezTo>
                    <a:pt x="5935980" y="4608322"/>
                    <a:pt x="4607179" y="5937631"/>
                    <a:pt x="2967990" y="5937631"/>
                  </a:cubicBezTo>
                  <a:cubicBezTo>
                    <a:pt x="1328801" y="5937631"/>
                    <a:pt x="0" y="4608449"/>
                    <a:pt x="0" y="2968752"/>
                  </a:cubicBezTo>
                  <a:close/>
                </a:path>
              </a:pathLst>
            </a:custGeom>
            <a:solidFill>
              <a:srgbClr val="3A4C68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-5400000">
            <a:off x="15520124" y="881676"/>
            <a:ext cx="3649552" cy="1886202"/>
          </a:xfrm>
          <a:custGeom>
            <a:avLst/>
            <a:gdLst/>
            <a:ahLst/>
            <a:cxnLst/>
            <a:rect r="r" b="b" t="t" l="l"/>
            <a:pathLst>
              <a:path h="1886202" w="3649552">
                <a:moveTo>
                  <a:pt x="3649552" y="0"/>
                </a:moveTo>
                <a:lnTo>
                  <a:pt x="0" y="0"/>
                </a:lnTo>
                <a:lnTo>
                  <a:pt x="0" y="1886202"/>
                </a:lnTo>
                <a:lnTo>
                  <a:pt x="3649552" y="1886202"/>
                </a:lnTo>
                <a:lnTo>
                  <a:pt x="3649552" y="0"/>
                </a:lnTo>
                <a:close/>
              </a:path>
            </a:pathLst>
          </a:custGeom>
          <a:blipFill>
            <a:blip r:embed="rId3"/>
            <a:stretch>
              <a:fillRect l="-11299" t="-43890" r="0" b="-7145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636" y="9240466"/>
            <a:ext cx="1727444" cy="827278"/>
          </a:xfrm>
          <a:custGeom>
            <a:avLst/>
            <a:gdLst/>
            <a:ahLst/>
            <a:cxnLst/>
            <a:rect r="r" b="b" t="t" l="l"/>
            <a:pathLst>
              <a:path h="827278" w="1727444">
                <a:moveTo>
                  <a:pt x="0" y="0"/>
                </a:moveTo>
                <a:lnTo>
                  <a:pt x="1727444" y="0"/>
                </a:lnTo>
                <a:lnTo>
                  <a:pt x="1727444" y="827278"/>
                </a:lnTo>
                <a:lnTo>
                  <a:pt x="0" y="827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9180" y="9240450"/>
            <a:ext cx="1074846" cy="546710"/>
          </a:xfrm>
          <a:custGeom>
            <a:avLst/>
            <a:gdLst/>
            <a:ahLst/>
            <a:cxnLst/>
            <a:rect r="r" b="b" t="t" l="l"/>
            <a:pathLst>
              <a:path h="546710" w="1074846">
                <a:moveTo>
                  <a:pt x="0" y="0"/>
                </a:moveTo>
                <a:lnTo>
                  <a:pt x="1074846" y="0"/>
                </a:lnTo>
                <a:lnTo>
                  <a:pt x="1074846" y="546710"/>
                </a:lnTo>
                <a:lnTo>
                  <a:pt x="0" y="5467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7068" y="-1131800"/>
            <a:ext cx="2002622" cy="2772657"/>
          </a:xfrm>
          <a:custGeom>
            <a:avLst/>
            <a:gdLst/>
            <a:ahLst/>
            <a:cxnLst/>
            <a:rect r="r" b="b" t="t" l="l"/>
            <a:pathLst>
              <a:path h="2772657" w="2002622">
                <a:moveTo>
                  <a:pt x="0" y="0"/>
                </a:moveTo>
                <a:lnTo>
                  <a:pt x="2002622" y="0"/>
                </a:lnTo>
                <a:lnTo>
                  <a:pt x="2002622" y="2772657"/>
                </a:lnTo>
                <a:lnTo>
                  <a:pt x="0" y="27726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005825"/>
            <a:ext cx="13614750" cy="132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0"/>
              </a:lnSpc>
            </a:pPr>
            <a:r>
              <a:rPr lang="en-US" sz="7600">
                <a:solidFill>
                  <a:srgbClr val="FE8175"/>
                </a:solidFill>
                <a:latin typeface="Anton"/>
                <a:ea typeface="Anton"/>
                <a:cs typeface="Anton"/>
                <a:sym typeface="Anton"/>
              </a:rPr>
              <a:t>Data </a:t>
            </a:r>
            <a:r>
              <a:rPr lang="en-US" sz="7600">
                <a:solidFill>
                  <a:srgbClr val="3A4C68"/>
                </a:solidFill>
                <a:latin typeface="Anton"/>
                <a:ea typeface="Anton"/>
                <a:cs typeface="Anton"/>
                <a:sym typeface="Anton"/>
              </a:rPr>
              <a:t>Summary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2346475"/>
            <a:ext cx="14497350" cy="73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This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data set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contains a single file which compares various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booking information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between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two hotels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City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Resort Hotel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Includes information such as when the booking was made,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length of stay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the number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adults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children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and/or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babies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and the number of available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parking spaces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among other things.</a:t>
            </a:r>
          </a:p>
          <a:p>
            <a:pPr algn="l" marL="955040" indent="-47752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dataset contains a total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119390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rows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32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columns.</a:t>
            </a:r>
          </a:p>
          <a:p>
            <a:pPr algn="l" marL="955040" indent="-47752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All the columns are divided into three dtypes :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Object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float64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int64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This dataset does have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duplicated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as well as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null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 There are total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31994 duplicate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four columns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have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missing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/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null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maximum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number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missing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 are from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'Company'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column then followed by 'Agent', 'Country' and 'Children' columns. The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'Children'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column consists of only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4 null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, while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'Company' 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column consists of </a:t>
            </a:r>
            <a:r>
              <a:rPr lang="en-US" sz="2799">
                <a:solidFill>
                  <a:srgbClr val="3A4C68"/>
                </a:solidFill>
                <a:latin typeface="Arimo Bold"/>
                <a:ea typeface="Arimo Bold"/>
                <a:cs typeface="Arimo Bold"/>
                <a:sym typeface="Arimo Bold"/>
              </a:rPr>
              <a:t>112593 null values</a:t>
            </a:r>
            <a:r>
              <a:rPr lang="en-US" sz="2799">
                <a:solidFill>
                  <a:srgbClr val="3A4C6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955040" indent="-477520" lvl="1">
              <a:lnSpc>
                <a:spcPts val="436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DAGMU08auik</dc:identifier>
  <dcterms:modified xsi:type="dcterms:W3CDTF">2011-08-01T06:04:30Z</dcterms:modified>
  <cp:revision>1</cp:revision>
  <dc:title>Capstone Project-1 (Hotel Booking Analysis.PPT).pptx</dc:title>
</cp:coreProperties>
</file>