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9" r:id="rId7"/>
    <p:sldId id="277" r:id="rId8"/>
    <p:sldId id="263" r:id="rId9"/>
    <p:sldId id="281" r:id="rId10"/>
    <p:sldId id="282" r:id="rId11"/>
    <p:sldId id="278" r:id="rId12"/>
    <p:sldId id="261" r:id="rId13"/>
    <p:sldId id="283" r:id="rId14"/>
    <p:sldId id="284" r:id="rId15"/>
    <p:sldId id="286" r:id="rId16"/>
    <p:sldId id="287" r:id="rId17"/>
    <p:sldId id="288" r:id="rId18"/>
    <p:sldId id="289" r:id="rId19"/>
    <p:sldId id="293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27839"/>
            <a:ext cx="8915399" cy="4089485"/>
          </a:xfrm>
        </p:spPr>
        <p:txBody>
          <a:bodyPr>
            <a:normAutofit fontScale="90000"/>
          </a:bodyPr>
          <a:lstStyle/>
          <a:p>
            <a:r>
              <a:rPr lang="en-GB" dirty="0"/>
              <a:t>Applying K-Means Clustering to Photon Patterns for an Optimal Approach to Photon Density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MSci</a:t>
            </a:r>
            <a:r>
              <a:rPr lang="en-GB" dirty="0"/>
              <a:t> Thesis</a:t>
            </a:r>
          </a:p>
          <a:p>
            <a:r>
              <a:rPr lang="en-GB" dirty="0"/>
              <a:t>Fadl Akkad - 799347</a:t>
            </a:r>
          </a:p>
        </p:txBody>
      </p:sp>
    </p:spTree>
    <p:extLst>
      <p:ext uri="{BB962C8B-B14F-4D97-AF65-F5344CB8AC3E}">
        <p14:creationId xmlns:p14="http://schemas.microsoft.com/office/powerpoint/2010/main" val="221014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7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9211" y="1465302"/>
            <a:ext cx="807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Closer Inspection Regarding Photon Mapping and Density Estimation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2266" y="4945737"/>
            <a:ext cx="8566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Demonstration by Spencer and Jones of the more efficient uses of radiance estimates, with (c) being the result of purposeful photon categorisation. ”Hierarchical Photon Mapping”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633" y="2063234"/>
            <a:ext cx="704697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24130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/>
              <a:t>J Chen, B Wang, and J.H Yong. “Improved Stochastic Progressive Photon Mapping with Metropolis Sampling”. </a:t>
            </a:r>
          </a:p>
          <a:p>
            <a:pPr marL="0" indent="0">
              <a:buNone/>
            </a:pPr>
            <a:r>
              <a:rPr lang="en-GB" sz="1100" dirty="0"/>
              <a:t>T Hachisuka and H.W Jensen. “Stochastic Progressive Photon Mapping”.</a:t>
            </a:r>
          </a:p>
          <a:p>
            <a:pPr marL="0" indent="0">
              <a:buNone/>
            </a:pPr>
            <a:r>
              <a:rPr lang="en-GB" sz="1100" dirty="0"/>
              <a:t>T Hachisuka and H.W Jensen. “Robust Adaptive Photon Tracing Using Photon Path Visibility”.</a:t>
            </a:r>
          </a:p>
          <a:p>
            <a:pPr marL="0" indent="0">
              <a:buNone/>
            </a:pPr>
            <a:r>
              <a:rPr lang="en-GB" sz="1100" dirty="0"/>
              <a:t>T Hachisuka, S Ogaki, and H.W Jensen. “Progressive Photon Mapping”.</a:t>
            </a:r>
          </a:p>
          <a:p>
            <a:pPr marL="0" indent="0">
              <a:buNone/>
            </a:pPr>
            <a:r>
              <a:rPr lang="en-GB" sz="1100" dirty="0"/>
              <a:t>H.W Jensen. “Global Illumination Using Photon Maps”.</a:t>
            </a:r>
          </a:p>
          <a:p>
            <a:pPr marL="0" indent="0">
              <a:buNone/>
            </a:pPr>
            <a:r>
              <a:rPr lang="en-GB" sz="1100" dirty="0"/>
              <a:t>Alexander Keller et al. “A Divide-and-Conquer Algorithm for Simultaneous Photon Map Queries”.</a:t>
            </a:r>
          </a:p>
          <a:p>
            <a:pPr marL="0" indent="0">
              <a:buNone/>
            </a:pPr>
            <a:r>
              <a:rPr lang="en-GB" sz="1100" dirty="0"/>
              <a:t>K </a:t>
            </a:r>
            <a:r>
              <a:rPr lang="en-GB" sz="1100" dirty="0" err="1"/>
              <a:t>Myszkowski</a:t>
            </a:r>
            <a:r>
              <a:rPr lang="en-GB" sz="1100" dirty="0"/>
              <a:t>. “Lighting Reconstruction Using Fast and Adaptive Density Estimation Techniques”.</a:t>
            </a:r>
          </a:p>
          <a:p>
            <a:pPr marL="0" indent="0">
              <a:buNone/>
            </a:pPr>
            <a:r>
              <a:rPr lang="en-GB" sz="1100" dirty="0"/>
              <a:t>R </a:t>
            </a:r>
            <a:r>
              <a:rPr lang="en-GB" sz="1100" dirty="0" err="1"/>
              <a:t>Schregle</a:t>
            </a:r>
            <a:r>
              <a:rPr lang="en-GB" sz="1100" dirty="0"/>
              <a:t>. “Bias Compensation for Photon Maps”.</a:t>
            </a:r>
          </a:p>
          <a:p>
            <a:pPr marL="0" indent="0">
              <a:buNone/>
            </a:pPr>
            <a:r>
              <a:rPr lang="en-GB" sz="1100" dirty="0"/>
              <a:t>P Shirley et al. “Global Illumination via Density-Estimation”.</a:t>
            </a:r>
          </a:p>
          <a:p>
            <a:pPr marL="0" indent="0">
              <a:buNone/>
            </a:pPr>
            <a:r>
              <a:rPr lang="en-GB" sz="1100" dirty="0"/>
              <a:t>B Spencer and M.W Jones. “</a:t>
            </a:r>
            <a:r>
              <a:rPr lang="en-GB" sz="1100" dirty="0" err="1"/>
              <a:t>Heirarchical</a:t>
            </a:r>
            <a:r>
              <a:rPr lang="en-GB" sz="1100" dirty="0"/>
              <a:t> Photon Mapping”.</a:t>
            </a:r>
          </a:p>
          <a:p>
            <a:pPr marL="0" indent="0">
              <a:buNone/>
            </a:pPr>
            <a:r>
              <a:rPr lang="en-GB" sz="1100" dirty="0"/>
              <a:t>B Spencer and M.W Jones. “Into the Blue: Better Caustics Through Photon Relaxations”.</a:t>
            </a:r>
          </a:p>
          <a:p>
            <a:pPr marL="0" indent="0">
              <a:buNone/>
            </a:pPr>
            <a:r>
              <a:rPr lang="en-GB" sz="1100" dirty="0"/>
              <a:t>B Spencer and M.W Jones. “Photon Parameterisation for Robust Relaxation Constraints”.</a:t>
            </a:r>
          </a:p>
          <a:p>
            <a:pPr marL="0" indent="0">
              <a:buNone/>
            </a:pPr>
            <a:r>
              <a:rPr lang="en-GB" sz="1100" dirty="0"/>
              <a:t>B Spencer and M.W Jones. “Progressive Photon Relaxation”.</a:t>
            </a:r>
          </a:p>
          <a:p>
            <a:pPr marL="0" indent="0">
              <a:buNone/>
            </a:pPr>
            <a:r>
              <a:rPr lang="en-GB" sz="1100" dirty="0"/>
              <a:t>B Walter. “Density Estimation Techniques for Global Illumination - </a:t>
            </a:r>
            <a:r>
              <a:rPr lang="en-GB" sz="1100" dirty="0" err="1"/>
              <a:t>phD</a:t>
            </a:r>
            <a:r>
              <a:rPr lang="en-GB" sz="1100" dirty="0"/>
              <a:t> Thesis”.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1465302"/>
            <a:ext cx="798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Innovations Regarding Progressive Stochastic Photon Mapping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9212" y="1889552"/>
            <a:ext cx="7980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Closer Inspection Regarding Photon Mapping and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140555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38650"/>
          </a:xfrm>
        </p:spPr>
        <p:txBody>
          <a:bodyPr>
            <a:normAutofit/>
          </a:bodyPr>
          <a:lstStyle/>
          <a:p>
            <a:r>
              <a:rPr lang="en-GB" sz="2400" dirty="0"/>
              <a:t>K-Means clustering proves to be rewarding</a:t>
            </a:r>
          </a:p>
          <a:p>
            <a:endParaRPr lang="en-GB" sz="2400" dirty="0"/>
          </a:p>
          <a:p>
            <a:r>
              <a:rPr lang="en-GB" sz="2400" dirty="0"/>
              <a:t>Workable degree of flexibility</a:t>
            </a:r>
          </a:p>
          <a:p>
            <a:endParaRPr lang="en-GB" sz="2400" dirty="0"/>
          </a:p>
          <a:p>
            <a:r>
              <a:rPr lang="en-GB" sz="2400" dirty="0"/>
              <a:t>Dedicated to identifying patterns in densely populated samples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264555"/>
            <a:ext cx="798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Efficacy of K-Means Clustering for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28938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and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1264555"/>
            <a:ext cx="798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Algorithm Fundamentals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E. </a:t>
            </a:r>
            <a:r>
              <a:rPr lang="en-GB" sz="1600" dirty="0" err="1"/>
              <a:t>Forgy</a:t>
            </a:r>
            <a:r>
              <a:rPr lang="en-GB" sz="1600" dirty="0"/>
              <a:t>. “Cluster Analysis of Multivariate Data: Efficiency versus Interpretability of Classification”.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S.P. Lloyd. “Least Squares Quantization in PCM”.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J. A. </a:t>
            </a:r>
            <a:r>
              <a:rPr lang="en-GB" sz="1600" dirty="0" err="1"/>
              <a:t>Hartigan</a:t>
            </a:r>
            <a:r>
              <a:rPr lang="en-GB" sz="1600" dirty="0"/>
              <a:t> and M. A. Wong. “Algorithm AS 136: A K-Means Clustering Algorithm”.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J. </a:t>
            </a:r>
            <a:r>
              <a:rPr lang="en-GB" sz="1600" dirty="0" err="1"/>
              <a:t>MacQueen</a:t>
            </a:r>
            <a:r>
              <a:rPr lang="en-GB" sz="1600" dirty="0"/>
              <a:t>. Some  Methods  for  Classification and Analysis  of  Multivariate  Observations”.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G. </a:t>
            </a:r>
            <a:r>
              <a:rPr lang="en-GB" sz="1600" dirty="0" err="1"/>
              <a:t>Voronoi</a:t>
            </a:r>
            <a:r>
              <a:rPr lang="en-GB" sz="1600" dirty="0"/>
              <a:t>. “</a:t>
            </a:r>
            <a:r>
              <a:rPr lang="fr-FR" sz="1600" dirty="0"/>
              <a:t>Nouvelles applications des </a:t>
            </a:r>
            <a:r>
              <a:rPr lang="fr-FR" sz="1600" dirty="0" err="1"/>
              <a:t>parametres</a:t>
            </a:r>
            <a:r>
              <a:rPr lang="fr-FR" sz="1600" dirty="0"/>
              <a:t> continus a la </a:t>
            </a:r>
            <a:r>
              <a:rPr lang="fr-FR" sz="1600" dirty="0" err="1"/>
              <a:t>theorie</a:t>
            </a:r>
            <a:r>
              <a:rPr lang="fr-FR" sz="1600" dirty="0"/>
              <a:t> des formes quadratiques</a:t>
            </a:r>
            <a:r>
              <a:rPr lang="en-GB" sz="16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9480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38650"/>
          </a:xfrm>
        </p:spPr>
        <p:txBody>
          <a:bodyPr>
            <a:normAutofit/>
          </a:bodyPr>
          <a:lstStyle/>
          <a:p>
            <a:r>
              <a:rPr lang="en-GB" sz="2600" dirty="0"/>
              <a:t>Gather and Radiance Settings</a:t>
            </a:r>
          </a:p>
          <a:p>
            <a:endParaRPr lang="en-GB" sz="2600" dirty="0"/>
          </a:p>
          <a:p>
            <a:r>
              <a:rPr lang="en-GB" sz="2600" dirty="0"/>
              <a:t>Colour Categorisation</a:t>
            </a:r>
          </a:p>
          <a:p>
            <a:endParaRPr lang="en-GB" sz="2600" dirty="0"/>
          </a:p>
          <a:p>
            <a:r>
              <a:rPr lang="en-GB" sz="2600" dirty="0"/>
              <a:t>Iterative Passes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264555"/>
            <a:ext cx="798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Collecting Photon Locations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25006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Sample Environments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101" y="1502328"/>
            <a:ext cx="5959912" cy="4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Sample Environments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0" y="1465627"/>
            <a:ext cx="6256789" cy="4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Querying Gather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714260"/>
            <a:ext cx="820217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Constructing the 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18" y="1463602"/>
            <a:ext cx="7003748" cy="52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Constructing the K-Means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1480274"/>
            <a:ext cx="6974557" cy="51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392930"/>
          </a:xfrm>
        </p:spPr>
        <p:txBody>
          <a:bodyPr>
            <a:normAutofit/>
          </a:bodyPr>
          <a:lstStyle/>
          <a:p>
            <a:r>
              <a:rPr lang="en-GB" sz="2600" dirty="0"/>
              <a:t>Global illumination </a:t>
            </a:r>
          </a:p>
          <a:p>
            <a:endParaRPr lang="en-GB" sz="2600" dirty="0"/>
          </a:p>
          <a:p>
            <a:r>
              <a:rPr lang="en-GB" sz="2600" dirty="0"/>
              <a:t>Ray Tracing, Path Tracing</a:t>
            </a:r>
          </a:p>
          <a:p>
            <a:endParaRPr lang="en-GB" sz="2600" dirty="0"/>
          </a:p>
          <a:p>
            <a:r>
              <a:rPr lang="en-GB" sz="2600" dirty="0"/>
              <a:t>Photon Mapping – Density Estimation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Evaluation of Methodology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38650"/>
          </a:xfrm>
        </p:spPr>
        <p:txBody>
          <a:bodyPr>
            <a:normAutofit/>
          </a:bodyPr>
          <a:lstStyle/>
          <a:p>
            <a:r>
              <a:rPr lang="en-GB" sz="2400" dirty="0"/>
              <a:t>Requires further validation</a:t>
            </a:r>
          </a:p>
          <a:p>
            <a:endParaRPr lang="en-GB" sz="3200" dirty="0"/>
          </a:p>
          <a:p>
            <a:r>
              <a:rPr lang="en-GB" sz="2400" dirty="0"/>
              <a:t>May not provide the most accurate assortment of data samples</a:t>
            </a:r>
          </a:p>
          <a:p>
            <a:endParaRPr lang="en-GB" sz="3200" dirty="0"/>
          </a:p>
          <a:p>
            <a:r>
              <a:rPr lang="en-GB" sz="2400" dirty="0"/>
              <a:t>Area of improvement? K-D trees, collect samples more efficiently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2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27839"/>
            <a:ext cx="8915399" cy="4089485"/>
          </a:xfrm>
        </p:spPr>
        <p:txBody>
          <a:bodyPr>
            <a:normAutofit fontScale="90000"/>
          </a:bodyPr>
          <a:lstStyle/>
          <a:p>
            <a:r>
              <a:rPr lang="en-GB" dirty="0"/>
              <a:t>Applying K-Means Clustering to Photon Patterns for an Optimal Approach to Photon Density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MSci</a:t>
            </a:r>
            <a:r>
              <a:rPr lang="en-GB" dirty="0"/>
              <a:t> Thesis</a:t>
            </a:r>
          </a:p>
          <a:p>
            <a:r>
              <a:rPr lang="en-GB" dirty="0"/>
              <a:t>Fadl Akkad - 799347</a:t>
            </a:r>
          </a:p>
        </p:txBody>
      </p:sp>
    </p:spTree>
    <p:extLst>
      <p:ext uri="{BB962C8B-B14F-4D97-AF65-F5344CB8AC3E}">
        <p14:creationId xmlns:p14="http://schemas.microsoft.com/office/powerpoint/2010/main" val="125694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590"/>
            <a:ext cx="8915400" cy="3777622"/>
          </a:xfrm>
        </p:spPr>
        <p:txBody>
          <a:bodyPr/>
          <a:lstStyle/>
          <a:p>
            <a:r>
              <a:rPr lang="en-GB" sz="1600" dirty="0"/>
              <a:t>Many innovations regarding photon mapping.</a:t>
            </a:r>
          </a:p>
          <a:p>
            <a:r>
              <a:rPr lang="en-GB" sz="1600" dirty="0"/>
              <a:t>Progressive Photon Mapping (PPM)</a:t>
            </a:r>
          </a:p>
          <a:p>
            <a:r>
              <a:rPr lang="en-GB" sz="1600" dirty="0"/>
              <a:t>Stochastic Progressive Photon Mapping(SPPM)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15" y="2689489"/>
            <a:ext cx="7925906" cy="2758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1215" y="5940701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Hachisuka, S Ogaki, and H.W Jensen. “Progressive Photon Mapping”. </a:t>
            </a:r>
          </a:p>
        </p:txBody>
      </p:sp>
    </p:spTree>
    <p:extLst>
      <p:ext uri="{BB962C8B-B14F-4D97-AF65-F5344CB8AC3E}">
        <p14:creationId xmlns:p14="http://schemas.microsoft.com/office/powerpoint/2010/main" val="24132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2423"/>
            <a:ext cx="8915400" cy="5071267"/>
          </a:xfrm>
        </p:spPr>
        <p:txBody>
          <a:bodyPr>
            <a:normAutofit/>
          </a:bodyPr>
          <a:lstStyle/>
          <a:p>
            <a:r>
              <a:rPr lang="en-GB" sz="3600" dirty="0"/>
              <a:t>K-Means?</a:t>
            </a:r>
          </a:p>
          <a:p>
            <a:endParaRPr lang="en-GB" sz="2400" dirty="0"/>
          </a:p>
          <a:p>
            <a:r>
              <a:rPr lang="en-GB" sz="2400" dirty="0"/>
              <a:t>Alternative</a:t>
            </a:r>
          </a:p>
          <a:p>
            <a:endParaRPr lang="en-GB" sz="2400" dirty="0"/>
          </a:p>
          <a:p>
            <a:r>
              <a:rPr lang="en-GB" sz="2400" dirty="0"/>
              <a:t>Technicalities</a:t>
            </a:r>
          </a:p>
          <a:p>
            <a:endParaRPr lang="en-GB" sz="2400" dirty="0"/>
          </a:p>
          <a:p>
            <a:r>
              <a:rPr lang="en-GB" sz="2400" dirty="0"/>
              <a:t>Advantageous to density estimation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727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Monte Carlo Rendering</a:t>
            </a:r>
          </a:p>
          <a:p>
            <a:pPr lvl="1"/>
            <a:r>
              <a:rPr lang="en-GB" sz="2000" dirty="0"/>
              <a:t>Evaluating diffuse paths with path tracing</a:t>
            </a:r>
          </a:p>
          <a:p>
            <a:pPr lvl="1"/>
            <a:r>
              <a:rPr lang="en-GB" sz="2000" dirty="0"/>
              <a:t>Monte Carlo radiosity</a:t>
            </a:r>
          </a:p>
          <a:p>
            <a:r>
              <a:rPr lang="en-GB" sz="2400" dirty="0"/>
              <a:t>Caustic forecasting</a:t>
            </a:r>
          </a:p>
          <a:p>
            <a:r>
              <a:rPr lang="en-GB" sz="2400" dirty="0"/>
              <a:t>Evaluation of ‘K-Means’ and GPU performance</a:t>
            </a:r>
          </a:p>
          <a:p>
            <a:r>
              <a:rPr lang="en-GB" sz="2400" dirty="0"/>
              <a:t>Scalable Interactive Global Illumination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1465302"/>
            <a:ext cx="65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Examination of Viable Global Illumination Methodologies</a:t>
            </a:r>
          </a:p>
        </p:txBody>
      </p:sp>
    </p:spTree>
    <p:extLst>
      <p:ext uri="{BB962C8B-B14F-4D97-AF65-F5344CB8AC3E}">
        <p14:creationId xmlns:p14="http://schemas.microsoft.com/office/powerpoint/2010/main" val="35144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02" y="2452876"/>
            <a:ext cx="7935432" cy="2248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0502" y="4848856"/>
            <a:ext cx="933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Progress made by Doidge et al. ”Mixing Monte Carlo and Progressive Rendering for Improved Global Illumination”</a:t>
            </a:r>
          </a:p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9212" y="1465302"/>
            <a:ext cx="65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Examination of Viable Global Illumination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0953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1465302"/>
            <a:ext cx="65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Examination of Viable Global Illumination Methodologies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273" y="2193014"/>
            <a:ext cx="92697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David Arthur and Sergei </a:t>
            </a:r>
            <a:r>
              <a:rPr lang="en-GB" sz="1100" dirty="0" err="1"/>
              <a:t>Vassilvitskii</a:t>
            </a:r>
            <a:r>
              <a:rPr lang="en-GB" sz="1100" dirty="0"/>
              <a:t>. “How Slow is the K-Means Method?”</a:t>
            </a:r>
          </a:p>
          <a:p>
            <a:endParaRPr lang="en-GB" sz="1100" dirty="0"/>
          </a:p>
          <a:p>
            <a:r>
              <a:rPr lang="en-GB" sz="1100" dirty="0"/>
              <a:t>C </a:t>
            </a:r>
            <a:r>
              <a:rPr lang="en-GB" sz="1100" dirty="0" err="1"/>
              <a:t>Benthin</a:t>
            </a:r>
            <a:r>
              <a:rPr lang="en-GB" sz="1100" dirty="0"/>
              <a:t>, I Wald, and P </a:t>
            </a:r>
            <a:r>
              <a:rPr lang="en-GB" sz="1100" dirty="0" err="1"/>
              <a:t>Slasallek</a:t>
            </a:r>
            <a:r>
              <a:rPr lang="en-GB" sz="1100" dirty="0"/>
              <a:t>. “A Scalable Approach to Global Illumination”.</a:t>
            </a:r>
          </a:p>
          <a:p>
            <a:endParaRPr lang="en-GB" sz="1100" dirty="0"/>
          </a:p>
          <a:p>
            <a:r>
              <a:rPr lang="en-GB" sz="1100" dirty="0"/>
              <a:t>B.C Budge, J.C Anderson, and K.I Joy. “Caustic Forecasting: Unbiased Estimation of Caustic Lighting for Global Illumination”.</a:t>
            </a:r>
          </a:p>
          <a:p>
            <a:endParaRPr lang="en-GB" sz="1100" dirty="0"/>
          </a:p>
          <a:p>
            <a:r>
              <a:rPr lang="en-GB" sz="1100" dirty="0"/>
              <a:t>H </a:t>
            </a:r>
            <a:r>
              <a:rPr lang="en-GB" sz="1100" dirty="0" err="1"/>
              <a:t>Dammertz</a:t>
            </a:r>
            <a:r>
              <a:rPr lang="en-GB" sz="1100" dirty="0"/>
              <a:t>, A Keller, and H.P.A </a:t>
            </a:r>
            <a:r>
              <a:rPr lang="en-GB" sz="1100" dirty="0" err="1"/>
              <a:t>Lensch</a:t>
            </a:r>
            <a:r>
              <a:rPr lang="en-GB" sz="1100" dirty="0"/>
              <a:t>. “Progressive Point-Light-Based Global Illumination”.</a:t>
            </a:r>
          </a:p>
          <a:p>
            <a:endParaRPr lang="en-GB" sz="1100" dirty="0"/>
          </a:p>
          <a:p>
            <a:r>
              <a:rPr lang="en-GB" sz="1100" dirty="0"/>
              <a:t>Ian C. Doidge, Mark W. Jones, and Benjamin Mora. “Mixing Monte Carlo and Progressive Rendering for Improved Global Illumination”.</a:t>
            </a:r>
          </a:p>
          <a:p>
            <a:endParaRPr lang="en-GB" sz="1100" dirty="0"/>
          </a:p>
          <a:p>
            <a:r>
              <a:rPr lang="en-GB" sz="1100" dirty="0"/>
              <a:t>Pascal </a:t>
            </a:r>
            <a:r>
              <a:rPr lang="en-GB" sz="1100" dirty="0" err="1"/>
              <a:t>Gautron</a:t>
            </a:r>
            <a:r>
              <a:rPr lang="en-GB" sz="1100" dirty="0"/>
              <a:t> et al. “Radiance Cache Splatting: A GPU </a:t>
            </a:r>
            <a:r>
              <a:rPr lang="en-GB" sz="1100" dirty="0" err="1"/>
              <a:t>Freindly</a:t>
            </a:r>
            <a:r>
              <a:rPr lang="en-GB" sz="1100" dirty="0"/>
              <a:t> Global Illumination Algorithm”.</a:t>
            </a:r>
          </a:p>
          <a:p>
            <a:endParaRPr lang="en-GB" sz="1100" dirty="0"/>
          </a:p>
          <a:p>
            <a:r>
              <a:rPr lang="en-GB" sz="1100" dirty="0"/>
              <a:t>E.P </a:t>
            </a:r>
            <a:r>
              <a:rPr lang="en-GB" sz="1100" dirty="0" err="1"/>
              <a:t>Lafortune</a:t>
            </a:r>
            <a:r>
              <a:rPr lang="en-GB" sz="1100" dirty="0"/>
              <a:t> and Y.D Willems. “Bi-Directional Path Tracing”.</a:t>
            </a:r>
          </a:p>
          <a:p>
            <a:endParaRPr lang="en-GB" sz="1100" dirty="0"/>
          </a:p>
          <a:p>
            <a:r>
              <a:rPr lang="en-GB" sz="1100" dirty="0"/>
              <a:t>E </a:t>
            </a:r>
            <a:r>
              <a:rPr lang="en-GB" sz="1100" dirty="0" err="1"/>
              <a:t>Veach</a:t>
            </a:r>
            <a:r>
              <a:rPr lang="en-GB" sz="1100" dirty="0"/>
              <a:t> and L.J </a:t>
            </a:r>
            <a:r>
              <a:rPr lang="en-GB" sz="1100" dirty="0" err="1"/>
              <a:t>Guibas</a:t>
            </a:r>
            <a:r>
              <a:rPr lang="en-GB" sz="1100" dirty="0"/>
              <a:t>. “Optimally Combining Sampling Techniques for Monte Carlo Rendering”.</a:t>
            </a:r>
          </a:p>
          <a:p>
            <a:endParaRPr lang="en-GB" sz="1100" dirty="0"/>
          </a:p>
          <a:p>
            <a:r>
              <a:rPr lang="en-GB" sz="1100" dirty="0"/>
              <a:t>Vincent </a:t>
            </a:r>
            <a:r>
              <a:rPr lang="en-GB" sz="1100" dirty="0" err="1"/>
              <a:t>Vivanloc</a:t>
            </a:r>
            <a:r>
              <a:rPr lang="en-GB" sz="1100" dirty="0"/>
              <a:t> et al. “Light Octree: Global Illumination Fast Reconstruction and Real Time Navigation”.</a:t>
            </a:r>
          </a:p>
          <a:p>
            <a:endParaRPr lang="en-GB" sz="1100" dirty="0"/>
          </a:p>
          <a:p>
            <a:r>
              <a:rPr lang="en-GB" sz="1100" dirty="0"/>
              <a:t>R Wang et al. “An Efficient GPU Based Approach for Interactive Global Illumination”.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50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7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Analysis of PPM SPPM</a:t>
            </a:r>
          </a:p>
          <a:p>
            <a:r>
              <a:rPr lang="en-GB" sz="2400" dirty="0"/>
              <a:t>Metropolis Sampling</a:t>
            </a:r>
          </a:p>
          <a:p>
            <a:r>
              <a:rPr lang="en-GB" sz="2400" dirty="0"/>
              <a:t>Hierarchical photon mapping</a:t>
            </a:r>
          </a:p>
          <a:p>
            <a:r>
              <a:rPr lang="en-GB" sz="2400" dirty="0"/>
              <a:t>Progressive photon relaxation</a:t>
            </a:r>
          </a:p>
          <a:p>
            <a:r>
              <a:rPr lang="en-GB" sz="2400" dirty="0"/>
              <a:t>Bias compensation for photon maps</a:t>
            </a:r>
          </a:p>
          <a:p>
            <a:r>
              <a:rPr lang="en-GB" sz="2400" dirty="0"/>
              <a:t>Lighting reconstruction using density estimation techniques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9211" y="1465302"/>
            <a:ext cx="724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Innovations Regarding Progressive Stochastic Photon Mapping</a:t>
            </a:r>
          </a:p>
        </p:txBody>
      </p:sp>
    </p:spTree>
    <p:extLst>
      <p:ext uri="{BB962C8B-B14F-4D97-AF65-F5344CB8AC3E}">
        <p14:creationId xmlns:p14="http://schemas.microsoft.com/office/powerpoint/2010/main" val="395663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7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9211" y="1465302"/>
            <a:ext cx="807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Closer Inspection Regarding Photon Mapping and Density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2076261"/>
            <a:ext cx="8345065" cy="2705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3466" y="4953000"/>
            <a:ext cx="8566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Progress made by Spencer and Jones. ”Progressive Photon Relaxation”</a:t>
            </a:r>
          </a:p>
        </p:txBody>
      </p:sp>
    </p:spTree>
    <p:extLst>
      <p:ext uri="{BB962C8B-B14F-4D97-AF65-F5344CB8AC3E}">
        <p14:creationId xmlns:p14="http://schemas.microsoft.com/office/powerpoint/2010/main" val="30386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4709</TotalTime>
  <Words>853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Applying K-Means Clustering to Photon Patterns for an Optimal Approach to Photon Density Estimation</vt:lpstr>
      <vt:lpstr>Introduction</vt:lpstr>
      <vt:lpstr>Motivation</vt:lpstr>
      <vt:lpstr>Motivation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Research and Methodology</vt:lpstr>
      <vt:lpstr>Research and Methodology</vt:lpstr>
      <vt:lpstr>Research and Methodology</vt:lpstr>
      <vt:lpstr>Sample Environments</vt:lpstr>
      <vt:lpstr>Sample Environments</vt:lpstr>
      <vt:lpstr>Querying Gather Data</vt:lpstr>
      <vt:lpstr>Constructing the K-Means Algorithm</vt:lpstr>
      <vt:lpstr>Constructing the K-Means Algorithm</vt:lpstr>
      <vt:lpstr>Evaluation of Methodology</vt:lpstr>
      <vt:lpstr>Applying K-Means Clustering to Photon Patterns for an Optimal Approach to Photon Density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Fads Akkad</dc:creator>
  <cp:lastModifiedBy>Fads Akkad</cp:lastModifiedBy>
  <cp:revision>117</cp:revision>
  <dcterms:created xsi:type="dcterms:W3CDTF">2016-10-25T19:35:36Z</dcterms:created>
  <dcterms:modified xsi:type="dcterms:W3CDTF">2017-05-18T23:52:25Z</dcterms:modified>
</cp:coreProperties>
</file>