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Old Standard TT"/>
      <p:regular r:id="rId41"/>
      <p:bold r:id="rId42"/>
      <p:italic r:id="rId43"/>
    </p:embeddedFont>
    <p:embeddedFont>
      <p:font typeface="Comfortaa"/>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OldStandardTT-bold.fntdata"/><Relationship Id="rId41" Type="http://schemas.openxmlformats.org/officeDocument/2006/relationships/font" Target="fonts/OldStandardTT-regular.fntdata"/><Relationship Id="rId22" Type="http://schemas.openxmlformats.org/officeDocument/2006/relationships/slide" Target="slides/slide17.xml"/><Relationship Id="rId44" Type="http://schemas.openxmlformats.org/officeDocument/2006/relationships/font" Target="fonts/Comfortaa-regular.fntdata"/><Relationship Id="rId21" Type="http://schemas.openxmlformats.org/officeDocument/2006/relationships/slide" Target="slides/slide16.xml"/><Relationship Id="rId43" Type="http://schemas.openxmlformats.org/officeDocument/2006/relationships/font" Target="fonts/OldStandardTT-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Comforta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5f6c8944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5f6c894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5f6c8944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5f6c8944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5f6c8944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5f6c8944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5f6c8944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5f6c8944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5f6c8944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5f6c894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5f6c8944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5f6c8944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5f6c8944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5f6c8944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5f6c8944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5f6c8944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5f6c8944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5f6c8944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5f6c8944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5f6c8944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27442c7c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27442c7c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5f6c8944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5f6c8944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5f6c8944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5f6c8944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5f6c8944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5f6c8944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5f6c8944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5f6c8944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5f6c8944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5f6c8944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5f6c8944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5f6c8944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5f6c8944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5f6c8944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27442c7c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27442c7c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5f6c8944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5f6c8944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5f6c8944f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5f6c8944f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27442c7c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27442c7c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5f6c8944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5f6c8944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5f6c8944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5f6c8944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5f6c8944f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5f6c8944f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5f6c8944f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95f6c8944f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5f6c8944f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95f6c8944f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2e7058d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92e7058d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27442c7c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27442c7c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27442c7c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27442c7c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27442c7c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27442c7c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5f6c8944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5f6c8944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5f6c894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5f6c894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5f6c8944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5f6c8944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www.rebellionrider.com/how-to-unlock-sh-schema-in-oracle-database/" TargetMode="External"/><Relationship Id="rId4" Type="http://schemas.openxmlformats.org/officeDocument/2006/relationships/hyperlink" Target="https://docs.oracle.com/database/121/COMSC/toc.htm" TargetMode="External"/><Relationship Id="rId10" Type="http://schemas.openxmlformats.org/officeDocument/2006/relationships/hyperlink" Target="https://docs.mongodb.com/manual/core/data-model-design/" TargetMode="External"/><Relationship Id="rId9" Type="http://schemas.openxmlformats.org/officeDocument/2006/relationships/hyperlink" Target="https://docs.mongodb.com/manual/core/data-modeling-introduction/" TargetMode="External"/><Relationship Id="rId5" Type="http://schemas.openxmlformats.org/officeDocument/2006/relationships/hyperlink" Target="https://github.com/oracle/db-sample-schemas/releases" TargetMode="External"/><Relationship Id="rId6" Type="http://schemas.openxmlformats.org/officeDocument/2006/relationships/hyperlink" Target="https://livesql.oracle.com/apex/livesql/file/tutorial_EDVE861IJ168OTUP6ZZ01MX84.html" TargetMode="External"/><Relationship Id="rId7" Type="http://schemas.openxmlformats.org/officeDocument/2006/relationships/hyperlink" Target="https://newbiedba.wordpress.com/2017/04/23/migrating-oracle-sample-schema-to-mongodb/" TargetMode="External"/><Relationship Id="rId8" Type="http://schemas.openxmlformats.org/officeDocument/2006/relationships/hyperlink" Target="https://docs.mongodb.com/manual/core/data-model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BD Complexe BISD1  </a:t>
            </a:r>
            <a:endParaRPr/>
          </a:p>
          <a:p>
            <a:pPr indent="0" lvl="0" marL="0" rtl="0" algn="l">
              <a:spcBef>
                <a:spcPts val="0"/>
              </a:spcBef>
              <a:spcAft>
                <a:spcPts val="0"/>
              </a:spcAft>
              <a:buNone/>
            </a:pPr>
            <a:r>
              <a:rPr lang="fr"/>
              <a:t>Subject:  SH MongoDb </a:t>
            </a:r>
            <a:endParaRPr/>
          </a:p>
        </p:txBody>
      </p:sp>
      <p:sp>
        <p:nvSpPr>
          <p:cNvPr id="60" name="Google Shape;60;p13"/>
          <p:cNvSpPr txBox="1"/>
          <p:nvPr>
            <p:ph idx="1" type="subTitle"/>
          </p:nvPr>
        </p:nvSpPr>
        <p:spPr>
          <a:xfrm>
            <a:off x="512700" y="3822296"/>
            <a:ext cx="8118600" cy="4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800">
                <a:latin typeface="Comfortaa"/>
                <a:ea typeface="Comfortaa"/>
                <a:cs typeface="Comfortaa"/>
                <a:sym typeface="Comfortaa"/>
              </a:rPr>
              <a:t>Prepared by</a:t>
            </a:r>
            <a:r>
              <a:rPr lang="fr" sz="1800">
                <a:latin typeface="Comfortaa"/>
                <a:ea typeface="Comfortaa"/>
                <a:cs typeface="Comfortaa"/>
                <a:sym typeface="Comfortaa"/>
              </a:rPr>
              <a:t> : Annassiri Fatima zahra &amp; Oussama El Mahdali</a:t>
            </a:r>
            <a:endParaRPr sz="1800">
              <a:latin typeface="Comfortaa"/>
              <a:ea typeface="Comfortaa"/>
              <a:cs typeface="Comfortaa"/>
              <a:sym typeface="Comfortaa"/>
            </a:endParaRPr>
          </a:p>
        </p:txBody>
      </p:sp>
      <p:sp>
        <p:nvSpPr>
          <p:cNvPr id="61" name="Google Shape;61;p13"/>
          <p:cNvSpPr txBox="1"/>
          <p:nvPr>
            <p:ph idx="1" type="subTitle"/>
          </p:nvPr>
        </p:nvSpPr>
        <p:spPr>
          <a:xfrm>
            <a:off x="509850" y="4164200"/>
            <a:ext cx="8118600" cy="1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200">
                <a:latin typeface="Comfortaa"/>
                <a:ea typeface="Comfortaa"/>
                <a:cs typeface="Comfortaa"/>
                <a:sym typeface="Comfortaa"/>
              </a:rPr>
              <a:t>Farm</a:t>
            </a:r>
            <a:r>
              <a:rPr lang="fr" sz="1200">
                <a:latin typeface="Comfortaa"/>
                <a:ea typeface="Comfortaa"/>
                <a:cs typeface="Comfortaa"/>
                <a:sym typeface="Comfortaa"/>
              </a:rPr>
              <a:t>ed by : Mr.Badir</a:t>
            </a:r>
            <a:endParaRPr sz="1200">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4230575"/>
            <a:ext cx="11961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1900"/>
              <a:t>Query 3</a:t>
            </a:r>
            <a:r>
              <a:rPr lang="fr"/>
              <a:t> </a:t>
            </a:r>
            <a:endParaRPr/>
          </a:p>
        </p:txBody>
      </p:sp>
      <p:pic>
        <p:nvPicPr>
          <p:cNvPr id="120" name="Google Shape;120;p22"/>
          <p:cNvPicPr preferRelativeResize="0"/>
          <p:nvPr/>
        </p:nvPicPr>
        <p:blipFill>
          <a:blip r:embed="rId3">
            <a:alphaModFix/>
          </a:blip>
          <a:stretch>
            <a:fillRect/>
          </a:stretch>
        </p:blipFill>
        <p:spPr>
          <a:xfrm>
            <a:off x="1585109" y="0"/>
            <a:ext cx="7558882"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929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Query 4 :</a:t>
            </a:r>
            <a:endParaRPr/>
          </a:p>
        </p:txBody>
      </p:sp>
      <p:pic>
        <p:nvPicPr>
          <p:cNvPr id="126" name="Google Shape;126;p23"/>
          <p:cNvPicPr preferRelativeResize="0"/>
          <p:nvPr/>
        </p:nvPicPr>
        <p:blipFill>
          <a:blip r:embed="rId3">
            <a:alphaModFix/>
          </a:blip>
          <a:stretch>
            <a:fillRect/>
          </a:stretch>
        </p:blipFill>
        <p:spPr>
          <a:xfrm>
            <a:off x="76200" y="706107"/>
            <a:ext cx="8991600" cy="43384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idx="1" type="body"/>
          </p:nvPr>
        </p:nvSpPr>
        <p:spPr>
          <a:xfrm>
            <a:off x="324275" y="4345100"/>
            <a:ext cx="1171200" cy="61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1900"/>
              <a:t>Query 5</a:t>
            </a:r>
            <a:r>
              <a:rPr lang="fr"/>
              <a:t>   </a:t>
            </a:r>
            <a:endParaRPr/>
          </a:p>
        </p:txBody>
      </p:sp>
      <p:pic>
        <p:nvPicPr>
          <p:cNvPr id="132" name="Google Shape;132;p24"/>
          <p:cNvPicPr preferRelativeResize="0"/>
          <p:nvPr/>
        </p:nvPicPr>
        <p:blipFill>
          <a:blip r:embed="rId3">
            <a:alphaModFix/>
          </a:blip>
          <a:stretch>
            <a:fillRect/>
          </a:stretch>
        </p:blipFill>
        <p:spPr>
          <a:xfrm>
            <a:off x="1600650" y="0"/>
            <a:ext cx="7543350"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688" y="3019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2400"/>
              <a:t>Query 6 :</a:t>
            </a:r>
            <a:endParaRPr sz="2400"/>
          </a:p>
          <a:p>
            <a:pPr indent="0" lvl="0" marL="0" rtl="0" algn="l">
              <a:spcBef>
                <a:spcPts val="0"/>
              </a:spcBef>
              <a:spcAft>
                <a:spcPts val="0"/>
              </a:spcAft>
              <a:buNone/>
            </a:pPr>
            <a:r>
              <a:t/>
            </a:r>
            <a:endParaRPr/>
          </a:p>
        </p:txBody>
      </p:sp>
      <p:pic>
        <p:nvPicPr>
          <p:cNvPr id="138" name="Google Shape;138;p25"/>
          <p:cNvPicPr preferRelativeResize="0"/>
          <p:nvPr/>
        </p:nvPicPr>
        <p:blipFill>
          <a:blip r:embed="rId3">
            <a:alphaModFix/>
          </a:blip>
          <a:stretch>
            <a:fillRect/>
          </a:stretch>
        </p:blipFill>
        <p:spPr>
          <a:xfrm>
            <a:off x="938200" y="979475"/>
            <a:ext cx="7419975" cy="408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2400"/>
              <a:t>Query 7 : </a:t>
            </a:r>
            <a:endParaRPr sz="2400"/>
          </a:p>
          <a:p>
            <a:pPr indent="0" lvl="0" marL="0" rtl="0" algn="l">
              <a:spcBef>
                <a:spcPts val="0"/>
              </a:spcBef>
              <a:spcAft>
                <a:spcPts val="0"/>
              </a:spcAft>
              <a:buNone/>
            </a:pPr>
            <a:r>
              <a:t/>
            </a:r>
            <a:endParaRPr/>
          </a:p>
        </p:txBody>
      </p:sp>
      <p:pic>
        <p:nvPicPr>
          <p:cNvPr id="144" name="Google Shape;144;p26"/>
          <p:cNvPicPr preferRelativeResize="0"/>
          <p:nvPr/>
        </p:nvPicPr>
        <p:blipFill>
          <a:blip r:embed="rId3">
            <a:alphaModFix/>
          </a:blip>
          <a:stretch>
            <a:fillRect/>
          </a:stretch>
        </p:blipFill>
        <p:spPr>
          <a:xfrm>
            <a:off x="627100" y="1259625"/>
            <a:ext cx="7562850" cy="3600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Query 8 </a:t>
            </a:r>
            <a:endParaRPr/>
          </a:p>
        </p:txBody>
      </p:sp>
      <p:sp>
        <p:nvSpPr>
          <p:cNvPr id="150" name="Google Shape;150;p27"/>
          <p:cNvSpPr txBox="1"/>
          <p:nvPr>
            <p:ph idx="1" type="body"/>
          </p:nvPr>
        </p:nvSpPr>
        <p:spPr>
          <a:xfrm>
            <a:off x="387175" y="1364450"/>
            <a:ext cx="3447300" cy="3179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fr" sz="1300">
                <a:solidFill>
                  <a:srgbClr val="1155CC"/>
                </a:solidFill>
                <a:latin typeface="Comfortaa"/>
                <a:ea typeface="Comfortaa"/>
                <a:cs typeface="Comfortaa"/>
                <a:sym typeface="Comfortaa"/>
              </a:rPr>
              <a:t>SELECT PROD_ID, PROD_NAME </a:t>
            </a:r>
            <a:endParaRPr sz="1300">
              <a:solidFill>
                <a:srgbClr val="1155CC"/>
              </a:solidFill>
              <a:latin typeface="Comfortaa"/>
              <a:ea typeface="Comfortaa"/>
              <a:cs typeface="Comfortaa"/>
              <a:sym typeface="Comfortaa"/>
            </a:endParaRPr>
          </a:p>
          <a:p>
            <a:pPr indent="0" lvl="0" marL="0" rtl="0" algn="l">
              <a:lnSpc>
                <a:spcPct val="150000"/>
              </a:lnSpc>
              <a:spcBef>
                <a:spcPts val="0"/>
              </a:spcBef>
              <a:spcAft>
                <a:spcPts val="0"/>
              </a:spcAft>
              <a:buNone/>
            </a:pPr>
            <a:r>
              <a:rPr lang="fr" sz="1300">
                <a:solidFill>
                  <a:srgbClr val="1155CC"/>
                </a:solidFill>
                <a:latin typeface="Comfortaa"/>
                <a:ea typeface="Comfortaa"/>
                <a:cs typeface="Comfortaa"/>
                <a:sym typeface="Comfortaa"/>
              </a:rPr>
              <a:t>FROM PRODUCTS</a:t>
            </a:r>
            <a:endParaRPr sz="1300">
              <a:solidFill>
                <a:srgbClr val="1155CC"/>
              </a:solidFill>
              <a:latin typeface="Comfortaa"/>
              <a:ea typeface="Comfortaa"/>
              <a:cs typeface="Comfortaa"/>
              <a:sym typeface="Comfortaa"/>
            </a:endParaRPr>
          </a:p>
          <a:p>
            <a:pPr indent="0" lvl="0" marL="0" rtl="0" algn="l">
              <a:lnSpc>
                <a:spcPct val="150000"/>
              </a:lnSpc>
              <a:spcBef>
                <a:spcPts val="0"/>
              </a:spcBef>
              <a:spcAft>
                <a:spcPts val="0"/>
              </a:spcAft>
              <a:buClr>
                <a:schemeClr val="dk1"/>
              </a:buClr>
              <a:buSzPts val="1100"/>
              <a:buFont typeface="Arial"/>
              <a:buNone/>
            </a:pPr>
            <a:r>
              <a:rPr lang="fr" sz="1300">
                <a:solidFill>
                  <a:srgbClr val="1155CC"/>
                </a:solidFill>
                <a:latin typeface="Comfortaa"/>
                <a:ea typeface="Comfortaa"/>
                <a:cs typeface="Comfortaa"/>
                <a:sym typeface="Comfortaa"/>
              </a:rPr>
              <a:t>WHERE PROD_LIST_PRICE &lt; 100;</a:t>
            </a:r>
            <a:endParaRPr sz="1300">
              <a:solidFill>
                <a:srgbClr val="1155CC"/>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51" name="Google Shape;151;p27"/>
          <p:cNvPicPr preferRelativeResize="0"/>
          <p:nvPr/>
        </p:nvPicPr>
        <p:blipFill>
          <a:blip r:embed="rId3">
            <a:alphaModFix/>
          </a:blip>
          <a:stretch>
            <a:fillRect/>
          </a:stretch>
        </p:blipFill>
        <p:spPr>
          <a:xfrm>
            <a:off x="4571990" y="0"/>
            <a:ext cx="4544820"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6044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SGBD Cible : MongoDB</a:t>
            </a:r>
            <a:endParaRPr/>
          </a:p>
          <a:p>
            <a:pPr indent="0" lvl="0" marL="0" rtl="0" algn="l">
              <a:spcBef>
                <a:spcPts val="0"/>
              </a:spcBef>
              <a:spcAft>
                <a:spcPts val="0"/>
              </a:spcAft>
              <a:buNone/>
            </a:pPr>
            <a:r>
              <a:t/>
            </a:r>
            <a:endParaRPr/>
          </a:p>
        </p:txBody>
      </p:sp>
      <p:sp>
        <p:nvSpPr>
          <p:cNvPr id="157" name="Google Shape;157;p28"/>
          <p:cNvSpPr txBox="1"/>
          <p:nvPr>
            <p:ph idx="1" type="body"/>
          </p:nvPr>
        </p:nvSpPr>
        <p:spPr>
          <a:xfrm>
            <a:off x="271350" y="1217625"/>
            <a:ext cx="3138600" cy="1950300"/>
          </a:xfrm>
          <a:prstGeom prst="rect">
            <a:avLst/>
          </a:prstGeom>
          <a:noFill/>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0" lvl="0" marL="0" rtl="0" algn="just">
              <a:lnSpc>
                <a:spcPct val="200000"/>
              </a:lnSpc>
              <a:spcBef>
                <a:spcPts val="0"/>
              </a:spcBef>
              <a:spcAft>
                <a:spcPts val="0"/>
              </a:spcAft>
              <a:buClr>
                <a:schemeClr val="dk1"/>
              </a:buClr>
              <a:buSzPts val="1100"/>
              <a:buFont typeface="Arial"/>
              <a:buNone/>
            </a:pPr>
            <a:r>
              <a:rPr lang="fr" sz="1300">
                <a:latin typeface="Arial"/>
                <a:ea typeface="Arial"/>
                <a:cs typeface="Arial"/>
                <a:sym typeface="Arial"/>
              </a:rPr>
              <a:t>MongoDB est une base de données non relationnelle développée par MongoDB, Inc. MongoDB stocke les données sous forme de documents dans une représentation binaire appelée BSON (Binary JSON). </a:t>
            </a:r>
            <a:endParaRPr sz="1300">
              <a:latin typeface="Arial"/>
              <a:ea typeface="Arial"/>
              <a:cs typeface="Arial"/>
              <a:sym typeface="Arial"/>
            </a:endParaRPr>
          </a:p>
          <a:p>
            <a:pPr indent="0" lvl="0" marL="0" rtl="0" algn="just">
              <a:lnSpc>
                <a:spcPct val="200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spcBef>
                <a:spcPts val="0"/>
              </a:spcBef>
              <a:spcAft>
                <a:spcPts val="1600"/>
              </a:spcAft>
              <a:buNone/>
            </a:pPr>
            <a:r>
              <a:t/>
            </a:r>
            <a:endParaRPr sz="1300">
              <a:latin typeface="Arial"/>
              <a:ea typeface="Arial"/>
              <a:cs typeface="Arial"/>
              <a:sym typeface="Arial"/>
            </a:endParaRPr>
          </a:p>
        </p:txBody>
      </p:sp>
      <p:pic>
        <p:nvPicPr>
          <p:cNvPr id="158" name="Google Shape;158;p28"/>
          <p:cNvPicPr preferRelativeResize="0"/>
          <p:nvPr/>
        </p:nvPicPr>
        <p:blipFill>
          <a:blip r:embed="rId3">
            <a:alphaModFix/>
          </a:blip>
          <a:stretch>
            <a:fillRect/>
          </a:stretch>
        </p:blipFill>
        <p:spPr>
          <a:xfrm>
            <a:off x="3409950" y="3489375"/>
            <a:ext cx="5734050" cy="1552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3321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outils de migrtion de schéma SH  : </a:t>
            </a:r>
            <a:endParaRPr/>
          </a:p>
        </p:txBody>
      </p:sp>
      <p:sp>
        <p:nvSpPr>
          <p:cNvPr id="164" name="Google Shape;164;p29"/>
          <p:cNvSpPr txBox="1"/>
          <p:nvPr>
            <p:ph idx="1" type="body"/>
          </p:nvPr>
        </p:nvSpPr>
        <p:spPr>
          <a:xfrm>
            <a:off x="758400" y="3544175"/>
            <a:ext cx="3524100" cy="82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300">
                <a:solidFill>
                  <a:srgbClr val="595959"/>
                </a:solidFill>
                <a:highlight>
                  <a:srgbClr val="FFFFFF"/>
                </a:highlight>
                <a:latin typeface="Arial"/>
                <a:ea typeface="Arial"/>
                <a:cs typeface="Arial"/>
                <a:sym typeface="Arial"/>
              </a:rPr>
              <a:t>SQL to MongoDB Migration lets you import multiple SQL tables or custom datasets to a single MongoDB collection, and map table relationships (one-to-one, one-to-many) to JSON as needed</a:t>
            </a:r>
            <a:endParaRPr/>
          </a:p>
        </p:txBody>
      </p:sp>
      <p:pic>
        <p:nvPicPr>
          <p:cNvPr id="165" name="Google Shape;165;p29"/>
          <p:cNvPicPr preferRelativeResize="0"/>
          <p:nvPr/>
        </p:nvPicPr>
        <p:blipFill>
          <a:blip r:embed="rId3">
            <a:alphaModFix/>
          </a:blip>
          <a:stretch>
            <a:fillRect/>
          </a:stretch>
        </p:blipFill>
        <p:spPr>
          <a:xfrm>
            <a:off x="758400" y="1434725"/>
            <a:ext cx="3524250" cy="1905000"/>
          </a:xfrm>
          <a:prstGeom prst="rect">
            <a:avLst/>
          </a:prstGeom>
          <a:noFill/>
          <a:ln>
            <a:noFill/>
          </a:ln>
        </p:spPr>
      </p:pic>
      <p:pic>
        <p:nvPicPr>
          <p:cNvPr id="166" name="Google Shape;166;p29"/>
          <p:cNvPicPr preferRelativeResize="0"/>
          <p:nvPr/>
        </p:nvPicPr>
        <p:blipFill rotWithShape="1">
          <a:blip r:embed="rId4">
            <a:alphaModFix/>
          </a:blip>
          <a:srcRect b="17027" l="0" r="0" t="17027"/>
          <a:stretch/>
        </p:blipFill>
        <p:spPr>
          <a:xfrm>
            <a:off x="4827400" y="1434725"/>
            <a:ext cx="3851875" cy="1905000"/>
          </a:xfrm>
          <a:prstGeom prst="rect">
            <a:avLst/>
          </a:prstGeom>
          <a:noFill/>
          <a:ln>
            <a:noFill/>
          </a:ln>
        </p:spPr>
      </p:pic>
      <p:sp>
        <p:nvSpPr>
          <p:cNvPr id="167" name="Google Shape;167;p29"/>
          <p:cNvSpPr txBox="1"/>
          <p:nvPr>
            <p:ph idx="1" type="body"/>
          </p:nvPr>
        </p:nvSpPr>
        <p:spPr>
          <a:xfrm>
            <a:off x="758400" y="996225"/>
            <a:ext cx="3524100" cy="61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900"/>
              <a:t>Studio 3T</a:t>
            </a:r>
            <a:endParaRPr/>
          </a:p>
        </p:txBody>
      </p:sp>
      <p:sp>
        <p:nvSpPr>
          <p:cNvPr id="168" name="Google Shape;168;p29"/>
          <p:cNvSpPr txBox="1"/>
          <p:nvPr>
            <p:ph idx="1" type="body"/>
          </p:nvPr>
        </p:nvSpPr>
        <p:spPr>
          <a:xfrm>
            <a:off x="5099025" y="996225"/>
            <a:ext cx="3524100" cy="61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900"/>
              <a:t>MongoDB Compass</a:t>
            </a:r>
            <a:endParaRPr/>
          </a:p>
        </p:txBody>
      </p:sp>
      <p:sp>
        <p:nvSpPr>
          <p:cNvPr id="169" name="Google Shape;169;p29"/>
          <p:cNvSpPr txBox="1"/>
          <p:nvPr>
            <p:ph idx="1" type="body"/>
          </p:nvPr>
        </p:nvSpPr>
        <p:spPr>
          <a:xfrm>
            <a:off x="4991300" y="3544175"/>
            <a:ext cx="3631800" cy="82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300">
                <a:solidFill>
                  <a:srgbClr val="595959"/>
                </a:solidFill>
                <a:highlight>
                  <a:srgbClr val="FFFFFF"/>
                </a:highlight>
                <a:latin typeface="Arial"/>
                <a:ea typeface="Arial"/>
                <a:cs typeface="Arial"/>
                <a:sym typeface="Arial"/>
              </a:rPr>
              <a:t>As the GUI for MongoDB, MongoDB Compass allows you to make smarter decisions about document structure, querying,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Règles à suivre dans la modélisation des données MongoDB:</a:t>
            </a:r>
            <a:endParaRPr b="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75" name="Google Shape;175;p30"/>
          <p:cNvSpPr txBox="1"/>
          <p:nvPr>
            <p:ph idx="1" type="body"/>
          </p:nvPr>
        </p:nvSpPr>
        <p:spPr>
          <a:xfrm>
            <a:off x="623400" y="1808125"/>
            <a:ext cx="8520600" cy="2358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fr" sz="1200">
                <a:latin typeface="Arial"/>
                <a:ea typeface="Arial"/>
                <a:cs typeface="Arial"/>
                <a:sym typeface="Arial"/>
              </a:rPr>
              <a:t>MongoDB a offert un chapitre entier de documentation qui  concernant Certaines des limitations ou règles dont vous </a:t>
            </a:r>
            <a:endParaRPr sz="1200">
              <a:latin typeface="Arial"/>
              <a:ea typeface="Arial"/>
              <a:cs typeface="Arial"/>
              <a:sym typeface="Arial"/>
            </a:endParaRPr>
          </a:p>
          <a:p>
            <a:pPr indent="0" lvl="0" marL="0" rtl="0" algn="l">
              <a:spcBef>
                <a:spcPts val="1200"/>
              </a:spcBef>
              <a:spcAft>
                <a:spcPts val="0"/>
              </a:spcAft>
              <a:buNone/>
            </a:pPr>
            <a:r>
              <a:rPr lang="fr" sz="1200">
                <a:latin typeface="Arial"/>
                <a:ea typeface="Arial"/>
                <a:cs typeface="Arial"/>
                <a:sym typeface="Arial"/>
              </a:rPr>
              <a:t>devez être conscient:</a:t>
            </a:r>
            <a:endParaRPr sz="1200">
              <a:latin typeface="Arial"/>
              <a:ea typeface="Arial"/>
              <a:cs typeface="Arial"/>
              <a:sym typeface="Arial"/>
            </a:endParaRPr>
          </a:p>
          <a:p>
            <a:pPr indent="-342900" lvl="0" marL="457200" rtl="0" algn="l">
              <a:spcBef>
                <a:spcPts val="1200"/>
              </a:spcBef>
              <a:spcAft>
                <a:spcPts val="0"/>
              </a:spcAft>
              <a:buSzPts val="1800"/>
              <a:buChar char="●"/>
            </a:pPr>
            <a:r>
              <a:rPr lang="fr" sz="1200">
                <a:latin typeface="Arial"/>
                <a:ea typeface="Arial"/>
                <a:cs typeface="Arial"/>
                <a:sym typeface="Arial"/>
              </a:rPr>
              <a:t>§</a:t>
            </a:r>
            <a:r>
              <a:rPr lang="fr" sz="800">
                <a:latin typeface="Times New Roman"/>
                <a:ea typeface="Times New Roman"/>
                <a:cs typeface="Times New Roman"/>
                <a:sym typeface="Times New Roman"/>
              </a:rPr>
              <a:t>  </a:t>
            </a:r>
            <a:r>
              <a:rPr lang="fr" sz="1200">
                <a:latin typeface="Arial"/>
                <a:ea typeface="Arial"/>
                <a:cs typeface="Arial"/>
                <a:sym typeface="Arial"/>
              </a:rPr>
              <a:t>Il y a une taille maximale de 16 Mo par document</a:t>
            </a:r>
            <a:endParaRPr sz="1200">
              <a:latin typeface="Arial"/>
              <a:ea typeface="Arial"/>
              <a:cs typeface="Arial"/>
              <a:sym typeface="Arial"/>
            </a:endParaRPr>
          </a:p>
          <a:p>
            <a:pPr indent="-342900" lvl="0" marL="457200" rtl="0" algn="l">
              <a:spcBef>
                <a:spcPts val="0"/>
              </a:spcBef>
              <a:spcAft>
                <a:spcPts val="0"/>
              </a:spcAft>
              <a:buSzPts val="1800"/>
              <a:buChar char="●"/>
            </a:pPr>
            <a:r>
              <a:rPr lang="fr" sz="1200">
                <a:latin typeface="Arial"/>
                <a:ea typeface="Arial"/>
                <a:cs typeface="Arial"/>
                <a:sym typeface="Arial"/>
              </a:rPr>
              <a:t>§</a:t>
            </a:r>
            <a:r>
              <a:rPr lang="fr" sz="800">
                <a:latin typeface="Times New Roman"/>
                <a:ea typeface="Times New Roman"/>
                <a:cs typeface="Times New Roman"/>
                <a:sym typeface="Times New Roman"/>
              </a:rPr>
              <a:t>  </a:t>
            </a:r>
            <a:r>
              <a:rPr lang="fr" sz="1200">
                <a:latin typeface="Arial"/>
                <a:ea typeface="Arial"/>
                <a:cs typeface="Arial"/>
                <a:sym typeface="Arial"/>
              </a:rPr>
              <a:t>La taille totale de l'entrée d'index ne peut pas dépasser 1 Ko</a:t>
            </a:r>
            <a:endParaRPr sz="1200">
              <a:latin typeface="Arial"/>
              <a:ea typeface="Arial"/>
              <a:cs typeface="Arial"/>
              <a:sym typeface="Arial"/>
            </a:endParaRPr>
          </a:p>
          <a:p>
            <a:pPr indent="-342900" lvl="0" marL="457200" rtl="0" algn="l">
              <a:spcBef>
                <a:spcPts val="0"/>
              </a:spcBef>
              <a:spcAft>
                <a:spcPts val="0"/>
              </a:spcAft>
              <a:buSzPts val="1800"/>
              <a:buChar char="●"/>
            </a:pPr>
            <a:r>
              <a:rPr lang="fr" sz="1200">
                <a:latin typeface="Arial"/>
                <a:ea typeface="Arial"/>
                <a:cs typeface="Arial"/>
                <a:sym typeface="Arial"/>
              </a:rPr>
              <a:t>§</a:t>
            </a:r>
            <a:r>
              <a:rPr lang="fr" sz="800">
                <a:latin typeface="Times New Roman"/>
                <a:ea typeface="Times New Roman"/>
                <a:cs typeface="Times New Roman"/>
                <a:sym typeface="Times New Roman"/>
              </a:rPr>
              <a:t>  </a:t>
            </a:r>
            <a:r>
              <a:rPr lang="fr" sz="1200">
                <a:latin typeface="Arial"/>
                <a:ea typeface="Arial"/>
                <a:cs typeface="Arial"/>
                <a:sym typeface="Arial"/>
              </a:rPr>
              <a:t>Vous ne pouvez pas incorporer plus de 100 documents sous / imbriqués.</a:t>
            </a:r>
            <a:endParaRPr sz="1200">
              <a:latin typeface="Arial"/>
              <a:ea typeface="Arial"/>
              <a:cs typeface="Arial"/>
              <a:sym typeface="Arial"/>
            </a:endParaRPr>
          </a:p>
          <a:p>
            <a:pPr indent="-228600" lvl="0" marL="647700" rtl="0" algn="l">
              <a:lnSpc>
                <a:spcPct val="162000"/>
              </a:lnSpc>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schéma cible : </a:t>
            </a:r>
            <a:endParaRPr/>
          </a:p>
        </p:txBody>
      </p:sp>
      <p:pic>
        <p:nvPicPr>
          <p:cNvPr id="181" name="Google Shape;181;p31"/>
          <p:cNvPicPr preferRelativeResize="0"/>
          <p:nvPr/>
        </p:nvPicPr>
        <p:blipFill>
          <a:blip r:embed="rId3">
            <a:alphaModFix/>
          </a:blip>
          <a:stretch>
            <a:fillRect/>
          </a:stretch>
        </p:blipFill>
        <p:spPr>
          <a:xfrm>
            <a:off x="3128476" y="802600"/>
            <a:ext cx="6015525" cy="4340900"/>
          </a:xfrm>
          <a:prstGeom prst="rect">
            <a:avLst/>
          </a:prstGeom>
          <a:noFill/>
          <a:ln>
            <a:noFill/>
          </a:ln>
        </p:spPr>
      </p:pic>
      <p:pic>
        <p:nvPicPr>
          <p:cNvPr id="182" name="Google Shape;182;p31"/>
          <p:cNvPicPr preferRelativeResize="0"/>
          <p:nvPr/>
        </p:nvPicPr>
        <p:blipFill>
          <a:blip r:embed="rId4">
            <a:alphaModFix/>
          </a:blip>
          <a:stretch>
            <a:fillRect/>
          </a:stretch>
        </p:blipFill>
        <p:spPr>
          <a:xfrm>
            <a:off x="152400" y="1643375"/>
            <a:ext cx="2823676" cy="29825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Résumé</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7" name="Google Shape;67;p14"/>
          <p:cNvSpPr txBox="1"/>
          <p:nvPr>
            <p:ph idx="1" type="body"/>
          </p:nvPr>
        </p:nvSpPr>
        <p:spPr>
          <a:xfrm>
            <a:off x="415775" y="1058225"/>
            <a:ext cx="8520600" cy="3397200"/>
          </a:xfrm>
          <a:prstGeom prst="rect">
            <a:avLst/>
          </a:prstGeom>
        </p:spPr>
        <p:txBody>
          <a:bodyPr anchorCtr="0" anchor="t" bIns="91425" lIns="91425" spcFirstLastPara="1" rIns="91425" wrap="square" tIns="91425">
            <a:noAutofit/>
          </a:bodyPr>
          <a:lstStyle/>
          <a:p>
            <a:pPr indent="0" lvl="0" marL="0" rtl="0" algn="l">
              <a:lnSpc>
                <a:spcPct val="162000"/>
              </a:lnSpc>
              <a:spcBef>
                <a:spcPts val="1200"/>
              </a:spcBef>
              <a:spcAft>
                <a:spcPts val="0"/>
              </a:spcAft>
              <a:buClr>
                <a:schemeClr val="dk1"/>
              </a:buClr>
              <a:buSzPts val="1100"/>
              <a:buFont typeface="Arial"/>
              <a:buNone/>
            </a:pPr>
            <a:r>
              <a:rPr lang="fr" sz="1100">
                <a:latin typeface="Arial"/>
                <a:ea typeface="Arial"/>
                <a:cs typeface="Arial"/>
                <a:sym typeface="Arial"/>
              </a:rPr>
              <a:t>Dans le cadre d’évaluation de module de base de données complexe, notre sujet consiste à mettre en pratique un cas d’usage de schéma d’utilisateurs SH - Sale History -  d’oracle et  la migration de cette base de données vers un SGBD NoSQL orienté document : MongoDB. Notre travaille se résume autours les étapes suivants :</a:t>
            </a:r>
            <a:endParaRPr sz="1100">
              <a:latin typeface="Arial"/>
              <a:ea typeface="Arial"/>
              <a:cs typeface="Arial"/>
              <a:sym typeface="Arial"/>
            </a:endParaRPr>
          </a:p>
          <a:p>
            <a:pPr indent="-228600" lvl="0" marL="647700" rtl="0" algn="l">
              <a:lnSpc>
                <a:spcPct val="162000"/>
              </a:lnSpc>
              <a:spcBef>
                <a:spcPts val="1200"/>
              </a:spcBef>
              <a:spcAft>
                <a:spcPts val="0"/>
              </a:spcAft>
              <a:buClr>
                <a:schemeClr val="dk1"/>
              </a:buClr>
              <a:buSzPts val="1100"/>
              <a:buFont typeface="Arial"/>
              <a:buNone/>
            </a:pPr>
            <a:r>
              <a:rPr lang="fr" sz="1100">
                <a:latin typeface="Arial"/>
                <a:ea typeface="Arial"/>
                <a:cs typeface="Arial"/>
                <a:sym typeface="Arial"/>
              </a:rPr>
              <a:t>-</a:t>
            </a:r>
            <a:r>
              <a:rPr lang="fr" sz="700">
                <a:latin typeface="Times New Roman"/>
                <a:ea typeface="Times New Roman"/>
                <a:cs typeface="Times New Roman"/>
                <a:sym typeface="Times New Roman"/>
              </a:rPr>
              <a:t>          </a:t>
            </a:r>
            <a:r>
              <a:rPr lang="fr" sz="1100">
                <a:latin typeface="Arial"/>
                <a:ea typeface="Arial"/>
                <a:cs typeface="Arial"/>
                <a:sym typeface="Arial"/>
              </a:rPr>
              <a:t>Installation et configuration du schéma SH sur Windows 10 utilisant oracle 12c .</a:t>
            </a:r>
            <a:endParaRPr sz="1100">
              <a:latin typeface="Arial"/>
              <a:ea typeface="Arial"/>
              <a:cs typeface="Arial"/>
              <a:sym typeface="Arial"/>
            </a:endParaRPr>
          </a:p>
          <a:p>
            <a:pPr indent="-228600" lvl="0" marL="647700" rtl="0" algn="l">
              <a:lnSpc>
                <a:spcPct val="162000"/>
              </a:lnSpc>
              <a:spcBef>
                <a:spcPts val="1200"/>
              </a:spcBef>
              <a:spcAft>
                <a:spcPts val="0"/>
              </a:spcAft>
              <a:buClr>
                <a:schemeClr val="dk1"/>
              </a:buClr>
              <a:buSzPts val="1100"/>
              <a:buFont typeface="Arial"/>
              <a:buNone/>
            </a:pPr>
            <a:r>
              <a:rPr lang="fr" sz="1100">
                <a:latin typeface="Arial"/>
                <a:ea typeface="Arial"/>
                <a:cs typeface="Arial"/>
                <a:sym typeface="Arial"/>
              </a:rPr>
              <a:t>-</a:t>
            </a:r>
            <a:r>
              <a:rPr lang="fr" sz="700">
                <a:latin typeface="Times New Roman"/>
                <a:ea typeface="Times New Roman"/>
                <a:cs typeface="Times New Roman"/>
                <a:sym typeface="Times New Roman"/>
              </a:rPr>
              <a:t>          </a:t>
            </a:r>
            <a:r>
              <a:rPr lang="fr" sz="1100">
                <a:latin typeface="Arial"/>
                <a:ea typeface="Arial"/>
                <a:cs typeface="Arial"/>
                <a:sym typeface="Arial"/>
              </a:rPr>
              <a:t>L’exécution des requêtes simple et complexe sur le schéma a l’aide de SQL Développer.</a:t>
            </a:r>
            <a:endParaRPr sz="1100">
              <a:latin typeface="Arial"/>
              <a:ea typeface="Arial"/>
              <a:cs typeface="Arial"/>
              <a:sym typeface="Arial"/>
            </a:endParaRPr>
          </a:p>
          <a:p>
            <a:pPr indent="-228600" lvl="0" marL="647700" rtl="0" algn="l">
              <a:lnSpc>
                <a:spcPct val="162000"/>
              </a:lnSpc>
              <a:spcBef>
                <a:spcPts val="1200"/>
              </a:spcBef>
              <a:spcAft>
                <a:spcPts val="0"/>
              </a:spcAft>
              <a:buClr>
                <a:schemeClr val="dk1"/>
              </a:buClr>
              <a:buSzPts val="1100"/>
              <a:buFont typeface="Arial"/>
              <a:buNone/>
            </a:pPr>
            <a:r>
              <a:rPr lang="fr" sz="1100">
                <a:latin typeface="Arial"/>
                <a:ea typeface="Arial"/>
                <a:cs typeface="Arial"/>
                <a:sym typeface="Arial"/>
              </a:rPr>
              <a:t>-</a:t>
            </a:r>
            <a:r>
              <a:rPr lang="fr" sz="700">
                <a:latin typeface="Times New Roman"/>
                <a:ea typeface="Times New Roman"/>
                <a:cs typeface="Times New Roman"/>
                <a:sym typeface="Times New Roman"/>
              </a:rPr>
              <a:t>          </a:t>
            </a:r>
            <a:r>
              <a:rPr lang="fr" sz="1100">
                <a:latin typeface="Arial"/>
                <a:ea typeface="Arial"/>
                <a:cs typeface="Arial"/>
                <a:sym typeface="Arial"/>
              </a:rPr>
              <a:t>la modélisation</a:t>
            </a:r>
            <a:r>
              <a:rPr lang="fr" sz="1400">
                <a:solidFill>
                  <a:srgbClr val="434343"/>
                </a:solidFill>
                <a:latin typeface="Arial"/>
                <a:ea typeface="Arial"/>
                <a:cs typeface="Arial"/>
                <a:sym typeface="Arial"/>
              </a:rPr>
              <a:t> </a:t>
            </a:r>
            <a:r>
              <a:rPr lang="fr" sz="1100">
                <a:latin typeface="Arial"/>
                <a:ea typeface="Arial"/>
                <a:cs typeface="Arial"/>
                <a:sym typeface="Arial"/>
              </a:rPr>
              <a:t>de schéma SH selon les règles de mongoDB  et l’obtention d’un schéma  SH sous format Json  proposé .</a:t>
            </a:r>
            <a:endParaRPr sz="1100">
              <a:latin typeface="Arial"/>
              <a:ea typeface="Arial"/>
              <a:cs typeface="Arial"/>
              <a:sym typeface="Arial"/>
            </a:endParaRPr>
          </a:p>
          <a:p>
            <a:pPr indent="-228600" lvl="0" marL="647700" rtl="0" algn="l">
              <a:lnSpc>
                <a:spcPct val="162000"/>
              </a:lnSpc>
              <a:spcBef>
                <a:spcPts val="1200"/>
              </a:spcBef>
              <a:spcAft>
                <a:spcPts val="0"/>
              </a:spcAft>
              <a:buClr>
                <a:schemeClr val="dk1"/>
              </a:buClr>
              <a:buSzPts val="1100"/>
              <a:buFont typeface="Arial"/>
              <a:buNone/>
            </a:pPr>
            <a:r>
              <a:rPr lang="fr" sz="1100">
                <a:latin typeface="Arial"/>
                <a:ea typeface="Arial"/>
                <a:cs typeface="Arial"/>
                <a:sym typeface="Arial"/>
              </a:rPr>
              <a:t>-</a:t>
            </a:r>
            <a:r>
              <a:rPr lang="fr" sz="700">
                <a:latin typeface="Times New Roman"/>
                <a:ea typeface="Times New Roman"/>
                <a:cs typeface="Times New Roman"/>
                <a:sym typeface="Times New Roman"/>
              </a:rPr>
              <a:t>          </a:t>
            </a:r>
            <a:r>
              <a:rPr lang="fr" sz="1100">
                <a:latin typeface="Arial"/>
                <a:ea typeface="Arial"/>
                <a:cs typeface="Arial"/>
                <a:sym typeface="Arial"/>
              </a:rPr>
              <a:t>la migration des données de  schéma sh oracle vers mongoDB a l’aide du Studio 3T</a:t>
            </a:r>
            <a:endParaRPr sz="1100">
              <a:latin typeface="Arial"/>
              <a:ea typeface="Arial"/>
              <a:cs typeface="Arial"/>
              <a:sym typeface="Arial"/>
            </a:endParaRPr>
          </a:p>
          <a:p>
            <a:pPr indent="-228600" lvl="0" marL="647700" rtl="0" algn="l">
              <a:lnSpc>
                <a:spcPct val="162000"/>
              </a:lnSpc>
              <a:spcBef>
                <a:spcPts val="1200"/>
              </a:spcBef>
              <a:spcAft>
                <a:spcPts val="0"/>
              </a:spcAft>
              <a:buClr>
                <a:schemeClr val="dk1"/>
              </a:buClr>
              <a:buSzPts val="1100"/>
              <a:buFont typeface="Arial"/>
              <a:buNone/>
            </a:pPr>
            <a:r>
              <a:rPr lang="fr" sz="1100">
                <a:latin typeface="Arial"/>
                <a:ea typeface="Arial"/>
                <a:cs typeface="Arial"/>
                <a:sym typeface="Arial"/>
              </a:rPr>
              <a:t>-</a:t>
            </a:r>
            <a:r>
              <a:rPr lang="fr" sz="700">
                <a:latin typeface="Times New Roman"/>
                <a:ea typeface="Times New Roman"/>
                <a:cs typeface="Times New Roman"/>
                <a:sym typeface="Times New Roman"/>
              </a:rPr>
              <a:t>          </a:t>
            </a:r>
            <a:r>
              <a:rPr lang="fr" sz="1100">
                <a:latin typeface="Arial"/>
                <a:ea typeface="Arial"/>
                <a:cs typeface="Arial"/>
                <a:sym typeface="Arial"/>
              </a:rPr>
              <a:t>L’exécution des requêtes NOSQL sur le nouveaux schéma  à l’aide du Shell</a:t>
            </a:r>
            <a:endParaRPr sz="1100">
              <a:latin typeface="Arial"/>
              <a:ea typeface="Arial"/>
              <a:cs typeface="Arial"/>
              <a:sym typeface="Arial"/>
            </a:endParaRPr>
          </a:p>
          <a:p>
            <a:pPr indent="-228600" lvl="0" marL="647700" rtl="0" algn="l">
              <a:lnSpc>
                <a:spcPct val="162000"/>
              </a:lnSpc>
              <a:spcBef>
                <a:spcPts val="1200"/>
              </a:spcBef>
              <a:spcAft>
                <a:spcPts val="0"/>
              </a:spcAft>
              <a:buClr>
                <a:schemeClr val="dk1"/>
              </a:buClr>
              <a:buSzPts val="1100"/>
              <a:buFont typeface="Arial"/>
              <a:buNone/>
            </a:pPr>
            <a:r>
              <a:rPr lang="fr" sz="1100">
                <a:latin typeface="Arial"/>
                <a:ea typeface="Arial"/>
                <a:cs typeface="Arial"/>
                <a:sym typeface="Arial"/>
              </a:rPr>
              <a:t>-</a:t>
            </a:r>
            <a:r>
              <a:rPr lang="fr" sz="700">
                <a:latin typeface="Times New Roman"/>
                <a:ea typeface="Times New Roman"/>
                <a:cs typeface="Times New Roman"/>
                <a:sym typeface="Times New Roman"/>
              </a:rPr>
              <a:t>          </a:t>
            </a:r>
            <a:r>
              <a:rPr lang="fr" sz="1100">
                <a:latin typeface="Arial"/>
                <a:ea typeface="Arial"/>
                <a:cs typeface="Arial"/>
                <a:sym typeface="Arial"/>
              </a:rPr>
              <a:t>une petite comparaison selon l’étude faite entre les deux SGBD .</a:t>
            </a:r>
            <a:endParaRPr sz="1100">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427675" y="3037050"/>
            <a:ext cx="6170100" cy="117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Query MongoDB :  </a:t>
            </a:r>
            <a:endParaRPr/>
          </a:p>
          <a:p>
            <a:pPr indent="0" lvl="0" marL="0" rtl="0" algn="l">
              <a:spcBef>
                <a:spcPts val="0"/>
              </a:spcBef>
              <a:spcAft>
                <a:spcPts val="0"/>
              </a:spcAft>
              <a:buNone/>
            </a:pPr>
            <a:r>
              <a:t/>
            </a:r>
            <a:endParaRPr/>
          </a:p>
        </p:txBody>
      </p:sp>
      <p:sp>
        <p:nvSpPr>
          <p:cNvPr id="188" name="Google Shape;188;p32"/>
          <p:cNvSpPr txBox="1"/>
          <p:nvPr>
            <p:ph idx="4294967295" type="body"/>
          </p:nvPr>
        </p:nvSpPr>
        <p:spPr>
          <a:xfrm>
            <a:off x="575175" y="3692750"/>
            <a:ext cx="8130000" cy="61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900"/>
              <a:t>using Windows  command shell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idx="4294967295" type="body"/>
          </p:nvPr>
        </p:nvSpPr>
        <p:spPr>
          <a:xfrm>
            <a:off x="304200" y="1011750"/>
            <a:ext cx="8535600" cy="7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300">
                <a:solidFill>
                  <a:srgbClr val="1155CC"/>
                </a:solidFill>
                <a:latin typeface="Courier New"/>
                <a:ea typeface="Courier New"/>
                <a:cs typeface="Courier New"/>
                <a:sym typeface="Courier New"/>
              </a:rPr>
              <a:t>db.SALES.find({ $and: [{"TIMES.CALENDAR_MONTH_NAME":"January"},{"TIMES.CALENDAR_YEAR": 1998}]})</a:t>
            </a:r>
            <a:endParaRPr sz="1300"/>
          </a:p>
        </p:txBody>
      </p:sp>
      <p:sp>
        <p:nvSpPr>
          <p:cNvPr id="194" name="Google Shape;194;p33"/>
          <p:cNvSpPr txBox="1"/>
          <p:nvPr>
            <p:ph idx="4294967295" type="title"/>
          </p:nvPr>
        </p:nvSpPr>
        <p:spPr>
          <a:xfrm>
            <a:off x="311700" y="2689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Query 1 :</a:t>
            </a:r>
            <a:endParaRPr/>
          </a:p>
        </p:txBody>
      </p:sp>
      <p:pic>
        <p:nvPicPr>
          <p:cNvPr id="195" name="Google Shape;195;p33"/>
          <p:cNvPicPr preferRelativeResize="0"/>
          <p:nvPr/>
        </p:nvPicPr>
        <p:blipFill rotWithShape="1">
          <a:blip r:embed="rId3">
            <a:alphaModFix/>
          </a:blip>
          <a:srcRect b="0" l="0" r="0" t="20735"/>
          <a:stretch/>
        </p:blipFill>
        <p:spPr>
          <a:xfrm>
            <a:off x="13475" y="1646173"/>
            <a:ext cx="9144000" cy="337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idx="4294967295" type="body"/>
          </p:nvPr>
        </p:nvSpPr>
        <p:spPr>
          <a:xfrm>
            <a:off x="304200" y="859350"/>
            <a:ext cx="8535600" cy="7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300">
                <a:solidFill>
                  <a:srgbClr val="1155CC"/>
                </a:solidFill>
                <a:latin typeface="Courier New"/>
                <a:ea typeface="Courier New"/>
                <a:cs typeface="Courier New"/>
                <a:sym typeface="Courier New"/>
              </a:rPr>
              <a:t>db.SALES.find( { "CUSTOMERS.CUST_MARITAL_STATUS": { $exists: true, $ne: null } }, { "CUSTOMERS.CUST_ID": 1, _id: 0 } )</a:t>
            </a:r>
            <a:endParaRPr sz="1900"/>
          </a:p>
        </p:txBody>
      </p:sp>
      <p:sp>
        <p:nvSpPr>
          <p:cNvPr id="201" name="Google Shape;201;p34"/>
          <p:cNvSpPr txBox="1"/>
          <p:nvPr>
            <p:ph idx="4294967295" type="title"/>
          </p:nvPr>
        </p:nvSpPr>
        <p:spPr>
          <a:xfrm>
            <a:off x="311700" y="2689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Query 2 :</a:t>
            </a:r>
            <a:endParaRPr/>
          </a:p>
        </p:txBody>
      </p:sp>
      <p:pic>
        <p:nvPicPr>
          <p:cNvPr id="202" name="Google Shape;202;p34"/>
          <p:cNvPicPr preferRelativeResize="0"/>
          <p:nvPr/>
        </p:nvPicPr>
        <p:blipFill>
          <a:blip r:embed="rId3">
            <a:alphaModFix/>
          </a:blip>
          <a:stretch>
            <a:fillRect/>
          </a:stretch>
        </p:blipFill>
        <p:spPr>
          <a:xfrm>
            <a:off x="0" y="1410495"/>
            <a:ext cx="9143999" cy="44477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idx="4294967295" type="body"/>
          </p:nvPr>
        </p:nvSpPr>
        <p:spPr>
          <a:xfrm>
            <a:off x="304200" y="1011750"/>
            <a:ext cx="8535600" cy="7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300">
                <a:solidFill>
                  <a:srgbClr val="1155CC"/>
                </a:solidFill>
                <a:latin typeface="Courier New"/>
                <a:ea typeface="Courier New"/>
                <a:cs typeface="Courier New"/>
                <a:sym typeface="Courier New"/>
              </a:rPr>
              <a:t>db.SALES.find( {}, { "PRODUCTS.PROD_ID": 1, "PRODUCTS.PROD_NAME": 1, "PRODUCTS.PROD_SUBCATEGORY": 1, "PRODUCTS.PROD_CATEGORY": 1, _id: 0 } ).sort( { "PRODUCTS.PROD_CATEGORY": -1 })</a:t>
            </a:r>
            <a:endParaRPr sz="1900"/>
          </a:p>
        </p:txBody>
      </p:sp>
      <p:sp>
        <p:nvSpPr>
          <p:cNvPr id="208" name="Google Shape;208;p35"/>
          <p:cNvSpPr txBox="1"/>
          <p:nvPr>
            <p:ph idx="4294967295" type="title"/>
          </p:nvPr>
        </p:nvSpPr>
        <p:spPr>
          <a:xfrm>
            <a:off x="311700" y="2689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Query 3 :</a:t>
            </a:r>
            <a:endParaRPr/>
          </a:p>
        </p:txBody>
      </p:sp>
      <p:pic>
        <p:nvPicPr>
          <p:cNvPr id="209" name="Google Shape;209;p35"/>
          <p:cNvPicPr preferRelativeResize="0"/>
          <p:nvPr/>
        </p:nvPicPr>
        <p:blipFill>
          <a:blip r:embed="rId3">
            <a:alphaModFix/>
          </a:blip>
          <a:stretch>
            <a:fillRect/>
          </a:stretch>
        </p:blipFill>
        <p:spPr>
          <a:xfrm>
            <a:off x="0" y="1843645"/>
            <a:ext cx="9144000" cy="405661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idx="4294967295" type="body"/>
          </p:nvPr>
        </p:nvSpPr>
        <p:spPr>
          <a:xfrm>
            <a:off x="304200" y="888175"/>
            <a:ext cx="8535600" cy="7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300">
                <a:solidFill>
                  <a:srgbClr val="1155CC"/>
                </a:solidFill>
                <a:latin typeface="Courier New"/>
                <a:ea typeface="Courier New"/>
                <a:cs typeface="Courier New"/>
                <a:sym typeface="Courier New"/>
              </a:rPr>
              <a:t>db.SALES.find( { "AMOUNT_SOLD":{$gte:1230}}, { "PRODUCTS.PROD_ID": 1, "CUSTOMERS.CUST_ID": 1, _id: 0 } )</a:t>
            </a:r>
            <a:endParaRPr sz="1900"/>
          </a:p>
        </p:txBody>
      </p:sp>
      <p:sp>
        <p:nvSpPr>
          <p:cNvPr id="215" name="Google Shape;215;p36"/>
          <p:cNvSpPr txBox="1"/>
          <p:nvPr>
            <p:ph idx="4294967295" type="title"/>
          </p:nvPr>
        </p:nvSpPr>
        <p:spPr>
          <a:xfrm>
            <a:off x="248975" y="1908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Query 4 :</a:t>
            </a:r>
            <a:endParaRPr/>
          </a:p>
        </p:txBody>
      </p:sp>
      <p:pic>
        <p:nvPicPr>
          <p:cNvPr id="216" name="Google Shape;216;p36"/>
          <p:cNvPicPr preferRelativeResize="0"/>
          <p:nvPr/>
        </p:nvPicPr>
        <p:blipFill>
          <a:blip r:embed="rId3">
            <a:alphaModFix/>
          </a:blip>
          <a:stretch>
            <a:fillRect/>
          </a:stretch>
        </p:blipFill>
        <p:spPr>
          <a:xfrm>
            <a:off x="0" y="1467618"/>
            <a:ext cx="9143999" cy="46885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idx="4294967295" type="body"/>
          </p:nvPr>
        </p:nvSpPr>
        <p:spPr>
          <a:xfrm>
            <a:off x="379650" y="805925"/>
            <a:ext cx="8535600" cy="7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300">
                <a:solidFill>
                  <a:srgbClr val="1155CC"/>
                </a:solidFill>
                <a:latin typeface="Courier New"/>
                <a:ea typeface="Courier New"/>
                <a:cs typeface="Courier New"/>
                <a:sym typeface="Courier New"/>
              </a:rPr>
              <a:t>db.SALES.find({ $and: [{"PRODUCTS.PROD_SUBCATEGORY":"Monitors"}, {"CUSTOMERS.COUNTRIES.COUNTRY_REGION":"Americas"}] },{"CUSTOMERS.CUST_FIRST_NAME":1,"CUSTOMERS.CUST_LAST_NAME":1, _id: 0})</a:t>
            </a:r>
            <a:endParaRPr sz="1900"/>
          </a:p>
        </p:txBody>
      </p:sp>
      <p:sp>
        <p:nvSpPr>
          <p:cNvPr id="222" name="Google Shape;222;p37"/>
          <p:cNvSpPr txBox="1"/>
          <p:nvPr>
            <p:ph idx="4294967295" type="title"/>
          </p:nvPr>
        </p:nvSpPr>
        <p:spPr>
          <a:xfrm>
            <a:off x="311700" y="2689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Query 5 :</a:t>
            </a:r>
            <a:endParaRPr/>
          </a:p>
        </p:txBody>
      </p:sp>
      <p:pic>
        <p:nvPicPr>
          <p:cNvPr id="223" name="Google Shape;223;p37"/>
          <p:cNvPicPr preferRelativeResize="0"/>
          <p:nvPr/>
        </p:nvPicPr>
        <p:blipFill>
          <a:blip r:embed="rId3">
            <a:alphaModFix/>
          </a:blip>
          <a:stretch>
            <a:fillRect/>
          </a:stretch>
        </p:blipFill>
        <p:spPr>
          <a:xfrm>
            <a:off x="0" y="1777897"/>
            <a:ext cx="9143999" cy="450525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idx="4294967295" type="body"/>
          </p:nvPr>
        </p:nvSpPr>
        <p:spPr>
          <a:xfrm>
            <a:off x="152100" y="1011750"/>
            <a:ext cx="8839800" cy="7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300">
                <a:solidFill>
                  <a:srgbClr val="1155CC"/>
                </a:solidFill>
                <a:latin typeface="Courier New"/>
                <a:ea typeface="Courier New"/>
                <a:cs typeface="Courier New"/>
                <a:sym typeface="Courier New"/>
              </a:rPr>
              <a:t>db.SALES.find( { "PRODUCTS.PROD_NAME": /HDTV/ }, { "PRODUCTS.PROD_NAME": 1, _id: 0 } )</a:t>
            </a:r>
            <a:endParaRPr sz="1900"/>
          </a:p>
        </p:txBody>
      </p:sp>
      <p:sp>
        <p:nvSpPr>
          <p:cNvPr id="229" name="Google Shape;229;p38"/>
          <p:cNvSpPr txBox="1"/>
          <p:nvPr>
            <p:ph idx="4294967295" type="title"/>
          </p:nvPr>
        </p:nvSpPr>
        <p:spPr>
          <a:xfrm>
            <a:off x="311700" y="2689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Query 6 :</a:t>
            </a:r>
            <a:endParaRPr/>
          </a:p>
        </p:txBody>
      </p:sp>
      <p:pic>
        <p:nvPicPr>
          <p:cNvPr id="230" name="Google Shape;230;p38"/>
          <p:cNvPicPr preferRelativeResize="0"/>
          <p:nvPr/>
        </p:nvPicPr>
        <p:blipFill rotWithShape="1">
          <a:blip r:embed="rId3">
            <a:alphaModFix/>
          </a:blip>
          <a:srcRect b="17684" l="0" r="3325" t="1080"/>
          <a:stretch/>
        </p:blipFill>
        <p:spPr>
          <a:xfrm>
            <a:off x="152100" y="1377200"/>
            <a:ext cx="8839800" cy="3835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idx="1" type="body"/>
          </p:nvPr>
        </p:nvSpPr>
        <p:spPr>
          <a:xfrm>
            <a:off x="527050" y="1716025"/>
            <a:ext cx="8312700" cy="7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400">
                <a:solidFill>
                  <a:srgbClr val="1155CC"/>
                </a:solidFill>
                <a:latin typeface="Courier New"/>
                <a:ea typeface="Courier New"/>
                <a:cs typeface="Courier New"/>
                <a:sym typeface="Courier New"/>
              </a:rPr>
              <a:t>db.SALES.aggregate([ { $match: { "PRODUCTS.PROD_SUBCATEGORY":"Monitors", "CUSTOMERS.COUNTRIES.COUNTRY_REGION":"Americas" } }, { $count: "nombre" } ])</a:t>
            </a:r>
            <a:endParaRPr sz="1500"/>
          </a:p>
        </p:txBody>
      </p:sp>
      <p:pic>
        <p:nvPicPr>
          <p:cNvPr id="236" name="Google Shape;236;p39"/>
          <p:cNvPicPr preferRelativeResize="0"/>
          <p:nvPr/>
        </p:nvPicPr>
        <p:blipFill rotWithShape="1">
          <a:blip r:embed="rId3">
            <a:alphaModFix/>
          </a:blip>
          <a:srcRect b="66002" l="0" r="0" t="0"/>
          <a:stretch/>
        </p:blipFill>
        <p:spPr>
          <a:xfrm>
            <a:off x="397425" y="2629700"/>
            <a:ext cx="8550401" cy="1048900"/>
          </a:xfrm>
          <a:prstGeom prst="rect">
            <a:avLst/>
          </a:prstGeom>
          <a:noFill/>
          <a:ln>
            <a:noFill/>
          </a:ln>
        </p:spPr>
      </p:pic>
      <p:sp>
        <p:nvSpPr>
          <p:cNvPr id="237" name="Google Shape;237;p39"/>
          <p:cNvSpPr txBox="1"/>
          <p:nvPr>
            <p:ph type="title"/>
          </p:nvPr>
        </p:nvSpPr>
        <p:spPr>
          <a:xfrm>
            <a:off x="412325" y="558200"/>
            <a:ext cx="8520600" cy="6132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fr" sz="3000"/>
              <a:t>Query 7 :</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40"/>
          <p:cNvPicPr preferRelativeResize="0"/>
          <p:nvPr/>
        </p:nvPicPr>
        <p:blipFill rotWithShape="1">
          <a:blip r:embed="rId3">
            <a:alphaModFix/>
          </a:blip>
          <a:srcRect b="40383" l="0" r="0" t="0"/>
          <a:stretch/>
        </p:blipFill>
        <p:spPr>
          <a:xfrm>
            <a:off x="162350" y="2443750"/>
            <a:ext cx="8906201" cy="2806550"/>
          </a:xfrm>
          <a:prstGeom prst="rect">
            <a:avLst/>
          </a:prstGeom>
          <a:noFill/>
          <a:ln>
            <a:noFill/>
          </a:ln>
        </p:spPr>
      </p:pic>
      <p:sp>
        <p:nvSpPr>
          <p:cNvPr id="243" name="Google Shape;243;p40"/>
          <p:cNvSpPr txBox="1"/>
          <p:nvPr>
            <p:ph idx="4294967295" type="body"/>
          </p:nvPr>
        </p:nvSpPr>
        <p:spPr>
          <a:xfrm>
            <a:off x="304200" y="1011750"/>
            <a:ext cx="8535600" cy="7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300">
                <a:solidFill>
                  <a:srgbClr val="1155CC"/>
                </a:solidFill>
                <a:latin typeface="Courier New"/>
                <a:ea typeface="Courier New"/>
                <a:cs typeface="Courier New"/>
                <a:sym typeface="Courier New"/>
              </a:rPr>
              <a:t>db.SALES.aggregate([ { $match: {"PRODUCTS.PROD_SUBCATEGORY":"Monitors", "CUSTOMERS.COUNTRIES.COUNTRY_REGION":"Americas", "CUSTOMERS.CUST_MARITAL_STATUS": { $exists: true, $ne: null } } }, { $project: { "CUSTOMERS.CUST_ID": 1, "CUSTOMERS.CUST_FIRST_NAME": 1, "PRODUCTS.PROD_ID": 1 } },{ $sort: { "CUSTOMERS.CUST_FIRST_NAME": 1 } } ])</a:t>
            </a:r>
            <a:endParaRPr sz="1700"/>
          </a:p>
        </p:txBody>
      </p:sp>
      <p:sp>
        <p:nvSpPr>
          <p:cNvPr id="244" name="Google Shape;244;p40"/>
          <p:cNvSpPr txBox="1"/>
          <p:nvPr>
            <p:ph idx="4294967295" type="title"/>
          </p:nvPr>
        </p:nvSpPr>
        <p:spPr>
          <a:xfrm>
            <a:off x="311700" y="2689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Query 8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Oracle Vs MongoDB </a:t>
            </a:r>
            <a:endParaRPr/>
          </a:p>
        </p:txBody>
      </p:sp>
      <p:pic>
        <p:nvPicPr>
          <p:cNvPr id="250" name="Google Shape;250;p41"/>
          <p:cNvPicPr preferRelativeResize="0"/>
          <p:nvPr/>
        </p:nvPicPr>
        <p:blipFill rotWithShape="1">
          <a:blip r:embed="rId3">
            <a:alphaModFix/>
          </a:blip>
          <a:srcRect b="73251" l="0" r="0" t="14963"/>
          <a:stretch/>
        </p:blipFill>
        <p:spPr>
          <a:xfrm>
            <a:off x="727925" y="1275175"/>
            <a:ext cx="7599250" cy="3214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Introduction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 name="Google Shape;73;p15"/>
          <p:cNvSpPr txBox="1"/>
          <p:nvPr>
            <p:ph idx="1" type="body"/>
          </p:nvPr>
        </p:nvSpPr>
        <p:spPr>
          <a:xfrm>
            <a:off x="235500" y="1171600"/>
            <a:ext cx="8520600" cy="3397200"/>
          </a:xfrm>
          <a:prstGeom prst="rect">
            <a:avLst/>
          </a:prstGeom>
        </p:spPr>
        <p:txBody>
          <a:bodyPr anchorCtr="0" anchor="t" bIns="91425" lIns="91425" spcFirstLastPara="1" rIns="91425" wrap="square" tIns="91425">
            <a:noAutofit/>
          </a:bodyPr>
          <a:lstStyle/>
          <a:p>
            <a:pPr indent="0" lvl="0" marL="0" rtl="0" algn="just">
              <a:lnSpc>
                <a:spcPct val="162000"/>
              </a:lnSpc>
              <a:spcBef>
                <a:spcPts val="1200"/>
              </a:spcBef>
              <a:spcAft>
                <a:spcPts val="0"/>
              </a:spcAft>
              <a:buClr>
                <a:schemeClr val="dk1"/>
              </a:buClr>
              <a:buSzPts val="1100"/>
              <a:buFont typeface="Arial"/>
              <a:buNone/>
            </a:pPr>
            <a:r>
              <a:rPr lang="fr" sz="1200">
                <a:latin typeface="Arial"/>
                <a:ea typeface="Arial"/>
                <a:cs typeface="Arial"/>
                <a:sym typeface="Arial"/>
              </a:rPr>
              <a:t>les bases de données relationnelle ont  été le fondement de gestion des données d'entreprise depuis plus de trente ans. Mais la façon dont nous construisons et exécutons des applications aujourd'hui, associée à une croissance incessante des nouvelles sources de données et des charges d'utilisateurs pousser les bases de données relationnelles au-delà de leurs limites.</a:t>
            </a:r>
            <a:endParaRPr sz="1200">
              <a:latin typeface="Arial"/>
              <a:ea typeface="Arial"/>
              <a:cs typeface="Arial"/>
              <a:sym typeface="Arial"/>
            </a:endParaRPr>
          </a:p>
          <a:p>
            <a:pPr indent="0" lvl="0" marL="0" rtl="0" algn="just">
              <a:lnSpc>
                <a:spcPct val="162000"/>
              </a:lnSpc>
              <a:spcBef>
                <a:spcPts val="1200"/>
              </a:spcBef>
              <a:spcAft>
                <a:spcPts val="0"/>
              </a:spcAft>
              <a:buClr>
                <a:schemeClr val="dk1"/>
              </a:buClr>
              <a:buSzPts val="1100"/>
              <a:buFont typeface="Arial"/>
              <a:buNone/>
            </a:pPr>
            <a:r>
              <a:rPr lang="fr" sz="1200">
                <a:latin typeface="Arial"/>
                <a:ea typeface="Arial"/>
                <a:cs typeface="Arial"/>
                <a:sym typeface="Arial"/>
              </a:rPr>
              <a:t>Cela peut inhibent l'agilité commerciale, limitent l'évolutivité et sollicitent les budgets, obligeant de plus en plus d'organisations à migrer vers alternatives. Environ 30% de tous les projets MongoDB sont désormais des migrations à partir de bases de données relationnelles. Cela du a plusieurs critères et exigence répondu par MongoDB.</a:t>
            </a:r>
            <a:endParaRPr sz="1200">
              <a:latin typeface="Arial"/>
              <a:ea typeface="Arial"/>
              <a:cs typeface="Arial"/>
              <a:sym typeface="Arial"/>
            </a:endParaRPr>
          </a:p>
          <a:p>
            <a:pPr indent="0" lvl="0" marL="0" rtl="0" algn="l">
              <a:lnSpc>
                <a:spcPct val="162000"/>
              </a:lnSpc>
              <a:spcBef>
                <a:spcPts val="1200"/>
              </a:spcBef>
              <a:spcAft>
                <a:spcPts val="0"/>
              </a:spcAft>
              <a:buClr>
                <a:schemeClr val="dk1"/>
              </a:buClr>
              <a:buSzPts val="1100"/>
              <a:buFont typeface="Arial"/>
              <a:buNone/>
            </a:pPr>
            <a:r>
              <a:rPr lang="fr" sz="1200">
                <a:latin typeface="Arial"/>
                <a:ea typeface="Arial"/>
                <a:cs typeface="Arial"/>
                <a:sym typeface="Arial"/>
              </a:rPr>
              <a:t>Dans cet présentation on va parler sur la migration d’une base de données relationnelle  Oracle vers un système de gestion de la base de données NoSQL “orienté document” MongoDB.</a:t>
            </a:r>
            <a:endParaRPr sz="1200">
              <a:latin typeface="Arial"/>
              <a:ea typeface="Arial"/>
              <a:cs typeface="Arial"/>
              <a:sym typeface="Arial"/>
            </a:endParaRPr>
          </a:p>
          <a:p>
            <a:pPr indent="0" lvl="0" marL="0" rtl="0" algn="just">
              <a:lnSpc>
                <a:spcPct val="162000"/>
              </a:lnSpc>
              <a:spcBef>
                <a:spcPts val="1200"/>
              </a:spcBef>
              <a:spcAft>
                <a:spcPts val="0"/>
              </a:spcAft>
              <a:buClr>
                <a:schemeClr val="dk1"/>
              </a:buClr>
              <a:buSzPts val="1100"/>
              <a:buFont typeface="Arial"/>
              <a:buNone/>
            </a:pPr>
            <a:r>
              <a:t/>
            </a:r>
            <a:endParaRPr sz="1200">
              <a:latin typeface="Arial"/>
              <a:ea typeface="Arial"/>
              <a:cs typeface="Arial"/>
              <a:sym typeface="Arial"/>
            </a:endParaRPr>
          </a:p>
          <a:p>
            <a:pPr indent="0" lvl="0" marL="457200" rtl="0" algn="l">
              <a:spcBef>
                <a:spcPts val="1200"/>
              </a:spcBef>
              <a:spcAft>
                <a:spcPts val="900"/>
              </a:spcAft>
              <a:buClr>
                <a:schemeClr val="dk1"/>
              </a:buClr>
              <a:buSzPts val="1100"/>
              <a:buFont typeface="Arial"/>
              <a:buNone/>
            </a:pPr>
            <a:r>
              <a:t/>
            </a:r>
            <a:endParaRPr sz="12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163325" y="4574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Oracle </a:t>
            </a:r>
            <a:endParaRPr/>
          </a:p>
          <a:p>
            <a:pPr indent="0" lvl="0" marL="0" rtl="0" algn="l">
              <a:spcBef>
                <a:spcPts val="0"/>
              </a:spcBef>
              <a:spcAft>
                <a:spcPts val="0"/>
              </a:spcAft>
              <a:buNone/>
            </a:pPr>
            <a:r>
              <a:rPr lang="fr"/>
              <a:t>Vs </a:t>
            </a:r>
            <a:endParaRPr/>
          </a:p>
          <a:p>
            <a:pPr indent="0" lvl="0" marL="0" rtl="0" algn="l">
              <a:spcBef>
                <a:spcPts val="0"/>
              </a:spcBef>
              <a:spcAft>
                <a:spcPts val="0"/>
              </a:spcAft>
              <a:buNone/>
            </a:pPr>
            <a:r>
              <a:rPr lang="fr"/>
              <a:t>Mongo-</a:t>
            </a:r>
            <a:endParaRPr/>
          </a:p>
          <a:p>
            <a:pPr indent="0" lvl="0" marL="0" rtl="0" algn="l">
              <a:spcBef>
                <a:spcPts val="0"/>
              </a:spcBef>
              <a:spcAft>
                <a:spcPts val="0"/>
              </a:spcAft>
              <a:buNone/>
            </a:pPr>
            <a:r>
              <a:rPr lang="fr"/>
              <a:t>DB </a:t>
            </a:r>
            <a:endParaRPr/>
          </a:p>
        </p:txBody>
      </p:sp>
      <p:pic>
        <p:nvPicPr>
          <p:cNvPr id="256" name="Google Shape;256;p42"/>
          <p:cNvPicPr preferRelativeResize="0"/>
          <p:nvPr/>
        </p:nvPicPr>
        <p:blipFill rotWithShape="1">
          <a:blip r:embed="rId3">
            <a:alphaModFix/>
          </a:blip>
          <a:srcRect b="53441" l="0" r="0" t="27112"/>
          <a:stretch/>
        </p:blipFill>
        <p:spPr>
          <a:xfrm>
            <a:off x="1544750" y="0"/>
            <a:ext cx="7599250" cy="530422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Oracle Vs MongoDB </a:t>
            </a:r>
            <a:endParaRPr/>
          </a:p>
        </p:txBody>
      </p:sp>
      <p:pic>
        <p:nvPicPr>
          <p:cNvPr id="262" name="Google Shape;262;p43"/>
          <p:cNvPicPr preferRelativeResize="0"/>
          <p:nvPr/>
        </p:nvPicPr>
        <p:blipFill rotWithShape="1">
          <a:blip r:embed="rId3">
            <a:alphaModFix/>
          </a:blip>
          <a:srcRect b="40025" l="160" r="-160" t="47089"/>
          <a:stretch/>
        </p:blipFill>
        <p:spPr>
          <a:xfrm>
            <a:off x="727925" y="1275175"/>
            <a:ext cx="7599250" cy="351470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Oracle Vs MongoDB </a:t>
            </a:r>
            <a:endParaRPr/>
          </a:p>
        </p:txBody>
      </p:sp>
      <p:pic>
        <p:nvPicPr>
          <p:cNvPr id="268" name="Google Shape;268;p44"/>
          <p:cNvPicPr preferRelativeResize="0"/>
          <p:nvPr/>
        </p:nvPicPr>
        <p:blipFill rotWithShape="1">
          <a:blip r:embed="rId3">
            <a:alphaModFix/>
          </a:blip>
          <a:srcRect b="27722" l="160" r="-160" t="60099"/>
          <a:stretch/>
        </p:blipFill>
        <p:spPr>
          <a:xfrm>
            <a:off x="772375" y="1264450"/>
            <a:ext cx="7599250" cy="33218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Oracle Vs MongoDB </a:t>
            </a:r>
            <a:endParaRPr/>
          </a:p>
        </p:txBody>
      </p:sp>
      <p:pic>
        <p:nvPicPr>
          <p:cNvPr id="274" name="Google Shape;274;p45"/>
          <p:cNvPicPr preferRelativeResize="0"/>
          <p:nvPr/>
        </p:nvPicPr>
        <p:blipFill rotWithShape="1">
          <a:blip r:embed="rId3">
            <a:alphaModFix/>
          </a:blip>
          <a:srcRect b="15731" l="160" r="-160" t="72090"/>
          <a:stretch/>
        </p:blipFill>
        <p:spPr>
          <a:xfrm>
            <a:off x="772375" y="1264450"/>
            <a:ext cx="7599250" cy="33218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Oracle Vs MongoDB </a:t>
            </a:r>
            <a:endParaRPr/>
          </a:p>
        </p:txBody>
      </p:sp>
      <p:pic>
        <p:nvPicPr>
          <p:cNvPr id="280" name="Google Shape;280;p46"/>
          <p:cNvPicPr preferRelativeResize="0"/>
          <p:nvPr/>
        </p:nvPicPr>
        <p:blipFill rotWithShape="1">
          <a:blip r:embed="rId3">
            <a:alphaModFix/>
          </a:blip>
          <a:srcRect b="2479" l="160" r="-160" t="84360"/>
          <a:stretch/>
        </p:blipFill>
        <p:spPr>
          <a:xfrm>
            <a:off x="772375" y="1114450"/>
            <a:ext cx="7599250" cy="35897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Reférences </a:t>
            </a:r>
            <a:endParaRPr/>
          </a:p>
        </p:txBody>
      </p:sp>
      <p:sp>
        <p:nvSpPr>
          <p:cNvPr id="286" name="Google Shape;286;p4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1155CC"/>
              </a:buClr>
              <a:buSzPts val="1200"/>
              <a:buFont typeface="Comfortaa"/>
              <a:buChar char="●"/>
            </a:pPr>
            <a:r>
              <a:rPr lang="fr" sz="1200" u="sng">
                <a:solidFill>
                  <a:srgbClr val="1155CC"/>
                </a:solidFill>
                <a:latin typeface="Comfortaa"/>
                <a:ea typeface="Comfortaa"/>
                <a:cs typeface="Comfortaa"/>
                <a:sym typeface="Comfortaa"/>
                <a:hlinkClick r:id="rId3">
                  <a:extLst>
                    <a:ext uri="{A12FA001-AC4F-418D-AE19-62706E023703}">
                      <ahyp:hlinkClr val="tx"/>
                    </a:ext>
                  </a:extLst>
                </a:hlinkClick>
              </a:rPr>
              <a:t>http://www.rebellionrider.com/how-to-unlock-sh-schema-in-oracle-database/</a:t>
            </a:r>
            <a:endParaRPr sz="1200">
              <a:solidFill>
                <a:srgbClr val="1155CC"/>
              </a:solidFill>
              <a:latin typeface="Comfortaa"/>
              <a:ea typeface="Comfortaa"/>
              <a:cs typeface="Comfortaa"/>
              <a:sym typeface="Comfortaa"/>
            </a:endParaRPr>
          </a:p>
          <a:p>
            <a:pPr indent="-304800" lvl="0" marL="457200" rtl="0" algn="l">
              <a:lnSpc>
                <a:spcPct val="200000"/>
              </a:lnSpc>
              <a:spcBef>
                <a:spcPts val="0"/>
              </a:spcBef>
              <a:spcAft>
                <a:spcPts val="0"/>
              </a:spcAft>
              <a:buClr>
                <a:srgbClr val="1155CC"/>
              </a:buClr>
              <a:buSzPts val="1200"/>
              <a:buFont typeface="Comfortaa"/>
              <a:buChar char="●"/>
            </a:pPr>
            <a:r>
              <a:rPr lang="fr" sz="1200" u="sng">
                <a:solidFill>
                  <a:srgbClr val="1155CC"/>
                </a:solidFill>
                <a:latin typeface="Comfortaa"/>
                <a:ea typeface="Comfortaa"/>
                <a:cs typeface="Comfortaa"/>
                <a:sym typeface="Comfortaa"/>
                <a:hlinkClick r:id="rId4">
                  <a:extLst>
                    <a:ext uri="{A12FA001-AC4F-418D-AE19-62706E023703}">
                      <ahyp:hlinkClr val="tx"/>
                    </a:ext>
                  </a:extLst>
                </a:hlinkClick>
              </a:rPr>
              <a:t>https://docs.oracle.com/database/121/COMSC/toc.htm</a:t>
            </a:r>
            <a:endParaRPr sz="1200">
              <a:solidFill>
                <a:srgbClr val="1155CC"/>
              </a:solidFill>
              <a:latin typeface="Comfortaa"/>
              <a:ea typeface="Comfortaa"/>
              <a:cs typeface="Comfortaa"/>
              <a:sym typeface="Comfortaa"/>
            </a:endParaRPr>
          </a:p>
          <a:p>
            <a:pPr indent="-304800" lvl="0" marL="457200" rtl="0" algn="l">
              <a:lnSpc>
                <a:spcPct val="200000"/>
              </a:lnSpc>
              <a:spcBef>
                <a:spcPts val="0"/>
              </a:spcBef>
              <a:spcAft>
                <a:spcPts val="0"/>
              </a:spcAft>
              <a:buClr>
                <a:srgbClr val="1155CC"/>
              </a:buClr>
              <a:buSzPts val="1200"/>
              <a:buFont typeface="Comfortaa"/>
              <a:buChar char="●"/>
            </a:pPr>
            <a:r>
              <a:rPr lang="fr" sz="1200" u="sng">
                <a:solidFill>
                  <a:srgbClr val="1155CC"/>
                </a:solidFill>
                <a:latin typeface="Comfortaa"/>
                <a:ea typeface="Comfortaa"/>
                <a:cs typeface="Comfortaa"/>
                <a:sym typeface="Comfortaa"/>
                <a:hlinkClick r:id="rId5">
                  <a:extLst>
                    <a:ext uri="{A12FA001-AC4F-418D-AE19-62706E023703}">
                      <ahyp:hlinkClr val="tx"/>
                    </a:ext>
                  </a:extLst>
                </a:hlinkClick>
              </a:rPr>
              <a:t>https://github.com/oracle/db-sample-schemas/releases</a:t>
            </a:r>
            <a:endParaRPr sz="1200">
              <a:solidFill>
                <a:srgbClr val="1155CC"/>
              </a:solidFill>
              <a:latin typeface="Comfortaa"/>
              <a:ea typeface="Comfortaa"/>
              <a:cs typeface="Comfortaa"/>
              <a:sym typeface="Comfortaa"/>
            </a:endParaRPr>
          </a:p>
          <a:p>
            <a:pPr indent="-304800" lvl="0" marL="457200" rtl="0" algn="l">
              <a:lnSpc>
                <a:spcPct val="200000"/>
              </a:lnSpc>
              <a:spcBef>
                <a:spcPts val="0"/>
              </a:spcBef>
              <a:spcAft>
                <a:spcPts val="0"/>
              </a:spcAft>
              <a:buClr>
                <a:srgbClr val="1155CC"/>
              </a:buClr>
              <a:buSzPts val="1200"/>
              <a:buFont typeface="Comfortaa"/>
              <a:buChar char="●"/>
            </a:pPr>
            <a:r>
              <a:rPr lang="fr" sz="1200" u="sng">
                <a:solidFill>
                  <a:srgbClr val="1155CC"/>
                </a:solidFill>
                <a:latin typeface="Comfortaa"/>
                <a:ea typeface="Comfortaa"/>
                <a:cs typeface="Comfortaa"/>
                <a:sym typeface="Comfortaa"/>
                <a:hlinkClick r:id="rId6">
                  <a:extLst>
                    <a:ext uri="{A12FA001-AC4F-418D-AE19-62706E023703}">
                      <ahyp:hlinkClr val="tx"/>
                    </a:ext>
                  </a:extLst>
                </a:hlinkClick>
              </a:rPr>
              <a:t>https://livesql.oracle.com/apex/livesql/file/tutorial_EDVE861IJ168OTUP6ZZ01MX84.html</a:t>
            </a:r>
            <a:endParaRPr sz="1200">
              <a:solidFill>
                <a:srgbClr val="1155CC"/>
              </a:solidFill>
              <a:latin typeface="Comfortaa"/>
              <a:ea typeface="Comfortaa"/>
              <a:cs typeface="Comfortaa"/>
              <a:sym typeface="Comfortaa"/>
            </a:endParaRPr>
          </a:p>
          <a:p>
            <a:pPr indent="-304800" lvl="0" marL="457200" marR="0" rtl="0" algn="l">
              <a:lnSpc>
                <a:spcPct val="200000"/>
              </a:lnSpc>
              <a:spcBef>
                <a:spcPts val="0"/>
              </a:spcBef>
              <a:spcAft>
                <a:spcPts val="0"/>
              </a:spcAft>
              <a:buClr>
                <a:srgbClr val="1155CC"/>
              </a:buClr>
              <a:buSzPts val="1200"/>
              <a:buFont typeface="Comfortaa"/>
              <a:buChar char="●"/>
            </a:pPr>
            <a:r>
              <a:rPr lang="fr" sz="1200" u="sng">
                <a:solidFill>
                  <a:srgbClr val="1155CC"/>
                </a:solidFill>
                <a:latin typeface="Comfortaa"/>
                <a:ea typeface="Comfortaa"/>
                <a:cs typeface="Comfortaa"/>
                <a:sym typeface="Comfortaa"/>
                <a:hlinkClick r:id="rId7">
                  <a:extLst>
                    <a:ext uri="{A12FA001-AC4F-418D-AE19-62706E023703}">
                      <ahyp:hlinkClr val="tx"/>
                    </a:ext>
                  </a:extLst>
                </a:hlinkClick>
              </a:rPr>
              <a:t>https://newbiedba.wordpress.com/2017/04/23/migrating-oracle-sample-schema-to-mongodb/</a:t>
            </a:r>
            <a:endParaRPr sz="1200" u="sng">
              <a:solidFill>
                <a:srgbClr val="1155CC"/>
              </a:solidFill>
              <a:latin typeface="Comfortaa"/>
              <a:ea typeface="Comfortaa"/>
              <a:cs typeface="Comfortaa"/>
              <a:sym typeface="Comfortaa"/>
            </a:endParaRPr>
          </a:p>
          <a:p>
            <a:pPr indent="-304800" lvl="0" marL="457200" marR="0" rtl="0" algn="l">
              <a:lnSpc>
                <a:spcPct val="200000"/>
              </a:lnSpc>
              <a:spcBef>
                <a:spcPts val="0"/>
              </a:spcBef>
              <a:spcAft>
                <a:spcPts val="0"/>
              </a:spcAft>
              <a:buClr>
                <a:srgbClr val="1155CC"/>
              </a:buClr>
              <a:buSzPts val="1200"/>
              <a:buFont typeface="Comfortaa"/>
              <a:buChar char="●"/>
            </a:pPr>
            <a:r>
              <a:rPr lang="fr" sz="1200" u="sng">
                <a:solidFill>
                  <a:srgbClr val="1155CC"/>
                </a:solidFill>
                <a:latin typeface="Comfortaa"/>
                <a:ea typeface="Comfortaa"/>
                <a:cs typeface="Comfortaa"/>
                <a:sym typeface="Comfortaa"/>
                <a:hlinkClick r:id="rId8">
                  <a:extLst>
                    <a:ext uri="{A12FA001-AC4F-418D-AE19-62706E023703}">
                      <ahyp:hlinkClr val="tx"/>
                    </a:ext>
                  </a:extLst>
                </a:hlinkClick>
              </a:rPr>
              <a:t>https://docs.mongodb.com/manual/core/data-models/</a:t>
            </a:r>
            <a:endParaRPr sz="1200" u="sng">
              <a:solidFill>
                <a:srgbClr val="1155CC"/>
              </a:solidFill>
              <a:latin typeface="Comfortaa"/>
              <a:ea typeface="Comfortaa"/>
              <a:cs typeface="Comfortaa"/>
              <a:sym typeface="Comfortaa"/>
            </a:endParaRPr>
          </a:p>
          <a:p>
            <a:pPr indent="-304800" lvl="0" marL="457200" marR="0" rtl="0" algn="l">
              <a:lnSpc>
                <a:spcPct val="200000"/>
              </a:lnSpc>
              <a:spcBef>
                <a:spcPts val="0"/>
              </a:spcBef>
              <a:spcAft>
                <a:spcPts val="0"/>
              </a:spcAft>
              <a:buClr>
                <a:srgbClr val="1155CC"/>
              </a:buClr>
              <a:buSzPts val="1200"/>
              <a:buFont typeface="Comfortaa"/>
              <a:buChar char="●"/>
            </a:pPr>
            <a:r>
              <a:rPr lang="fr" sz="1200" u="sng">
                <a:solidFill>
                  <a:srgbClr val="1155CC"/>
                </a:solidFill>
                <a:latin typeface="Comfortaa"/>
                <a:ea typeface="Comfortaa"/>
                <a:cs typeface="Comfortaa"/>
                <a:sym typeface="Comfortaa"/>
                <a:hlinkClick r:id="rId9">
                  <a:extLst>
                    <a:ext uri="{A12FA001-AC4F-418D-AE19-62706E023703}">
                      <ahyp:hlinkClr val="tx"/>
                    </a:ext>
                  </a:extLst>
                </a:hlinkClick>
              </a:rPr>
              <a:t>https://docs.mongodb.com/manual/core/data-modeling-introduction/</a:t>
            </a:r>
            <a:endParaRPr sz="1200" u="sng">
              <a:solidFill>
                <a:srgbClr val="1155CC"/>
              </a:solidFill>
              <a:latin typeface="Comfortaa"/>
              <a:ea typeface="Comfortaa"/>
              <a:cs typeface="Comfortaa"/>
              <a:sym typeface="Comfortaa"/>
            </a:endParaRPr>
          </a:p>
          <a:p>
            <a:pPr indent="-304800" lvl="0" marL="457200" marR="0" rtl="0" algn="l">
              <a:lnSpc>
                <a:spcPct val="200000"/>
              </a:lnSpc>
              <a:spcBef>
                <a:spcPts val="0"/>
              </a:spcBef>
              <a:spcAft>
                <a:spcPts val="0"/>
              </a:spcAft>
              <a:buClr>
                <a:srgbClr val="1155CC"/>
              </a:buClr>
              <a:buSzPts val="1200"/>
              <a:buFont typeface="Comfortaa"/>
              <a:buChar char="●"/>
            </a:pPr>
            <a:r>
              <a:rPr lang="fr" sz="1200" u="sng">
                <a:solidFill>
                  <a:srgbClr val="1155CC"/>
                </a:solidFill>
                <a:latin typeface="Comfortaa"/>
                <a:ea typeface="Comfortaa"/>
                <a:cs typeface="Comfortaa"/>
                <a:sym typeface="Comfortaa"/>
                <a:hlinkClick r:id="rId10">
                  <a:extLst>
                    <a:ext uri="{A12FA001-AC4F-418D-AE19-62706E023703}">
                      <ahyp:hlinkClr val="tx"/>
                    </a:ext>
                  </a:extLst>
                </a:hlinkClick>
              </a:rPr>
              <a:t>https://docs.mongodb.com/manual/core/data-model-design/</a:t>
            </a:r>
            <a:endParaRPr sz="1200" u="sng">
              <a:solidFill>
                <a:srgbClr val="1155CC"/>
              </a:solidFill>
              <a:latin typeface="Comfortaa"/>
              <a:ea typeface="Comfortaa"/>
              <a:cs typeface="Comfortaa"/>
              <a:sym typeface="Comfortaa"/>
            </a:endParaRPr>
          </a:p>
          <a:p>
            <a:pPr indent="-304800" lvl="0" marL="457200" marR="0" rtl="0" algn="l">
              <a:lnSpc>
                <a:spcPct val="200000"/>
              </a:lnSpc>
              <a:spcBef>
                <a:spcPts val="0"/>
              </a:spcBef>
              <a:spcAft>
                <a:spcPts val="0"/>
              </a:spcAft>
              <a:buClr>
                <a:srgbClr val="1155CC"/>
              </a:buClr>
              <a:buSzPts val="1200"/>
              <a:buFont typeface="Comfortaa"/>
              <a:buChar char="●"/>
            </a:pPr>
            <a:r>
              <a:rPr lang="fr" sz="1200" u="sng">
                <a:solidFill>
                  <a:srgbClr val="1155CC"/>
                </a:solidFill>
                <a:latin typeface="Comfortaa"/>
                <a:ea typeface="Comfortaa"/>
                <a:cs typeface="Comfortaa"/>
                <a:sym typeface="Comfortaa"/>
              </a:rPr>
              <a:t>https://studio3t.com/knowledge-base/articles/sql-to-mongodb-migration/</a:t>
            </a:r>
            <a:endParaRPr sz="1500">
              <a:solidFill>
                <a:schemeClr val="hlink"/>
              </a:solidFill>
              <a:highlight>
                <a:srgbClr val="010D01"/>
              </a:highlight>
              <a:latin typeface="Arial"/>
              <a:ea typeface="Arial"/>
              <a:cs typeface="Arial"/>
              <a:sym typeface="Arial"/>
            </a:endParaRPr>
          </a:p>
          <a:p>
            <a:pPr indent="0" lvl="0" marL="457200" rtl="0" algn="l">
              <a:lnSpc>
                <a:spcPct val="200000"/>
              </a:lnSpc>
              <a:spcBef>
                <a:spcPts val="1600"/>
              </a:spcBef>
              <a:spcAft>
                <a:spcPts val="1600"/>
              </a:spcAft>
              <a:buNone/>
            </a:pPr>
            <a:r>
              <a:t/>
            </a:r>
            <a:endParaRPr sz="1200">
              <a:solidFill>
                <a:srgbClr val="1155CC"/>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SGBD source  : oracle database</a:t>
            </a:r>
            <a:endParaRPr/>
          </a:p>
          <a:p>
            <a:pPr indent="0" lvl="0" marL="0" rtl="0" algn="l">
              <a:spcBef>
                <a:spcPts val="0"/>
              </a:spcBef>
              <a:spcAft>
                <a:spcPts val="0"/>
              </a:spcAft>
              <a:buNone/>
            </a:pPr>
            <a:r>
              <a:t/>
            </a:r>
            <a:endParaRPr/>
          </a:p>
        </p:txBody>
      </p:sp>
      <p:sp>
        <p:nvSpPr>
          <p:cNvPr id="79" name="Google Shape;79;p16"/>
          <p:cNvSpPr txBox="1"/>
          <p:nvPr>
            <p:ph idx="1" type="body"/>
          </p:nvPr>
        </p:nvSpPr>
        <p:spPr>
          <a:xfrm>
            <a:off x="611225" y="1192500"/>
            <a:ext cx="3209400" cy="33972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300">
              <a:latin typeface="Arial"/>
              <a:ea typeface="Arial"/>
              <a:cs typeface="Arial"/>
              <a:sym typeface="Arial"/>
            </a:endParaRPr>
          </a:p>
          <a:p>
            <a:pPr indent="0" lvl="0" marL="0" rtl="0" algn="just">
              <a:lnSpc>
                <a:spcPct val="200000"/>
              </a:lnSpc>
              <a:spcBef>
                <a:spcPts val="0"/>
              </a:spcBef>
              <a:spcAft>
                <a:spcPts val="0"/>
              </a:spcAft>
              <a:buClr>
                <a:schemeClr val="dk1"/>
              </a:buClr>
              <a:buSzPts val="1100"/>
              <a:buFont typeface="Arial"/>
              <a:buNone/>
            </a:pPr>
            <a:r>
              <a:rPr lang="fr" sz="1300">
                <a:latin typeface="Arial"/>
                <a:ea typeface="Arial"/>
                <a:cs typeface="Arial"/>
                <a:sym typeface="Arial"/>
              </a:rPr>
              <a:t>Oracle Database est un système de gestion de base de données relationnelle qui depuis l'introduction du support du modèle objet dans sa version 8 peut être aussi qualifié de système de gestion de base de données relationnel-objet .</a:t>
            </a:r>
            <a:endParaRPr sz="1500">
              <a:latin typeface="Arial"/>
              <a:ea typeface="Arial"/>
              <a:cs typeface="Arial"/>
              <a:sym typeface="Arial"/>
            </a:endParaRPr>
          </a:p>
          <a:p>
            <a:pPr indent="0" lvl="0" marL="0" rtl="0" algn="l">
              <a:spcBef>
                <a:spcPts val="0"/>
              </a:spcBef>
              <a:spcAft>
                <a:spcPts val="1600"/>
              </a:spcAft>
              <a:buNone/>
            </a:pPr>
            <a:r>
              <a:t/>
            </a:r>
            <a:endParaRPr/>
          </a:p>
        </p:txBody>
      </p:sp>
      <p:pic>
        <p:nvPicPr>
          <p:cNvPr descr="Oracle 12c - Sauvegarde et restauration | Carriere360" id="80" name="Google Shape;80;p16"/>
          <p:cNvPicPr preferRelativeResize="0"/>
          <p:nvPr/>
        </p:nvPicPr>
        <p:blipFill>
          <a:blip r:embed="rId3">
            <a:alphaModFix/>
          </a:blip>
          <a:stretch>
            <a:fillRect/>
          </a:stretch>
        </p:blipFill>
        <p:spPr>
          <a:xfrm>
            <a:off x="4192400" y="1430624"/>
            <a:ext cx="4417250" cy="2487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75350" y="178675"/>
            <a:ext cx="2808000" cy="755700"/>
          </a:xfrm>
          <a:prstGeom prst="rect">
            <a:avLst/>
          </a:prstGeom>
        </p:spPr>
        <p:txBody>
          <a:bodyPr anchorCtr="0" anchor="b" bIns="91425" lIns="91425" spcFirstLastPara="1" rIns="91425" wrap="square" tIns="91425">
            <a:noAutofit/>
          </a:bodyPr>
          <a:lstStyle/>
          <a:p>
            <a:pPr indent="0" lvl="0" marL="0" rtl="0" algn="l">
              <a:lnSpc>
                <a:spcPct val="120000"/>
              </a:lnSpc>
              <a:spcBef>
                <a:spcPts val="1300"/>
              </a:spcBef>
              <a:spcAft>
                <a:spcPts val="600"/>
              </a:spcAft>
              <a:buNone/>
            </a:pPr>
            <a:r>
              <a:rPr lang="fr" sz="3000"/>
              <a:t>Schéma SH</a:t>
            </a:r>
            <a:endParaRPr sz="3000"/>
          </a:p>
        </p:txBody>
      </p:sp>
      <p:pic>
        <p:nvPicPr>
          <p:cNvPr id="86" name="Google Shape;86;p17"/>
          <p:cNvPicPr preferRelativeResize="0"/>
          <p:nvPr/>
        </p:nvPicPr>
        <p:blipFill>
          <a:blip r:embed="rId3">
            <a:alphaModFix/>
          </a:blip>
          <a:stretch>
            <a:fillRect/>
          </a:stretch>
        </p:blipFill>
        <p:spPr>
          <a:xfrm>
            <a:off x="4924625" y="111075"/>
            <a:ext cx="4070271" cy="4838700"/>
          </a:xfrm>
          <a:prstGeom prst="rect">
            <a:avLst/>
          </a:prstGeom>
          <a:noFill/>
          <a:ln>
            <a:noFill/>
          </a:ln>
        </p:spPr>
      </p:pic>
      <p:sp>
        <p:nvSpPr>
          <p:cNvPr id="87" name="Google Shape;87;p17"/>
          <p:cNvSpPr txBox="1"/>
          <p:nvPr>
            <p:ph idx="1" type="body"/>
          </p:nvPr>
        </p:nvSpPr>
        <p:spPr>
          <a:xfrm>
            <a:off x="299150" y="672450"/>
            <a:ext cx="4504800" cy="3397200"/>
          </a:xfrm>
          <a:prstGeom prst="rect">
            <a:avLst/>
          </a:prstGeom>
        </p:spPr>
        <p:txBody>
          <a:bodyPr anchorCtr="0" anchor="t" bIns="91425" lIns="91425" spcFirstLastPara="1" rIns="91425" wrap="square" tIns="91425">
            <a:noAutofit/>
          </a:bodyPr>
          <a:lstStyle/>
          <a:p>
            <a:pPr indent="0" lvl="0" marL="0" rtl="0" algn="just">
              <a:lnSpc>
                <a:spcPct val="140000"/>
              </a:lnSpc>
              <a:spcBef>
                <a:spcPts val="0"/>
              </a:spcBef>
              <a:spcAft>
                <a:spcPts val="0"/>
              </a:spcAft>
              <a:buClr>
                <a:schemeClr val="dk1"/>
              </a:buClr>
              <a:buSzPts val="1100"/>
              <a:buFont typeface="Arial"/>
              <a:buNone/>
            </a:pPr>
            <a:r>
              <a:rPr lang="fr">
                <a:latin typeface="Arial"/>
                <a:ea typeface="Arial"/>
                <a:cs typeface="Arial"/>
                <a:sym typeface="Arial"/>
              </a:rPr>
              <a:t>La société de l'échantillon réalise un volume d'affaires élevé, de sorte qu'elle exécute des rapports de statistiques commerciales pour aider à la prise de décision. Beaucoup de ces rapports sont basés sur le temps et non volatils. Autrement dit, ils analysent les tendances des données passées.</a:t>
            </a:r>
            <a:endParaRPr>
              <a:latin typeface="Arial"/>
              <a:ea typeface="Arial"/>
              <a:cs typeface="Arial"/>
              <a:sym typeface="Arial"/>
            </a:endParaRPr>
          </a:p>
          <a:p>
            <a:pPr indent="0" lvl="0" marL="0" rtl="0" algn="just">
              <a:lnSpc>
                <a:spcPct val="140000"/>
              </a:lnSpc>
              <a:spcBef>
                <a:spcPts val="1500"/>
              </a:spcBef>
              <a:spcAft>
                <a:spcPts val="0"/>
              </a:spcAft>
              <a:buClr>
                <a:schemeClr val="dk1"/>
              </a:buClr>
              <a:buSzPts val="1100"/>
              <a:buFont typeface="Arial"/>
              <a:buNone/>
            </a:pPr>
            <a:r>
              <a:rPr lang="fr">
                <a:latin typeface="Arial"/>
                <a:ea typeface="Arial"/>
                <a:cs typeface="Arial"/>
                <a:sym typeface="Arial"/>
              </a:rPr>
              <a:t>L'entreprise charge régulièrement des données dans son entrepôt de données pour collecter des statistiques pour ces rapports. Ces rapports incluent les chiffres de ventes annuels, trimestriels, mensuels et hebdomadaires par produit. Ces rapports sont stockés à l'aide du schéma Sales History (SH).</a:t>
            </a:r>
            <a:endParaRPr>
              <a:latin typeface="Arial"/>
              <a:ea typeface="Arial"/>
              <a:cs typeface="Arial"/>
              <a:sym typeface="Arial"/>
            </a:endParaRPr>
          </a:p>
          <a:p>
            <a:pPr indent="0" lvl="0" marL="0" rtl="0" algn="just">
              <a:lnSpc>
                <a:spcPct val="140000"/>
              </a:lnSpc>
              <a:spcBef>
                <a:spcPts val="1500"/>
              </a:spcBef>
              <a:spcAft>
                <a:spcPts val="0"/>
              </a:spcAft>
              <a:buClr>
                <a:schemeClr val="dk1"/>
              </a:buClr>
              <a:buSzPts val="1100"/>
              <a:buFont typeface="Arial"/>
              <a:buNone/>
            </a:pPr>
            <a:r>
              <a:rPr lang="fr">
                <a:latin typeface="Arial"/>
                <a:ea typeface="Arial"/>
                <a:cs typeface="Arial"/>
                <a:sym typeface="Arial"/>
              </a:rPr>
              <a:t>L'entreprise publie également des rapports sur les canaux de distribution par lesquels ses ventes sont livrées. Lorsque l'entreprise organise des promotions spéciales sur ses produits, elle analyse l'impact des promotions sur les ventes. Il analyse également les ventes par zone géographique.</a:t>
            </a:r>
            <a:endParaRPr>
              <a:latin typeface="Arial"/>
              <a:ea typeface="Arial"/>
              <a:cs typeface="Arial"/>
              <a:sym typeface="Arial"/>
            </a:endParaRPr>
          </a:p>
          <a:p>
            <a:pPr indent="0" lvl="0" marL="0" rtl="0" algn="just">
              <a:lnSpc>
                <a:spcPct val="140000"/>
              </a:lnSpc>
              <a:spcBef>
                <a:spcPts val="1500"/>
              </a:spcBef>
              <a:spcAft>
                <a:spcPts val="0"/>
              </a:spcAft>
              <a:buClr>
                <a:schemeClr val="dk1"/>
              </a:buClr>
              <a:buSzPts val="1100"/>
              <a:buFont typeface="Arial"/>
              <a:buNone/>
            </a:pPr>
            <a:r>
              <a:t/>
            </a:r>
            <a:endParaRPr>
              <a:latin typeface="Arial"/>
              <a:ea typeface="Arial"/>
              <a:cs typeface="Arial"/>
              <a:sym typeface="Arial"/>
            </a:endParaRPr>
          </a:p>
          <a:p>
            <a:pPr indent="0" lvl="0" marL="457200" rtl="0" algn="just">
              <a:spcBef>
                <a:spcPts val="1500"/>
              </a:spcBef>
              <a:spcAft>
                <a:spcPts val="900"/>
              </a:spcAft>
              <a:buNone/>
            </a:pPr>
            <a:br>
              <a:rPr lang="fr" sz="1300">
                <a:latin typeface="Arial"/>
                <a:ea typeface="Arial"/>
                <a:cs typeface="Arial"/>
                <a:sym typeface="Arial"/>
              </a:rPr>
            </a:b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lnSpc>
                <a:spcPct val="100000"/>
              </a:lnSpc>
              <a:spcBef>
                <a:spcPts val="900"/>
              </a:spcBef>
              <a:spcAft>
                <a:spcPts val="0"/>
              </a:spcAft>
              <a:buNone/>
            </a:pPr>
            <a:r>
              <a:rPr b="1" lang="fr" sz="1200">
                <a:latin typeface="Arial"/>
                <a:ea typeface="Arial"/>
                <a:cs typeface="Arial"/>
                <a:sym typeface="Arial"/>
              </a:rPr>
              <a:t>Le schéma contient les tableaux suivants:</a:t>
            </a:r>
            <a:endParaRPr b="1" sz="1200">
              <a:latin typeface="Arial"/>
              <a:ea typeface="Arial"/>
              <a:cs typeface="Arial"/>
              <a:sym typeface="Arial"/>
            </a:endParaRPr>
          </a:p>
          <a:p>
            <a:pPr indent="-298450" lvl="0" marL="914400" rtl="0" algn="just">
              <a:lnSpc>
                <a:spcPct val="100000"/>
              </a:lnSpc>
              <a:spcBef>
                <a:spcPts val="1000"/>
              </a:spcBef>
              <a:spcAft>
                <a:spcPts val="0"/>
              </a:spcAft>
              <a:buSzPts val="1100"/>
              <a:buFont typeface="Arial"/>
              <a:buChar char="-"/>
            </a:pPr>
            <a:r>
              <a:rPr b="1" lang="fr" sz="1200">
                <a:latin typeface="Arial"/>
                <a:ea typeface="Arial"/>
                <a:cs typeface="Arial"/>
                <a:sym typeface="Arial"/>
              </a:rPr>
              <a:t>La table REGIONS contient des lignes qui représentent une région telle que les Amériques ou l'Asie.</a:t>
            </a:r>
            <a:endParaRPr b="1" sz="1200">
              <a:latin typeface="Arial"/>
              <a:ea typeface="Arial"/>
              <a:cs typeface="Arial"/>
              <a:sym typeface="Arial"/>
            </a:endParaRPr>
          </a:p>
          <a:p>
            <a:pPr indent="-298450" lvl="0" marL="914400" rtl="0" algn="just">
              <a:lnSpc>
                <a:spcPct val="100000"/>
              </a:lnSpc>
              <a:spcBef>
                <a:spcPts val="1000"/>
              </a:spcBef>
              <a:spcAft>
                <a:spcPts val="0"/>
              </a:spcAft>
              <a:buSzPts val="1100"/>
              <a:buFont typeface="Arial"/>
              <a:buChar char="-"/>
            </a:pPr>
            <a:r>
              <a:rPr b="1" lang="fr" sz="1200">
                <a:latin typeface="Arial"/>
                <a:ea typeface="Arial"/>
                <a:cs typeface="Arial"/>
                <a:sym typeface="Arial"/>
              </a:rPr>
              <a:t>Le tableau COUNTRIES contient des lignes pour les pays, chacun étant associé à une région.</a:t>
            </a:r>
            <a:endParaRPr b="1" sz="1200">
              <a:latin typeface="Arial"/>
              <a:ea typeface="Arial"/>
              <a:cs typeface="Arial"/>
              <a:sym typeface="Arial"/>
            </a:endParaRPr>
          </a:p>
          <a:p>
            <a:pPr indent="-298450" lvl="0" marL="914400" rtl="0" algn="just">
              <a:lnSpc>
                <a:spcPct val="100000"/>
              </a:lnSpc>
              <a:spcBef>
                <a:spcPts val="1000"/>
              </a:spcBef>
              <a:spcAft>
                <a:spcPts val="0"/>
              </a:spcAft>
              <a:buSzPts val="1100"/>
              <a:buFont typeface="Arial"/>
              <a:buChar char="-"/>
            </a:pPr>
            <a:r>
              <a:rPr b="1" lang="fr" sz="1200">
                <a:latin typeface="Arial"/>
                <a:ea typeface="Arial"/>
                <a:cs typeface="Arial"/>
                <a:sym typeface="Arial"/>
              </a:rPr>
              <a:t>La table LOCATIONS contient les adresses spécifiques des bureaux, entrepôts ou sites de production d'une entreprise dans un pays donné.</a:t>
            </a:r>
            <a:endParaRPr b="1" sz="1200">
              <a:latin typeface="Arial"/>
              <a:ea typeface="Arial"/>
              <a:cs typeface="Arial"/>
              <a:sym typeface="Arial"/>
            </a:endParaRPr>
          </a:p>
          <a:p>
            <a:pPr indent="-298450" lvl="0" marL="914400" rtl="0" algn="just">
              <a:lnSpc>
                <a:spcPct val="100000"/>
              </a:lnSpc>
              <a:spcBef>
                <a:spcPts val="1000"/>
              </a:spcBef>
              <a:spcAft>
                <a:spcPts val="0"/>
              </a:spcAft>
              <a:buSzPts val="1100"/>
              <a:buFont typeface="Arial"/>
              <a:buChar char="-"/>
            </a:pPr>
            <a:r>
              <a:rPr b="1" lang="fr" sz="1200">
                <a:latin typeface="Arial"/>
                <a:ea typeface="Arial"/>
                <a:cs typeface="Arial"/>
                <a:sym typeface="Arial"/>
              </a:rPr>
              <a:t>Le tableau DEPARTMENTS contient des détails sur les services dans lesquels travaillent les employés. Chaque service peut avoir une relation représentant le chef de service dans la table EMPLOYEES.</a:t>
            </a:r>
            <a:endParaRPr b="1" sz="1200">
              <a:latin typeface="Arial"/>
              <a:ea typeface="Arial"/>
              <a:cs typeface="Arial"/>
              <a:sym typeface="Arial"/>
            </a:endParaRPr>
          </a:p>
          <a:p>
            <a:pPr indent="-298450" lvl="0" marL="914400" rtl="0" algn="just">
              <a:lnSpc>
                <a:spcPct val="100000"/>
              </a:lnSpc>
              <a:spcBef>
                <a:spcPts val="1000"/>
              </a:spcBef>
              <a:spcAft>
                <a:spcPts val="0"/>
              </a:spcAft>
              <a:buSzPts val="1100"/>
              <a:buFont typeface="Arial"/>
              <a:buChar char="-"/>
            </a:pPr>
            <a:r>
              <a:rPr b="1" lang="fr" sz="1200">
                <a:latin typeface="Arial"/>
                <a:ea typeface="Arial"/>
                <a:cs typeface="Arial"/>
                <a:sym typeface="Arial"/>
              </a:rPr>
              <a:t>La table EMPLOYEES contient des détails sur chaque employé qui travaille dans un service. Certains employés peuvent ne pas être affectés à un service.</a:t>
            </a:r>
            <a:endParaRPr b="1" sz="1200">
              <a:latin typeface="Arial"/>
              <a:ea typeface="Arial"/>
              <a:cs typeface="Arial"/>
              <a:sym typeface="Arial"/>
            </a:endParaRPr>
          </a:p>
          <a:p>
            <a:pPr indent="-298450" lvl="0" marL="914400" rtl="0" algn="just">
              <a:lnSpc>
                <a:spcPct val="100000"/>
              </a:lnSpc>
              <a:spcBef>
                <a:spcPts val="1000"/>
              </a:spcBef>
              <a:spcAft>
                <a:spcPts val="0"/>
              </a:spcAft>
              <a:buSzPts val="1100"/>
              <a:buFont typeface="Arial"/>
              <a:buChar char="-"/>
            </a:pPr>
            <a:r>
              <a:rPr b="1" lang="fr" sz="1200">
                <a:latin typeface="Arial"/>
                <a:ea typeface="Arial"/>
                <a:cs typeface="Arial"/>
                <a:sym typeface="Arial"/>
              </a:rPr>
              <a:t>La table JOBS contient les types de poste qu'un employé peut occuper.</a:t>
            </a:r>
            <a:endParaRPr b="1" sz="1200">
              <a:latin typeface="Arial"/>
              <a:ea typeface="Arial"/>
              <a:cs typeface="Arial"/>
              <a:sym typeface="Arial"/>
            </a:endParaRPr>
          </a:p>
          <a:p>
            <a:pPr indent="-298450" lvl="0" marL="914400" rtl="0" algn="just">
              <a:lnSpc>
                <a:spcPct val="100000"/>
              </a:lnSpc>
              <a:spcBef>
                <a:spcPts val="1000"/>
              </a:spcBef>
              <a:spcAft>
                <a:spcPts val="0"/>
              </a:spcAft>
              <a:buSzPts val="1100"/>
              <a:buFont typeface="Arial"/>
              <a:buChar char="-"/>
            </a:pPr>
            <a:r>
              <a:rPr b="1" lang="fr" sz="1200">
                <a:latin typeface="Arial"/>
                <a:ea typeface="Arial"/>
                <a:cs typeface="Arial"/>
                <a:sym typeface="Arial"/>
              </a:rPr>
              <a:t>La table JOB_HISTORY contient l'historique des tâches d'un employé.</a:t>
            </a:r>
            <a:endParaRPr b="1" sz="1200">
              <a:latin typeface="Arial"/>
              <a:ea typeface="Arial"/>
              <a:cs typeface="Arial"/>
              <a:sym typeface="Arial"/>
            </a:endParaRPr>
          </a:p>
          <a:p>
            <a:pPr indent="0" lvl="0" marL="1828800" rtl="0" algn="just">
              <a:lnSpc>
                <a:spcPct val="100000"/>
              </a:lnSpc>
              <a:spcBef>
                <a:spcPts val="1000"/>
              </a:spcBef>
              <a:spcAft>
                <a:spcPts val="0"/>
              </a:spcAft>
              <a:buNone/>
            </a:pPr>
            <a:r>
              <a:t/>
            </a:r>
            <a:endParaRPr b="1" sz="1200">
              <a:latin typeface="Arial"/>
              <a:ea typeface="Arial"/>
              <a:cs typeface="Arial"/>
              <a:sym typeface="Arial"/>
            </a:endParaRPr>
          </a:p>
          <a:p>
            <a:pPr indent="0" lvl="0" marL="0" rtl="0" algn="l">
              <a:spcBef>
                <a:spcPts val="1000"/>
              </a:spcBef>
              <a:spcAft>
                <a:spcPts val="1600"/>
              </a:spcAft>
              <a:buNone/>
            </a:pPr>
            <a:r>
              <a:t/>
            </a:r>
            <a:endParaRPr/>
          </a:p>
        </p:txBody>
      </p:sp>
      <p:sp>
        <p:nvSpPr>
          <p:cNvPr id="93" name="Google Shape;93;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description</a:t>
            </a:r>
            <a:r>
              <a:rPr lang="fr"/>
              <a:t> des données du schéma </a:t>
            </a:r>
            <a:endParaRPr/>
          </a:p>
          <a:p>
            <a:pPr indent="0" lvl="0" marL="0" rtl="0" algn="l">
              <a:spcBef>
                <a:spcPts val="0"/>
              </a:spcBef>
              <a:spcAft>
                <a:spcPts val="0"/>
              </a:spcAft>
              <a:buClr>
                <a:schemeClr val="dk1"/>
              </a:buClr>
              <a:buSzPts val="1100"/>
              <a:buFont typeface="Arial"/>
              <a:buNone/>
            </a:pPr>
            <a:r>
              <a:rPr lang="fr"/>
              <a:t>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27675" y="3037050"/>
            <a:ext cx="6170100" cy="117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Query Oracle :  </a:t>
            </a:r>
            <a:endParaRPr/>
          </a:p>
          <a:p>
            <a:pPr indent="0" lvl="0" marL="0" rtl="0" algn="l">
              <a:spcBef>
                <a:spcPts val="0"/>
              </a:spcBef>
              <a:spcAft>
                <a:spcPts val="0"/>
              </a:spcAft>
              <a:buNone/>
            </a:pPr>
            <a:r>
              <a:t/>
            </a:r>
            <a:endParaRPr/>
          </a:p>
        </p:txBody>
      </p:sp>
      <p:sp>
        <p:nvSpPr>
          <p:cNvPr id="99" name="Google Shape;99;p19"/>
          <p:cNvSpPr txBox="1"/>
          <p:nvPr>
            <p:ph idx="4294967295" type="body"/>
          </p:nvPr>
        </p:nvSpPr>
        <p:spPr>
          <a:xfrm>
            <a:off x="575175" y="3692750"/>
            <a:ext cx="8130000" cy="61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900"/>
              <a:t>using SQL Developer Server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0" y="5299"/>
            <a:ext cx="9144002" cy="5132903"/>
          </a:xfrm>
          <a:prstGeom prst="rect">
            <a:avLst/>
          </a:prstGeom>
          <a:noFill/>
          <a:ln>
            <a:noFill/>
          </a:ln>
        </p:spPr>
      </p:pic>
      <p:sp>
        <p:nvSpPr>
          <p:cNvPr id="106" name="Google Shape;106;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Query1 :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1"/>
          <p:cNvPicPr preferRelativeResize="0"/>
          <p:nvPr/>
        </p:nvPicPr>
        <p:blipFill>
          <a:blip r:embed="rId3">
            <a:alphaModFix/>
          </a:blip>
          <a:stretch>
            <a:fillRect/>
          </a:stretch>
        </p:blipFill>
        <p:spPr>
          <a:xfrm>
            <a:off x="49728" y="0"/>
            <a:ext cx="9044544" cy="5143500"/>
          </a:xfrm>
          <a:prstGeom prst="rect">
            <a:avLst/>
          </a:prstGeom>
          <a:noFill/>
          <a:ln>
            <a:noFill/>
          </a:ln>
        </p:spPr>
      </p:pic>
      <p:sp>
        <p:nvSpPr>
          <p:cNvPr id="114" name="Google Shape;114;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Query2 :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