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e45897ceb8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e45897ceb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D</a:t>
            </a:r>
            <a:r>
              <a:rPr lang="en">
                <a:solidFill>
                  <a:schemeClr val="dk1"/>
                </a:solidFill>
              </a:rPr>
              <a:t>eep Convolutional Neural Networks (DCNNs) and primate brains represent features of visual images hierarchically, and encoding models of functional Magnetic Resonance Imaging (fMRI) data can predict activity based on the stimuli presented. We sought to compare a DCNN feature-weighted receptive field (fwRF) encoding model with fMRI activity from the Kay dataset to reveal hierarchical representation of features across visual cortex.</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There are many different encoding models but we chose to use the fwRF since it reduces dimensionality while retaining both feature and spatial information.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 first fed our Images through alexnet and extracted the features after relu and maxpooling for each convolutional layer. We then convolved the extracted features with a 2D gaussian feature pooling field, before fitting a ridge regression model relating these features to voxel activity. Through cross-validation we found the 2D Gaussian that produced the best fit to each voxel’s activity. We then aimed to assess how different layers contributed to the accurate prediction of brain activity across visual cortex.   </a:t>
            </a:r>
            <a:endParaRPr>
              <a:solidFill>
                <a:schemeClr val="dk1"/>
              </a:solidFill>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a:t>
            </a:r>
            <a:endParaRPr/>
          </a:p>
          <a:p>
            <a:pPr indent="0" lvl="0" marL="0" rtl="0" algn="l">
              <a:spcBef>
                <a:spcPts val="0"/>
              </a:spcBef>
              <a:spcAft>
                <a:spcPts val="0"/>
              </a:spcAft>
              <a:buClr>
                <a:schemeClr val="dk1"/>
              </a:buClr>
              <a:buSzPts val="1100"/>
              <a:buFont typeface="Arial"/>
              <a:buNone/>
            </a:pPr>
            <a:r>
              <a:rPr lang="en"/>
              <a:t>Deep Convolutional Neural Networks (DCNNs) and primate brains represent features of visual images hierarchically, as we have seen in the intro of deep </a:t>
            </a:r>
            <a:r>
              <a:rPr lang="en"/>
              <a:t>learning</a:t>
            </a:r>
            <a:r>
              <a:rPr lang="en"/>
              <a:t> day. On that same day, we also learned about encoding models of functional Magnetic Resonance Imaging (fMRI) data that can predict activity based on the stimuli presented. There are many different encoding models but we chose to use a feature-weighted receptive field (fwRF) model because it reduces dimensionality while retaining both feature and spatial information.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We then sought to compare a DCNN fwRF encoding model with fMRI activity from the Kay dataset to reveal hierarchical representation of features across visual cortex.</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We first fed our </a:t>
            </a:r>
            <a:r>
              <a:rPr lang="en"/>
              <a:t>Images </a:t>
            </a:r>
            <a:r>
              <a:rPr lang="en"/>
              <a:t>through</a:t>
            </a:r>
            <a:r>
              <a:rPr lang="en"/>
              <a:t> alexnet and extracted the features after relu and maxpooling for each convolutional layer. </a:t>
            </a:r>
            <a:r>
              <a:rPr lang="en">
                <a:solidFill>
                  <a:schemeClr val="dk1"/>
                </a:solidFill>
              </a:rPr>
              <a:t>We then convolved the extracted features with a 2D gaussian feature pooling field, before fitting a ridge regression model relating these features to voxel activity.</a:t>
            </a:r>
            <a:r>
              <a:rPr lang="en"/>
              <a:t> Through cross-validation we found the 2D Gaussian that produced the best fit to each voxel’s activity. We then aimed to assess how different layers contributed to the accurate prediction of brain activity across visual cortex.   </a:t>
            </a:r>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e45897ceb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e45897ceb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t>
            </a:r>
            <a:r>
              <a:rPr lang="en">
                <a:solidFill>
                  <a:schemeClr val="dk1"/>
                </a:solidFill>
              </a:rPr>
              <a:t>We then aimed to assess how different layers contributed to the accurate prediction of brain activity across visual cortex.) Before that though, we sought to evaluate (understand?) our encoding model by focusing on a sample voxel and the kernel that best predicts its response.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Here in the center we show the 2d gaussian (or receptive field) that produced the best fit for an example voxel. On the left we show an independent analysis that simply correlated this voxel’s timecourse with the timecourse for each unit in the 1st convolution layer (units in convolutional layer correspond with locations in the original image/visual field). We can see that our fwRF analysis </a:t>
            </a:r>
            <a:r>
              <a:rPr lang="en"/>
              <a:t>accurately recovers the location preference of this voxel</a:t>
            </a:r>
            <a:r>
              <a:rPr lang="en"/>
              <a:t>. On the right we show the feature weights corresponding to the kernel that this voxel is most correlated with. So our model recovers both the receptive field of each voxel as well as its feature representation.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When we then apply our encoding model to the test set we are able to accurately predict this particular voxel’s response to test set images. The model does reasonably well for around 25% of voxels in V1. Below we show the distribution of test set prediction performance for voxels selected on the basis of training set performance, and you can see that we are performing reasonably well.</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e5ffe3466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e5ffe3466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t>
            </a:r>
            <a:r>
              <a:rPr lang="en">
                <a:solidFill>
                  <a:schemeClr val="dk1"/>
                </a:solidFill>
              </a:rPr>
              <a:t>Below we show the distribution of test set prediction performance for voxels selected on the basis of training set performance, and you can see that we are performing reasonably well.)</a:t>
            </a:r>
            <a:endParaRPr>
              <a:solidFill>
                <a:schemeClr val="dk1"/>
              </a:solidFill>
            </a:endParaRPr>
          </a:p>
          <a:p>
            <a:pPr indent="0" lvl="0" marL="0" rtl="0" algn="just">
              <a:lnSpc>
                <a:spcPct val="115000"/>
              </a:lnSpc>
              <a:spcBef>
                <a:spcPts val="0"/>
              </a:spcBef>
              <a:spcAft>
                <a:spcPts val="0"/>
              </a:spcAft>
              <a:buNone/>
            </a:pPr>
            <a:r>
              <a:t/>
            </a:r>
            <a:endParaRPr>
              <a:solidFill>
                <a:schemeClr val="dk1"/>
              </a:solidFill>
            </a:endParaRPr>
          </a:p>
          <a:p>
            <a:pPr indent="0" lvl="0" marL="0" rtl="0" algn="just">
              <a:lnSpc>
                <a:spcPct val="115000"/>
              </a:lnSpc>
              <a:spcBef>
                <a:spcPts val="0"/>
              </a:spcBef>
              <a:spcAft>
                <a:spcPts val="0"/>
              </a:spcAft>
              <a:buNone/>
            </a:pPr>
            <a:r>
              <a:rPr lang="en">
                <a:solidFill>
                  <a:schemeClr val="dk1"/>
                </a:solidFill>
              </a:rPr>
              <a:t>Here on the left we show which layer yielded the best prediction performance as a percentage of voxels in each region. </a:t>
            </a:r>
            <a:r>
              <a:rPr lang="en">
                <a:solidFill>
                  <a:schemeClr val="dk1"/>
                </a:solidFill>
              </a:rPr>
              <a:t>We show that the first convolutional layer yielded the best prediction accuracy for a large majority of V1 voxels. In contrast, the final convolutional layer produced the best fit for the majority of voxels for higher order regions (e.g., V3A, V3B, LOC). </a:t>
            </a:r>
            <a:endParaRPr>
              <a:solidFill>
                <a:schemeClr val="dk1"/>
              </a:solidFill>
            </a:endParaRPr>
          </a:p>
          <a:p>
            <a:pPr indent="0" lvl="0" marL="0" rtl="0" algn="just">
              <a:lnSpc>
                <a:spcPct val="115000"/>
              </a:lnSpc>
              <a:spcBef>
                <a:spcPts val="0"/>
              </a:spcBef>
              <a:spcAft>
                <a:spcPts val="0"/>
              </a:spcAft>
              <a:buNone/>
            </a:pPr>
            <a:r>
              <a:t/>
            </a:r>
            <a:endParaRPr>
              <a:solidFill>
                <a:schemeClr val="dk1"/>
              </a:solidFill>
            </a:endParaRPr>
          </a:p>
          <a:p>
            <a:pPr indent="0" lvl="0" marL="0" rtl="0" algn="just">
              <a:lnSpc>
                <a:spcPct val="115000"/>
              </a:lnSpc>
              <a:spcBef>
                <a:spcPts val="0"/>
              </a:spcBef>
              <a:spcAft>
                <a:spcPts val="0"/>
              </a:spcAft>
              <a:buNone/>
            </a:pPr>
            <a:r>
              <a:rPr lang="en">
                <a:solidFill>
                  <a:schemeClr val="dk1"/>
                </a:solidFill>
              </a:rPr>
              <a:t>To confirm these findings, we also performed a representational dissimilarity analysis (RDA). Here we show correlation between brain RDMs and CNN RDMs for V1, V3B, and LatOcc. This analysis replicates the finding that representations in V1 are more similar to early convolutional layers, whereas higher order visual areas are representationally more similar to later convolutional layers.</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just">
              <a:lnSpc>
                <a:spcPct val="115000"/>
              </a:lnSpc>
              <a:spcBef>
                <a:spcPts val="0"/>
              </a:spcBef>
              <a:spcAft>
                <a:spcPts val="0"/>
              </a:spcAft>
              <a:buNone/>
            </a:pPr>
            <a:r>
              <a:rPr lang="en">
                <a:solidFill>
                  <a:schemeClr val="dk1"/>
                </a:solidFill>
              </a:rPr>
              <a:t>######</a:t>
            </a:r>
            <a:endParaRPr>
              <a:solidFill>
                <a:schemeClr val="dk1"/>
              </a:solidFill>
            </a:endParaRPr>
          </a:p>
          <a:p>
            <a:pPr indent="0" lvl="0" marL="0" rtl="0" algn="just">
              <a:lnSpc>
                <a:spcPct val="115000"/>
              </a:lnSpc>
              <a:spcBef>
                <a:spcPts val="0"/>
              </a:spcBef>
              <a:spcAft>
                <a:spcPts val="0"/>
              </a:spcAft>
              <a:buNone/>
            </a:pPr>
            <a:r>
              <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en">
                <a:solidFill>
                  <a:schemeClr val="dk1"/>
                </a:solidFill>
              </a:rPr>
              <a:t>We showed that the first convolutional layer yielded the best prediction accuracy for a large majority of V1 voxels. In contrast, the final convolutional layer produced the best fit for the majority of voxels for higher order regions (e.g., V3A, V3B, LOC). To confirm these findings, we also performed a representational dissimilarity analysis (RDA) and replicated the finding that early visual cortex contained representational structure similar to early convolutional layers, whereas higher order visual areas such as lateral occipital cortex were representationally more similar to later convolutional layers.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e45897ceb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e45897ceb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a:r>
            <a:r>
              <a:rPr lang="en">
                <a:solidFill>
                  <a:schemeClr val="dk1"/>
                </a:solidFill>
              </a:rPr>
              <a:t>whereas higher order visual areas are representationally more similar to later convolutional layers.)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Lastly, we performed a decoding analysis in which we correlated the actual pattern of brain activity for a particular test set image to the predicted pattern of activity for each possible test image. We then select the image corresponding with the highest correlation. The diagonal corresponds with the correct image. If the highest correlation for each row is on the diagonal that is a correct prediction.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V1 and layer 1 we correctly identified 70% of test set images (where chance accuracy is 0.83%)</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e5ffe34665_5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e5ffe34665_5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Although our decoding model performed relatively well, we were interested in the kinds of errors being made. Here we show a subsample of model errors and you can see perceptual similarities between the predicted and actual image.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e45897ceb8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e45897ceb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e5ed6d066e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e5ed6d066e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e5ed6d066e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e5ed6d066e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0.png"/><Relationship Id="rId4" Type="http://schemas.openxmlformats.org/officeDocument/2006/relationships/image" Target="../media/image14.png"/><Relationship Id="rId5"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 Id="rId4" Type="http://schemas.openxmlformats.org/officeDocument/2006/relationships/image" Target="../media/image12.jpg"/><Relationship Id="rId5"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jpg"/><Relationship Id="rId4" Type="http://schemas.openxmlformats.org/officeDocument/2006/relationships/image" Target="../media/image3.jpg"/><Relationship Id="rId5" Type="http://schemas.openxmlformats.org/officeDocument/2006/relationships/image" Target="../media/image1.jpg"/><Relationship Id="rId6"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6316450" y="3017750"/>
            <a:ext cx="2827550" cy="2125750"/>
          </a:xfrm>
          <a:prstGeom prst="rect">
            <a:avLst/>
          </a:prstGeom>
          <a:noFill/>
          <a:ln>
            <a:noFill/>
          </a:ln>
        </p:spPr>
      </p:pic>
      <p:sp>
        <p:nvSpPr>
          <p:cNvPr id="55" name="Google Shape;55;p13"/>
          <p:cNvSpPr txBox="1"/>
          <p:nvPr>
            <p:ph type="ctrTitle"/>
          </p:nvPr>
        </p:nvSpPr>
        <p:spPr>
          <a:xfrm>
            <a:off x="0" y="537375"/>
            <a:ext cx="9144000" cy="2635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3400"/>
              <a:t>Hierarchical Representation of Natural Images</a:t>
            </a:r>
            <a:endParaRPr sz="3400"/>
          </a:p>
          <a:p>
            <a:pPr indent="0" lvl="0" marL="0" rtl="0" algn="ctr">
              <a:spcBef>
                <a:spcPts val="0"/>
              </a:spcBef>
              <a:spcAft>
                <a:spcPts val="0"/>
              </a:spcAft>
              <a:buNone/>
            </a:pPr>
            <a:r>
              <a:t/>
            </a:r>
            <a:endParaRPr sz="2800"/>
          </a:p>
          <a:p>
            <a:pPr indent="0" lvl="0" marL="0" rtl="0" algn="ctr">
              <a:spcBef>
                <a:spcPts val="0"/>
              </a:spcBef>
              <a:spcAft>
                <a:spcPts val="0"/>
              </a:spcAft>
              <a:buNone/>
            </a:pPr>
            <a:r>
              <a:rPr i="1" lang="en" sz="2800"/>
              <a:t>Visual and Capable Hippopotamuses</a:t>
            </a:r>
            <a:endParaRPr i="1" sz="2800"/>
          </a:p>
          <a:p>
            <a:pPr indent="0" lvl="0" marL="0" rtl="0" algn="ctr">
              <a:spcBef>
                <a:spcPts val="0"/>
              </a:spcBef>
              <a:spcAft>
                <a:spcPts val="0"/>
              </a:spcAft>
              <a:buNone/>
            </a:pPr>
            <a:r>
              <a:rPr i="1" lang="en" sz="2800"/>
              <a:t>NeuroMatch Academy</a:t>
            </a:r>
            <a:endParaRPr i="1" sz="2800"/>
          </a:p>
        </p:txBody>
      </p:sp>
      <p:sp>
        <p:nvSpPr>
          <p:cNvPr id="56" name="Google Shape;56;p13"/>
          <p:cNvSpPr txBox="1"/>
          <p:nvPr/>
        </p:nvSpPr>
        <p:spPr>
          <a:xfrm>
            <a:off x="4289700" y="3124675"/>
            <a:ext cx="19362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James Brissenden</a:t>
            </a:r>
            <a:endParaRPr/>
          </a:p>
          <a:p>
            <a:pPr indent="0" lvl="0" marL="0" rtl="0" algn="l">
              <a:spcBef>
                <a:spcPts val="0"/>
              </a:spcBef>
              <a:spcAft>
                <a:spcPts val="0"/>
              </a:spcAft>
              <a:buNone/>
            </a:pPr>
            <a:r>
              <a:rPr lang="en"/>
              <a:t>Fahimeh Arab</a:t>
            </a:r>
            <a:endParaRPr/>
          </a:p>
          <a:p>
            <a:pPr indent="0" lvl="0" marL="0" rtl="0" algn="l">
              <a:spcBef>
                <a:spcPts val="0"/>
              </a:spcBef>
              <a:spcAft>
                <a:spcPts val="0"/>
              </a:spcAft>
              <a:buNone/>
            </a:pPr>
            <a:r>
              <a:rPr lang="en"/>
              <a:t>Dennis Maharjan</a:t>
            </a:r>
            <a:endParaRPr/>
          </a:p>
          <a:p>
            <a:pPr indent="0" lvl="0" marL="0" rtl="0" algn="l">
              <a:spcBef>
                <a:spcPts val="0"/>
              </a:spcBef>
              <a:spcAft>
                <a:spcPts val="0"/>
              </a:spcAft>
              <a:buNone/>
            </a:pPr>
            <a:r>
              <a:rPr lang="en"/>
              <a:t>Ming-Ray Liao</a:t>
            </a:r>
            <a:endParaRPr/>
          </a:p>
          <a:p>
            <a:pPr indent="0" lvl="0" marL="0" rtl="0" algn="l">
              <a:spcBef>
                <a:spcPts val="0"/>
              </a:spcBef>
              <a:spcAft>
                <a:spcPts val="0"/>
              </a:spcAft>
              <a:buNone/>
            </a:pPr>
            <a:r>
              <a:rPr lang="en"/>
              <a:t>Majid Abbasi</a:t>
            </a:r>
            <a:endParaRPr/>
          </a:p>
        </p:txBody>
      </p:sp>
      <p:sp>
        <p:nvSpPr>
          <p:cNvPr id="57" name="Google Shape;57;p13"/>
          <p:cNvSpPr txBox="1"/>
          <p:nvPr/>
        </p:nvSpPr>
        <p:spPr>
          <a:xfrm>
            <a:off x="416175" y="3358525"/>
            <a:ext cx="28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Utilized Dataset: Kay et al., 2008</a:t>
            </a:r>
            <a:endParaRPr/>
          </a:p>
        </p:txBody>
      </p:sp>
      <p:sp>
        <p:nvSpPr>
          <p:cNvPr id="58" name="Google Shape;58;p13"/>
          <p:cNvSpPr txBox="1"/>
          <p:nvPr/>
        </p:nvSpPr>
        <p:spPr>
          <a:xfrm>
            <a:off x="0" y="4527900"/>
            <a:ext cx="5148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TAs:</a:t>
            </a:r>
            <a:r>
              <a:rPr lang="en"/>
              <a:t> Chang-Hao Kao, Dalton Sakthivadivel</a:t>
            </a:r>
            <a:endParaRPr/>
          </a:p>
          <a:p>
            <a:pPr indent="0" lvl="0" marL="0" rtl="0" algn="l">
              <a:spcBef>
                <a:spcPts val="0"/>
              </a:spcBef>
              <a:spcAft>
                <a:spcPts val="0"/>
              </a:spcAft>
              <a:buNone/>
            </a:pPr>
            <a:r>
              <a:rPr b="1" lang="en"/>
              <a:t>Mentors:</a:t>
            </a:r>
            <a:r>
              <a:rPr lang="en"/>
              <a:t> </a:t>
            </a:r>
            <a:r>
              <a:rPr lang="en"/>
              <a:t>Luis Gonzalo </a:t>
            </a:r>
            <a:r>
              <a:rPr lang="en">
                <a:solidFill>
                  <a:schemeClr val="dk1"/>
                </a:solidFill>
              </a:rPr>
              <a:t>Sánchez Giraldo, Rafael Grigoryan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0" y="146700"/>
            <a:ext cx="9144000" cy="572700"/>
          </a:xfrm>
          <a:prstGeom prst="rect">
            <a:avLst/>
          </a:prstGeom>
        </p:spPr>
        <p:txBody>
          <a:bodyPr anchorCtr="0" anchor="ctr" bIns="91425" lIns="91425" spcFirstLastPara="1" rIns="91425" wrap="square" tIns="91425">
            <a:noAutofit/>
          </a:bodyPr>
          <a:lstStyle/>
          <a:p>
            <a:pPr indent="0" lvl="0" marL="0" rtl="0" algn="ctr">
              <a:lnSpc>
                <a:spcPct val="95000"/>
              </a:lnSpc>
              <a:spcBef>
                <a:spcPts val="0"/>
              </a:spcBef>
              <a:spcAft>
                <a:spcPts val="1200"/>
              </a:spcAft>
              <a:buSzPts val="990"/>
              <a:buNone/>
            </a:pPr>
            <a:r>
              <a:rPr b="1" lang="en" sz="1640"/>
              <a:t>Can a DCNN feature-weighted receptive-field (fwRF) encoding model reveal the hierarchical representation of visual features across visual cortex?</a:t>
            </a:r>
            <a:endParaRPr b="1" sz="2720"/>
          </a:p>
        </p:txBody>
      </p:sp>
      <p:pic>
        <p:nvPicPr>
          <p:cNvPr id="64" name="Google Shape;64;p14"/>
          <p:cNvPicPr preferRelativeResize="0"/>
          <p:nvPr/>
        </p:nvPicPr>
        <p:blipFill>
          <a:blip r:embed="rId3">
            <a:alphaModFix/>
          </a:blip>
          <a:stretch>
            <a:fillRect/>
          </a:stretch>
        </p:blipFill>
        <p:spPr>
          <a:xfrm>
            <a:off x="926212" y="695350"/>
            <a:ext cx="7291575" cy="2018409"/>
          </a:xfrm>
          <a:prstGeom prst="rect">
            <a:avLst/>
          </a:prstGeom>
          <a:noFill/>
          <a:ln>
            <a:noFill/>
          </a:ln>
        </p:spPr>
      </p:pic>
      <p:sp>
        <p:nvSpPr>
          <p:cNvPr id="65" name="Google Shape;65;p14"/>
          <p:cNvSpPr txBox="1"/>
          <p:nvPr/>
        </p:nvSpPr>
        <p:spPr>
          <a:xfrm>
            <a:off x="6743700" y="4566500"/>
            <a:ext cx="28296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Images from Kay et al (2008) </a:t>
            </a:r>
            <a:r>
              <a:rPr i="1" lang="en" sz="1000"/>
              <a:t>Nature</a:t>
            </a:r>
            <a:endParaRPr i="1" sz="1000"/>
          </a:p>
          <a:p>
            <a:pPr indent="0" lvl="0" marL="0" rtl="0" algn="l">
              <a:spcBef>
                <a:spcPts val="0"/>
              </a:spcBef>
              <a:spcAft>
                <a:spcPts val="0"/>
              </a:spcAft>
              <a:buNone/>
            </a:pPr>
            <a:r>
              <a:rPr lang="en" sz="1000"/>
              <a:t>fwRF with DCNN features; </a:t>
            </a:r>
            <a:endParaRPr sz="1000"/>
          </a:p>
          <a:p>
            <a:pPr indent="0" lvl="0" marL="0" rtl="0" algn="l">
              <a:spcBef>
                <a:spcPts val="0"/>
              </a:spcBef>
              <a:spcAft>
                <a:spcPts val="0"/>
              </a:spcAft>
              <a:buNone/>
            </a:pPr>
            <a:r>
              <a:rPr lang="en" sz="1000"/>
              <a:t>St-Yves &amp; Naselaris (2018) </a:t>
            </a:r>
            <a:r>
              <a:rPr i="1" lang="en" sz="1000"/>
              <a:t>Neuroimage</a:t>
            </a:r>
            <a:endParaRPr i="1" sz="1000"/>
          </a:p>
        </p:txBody>
      </p:sp>
      <p:pic>
        <p:nvPicPr>
          <p:cNvPr id="66" name="Google Shape;66;p14"/>
          <p:cNvPicPr preferRelativeResize="0"/>
          <p:nvPr/>
        </p:nvPicPr>
        <p:blipFill>
          <a:blip r:embed="rId4">
            <a:alphaModFix/>
          </a:blip>
          <a:stretch>
            <a:fillRect/>
          </a:stretch>
        </p:blipFill>
        <p:spPr>
          <a:xfrm>
            <a:off x="3081390" y="2740250"/>
            <a:ext cx="3402919" cy="2299268"/>
          </a:xfrm>
          <a:prstGeom prst="rect">
            <a:avLst/>
          </a:prstGeom>
          <a:noFill/>
          <a:ln>
            <a:noFill/>
          </a:ln>
        </p:spPr>
      </p:pic>
      <p:pic>
        <p:nvPicPr>
          <p:cNvPr descr="\underset{W}{\min} \|\mathbf{y}- W\mathbf{x}\|^2_2 + \lambda \|W\|_2^2" id="67" name="Google Shape;67;p14" title="MathEquation,#000000"/>
          <p:cNvPicPr preferRelativeResize="0"/>
          <p:nvPr/>
        </p:nvPicPr>
        <p:blipFill>
          <a:blip r:embed="rId5">
            <a:alphaModFix/>
          </a:blip>
          <a:stretch>
            <a:fillRect/>
          </a:stretch>
        </p:blipFill>
        <p:spPr>
          <a:xfrm>
            <a:off x="6636700" y="3444850"/>
            <a:ext cx="2286892" cy="365902"/>
          </a:xfrm>
          <a:prstGeom prst="rect">
            <a:avLst/>
          </a:prstGeom>
          <a:noFill/>
          <a:ln>
            <a:noFill/>
          </a:ln>
        </p:spPr>
      </p:pic>
      <p:sp>
        <p:nvSpPr>
          <p:cNvPr id="68" name="Google Shape;68;p14"/>
          <p:cNvSpPr txBox="1"/>
          <p:nvPr/>
        </p:nvSpPr>
        <p:spPr>
          <a:xfrm>
            <a:off x="161100" y="2825850"/>
            <a:ext cx="2705100" cy="17856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SzPts val="1300"/>
              <a:buChar char="●"/>
            </a:pPr>
            <a:r>
              <a:rPr lang="en" sz="1300"/>
              <a:t>Kay natural images --&gt; pre-trained AlexNet</a:t>
            </a:r>
            <a:endParaRPr sz="1300"/>
          </a:p>
          <a:p>
            <a:pPr indent="-311150" lvl="0" marL="457200" rtl="0" algn="l">
              <a:spcBef>
                <a:spcPts val="0"/>
              </a:spcBef>
              <a:spcAft>
                <a:spcPts val="0"/>
              </a:spcAft>
              <a:buSzPts val="1300"/>
              <a:buChar char="●"/>
            </a:pPr>
            <a:r>
              <a:rPr lang="en" sz="1300"/>
              <a:t>Activation from each convolution layer </a:t>
            </a:r>
            <a:endParaRPr sz="1300"/>
          </a:p>
          <a:p>
            <a:pPr indent="-311150" lvl="0" marL="457200" rtl="0" algn="l">
              <a:spcBef>
                <a:spcPts val="0"/>
              </a:spcBef>
              <a:spcAft>
                <a:spcPts val="0"/>
              </a:spcAft>
              <a:buSzPts val="1300"/>
              <a:buChar char="●"/>
            </a:pPr>
            <a:r>
              <a:rPr lang="en" sz="1300"/>
              <a:t>Convolve w/ 2D Gaussian (i.e. feature pooling field)</a:t>
            </a:r>
            <a:endParaRPr sz="1300"/>
          </a:p>
          <a:p>
            <a:pPr indent="-311150" lvl="0" marL="457200" rtl="0" algn="l">
              <a:spcBef>
                <a:spcPts val="0"/>
              </a:spcBef>
              <a:spcAft>
                <a:spcPts val="0"/>
              </a:spcAft>
              <a:buSzPts val="1300"/>
              <a:buChar char="●"/>
            </a:pPr>
            <a:r>
              <a:rPr lang="en" sz="1300"/>
              <a:t>Ridge regression relating features to voxel activity</a:t>
            </a:r>
            <a:endParaRPr sz="1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pic>
        <p:nvPicPr>
          <p:cNvPr id="73" name="Google Shape;73;p15"/>
          <p:cNvPicPr preferRelativeResize="0"/>
          <p:nvPr/>
        </p:nvPicPr>
        <p:blipFill>
          <a:blip r:embed="rId3">
            <a:alphaModFix/>
          </a:blip>
          <a:stretch>
            <a:fillRect/>
          </a:stretch>
        </p:blipFill>
        <p:spPr>
          <a:xfrm>
            <a:off x="6228262" y="725438"/>
            <a:ext cx="2439980" cy="1636676"/>
          </a:xfrm>
          <a:prstGeom prst="rect">
            <a:avLst/>
          </a:prstGeom>
          <a:noFill/>
          <a:ln>
            <a:noFill/>
          </a:ln>
        </p:spPr>
      </p:pic>
      <p:pic>
        <p:nvPicPr>
          <p:cNvPr id="74" name="Google Shape;74;p15"/>
          <p:cNvPicPr preferRelativeResize="0"/>
          <p:nvPr/>
        </p:nvPicPr>
        <p:blipFill>
          <a:blip r:embed="rId4">
            <a:alphaModFix/>
          </a:blip>
          <a:stretch>
            <a:fillRect/>
          </a:stretch>
        </p:blipFill>
        <p:spPr>
          <a:xfrm>
            <a:off x="1588" y="1271624"/>
            <a:ext cx="5871877" cy="1761575"/>
          </a:xfrm>
          <a:prstGeom prst="rect">
            <a:avLst/>
          </a:prstGeom>
          <a:noFill/>
          <a:ln>
            <a:noFill/>
          </a:ln>
        </p:spPr>
      </p:pic>
      <p:sp>
        <p:nvSpPr>
          <p:cNvPr id="75" name="Google Shape;75;p15"/>
          <p:cNvSpPr txBox="1"/>
          <p:nvPr/>
        </p:nvSpPr>
        <p:spPr>
          <a:xfrm>
            <a:off x="71450" y="842963"/>
            <a:ext cx="5360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u="sng"/>
              <a:t>fwRF model recovers voxel receptive field and feature tuning</a:t>
            </a:r>
            <a:endParaRPr u="sng"/>
          </a:p>
        </p:txBody>
      </p:sp>
      <p:sp>
        <p:nvSpPr>
          <p:cNvPr id="76" name="Google Shape;76;p15"/>
          <p:cNvSpPr txBox="1"/>
          <p:nvPr/>
        </p:nvSpPr>
        <p:spPr>
          <a:xfrm>
            <a:off x="5963325" y="325238"/>
            <a:ext cx="3293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u="sng"/>
              <a:t>Accurate prediction of test set activity</a:t>
            </a:r>
            <a:endParaRPr u="sng"/>
          </a:p>
        </p:txBody>
      </p:sp>
      <p:sp>
        <p:nvSpPr>
          <p:cNvPr id="77" name="Google Shape;77;p15"/>
          <p:cNvSpPr txBox="1"/>
          <p:nvPr/>
        </p:nvSpPr>
        <p:spPr>
          <a:xfrm>
            <a:off x="6413250" y="615575"/>
            <a:ext cx="1744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Test R</a:t>
            </a:r>
            <a:r>
              <a:rPr baseline="30000" lang="en" sz="1200">
                <a:solidFill>
                  <a:schemeClr val="dk1"/>
                </a:solidFill>
              </a:rPr>
              <a:t>2</a:t>
            </a:r>
            <a:r>
              <a:rPr lang="en" sz="1200">
                <a:solidFill>
                  <a:schemeClr val="dk1"/>
                </a:solidFill>
              </a:rPr>
              <a:t>: 64.4% </a:t>
            </a:r>
            <a:endParaRPr sz="1200">
              <a:solidFill>
                <a:schemeClr val="dk1"/>
              </a:solidFill>
            </a:endParaRPr>
          </a:p>
        </p:txBody>
      </p:sp>
      <p:sp>
        <p:nvSpPr>
          <p:cNvPr id="78" name="Google Shape;78;p15"/>
          <p:cNvSpPr txBox="1"/>
          <p:nvPr/>
        </p:nvSpPr>
        <p:spPr>
          <a:xfrm>
            <a:off x="1440600" y="275375"/>
            <a:ext cx="31908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t>Sample voxel (1137)</a:t>
            </a:r>
            <a:endParaRPr sz="2000"/>
          </a:p>
        </p:txBody>
      </p:sp>
      <p:sp>
        <p:nvSpPr>
          <p:cNvPr id="79" name="Google Shape;79;p15"/>
          <p:cNvSpPr txBox="1"/>
          <p:nvPr/>
        </p:nvSpPr>
        <p:spPr>
          <a:xfrm>
            <a:off x="2712450" y="3095100"/>
            <a:ext cx="11367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Best-fitting 2D Gaussian</a:t>
            </a:r>
            <a:endParaRPr sz="1100"/>
          </a:p>
        </p:txBody>
      </p:sp>
      <p:sp>
        <p:nvSpPr>
          <p:cNvPr id="80" name="Google Shape;80;p15"/>
          <p:cNvSpPr txBox="1"/>
          <p:nvPr/>
        </p:nvSpPr>
        <p:spPr>
          <a:xfrm>
            <a:off x="393925" y="3095100"/>
            <a:ext cx="20427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Correlation between one V1 voxel and each unit from layer 1 over all images</a:t>
            </a:r>
            <a:endParaRPr sz="1100"/>
          </a:p>
        </p:txBody>
      </p:sp>
      <p:sp>
        <p:nvSpPr>
          <p:cNvPr id="81" name="Google Shape;81;p15"/>
          <p:cNvSpPr txBox="1"/>
          <p:nvPr/>
        </p:nvSpPr>
        <p:spPr>
          <a:xfrm>
            <a:off x="4563875" y="3061650"/>
            <a:ext cx="11649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Feature weights for best fitting kernel</a:t>
            </a:r>
            <a:endParaRPr sz="1100"/>
          </a:p>
        </p:txBody>
      </p:sp>
      <p:sp>
        <p:nvSpPr>
          <p:cNvPr id="82" name="Google Shape;82;p15"/>
          <p:cNvSpPr txBox="1"/>
          <p:nvPr/>
        </p:nvSpPr>
        <p:spPr>
          <a:xfrm>
            <a:off x="254825" y="4141825"/>
            <a:ext cx="3549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Voxels</a:t>
            </a:r>
            <a:r>
              <a:rPr lang="en"/>
              <a:t>: volumetric pixels from fMRI</a:t>
            </a:r>
            <a:endParaRPr/>
          </a:p>
          <a:p>
            <a:pPr indent="0" lvl="0" marL="0" rtl="0" algn="l">
              <a:spcBef>
                <a:spcPts val="0"/>
              </a:spcBef>
              <a:spcAft>
                <a:spcPts val="0"/>
              </a:spcAft>
              <a:buNone/>
            </a:pPr>
            <a:r>
              <a:rPr b="1" lang="en"/>
              <a:t>Units</a:t>
            </a:r>
            <a:r>
              <a:rPr lang="en"/>
              <a:t>: hidden layer units from DCNN</a:t>
            </a:r>
            <a:endParaRPr/>
          </a:p>
          <a:p>
            <a:pPr indent="0" lvl="0" marL="0" rtl="0" algn="l">
              <a:spcBef>
                <a:spcPts val="0"/>
              </a:spcBef>
              <a:spcAft>
                <a:spcPts val="0"/>
              </a:spcAft>
              <a:buNone/>
            </a:pPr>
            <a:r>
              <a:rPr b="1" lang="en"/>
              <a:t>Kernels</a:t>
            </a:r>
            <a:r>
              <a:rPr lang="en"/>
              <a:t>: convolutional filters</a:t>
            </a:r>
            <a:endParaRPr/>
          </a:p>
        </p:txBody>
      </p:sp>
      <p:pic>
        <p:nvPicPr>
          <p:cNvPr id="83" name="Google Shape;83;p15"/>
          <p:cNvPicPr preferRelativeResize="0"/>
          <p:nvPr/>
        </p:nvPicPr>
        <p:blipFill>
          <a:blip r:embed="rId5">
            <a:alphaModFix/>
          </a:blip>
          <a:stretch>
            <a:fillRect/>
          </a:stretch>
        </p:blipFill>
        <p:spPr>
          <a:xfrm>
            <a:off x="6228262" y="3077850"/>
            <a:ext cx="2441449" cy="1624501"/>
          </a:xfrm>
          <a:prstGeom prst="rect">
            <a:avLst/>
          </a:prstGeom>
          <a:noFill/>
          <a:ln>
            <a:noFill/>
          </a:ln>
        </p:spPr>
      </p:pic>
      <p:sp>
        <p:nvSpPr>
          <p:cNvPr id="84" name="Google Shape;84;p15"/>
          <p:cNvSpPr txBox="1"/>
          <p:nvPr/>
        </p:nvSpPr>
        <p:spPr>
          <a:xfrm>
            <a:off x="5963325" y="2519875"/>
            <a:ext cx="32937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u="sng"/>
              <a:t>Distribution of test performance</a:t>
            </a:r>
            <a:endParaRPr u="sng"/>
          </a:p>
          <a:p>
            <a:pPr indent="0" lvl="0" marL="0" rtl="0" algn="ctr">
              <a:spcBef>
                <a:spcPts val="0"/>
              </a:spcBef>
              <a:spcAft>
                <a:spcPts val="0"/>
              </a:spcAft>
              <a:buNone/>
            </a:pPr>
            <a:r>
              <a:rPr lang="en" u="sng"/>
              <a:t> across V1 voxels</a:t>
            </a:r>
            <a:endParaRPr u="sng"/>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6"/>
          <p:cNvSpPr txBox="1"/>
          <p:nvPr>
            <p:ph type="title"/>
          </p:nvPr>
        </p:nvSpPr>
        <p:spPr>
          <a:xfrm>
            <a:off x="311700" y="2341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Correlations between DCNN layers and neural regions</a:t>
            </a:r>
            <a:endParaRPr/>
          </a:p>
        </p:txBody>
      </p:sp>
      <p:pic>
        <p:nvPicPr>
          <p:cNvPr id="90" name="Google Shape;90;p16"/>
          <p:cNvPicPr preferRelativeResize="0"/>
          <p:nvPr/>
        </p:nvPicPr>
        <p:blipFill>
          <a:blip r:embed="rId3">
            <a:alphaModFix/>
          </a:blip>
          <a:stretch>
            <a:fillRect/>
          </a:stretch>
        </p:blipFill>
        <p:spPr>
          <a:xfrm>
            <a:off x="285375" y="1436600"/>
            <a:ext cx="4219525" cy="2391076"/>
          </a:xfrm>
          <a:prstGeom prst="rect">
            <a:avLst/>
          </a:prstGeom>
          <a:noFill/>
          <a:ln>
            <a:noFill/>
          </a:ln>
        </p:spPr>
      </p:pic>
      <p:pic>
        <p:nvPicPr>
          <p:cNvPr id="91" name="Google Shape;91;p16"/>
          <p:cNvPicPr preferRelativeResize="0"/>
          <p:nvPr/>
        </p:nvPicPr>
        <p:blipFill>
          <a:blip r:embed="rId4">
            <a:alphaModFix/>
          </a:blip>
          <a:stretch>
            <a:fillRect/>
          </a:stretch>
        </p:blipFill>
        <p:spPr>
          <a:xfrm>
            <a:off x="4371550" y="2891850"/>
            <a:ext cx="1975104" cy="1371600"/>
          </a:xfrm>
          <a:prstGeom prst="rect">
            <a:avLst/>
          </a:prstGeom>
          <a:noFill/>
          <a:ln>
            <a:noFill/>
          </a:ln>
        </p:spPr>
      </p:pic>
      <p:pic>
        <p:nvPicPr>
          <p:cNvPr id="92" name="Google Shape;92;p16"/>
          <p:cNvPicPr preferRelativeResize="0"/>
          <p:nvPr/>
        </p:nvPicPr>
        <p:blipFill>
          <a:blip r:embed="rId5">
            <a:alphaModFix/>
          </a:blip>
          <a:stretch>
            <a:fillRect/>
          </a:stretch>
        </p:blipFill>
        <p:spPr>
          <a:xfrm>
            <a:off x="5450817" y="1087275"/>
            <a:ext cx="2084830" cy="1371600"/>
          </a:xfrm>
          <a:prstGeom prst="rect">
            <a:avLst/>
          </a:prstGeom>
          <a:noFill/>
          <a:ln>
            <a:noFill/>
          </a:ln>
        </p:spPr>
      </p:pic>
      <p:pic>
        <p:nvPicPr>
          <p:cNvPr id="93" name="Google Shape;93;p16"/>
          <p:cNvPicPr preferRelativeResize="0"/>
          <p:nvPr/>
        </p:nvPicPr>
        <p:blipFill>
          <a:blip r:embed="rId6">
            <a:alphaModFix/>
          </a:blip>
          <a:stretch>
            <a:fillRect/>
          </a:stretch>
        </p:blipFill>
        <p:spPr>
          <a:xfrm>
            <a:off x="6678877" y="2891850"/>
            <a:ext cx="2153413" cy="1371600"/>
          </a:xfrm>
          <a:prstGeom prst="rect">
            <a:avLst/>
          </a:prstGeom>
          <a:noFill/>
          <a:ln>
            <a:noFill/>
          </a:ln>
        </p:spPr>
      </p:pic>
      <p:sp>
        <p:nvSpPr>
          <p:cNvPr id="94" name="Google Shape;94;p16"/>
          <p:cNvSpPr txBox="1"/>
          <p:nvPr/>
        </p:nvSpPr>
        <p:spPr>
          <a:xfrm>
            <a:off x="6228032" y="762000"/>
            <a:ext cx="835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V1</a:t>
            </a:r>
            <a:endParaRPr b="1"/>
          </a:p>
        </p:txBody>
      </p:sp>
      <p:sp>
        <p:nvSpPr>
          <p:cNvPr id="95" name="Google Shape;95;p16"/>
          <p:cNvSpPr txBox="1"/>
          <p:nvPr/>
        </p:nvSpPr>
        <p:spPr>
          <a:xfrm>
            <a:off x="7459448" y="2458875"/>
            <a:ext cx="835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V3B</a:t>
            </a:r>
            <a:endParaRPr b="1"/>
          </a:p>
        </p:txBody>
      </p:sp>
      <p:sp>
        <p:nvSpPr>
          <p:cNvPr id="96" name="Google Shape;96;p16"/>
          <p:cNvSpPr txBox="1"/>
          <p:nvPr/>
        </p:nvSpPr>
        <p:spPr>
          <a:xfrm>
            <a:off x="4648200" y="2458875"/>
            <a:ext cx="1673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Lateral Occipital</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7"/>
          <p:cNvSpPr txBox="1"/>
          <p:nvPr>
            <p:ph type="title"/>
          </p:nvPr>
        </p:nvSpPr>
        <p:spPr>
          <a:xfrm>
            <a:off x="311700" y="82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Predicted activity accurately identifies test set images</a:t>
            </a:r>
            <a:endParaRPr/>
          </a:p>
          <a:p>
            <a:pPr indent="0" lvl="0" marL="0" rtl="0" algn="ctr">
              <a:spcBef>
                <a:spcPts val="0"/>
              </a:spcBef>
              <a:spcAft>
                <a:spcPts val="0"/>
              </a:spcAft>
              <a:buNone/>
            </a:pPr>
            <a:r>
              <a:t/>
            </a:r>
            <a:endParaRPr/>
          </a:p>
        </p:txBody>
      </p:sp>
      <p:pic>
        <p:nvPicPr>
          <p:cNvPr id="102" name="Google Shape;102;p17"/>
          <p:cNvPicPr preferRelativeResize="0"/>
          <p:nvPr/>
        </p:nvPicPr>
        <p:blipFill>
          <a:blip r:embed="rId3">
            <a:alphaModFix/>
          </a:blip>
          <a:stretch>
            <a:fillRect/>
          </a:stretch>
        </p:blipFill>
        <p:spPr>
          <a:xfrm>
            <a:off x="2512927" y="661263"/>
            <a:ext cx="4923246" cy="3820974"/>
          </a:xfrm>
          <a:prstGeom prst="rect">
            <a:avLst/>
          </a:prstGeom>
          <a:noFill/>
          <a:ln>
            <a:noFill/>
          </a:ln>
        </p:spPr>
      </p:pic>
      <p:sp>
        <p:nvSpPr>
          <p:cNvPr id="103" name="Google Shape;103;p17"/>
          <p:cNvSpPr txBox="1"/>
          <p:nvPr/>
        </p:nvSpPr>
        <p:spPr>
          <a:xfrm>
            <a:off x="1602700" y="4562600"/>
            <a:ext cx="6198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70% Accuracy (Chance accuracy is 1/120 or 0.83%)</a:t>
            </a:r>
            <a:endParaRPr/>
          </a:p>
        </p:txBody>
      </p:sp>
      <p:sp>
        <p:nvSpPr>
          <p:cNvPr id="104" name="Google Shape;104;p17"/>
          <p:cNvSpPr txBox="1"/>
          <p:nvPr/>
        </p:nvSpPr>
        <p:spPr>
          <a:xfrm>
            <a:off x="228600" y="2266950"/>
            <a:ext cx="73458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t>Feature selection</a:t>
            </a:r>
            <a:endParaRPr u="sng"/>
          </a:p>
          <a:p>
            <a:pPr indent="0" lvl="0" marL="0" rtl="0" algn="l">
              <a:spcBef>
                <a:spcPts val="0"/>
              </a:spcBef>
              <a:spcAft>
                <a:spcPts val="0"/>
              </a:spcAft>
              <a:buNone/>
            </a:pPr>
            <a:r>
              <a:rPr lang="en"/>
              <a:t>Train R</a:t>
            </a:r>
            <a:r>
              <a:rPr baseline="30000" lang="en"/>
              <a:t>2</a:t>
            </a:r>
            <a:r>
              <a:rPr lang="en"/>
              <a:t> &gt; 0.01</a:t>
            </a:r>
            <a:endParaRPr/>
          </a:p>
          <a:p>
            <a:pPr indent="0" lvl="0" marL="0" rtl="0" algn="l">
              <a:spcBef>
                <a:spcPts val="0"/>
              </a:spcBef>
              <a:spcAft>
                <a:spcPts val="0"/>
              </a:spcAft>
              <a:buNone/>
            </a:pPr>
            <a:r>
              <a:rPr lang="en">
                <a:solidFill>
                  <a:schemeClr val="dk1"/>
                </a:solidFill>
              </a:rPr>
              <a:t>440 V1 voxels</a:t>
            </a:r>
            <a:endParaRPr/>
          </a:p>
          <a:p>
            <a:pPr indent="0" lvl="0" marL="0" rtl="0" algn="l">
              <a:spcBef>
                <a:spcPts val="0"/>
              </a:spcBef>
              <a:spcAft>
                <a:spcPts val="0"/>
              </a:spcAft>
              <a:buNone/>
            </a:pPr>
            <a:r>
              <a:rPr lang="en"/>
              <a:t>Layer 1</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Predictions displayed for</a:t>
            </a:r>
            <a:endParaRPr/>
          </a:p>
          <a:p>
            <a:pPr indent="0" lvl="0" marL="0" rtl="0" algn="l">
              <a:spcBef>
                <a:spcPts val="0"/>
              </a:spcBef>
              <a:spcAft>
                <a:spcPts val="0"/>
              </a:spcAft>
              <a:buNone/>
            </a:pPr>
            <a:r>
              <a:rPr lang="en"/>
              <a:t>440 V1 voxels w/ train</a:t>
            </a:r>
            <a:endParaRPr/>
          </a:p>
          <a:p>
            <a:pPr indent="0" lvl="0" marL="0" rtl="0" algn="l">
              <a:spcBef>
                <a:spcPts val="0"/>
              </a:spcBef>
              <a:spcAft>
                <a:spcPts val="0"/>
              </a:spcAft>
              <a:buNone/>
            </a:pPr>
            <a:r>
              <a:rPr lang="en"/>
              <a:t>R</a:t>
            </a:r>
            <a:r>
              <a:rPr baseline="30000" lang="en"/>
              <a:t>2</a:t>
            </a:r>
            <a:r>
              <a:rPr lang="en"/>
              <a:t> &gt; 0.01 (layer 1)</a:t>
            </a:r>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8"/>
          <p:cNvSpPr txBox="1"/>
          <p:nvPr>
            <p:ph type="title"/>
          </p:nvPr>
        </p:nvSpPr>
        <p:spPr>
          <a:xfrm>
            <a:off x="311700" y="2054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Subsample of model errors reveal perceptual similarities</a:t>
            </a:r>
            <a:endParaRPr/>
          </a:p>
        </p:txBody>
      </p:sp>
      <p:pic>
        <p:nvPicPr>
          <p:cNvPr id="110" name="Google Shape;110;p18"/>
          <p:cNvPicPr preferRelativeResize="0"/>
          <p:nvPr/>
        </p:nvPicPr>
        <p:blipFill rotWithShape="1">
          <a:blip r:embed="rId3">
            <a:alphaModFix/>
          </a:blip>
          <a:srcRect b="719" l="0" r="0" t="729"/>
          <a:stretch/>
        </p:blipFill>
        <p:spPr>
          <a:xfrm>
            <a:off x="457199" y="1062990"/>
            <a:ext cx="8229601" cy="301752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9"/>
          <p:cNvSpPr txBox="1"/>
          <p:nvPr>
            <p:ph idx="1" type="body"/>
          </p:nvPr>
        </p:nvSpPr>
        <p:spPr>
          <a:xfrm>
            <a:off x="311700" y="373150"/>
            <a:ext cx="8520600" cy="4130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i="1" lang="en">
                <a:solidFill>
                  <a:schemeClr val="dk1"/>
                </a:solidFill>
              </a:rPr>
              <a:t>Conclusions</a:t>
            </a:r>
            <a:endParaRPr b="1" i="1">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Model accurately recovers voxel spatial and feature tuning preferences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Feature representation varied across regions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Region feature tuning could be linked with specific CNN layers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We corroborate others in affirming the validity of using DCNNs in the study of hierarchical representation of visual stimuli</a:t>
            </a:r>
            <a:endParaRPr>
              <a:solidFill>
                <a:schemeClr val="dk1"/>
              </a:solidFill>
            </a:endParaRPr>
          </a:p>
          <a:p>
            <a:pPr indent="0" lvl="0" marL="0" rtl="0" algn="l">
              <a:spcBef>
                <a:spcPts val="1200"/>
              </a:spcBef>
              <a:spcAft>
                <a:spcPts val="0"/>
              </a:spcAft>
              <a:buNone/>
            </a:pPr>
            <a:r>
              <a:rPr b="1" i="1" lang="en">
                <a:solidFill>
                  <a:schemeClr val="dk1"/>
                </a:solidFill>
              </a:rPr>
              <a:t>Future Direction</a:t>
            </a:r>
            <a:endParaRPr b="1" i="1">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Using generative adversarial networks (GANs) to reconstruct images from fMRI activity</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 </a:t>
            </a:r>
            <a:endParaRPr/>
          </a:p>
        </p:txBody>
      </p:sp>
      <p:sp>
        <p:nvSpPr>
          <p:cNvPr id="121" name="Google Shape;121;p20"/>
          <p:cNvSpPr txBox="1"/>
          <p:nvPr>
            <p:ph idx="1" type="body"/>
          </p:nvPr>
        </p:nvSpPr>
        <p:spPr>
          <a:xfrm>
            <a:off x="311700" y="1152475"/>
            <a:ext cx="8520600" cy="3563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852"/>
              <a:buFont typeface="Arial"/>
              <a:buNone/>
            </a:pPr>
            <a:r>
              <a:rPr lang="en" sz="1030">
                <a:solidFill>
                  <a:schemeClr val="accent2"/>
                </a:solidFill>
                <a:highlight>
                  <a:schemeClr val="lt1"/>
                </a:highlight>
                <a:latin typeface="Roboto"/>
                <a:ea typeface="Roboto"/>
                <a:cs typeface="Roboto"/>
                <a:sym typeface="Roboto"/>
              </a:rPr>
              <a:t>Cichy, R. M., Khosla, A., Pantazis, D., Torralba, A., &amp; Oliva, A. (2016). Comparison of deep neural networks to spatio-temporal cortical dynamics of human visual object recognition reveals hierarchical correspondence. Scientific reports, 6(1), 1-13.</a:t>
            </a:r>
            <a:endParaRPr sz="1030">
              <a:solidFill>
                <a:schemeClr val="accent2"/>
              </a:solidFill>
              <a:highlight>
                <a:schemeClr val="lt1"/>
              </a:highlight>
              <a:latin typeface="Roboto"/>
              <a:ea typeface="Roboto"/>
              <a:cs typeface="Roboto"/>
              <a:sym typeface="Roboto"/>
            </a:endParaRPr>
          </a:p>
          <a:p>
            <a:pPr indent="0" lvl="0" marL="0" rtl="0" algn="l">
              <a:lnSpc>
                <a:spcPct val="95000"/>
              </a:lnSpc>
              <a:spcBef>
                <a:spcPts val="1200"/>
              </a:spcBef>
              <a:spcAft>
                <a:spcPts val="0"/>
              </a:spcAft>
              <a:buClr>
                <a:schemeClr val="dk1"/>
              </a:buClr>
              <a:buSzPts val="852"/>
              <a:buFont typeface="Arial"/>
              <a:buNone/>
            </a:pPr>
            <a:r>
              <a:rPr lang="en" sz="1030">
                <a:solidFill>
                  <a:schemeClr val="accent2"/>
                </a:solidFill>
                <a:highlight>
                  <a:schemeClr val="lt1"/>
                </a:highlight>
                <a:latin typeface="Roboto"/>
                <a:ea typeface="Roboto"/>
                <a:cs typeface="Roboto"/>
                <a:sym typeface="Roboto"/>
              </a:rPr>
              <a:t>Kay, K. N., Naselaris, T., Prenger, R. J., &amp; Gallant, J. L. (2008). Identifying natural images from human brain activity. Nature, 452(7185), 352-355.</a:t>
            </a:r>
            <a:endParaRPr sz="1030">
              <a:solidFill>
                <a:schemeClr val="accent2"/>
              </a:solidFill>
              <a:highlight>
                <a:schemeClr val="lt1"/>
              </a:highlight>
              <a:latin typeface="Roboto"/>
              <a:ea typeface="Roboto"/>
              <a:cs typeface="Roboto"/>
              <a:sym typeface="Roboto"/>
            </a:endParaRPr>
          </a:p>
          <a:p>
            <a:pPr indent="0" lvl="0" marL="0" rtl="0" algn="l">
              <a:lnSpc>
                <a:spcPct val="95000"/>
              </a:lnSpc>
              <a:spcBef>
                <a:spcPts val="1200"/>
              </a:spcBef>
              <a:spcAft>
                <a:spcPts val="0"/>
              </a:spcAft>
              <a:buClr>
                <a:schemeClr val="dk1"/>
              </a:buClr>
              <a:buSzPts val="852"/>
              <a:buFont typeface="Arial"/>
              <a:buNone/>
            </a:pPr>
            <a:r>
              <a:rPr lang="en" sz="1030">
                <a:solidFill>
                  <a:schemeClr val="accent2"/>
                </a:solidFill>
                <a:highlight>
                  <a:schemeClr val="lt1"/>
                </a:highlight>
                <a:latin typeface="Roboto"/>
                <a:ea typeface="Roboto"/>
                <a:cs typeface="Roboto"/>
                <a:sym typeface="Roboto"/>
              </a:rPr>
              <a:t>Krizhevsky, A., Sutskever, I., &amp; Hinton, G. E. (2012). Imagenet classification with deep convolutional neural networks. Advances in neural information processing systems, 25, 1097-1105.</a:t>
            </a:r>
            <a:endParaRPr sz="1030">
              <a:solidFill>
                <a:schemeClr val="accent2"/>
              </a:solidFill>
              <a:highlight>
                <a:schemeClr val="lt1"/>
              </a:highlight>
              <a:latin typeface="Roboto"/>
              <a:ea typeface="Roboto"/>
              <a:cs typeface="Roboto"/>
              <a:sym typeface="Roboto"/>
            </a:endParaRPr>
          </a:p>
          <a:p>
            <a:pPr indent="0" lvl="0" marL="0" rtl="0" algn="l">
              <a:lnSpc>
                <a:spcPct val="95000"/>
              </a:lnSpc>
              <a:spcBef>
                <a:spcPts val="1200"/>
              </a:spcBef>
              <a:spcAft>
                <a:spcPts val="0"/>
              </a:spcAft>
              <a:buClr>
                <a:schemeClr val="dk1"/>
              </a:buClr>
              <a:buSzPts val="852"/>
              <a:buFont typeface="Arial"/>
              <a:buNone/>
            </a:pPr>
            <a:r>
              <a:rPr lang="en" sz="1030">
                <a:solidFill>
                  <a:schemeClr val="accent2"/>
                </a:solidFill>
                <a:highlight>
                  <a:schemeClr val="lt1"/>
                </a:highlight>
                <a:latin typeface="Roboto"/>
                <a:ea typeface="Roboto"/>
                <a:cs typeface="Roboto"/>
                <a:sym typeface="Roboto"/>
              </a:rPr>
              <a:t>Naselaris, T., Prenger, R. J., Kay, K. N., Oliver, M., &amp; Gallant, J. L. (2009). Bayesian reconstruction of natural images from human brain activity. Neuron, 63(6), 902-915.</a:t>
            </a:r>
            <a:endParaRPr sz="1030">
              <a:solidFill>
                <a:schemeClr val="accent2"/>
              </a:solidFill>
              <a:highlight>
                <a:schemeClr val="lt1"/>
              </a:highlight>
              <a:latin typeface="Roboto"/>
              <a:ea typeface="Roboto"/>
              <a:cs typeface="Roboto"/>
              <a:sym typeface="Roboto"/>
            </a:endParaRPr>
          </a:p>
          <a:p>
            <a:pPr indent="0" lvl="0" marL="0" rtl="0" algn="l">
              <a:lnSpc>
                <a:spcPct val="95000"/>
              </a:lnSpc>
              <a:spcBef>
                <a:spcPts val="1200"/>
              </a:spcBef>
              <a:spcAft>
                <a:spcPts val="0"/>
              </a:spcAft>
              <a:buClr>
                <a:schemeClr val="dk1"/>
              </a:buClr>
              <a:buSzPts val="852"/>
              <a:buFont typeface="Arial"/>
              <a:buNone/>
            </a:pPr>
            <a:r>
              <a:rPr lang="en" sz="1030">
                <a:solidFill>
                  <a:schemeClr val="accent2"/>
                </a:solidFill>
                <a:highlight>
                  <a:srgbClr val="FFFFFF"/>
                </a:highlight>
                <a:latin typeface="Roboto"/>
                <a:ea typeface="Roboto"/>
                <a:cs typeface="Roboto"/>
                <a:sym typeface="Roboto"/>
              </a:rPr>
              <a:t>Shen, G., Horikawa, T., Majima, K., &amp; Kamitani, Y. (2019). Deep image reconstruction from human brain activity. PLoS computational biology, 15(1), e1006633.</a:t>
            </a:r>
            <a:endParaRPr sz="1030">
              <a:solidFill>
                <a:schemeClr val="accent2"/>
              </a:solidFill>
              <a:highlight>
                <a:srgbClr val="FFFFFF"/>
              </a:highlight>
              <a:latin typeface="Roboto"/>
              <a:ea typeface="Roboto"/>
              <a:cs typeface="Roboto"/>
              <a:sym typeface="Roboto"/>
            </a:endParaRPr>
          </a:p>
          <a:p>
            <a:pPr indent="0" lvl="0" marL="0" rtl="0" algn="l">
              <a:lnSpc>
                <a:spcPct val="95000"/>
              </a:lnSpc>
              <a:spcBef>
                <a:spcPts val="1200"/>
              </a:spcBef>
              <a:spcAft>
                <a:spcPts val="0"/>
              </a:spcAft>
              <a:buClr>
                <a:schemeClr val="dk1"/>
              </a:buClr>
              <a:buSzPts val="852"/>
              <a:buFont typeface="Arial"/>
              <a:buNone/>
            </a:pPr>
            <a:r>
              <a:rPr lang="en" sz="1030">
                <a:solidFill>
                  <a:schemeClr val="accent2"/>
                </a:solidFill>
                <a:highlight>
                  <a:srgbClr val="FFFFFF"/>
                </a:highlight>
                <a:latin typeface="Roboto"/>
                <a:ea typeface="Roboto"/>
                <a:cs typeface="Roboto"/>
                <a:sym typeface="Roboto"/>
              </a:rPr>
              <a:t>St-Yves, G., &amp; Naselaris, T. (2018). The feature-weighted receptive field: an interpretable encoding model for complex feature spaces. NeuroImage, 180, 188-202.</a:t>
            </a:r>
            <a:endParaRPr sz="1030">
              <a:solidFill>
                <a:schemeClr val="accent2"/>
              </a:solidFill>
              <a:highlight>
                <a:srgbClr val="FFFFFF"/>
              </a:highlight>
              <a:latin typeface="Roboto"/>
              <a:ea typeface="Roboto"/>
              <a:cs typeface="Roboto"/>
              <a:sym typeface="Roboto"/>
            </a:endParaRPr>
          </a:p>
          <a:p>
            <a:pPr indent="0" lvl="0" marL="0" rtl="0" algn="l">
              <a:lnSpc>
                <a:spcPct val="95000"/>
              </a:lnSpc>
              <a:spcBef>
                <a:spcPts val="1200"/>
              </a:spcBef>
              <a:spcAft>
                <a:spcPts val="0"/>
              </a:spcAft>
              <a:buClr>
                <a:schemeClr val="dk1"/>
              </a:buClr>
              <a:buSzPts val="852"/>
              <a:buFont typeface="Arial"/>
              <a:buNone/>
            </a:pPr>
            <a:r>
              <a:rPr lang="en" sz="1030">
                <a:solidFill>
                  <a:schemeClr val="accent2"/>
                </a:solidFill>
                <a:highlight>
                  <a:srgbClr val="FFFFFF"/>
                </a:highlight>
                <a:latin typeface="Roboto"/>
                <a:ea typeface="Roboto"/>
                <a:cs typeface="Roboto"/>
                <a:sym typeface="Roboto"/>
              </a:rPr>
              <a:t>Wen, H., Shi, J., Zhang, Y., Lu, K. H., Cao, J., &amp; Liu, Z. (2018). Neural encoding and decoding with deep learning for dynamic natural vision. Cerebral cortex, 28(12), 4136-4160.</a:t>
            </a:r>
            <a:endParaRPr sz="1030">
              <a:solidFill>
                <a:schemeClr val="accent2"/>
              </a:solidFill>
              <a:highlight>
                <a:srgbClr val="FFFFFF"/>
              </a:highlight>
              <a:latin typeface="Roboto"/>
              <a:ea typeface="Roboto"/>
              <a:cs typeface="Roboto"/>
              <a:sym typeface="Roboto"/>
            </a:endParaRPr>
          </a:p>
          <a:p>
            <a:pPr indent="0" lvl="0" marL="0" rtl="0" algn="l">
              <a:lnSpc>
                <a:spcPct val="95000"/>
              </a:lnSpc>
              <a:spcBef>
                <a:spcPts val="1200"/>
              </a:spcBef>
              <a:spcAft>
                <a:spcPts val="1200"/>
              </a:spcAft>
              <a:buClr>
                <a:schemeClr val="dk1"/>
              </a:buClr>
              <a:buSzPts val="852"/>
              <a:buFont typeface="Arial"/>
              <a:buNone/>
            </a:pPr>
            <a:r>
              <a:rPr lang="en" sz="1030">
                <a:solidFill>
                  <a:schemeClr val="accent2"/>
                </a:solidFill>
                <a:highlight>
                  <a:schemeClr val="lt1"/>
                </a:highlight>
                <a:latin typeface="Roboto"/>
                <a:ea typeface="Roboto"/>
                <a:cs typeface="Roboto"/>
                <a:sym typeface="Roboto"/>
              </a:rPr>
              <a:t>Zuiderbaan, W., Harvey, B. M., &amp; Dumoulin, S. O. (2017). Image identification from brain activity using the population receptive field model. Plos one, 12(9), e0183295.</a:t>
            </a:r>
            <a:endParaRPr sz="1030">
              <a:solidFill>
                <a:schemeClr val="accent2"/>
              </a:solidFill>
              <a:highlight>
                <a:srgbClr val="FFFFFF"/>
              </a:highlight>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7" name="Google Shape;127;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8" name="Google Shape;128;p21"/>
          <p:cNvPicPr preferRelativeResize="0"/>
          <p:nvPr/>
        </p:nvPicPr>
        <p:blipFill>
          <a:blip r:embed="rId3">
            <a:alphaModFix/>
          </a:blip>
          <a:stretch>
            <a:fillRect/>
          </a:stretch>
        </p:blipFill>
        <p:spPr>
          <a:xfrm>
            <a:off x="5228441" y="1338400"/>
            <a:ext cx="2381435" cy="155709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