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8" r:id="rId13"/>
    <p:sldId id="269" r:id="rId14"/>
    <p:sldId id="270" r:id="rId15"/>
    <p:sldId id="271" r:id="rId16"/>
    <p:sldId id="273" r:id="rId17"/>
  </p:sldIdLst>
  <p:sldSz cx="12192000" cy="6858000"/>
  <p:notesSz cx="7315200" cy="9601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0856" autoAdjust="0"/>
  </p:normalViewPr>
  <p:slideViewPr>
    <p:cSldViewPr snapToGrid="0">
      <p:cViewPr varScale="1">
        <p:scale>
          <a:sx n="84" d="100"/>
          <a:sy n="84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01.10.2018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55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01.10.2018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05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01.10.2018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60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01.10.2018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75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01.10.2018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23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01.10.2018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0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01.10.2018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8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01.10.2018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24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01.10.2018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10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01.10.2018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0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01.10.2018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22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DEEE4-BF91-4C82-8764-B4C90083F5A9}" type="datetimeFigureOut">
              <a:rPr lang="de-DE" smtClean="0"/>
              <a:t>01.10.2018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37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cd.info/2018/08/05/invoke-vmscriptplus-v2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VMware </a:t>
            </a:r>
            <a:r>
              <a:rPr lang="de-DE" dirty="0" err="1" smtClean="0"/>
              <a:t>PowerCLI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, </a:t>
            </a:r>
            <a:r>
              <a:rPr lang="de-DE" dirty="0" err="1" smtClean="0"/>
              <a:t>Performace</a:t>
            </a:r>
            <a:r>
              <a:rPr lang="de-DE" dirty="0" smtClean="0"/>
              <a:t> </a:t>
            </a:r>
            <a:r>
              <a:rPr lang="de-DE" dirty="0" err="1" smtClean="0"/>
              <a:t>Tweaks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Specials</a:t>
            </a:r>
          </a:p>
          <a:p>
            <a:endParaRPr lang="de-DE" dirty="0"/>
          </a:p>
        </p:txBody>
      </p:sp>
      <p:pic>
        <p:nvPicPr>
          <p:cNvPr id="1026" name="Picture 2" descr="Bildergebnis fÃ¼r POwerCLI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280" y="2598839"/>
            <a:ext cx="927100" cy="92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3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br>
              <a:rPr lang="de-DE" b="1" dirty="0" smtClean="0"/>
            </a:br>
            <a:r>
              <a:rPr lang="de-DE" sz="3200" b="1" dirty="0" smtClean="0"/>
              <a:t>Performance </a:t>
            </a:r>
            <a:r>
              <a:rPr lang="de-DE" sz="3200" b="1" dirty="0" err="1" smtClean="0"/>
              <a:t>Tweaks</a:t>
            </a:r>
            <a:r>
              <a:rPr lang="de-DE" sz="3200" b="1" dirty="0" smtClean="0"/>
              <a:t> – </a:t>
            </a:r>
            <a:r>
              <a:rPr lang="de-DE" sz="3200" b="1" dirty="0" err="1" smtClean="0"/>
              <a:t>Results</a:t>
            </a:r>
            <a:r>
              <a:rPr lang="de-DE" sz="3200" b="1" dirty="0" smtClean="0"/>
              <a:t> in larger </a:t>
            </a:r>
            <a:r>
              <a:rPr lang="de-DE" sz="3200" b="1" dirty="0" err="1" smtClean="0"/>
              <a:t>scale</a:t>
            </a:r>
            <a:endParaRPr lang="de-DE" sz="32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950461"/>
            <a:ext cx="1070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Test </a:t>
            </a:r>
            <a:r>
              <a:rPr lang="de-DE" sz="2800" dirty="0" err="1" smtClean="0"/>
              <a:t>with</a:t>
            </a:r>
            <a:r>
              <a:rPr lang="de-DE" sz="2800" dirty="0" smtClean="0"/>
              <a:t> 227 Hosts / 2551 VMs</a:t>
            </a:r>
            <a:endParaRPr lang="de-DE" sz="2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6679"/>
            <a:ext cx="4290753" cy="398797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955" y="2015099"/>
            <a:ext cx="4301345" cy="456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5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br>
              <a:rPr lang="de-DE" b="1" dirty="0" smtClean="0"/>
            </a:br>
            <a:r>
              <a:rPr lang="de-DE" sz="3200" b="1" dirty="0" err="1" smtClean="0"/>
              <a:t>PowerCLI</a:t>
            </a:r>
            <a:r>
              <a:rPr lang="de-DE" sz="3200" b="1" dirty="0" smtClean="0"/>
              <a:t> Special - </a:t>
            </a:r>
            <a:r>
              <a:rPr lang="de-DE" sz="3200" b="1" dirty="0" err="1" smtClean="0"/>
              <a:t>PSDrive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to</a:t>
            </a:r>
            <a:r>
              <a:rPr lang="de-DE" sz="3200" b="1" dirty="0" smtClean="0"/>
              <a:t> VMware Datastore</a:t>
            </a:r>
            <a:endParaRPr lang="de-DE" sz="32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950461"/>
            <a:ext cx="1070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smtClean="0"/>
              <a:t>Mount VMware </a:t>
            </a:r>
            <a:r>
              <a:rPr lang="de-DE" sz="2800" dirty="0" smtClean="0"/>
              <a:t>Datastore </a:t>
            </a:r>
            <a:r>
              <a:rPr lang="de-DE" sz="2800" dirty="0" err="1" smtClean="0"/>
              <a:t>as</a:t>
            </a:r>
            <a:r>
              <a:rPr lang="de-DE" sz="2800" dirty="0" smtClean="0"/>
              <a:t> a </a:t>
            </a:r>
            <a:r>
              <a:rPr lang="de-DE" sz="2800" dirty="0" err="1" smtClean="0"/>
              <a:t>PSDrive</a:t>
            </a:r>
            <a:endParaRPr lang="de-DE" sz="2800" dirty="0"/>
          </a:p>
        </p:txBody>
      </p:sp>
      <p:sp>
        <p:nvSpPr>
          <p:cNvPr id="5" name="Rechteck 4"/>
          <p:cNvSpPr/>
          <p:nvPr/>
        </p:nvSpPr>
        <p:spPr>
          <a:xfrm>
            <a:off x="838200" y="4336068"/>
            <a:ext cx="10186555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LocalPath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"C:\temp\dummy.txt"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TempDatastoreName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"*</a:t>
            </a:r>
            <a:r>
              <a:rPr lang="de-DE" sz="1200" b="0" dirty="0" err="1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VMhosts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Get-VMHost</a:t>
            </a:r>
            <a:endParaRPr lang="de-DE" sz="1200" b="0" dirty="0" smtClean="0">
              <a:solidFill>
                <a:srgbClr val="FFF099"/>
              </a:solidFill>
              <a:effectLst/>
              <a:latin typeface="Consolas" panose="020B0609020204030204" pitchFamily="49" charset="0"/>
            </a:endParaRPr>
          </a:p>
          <a:p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VMhosts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.ForEach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Datastore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-Datastore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TempDatastoreName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DatastoreDriveName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err="1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HostStore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_"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Name.Split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de-DE" sz="1200" b="0" dirty="0" smtClean="0">
                <a:solidFill>
                  <a:srgbClr val="E594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Datastore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New-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DatastoreDrive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DatastoreDriveName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Out-Null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Copy-DatastoreItem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LocalPath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Destination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DatastoreDriveName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":\"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Force: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Confirm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false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Remove-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PSDrive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DatastoreDriveName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})</a:t>
            </a:r>
            <a:endParaRPr lang="de-DE" sz="1200" b="0" dirty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76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br>
              <a:rPr lang="de-DE" b="1" dirty="0" smtClean="0"/>
            </a:br>
            <a:r>
              <a:rPr lang="de-DE" sz="3200" b="1" dirty="0" err="1" smtClean="0"/>
              <a:t>PowerCLI</a:t>
            </a:r>
            <a:r>
              <a:rPr lang="de-DE" sz="3200" b="1" dirty="0" smtClean="0"/>
              <a:t> Special – ESXCLI -V2</a:t>
            </a:r>
            <a:endParaRPr lang="de-DE" sz="32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950461"/>
            <a:ext cx="10706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u="sng" dirty="0" err="1" smtClean="0"/>
              <a:t>Example</a:t>
            </a:r>
            <a:r>
              <a:rPr lang="de-DE" sz="2800" u="sng" dirty="0" smtClean="0"/>
              <a:t>: </a:t>
            </a:r>
            <a:r>
              <a:rPr lang="de-DE" sz="2800" dirty="0" smtClean="0"/>
              <a:t>Patch </a:t>
            </a:r>
            <a:r>
              <a:rPr lang="de-DE" sz="2800" dirty="0" err="1" smtClean="0"/>
              <a:t>installation</a:t>
            </a:r>
            <a:endParaRPr lang="de-DE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Native </a:t>
            </a:r>
            <a:r>
              <a:rPr lang="de-DE" sz="2800" dirty="0" err="1" smtClean="0"/>
              <a:t>PowerCLI</a:t>
            </a:r>
            <a:r>
              <a:rPr lang="de-DE" sz="2800" dirty="0" smtClean="0"/>
              <a:t> </a:t>
            </a:r>
            <a:r>
              <a:rPr lang="de-DE" sz="2800" dirty="0" err="1" smtClean="0"/>
              <a:t>Cmdlet</a:t>
            </a:r>
            <a:r>
              <a:rPr lang="de-DE" sz="2800" dirty="0" smtClean="0"/>
              <a:t> </a:t>
            </a:r>
            <a:r>
              <a:rPr lang="de-DE" sz="2800" dirty="0" err="1" smtClean="0"/>
              <a:t>does</a:t>
            </a:r>
            <a:r>
              <a:rPr lang="de-DE" sz="2800" dirty="0" smtClean="0"/>
              <a:t> </a:t>
            </a:r>
            <a:r>
              <a:rPr lang="de-DE" sz="2800" dirty="0" err="1" smtClean="0"/>
              <a:t>only</a:t>
            </a:r>
            <a:r>
              <a:rPr lang="de-DE" sz="2800" dirty="0" smtClean="0"/>
              <a:t> upgrade </a:t>
            </a:r>
            <a:r>
              <a:rPr lang="de-DE" sz="2800" dirty="0" err="1"/>
              <a:t>packages</a:t>
            </a:r>
            <a:endParaRPr lang="de-DE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ESXCLI </a:t>
            </a:r>
            <a:r>
              <a:rPr lang="de-DE" sz="2800" dirty="0" err="1" smtClean="0"/>
              <a:t>can</a:t>
            </a:r>
            <a:r>
              <a:rPr lang="de-DE" sz="2800" dirty="0" smtClean="0"/>
              <a:t> do </a:t>
            </a:r>
            <a:r>
              <a:rPr lang="de-DE" sz="2800" dirty="0" err="1" smtClean="0"/>
              <a:t>up</a:t>
            </a:r>
            <a:r>
              <a:rPr lang="de-DE" sz="2800" dirty="0" smtClean="0"/>
              <a:t>-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downgrade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packages</a:t>
            </a:r>
            <a:endParaRPr lang="de-DE" sz="2800" dirty="0"/>
          </a:p>
        </p:txBody>
      </p:sp>
      <p:sp>
        <p:nvSpPr>
          <p:cNvPr id="3" name="Rechteck 2"/>
          <p:cNvSpPr/>
          <p:nvPr/>
        </p:nvSpPr>
        <p:spPr>
          <a:xfrm>
            <a:off x="653796" y="3762176"/>
            <a:ext cx="10890504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200" i="1" dirty="0">
                <a:solidFill>
                  <a:srgbClr val="535A6B"/>
                </a:solidFill>
                <a:latin typeface="Consolas" panose="020B0609020204030204" pitchFamily="49" charset="0"/>
              </a:rPr>
              <a:t># ESXCLI -</a:t>
            </a:r>
            <a:r>
              <a:rPr lang="de-DE" sz="1200" i="1" dirty="0" smtClean="0">
                <a:solidFill>
                  <a:srgbClr val="535A6B"/>
                </a:solidFill>
                <a:latin typeface="Consolas" panose="020B0609020204030204" pitchFamily="49" charset="0"/>
              </a:rPr>
              <a:t>V2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</a:b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VMHost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VMHosts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|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EFEFEF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First </a:t>
            </a:r>
            <a:r>
              <a:rPr lang="de-DE" sz="1200" dirty="0">
                <a:solidFill>
                  <a:srgbClr val="E5949B"/>
                </a:solidFill>
                <a:latin typeface="Consolas" panose="020B0609020204030204" pitchFamily="49" charset="0"/>
              </a:rPr>
              <a:t>1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HostPath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Datastore</a:t>
            </a:r>
            <a:r>
              <a:rPr lang="de-DE" sz="1200" dirty="0" err="1">
                <a:solidFill>
                  <a:srgbClr val="FFF099"/>
                </a:solidFill>
                <a:latin typeface="Consolas" panose="020B0609020204030204" pitchFamily="49" charset="0"/>
              </a:rPr>
              <a:t>.ExtensionData.Info.Url.remove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E5949B"/>
                </a:solidFill>
                <a:latin typeface="Consolas" panose="020B0609020204030204" pitchFamily="49" charset="0"/>
              </a:rPr>
              <a:t>0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,</a:t>
            </a:r>
            <a:r>
              <a:rPr lang="de-DE" sz="1200" dirty="0">
                <a:solidFill>
                  <a:srgbClr val="E5949B"/>
                </a:solidFill>
                <a:latin typeface="Consolas" panose="020B0609020204030204" pitchFamily="49" charset="0"/>
              </a:rPr>
              <a:t>5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)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LocalPath</a:t>
            </a:r>
            <a:r>
              <a:rPr lang="de-DE" sz="1200" dirty="0" err="1">
                <a:solidFill>
                  <a:srgbClr val="FFF099"/>
                </a:solidFill>
                <a:latin typeface="Consolas" panose="020B0609020204030204" pitchFamily="49" charset="0"/>
              </a:rPr>
              <a:t>.Split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"\"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)[</a:t>
            </a:r>
            <a:r>
              <a:rPr lang="de-DE" sz="1200" dirty="0">
                <a:solidFill>
                  <a:srgbClr val="E5949B"/>
                </a:solidFill>
                <a:latin typeface="Consolas" panose="020B0609020204030204" pitchFamily="49" charset="0"/>
              </a:rPr>
              <a:t>-1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</a:br>
            <a:r>
              <a:rPr lang="de-DE" sz="1200" i="1" dirty="0">
                <a:solidFill>
                  <a:srgbClr val="535A6B"/>
                </a:solidFill>
                <a:latin typeface="Consolas" panose="020B0609020204030204" pitchFamily="49" charset="0"/>
              </a:rPr>
              <a:t>## </a:t>
            </a:r>
            <a:r>
              <a:rPr lang="de-DE" sz="1200" i="1" dirty="0" err="1">
                <a:solidFill>
                  <a:srgbClr val="535A6B"/>
                </a:solidFill>
                <a:latin typeface="Consolas" panose="020B0609020204030204" pitchFamily="49" charset="0"/>
              </a:rPr>
              <a:t>Install-VMhost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FFF099"/>
                </a:solidFill>
                <a:latin typeface="Consolas" panose="020B0609020204030204" pitchFamily="49" charset="0"/>
              </a:rPr>
              <a:t>Install-VMHostPatch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 err="1">
                <a:solidFill>
                  <a:srgbClr val="EFEFEF"/>
                </a:solidFill>
                <a:latin typeface="Consolas" panose="020B0609020204030204" pitchFamily="49" charset="0"/>
              </a:rPr>
              <a:t>VMHost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VMHost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 err="1">
                <a:solidFill>
                  <a:srgbClr val="EFEFEF"/>
                </a:solidFill>
                <a:latin typeface="Consolas" panose="020B0609020204030204" pitchFamily="49" charset="0"/>
              </a:rPr>
              <a:t>HostPath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HostPath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</a:br>
            <a:r>
              <a:rPr lang="de-DE" sz="1200" i="1" dirty="0">
                <a:solidFill>
                  <a:srgbClr val="535A6B"/>
                </a:solidFill>
                <a:latin typeface="Consolas" panose="020B0609020204030204" pitchFamily="49" charset="0"/>
              </a:rPr>
              <a:t>## ESXCLI V2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>
                <a:solidFill>
                  <a:srgbClr val="9FCFF9"/>
                </a:solidFill>
                <a:latin typeface="Consolas" panose="020B0609020204030204" pitchFamily="49" charset="0"/>
              </a:rPr>
              <a:t>esxcli2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FFF099"/>
                </a:solidFill>
                <a:latin typeface="Consolas" panose="020B0609020204030204" pitchFamily="49" charset="0"/>
              </a:rPr>
              <a:t>Get</a:t>
            </a:r>
            <a:r>
              <a:rPr lang="de-DE" sz="1200" dirty="0">
                <a:solidFill>
                  <a:srgbClr val="FFF099"/>
                </a:solidFill>
                <a:latin typeface="Consolas" panose="020B0609020204030204" pitchFamily="49" charset="0"/>
              </a:rPr>
              <a:t>-ESXCLI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 err="1">
                <a:solidFill>
                  <a:srgbClr val="EFEFEF"/>
                </a:solidFill>
                <a:latin typeface="Consolas" panose="020B0609020204030204" pitchFamily="49" charset="0"/>
              </a:rPr>
              <a:t>VMHost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VMhost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 smtClean="0">
                <a:solidFill>
                  <a:srgbClr val="EFEFEF"/>
                </a:solidFill>
                <a:latin typeface="Consolas" panose="020B0609020204030204" pitchFamily="49" charset="0"/>
              </a:rPr>
              <a:t>V2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</a:br>
            <a:r>
              <a:rPr lang="de-DE" sz="1200" i="1" dirty="0">
                <a:solidFill>
                  <a:srgbClr val="535A6B"/>
                </a:solidFill>
                <a:latin typeface="Consolas" panose="020B0609020204030204" pitchFamily="49" charset="0"/>
              </a:rPr>
              <a:t>### List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>
                <a:solidFill>
                  <a:srgbClr val="9FCFF9"/>
                </a:solidFill>
                <a:latin typeface="Consolas" panose="020B0609020204030204" pitchFamily="49" charset="0"/>
              </a:rPr>
              <a:t>esxcli2</a:t>
            </a:r>
            <a:r>
              <a:rPr lang="de-DE" sz="1200" dirty="0">
                <a:solidFill>
                  <a:srgbClr val="FFF099"/>
                </a:solidFill>
                <a:latin typeface="Consolas" panose="020B0609020204030204" pitchFamily="49" charset="0"/>
              </a:rPr>
              <a:t>.software.vib.list.Invoke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()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|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FT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 err="1" smtClean="0">
                <a:solidFill>
                  <a:srgbClr val="EFEFEF"/>
                </a:solidFill>
                <a:latin typeface="Consolas" panose="020B0609020204030204" pitchFamily="49" charset="0"/>
              </a:rPr>
              <a:t>AutoSize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</a:br>
            <a:r>
              <a:rPr lang="de-DE" sz="1200" i="1" dirty="0">
                <a:solidFill>
                  <a:srgbClr val="535A6B"/>
                </a:solidFill>
                <a:latin typeface="Consolas" panose="020B0609020204030204" pitchFamily="49" charset="0"/>
              </a:rPr>
              <a:t>### </a:t>
            </a:r>
            <a:r>
              <a:rPr lang="de-DE" sz="1200" i="1" dirty="0" err="1">
                <a:solidFill>
                  <a:srgbClr val="535A6B"/>
                </a:solidFill>
                <a:latin typeface="Consolas" panose="020B0609020204030204" pitchFamily="49" charset="0"/>
              </a:rPr>
              <a:t>Install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CreateArgs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>
                <a:solidFill>
                  <a:srgbClr val="9FCFF9"/>
                </a:solidFill>
                <a:latin typeface="Consolas" panose="020B0609020204030204" pitchFamily="49" charset="0"/>
              </a:rPr>
              <a:t>esxcli2</a:t>
            </a:r>
            <a:r>
              <a:rPr lang="de-DE" sz="1200" dirty="0">
                <a:solidFill>
                  <a:srgbClr val="FFF099"/>
                </a:solidFill>
                <a:latin typeface="Consolas" panose="020B0609020204030204" pitchFamily="49" charset="0"/>
              </a:rPr>
              <a:t>.software.vib.install.CreateArgs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CreateArgs</a:t>
            </a:r>
            <a:r>
              <a:rPr lang="de-DE" sz="1200" dirty="0" err="1">
                <a:solidFill>
                  <a:srgbClr val="FFF099"/>
                </a:solidFill>
                <a:latin typeface="Consolas" panose="020B0609020204030204" pitchFamily="49" charset="0"/>
              </a:rPr>
              <a:t>.depot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HostPath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InstallResponse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>
                <a:solidFill>
                  <a:srgbClr val="9FCFF9"/>
                </a:solidFill>
                <a:latin typeface="Consolas" panose="020B0609020204030204" pitchFamily="49" charset="0"/>
              </a:rPr>
              <a:t>esxcli2</a:t>
            </a:r>
            <a:r>
              <a:rPr lang="de-DE" sz="1200" dirty="0">
                <a:solidFill>
                  <a:srgbClr val="FFF099"/>
                </a:solidFill>
                <a:latin typeface="Consolas" panose="020B0609020204030204" pitchFamily="49" charset="0"/>
              </a:rPr>
              <a:t>.software.vib.install.Invoke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CreateArgs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)</a:t>
            </a:r>
            <a:endParaRPr lang="de-DE" sz="1200" b="0" dirty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38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br>
              <a:rPr lang="de-DE" b="1" dirty="0" smtClean="0"/>
            </a:br>
            <a:r>
              <a:rPr lang="de-DE" sz="3200" b="1" dirty="0" err="1" smtClean="0"/>
              <a:t>PowerCLI</a:t>
            </a:r>
            <a:r>
              <a:rPr lang="de-DE" sz="3200" b="1" dirty="0" smtClean="0"/>
              <a:t> Special – </a:t>
            </a:r>
            <a:r>
              <a:rPr lang="de-DE" sz="3200" b="1" dirty="0" err="1" smtClean="0"/>
              <a:t>Invoke-VMScript</a:t>
            </a:r>
            <a:endParaRPr lang="de-DE" sz="32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950461"/>
            <a:ext cx="10706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u="sng" dirty="0" smtClean="0"/>
              <a:t>Enhanced:</a:t>
            </a:r>
            <a:r>
              <a:rPr lang="de-DE" sz="2800" dirty="0" smtClean="0"/>
              <a:t> </a:t>
            </a:r>
            <a:r>
              <a:rPr lang="de-DE" sz="2800" dirty="0" err="1" smtClean="0"/>
              <a:t>Invoke-VMScriptPlus</a:t>
            </a:r>
            <a:r>
              <a:rPr lang="de-DE" sz="2800" dirty="0" smtClean="0"/>
              <a:t> </a:t>
            </a:r>
            <a:r>
              <a:rPr lang="de-DE" sz="2800" dirty="0"/>
              <a:t>V2 (</a:t>
            </a:r>
            <a:r>
              <a:rPr lang="de-DE" sz="2800" dirty="0">
                <a:hlinkClick r:id="rId2"/>
              </a:rPr>
              <a:t>http://www.lucd.info/2018/08/05/invoke-vmscriptplus-v2</a:t>
            </a:r>
            <a:r>
              <a:rPr lang="de-DE" sz="2800" dirty="0" smtClean="0">
                <a:hlinkClick r:id="rId2"/>
              </a:rPr>
              <a:t>/</a:t>
            </a:r>
            <a:r>
              <a:rPr lang="de-DE" sz="28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Multi-Line Scripts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More Script-</a:t>
            </a:r>
            <a:r>
              <a:rPr lang="de-DE" sz="2800" dirty="0" err="1" smtClean="0"/>
              <a:t>Types</a:t>
            </a:r>
            <a:endParaRPr lang="de-DE" sz="2800" dirty="0"/>
          </a:p>
        </p:txBody>
      </p:sp>
      <p:sp>
        <p:nvSpPr>
          <p:cNvPr id="3" name="Rechteck 2"/>
          <p:cNvSpPr/>
          <p:nvPr/>
        </p:nvSpPr>
        <p:spPr>
          <a:xfrm>
            <a:off x="838200" y="4602955"/>
            <a:ext cx="10515600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200" dirty="0" smtClean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>
                <a:solidFill>
                  <a:srgbClr val="9FCFF9"/>
                </a:solidFill>
                <a:latin typeface="Consolas" panose="020B0609020204030204" pitchFamily="49" charset="0"/>
              </a:rPr>
              <a:t>Pass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FFF099"/>
                </a:solidFill>
                <a:latin typeface="Consolas" panose="020B0609020204030204" pitchFamily="49" charset="0"/>
              </a:rPr>
              <a:t>ConvertTo-SecureString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'Passw0rd!'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 err="1">
                <a:solidFill>
                  <a:srgbClr val="EFEFEF"/>
                </a:solidFill>
                <a:latin typeface="Consolas" panose="020B0609020204030204" pitchFamily="49" charset="0"/>
              </a:rPr>
              <a:t>AsPlainText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Force</a:t>
            </a:r>
          </a:p>
          <a:p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sInvP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@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9FCFF9"/>
                </a:solidFill>
                <a:latin typeface="Consolas" panose="020B0609020204030204" pitchFamily="49" charset="0"/>
              </a:rPr>
              <a:t>VM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DA6771"/>
                </a:solidFill>
                <a:latin typeface="Consolas" panose="020B0609020204030204" pitchFamily="49" charset="0"/>
              </a:rPr>
              <a:t>PhotonOS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'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ScriptType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DA6771"/>
                </a:solidFill>
                <a:latin typeface="Consolas" panose="020B0609020204030204" pitchFamily="49" charset="0"/>
              </a:rPr>
              <a:t>Bash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'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ScriptText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code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GuestOSType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'Linux'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GuestUser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DA6771"/>
                </a:solidFill>
                <a:latin typeface="Consolas" panose="020B0609020204030204" pitchFamily="49" charset="0"/>
              </a:rPr>
              <a:t>root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'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GuestPassword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>
                <a:solidFill>
                  <a:srgbClr val="9FCFF9"/>
                </a:solidFill>
                <a:latin typeface="Consolas" panose="020B0609020204030204" pitchFamily="49" charset="0"/>
              </a:rPr>
              <a:t>Pass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200" dirty="0" err="1">
                <a:solidFill>
                  <a:srgbClr val="FFF099"/>
                </a:solidFill>
                <a:latin typeface="Consolas" panose="020B0609020204030204" pitchFamily="49" charset="0"/>
              </a:rPr>
              <a:t>Invoke-VMScriptPlus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@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sInvP</a:t>
            </a:r>
            <a:endParaRPr lang="de-DE" sz="1200" b="0" dirty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9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br>
              <a:rPr lang="de-DE" b="1" dirty="0" smtClean="0"/>
            </a:br>
            <a:r>
              <a:rPr lang="de-DE" sz="3200" b="1" dirty="0" smtClean="0"/>
              <a:t>VM IDs – Basics</a:t>
            </a:r>
            <a:endParaRPr lang="de-DE" sz="32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950461"/>
            <a:ext cx="10706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de-DE" sz="2000" b="1" dirty="0"/>
              <a:t>UUID</a:t>
            </a:r>
            <a:endParaRPr lang="de-DE" sz="2000" dirty="0"/>
          </a:p>
          <a:p>
            <a:pPr fontAlgn="base"/>
            <a:r>
              <a:rPr lang="de-DE" sz="2000" i="1" dirty="0" err="1" smtClean="0"/>
              <a:t>uuid.bios</a:t>
            </a:r>
            <a:r>
              <a:rPr lang="de-DE" sz="2000" dirty="0" smtClean="0"/>
              <a:t> / </a:t>
            </a:r>
            <a:r>
              <a:rPr lang="de-DE" sz="2000" dirty="0" err="1" smtClean="0"/>
              <a:t>Generated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ESXi</a:t>
            </a:r>
            <a:r>
              <a:rPr lang="de-DE" sz="2000" dirty="0" smtClean="0"/>
              <a:t> Host / </a:t>
            </a:r>
            <a:r>
              <a:rPr lang="de-DE" sz="2000" dirty="0" err="1" smtClean="0"/>
              <a:t>Known</a:t>
            </a:r>
            <a:r>
              <a:rPr lang="de-DE" sz="2000" dirty="0" smtClean="0"/>
              <a:t> </a:t>
            </a:r>
            <a:r>
              <a:rPr lang="de-DE" sz="2000" dirty="0" err="1"/>
              <a:t>b</a:t>
            </a:r>
            <a:r>
              <a:rPr lang="de-DE" sz="2000" dirty="0" err="1" smtClean="0"/>
              <a:t>y</a:t>
            </a:r>
            <a:r>
              <a:rPr lang="de-DE" sz="2000" dirty="0" smtClean="0"/>
              <a:t> Guest OS </a:t>
            </a:r>
            <a:r>
              <a:rPr lang="de-DE" sz="2000" dirty="0" err="1" smtClean="0"/>
              <a:t>as</a:t>
            </a:r>
            <a:r>
              <a:rPr lang="de-DE" sz="2000" dirty="0" smtClean="0"/>
              <a:t> BIOS UUID</a:t>
            </a:r>
            <a:endParaRPr lang="de-DE" sz="20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de-DE" sz="2000" b="1" dirty="0" err="1"/>
              <a:t>InstanceUUID</a:t>
            </a:r>
            <a:endParaRPr lang="de-DE" sz="2000" dirty="0"/>
          </a:p>
          <a:p>
            <a:pPr fontAlgn="base"/>
            <a:r>
              <a:rPr lang="de-DE" sz="2000" i="1" dirty="0" err="1" smtClean="0"/>
              <a:t>vc.uuid</a:t>
            </a:r>
            <a:r>
              <a:rPr lang="de-DE" sz="2000" dirty="0"/>
              <a:t> </a:t>
            </a:r>
            <a:r>
              <a:rPr lang="de-DE" sz="2000" dirty="0" smtClean="0"/>
              <a:t>/ </a:t>
            </a:r>
            <a:r>
              <a:rPr lang="de-DE" sz="2000" dirty="0" err="1" smtClean="0"/>
              <a:t>Generated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vCenter</a:t>
            </a:r>
            <a:endParaRPr lang="de-DE" sz="20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de-DE" sz="2000" b="1" dirty="0" err="1"/>
              <a:t>LocationsID</a:t>
            </a:r>
            <a:endParaRPr lang="de-DE" sz="2000" dirty="0"/>
          </a:p>
          <a:p>
            <a:pPr fontAlgn="base"/>
            <a:r>
              <a:rPr lang="de-DE" sz="2000" i="1" dirty="0" err="1" smtClean="0"/>
              <a:t>uuid.location</a:t>
            </a:r>
            <a:r>
              <a:rPr lang="de-DE" sz="2000" dirty="0"/>
              <a:t> </a:t>
            </a:r>
            <a:r>
              <a:rPr lang="de-DE" sz="2000" dirty="0" smtClean="0"/>
              <a:t>/ Hash </a:t>
            </a:r>
            <a:r>
              <a:rPr lang="de-DE" sz="2000" dirty="0" err="1" smtClean="0"/>
              <a:t>of</a:t>
            </a:r>
            <a:r>
              <a:rPr lang="de-DE" sz="2000" dirty="0" smtClean="0"/>
              <a:t> VMX File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ESXi</a:t>
            </a:r>
            <a:r>
              <a:rPr lang="de-DE" sz="2000" dirty="0" smtClean="0"/>
              <a:t> UUID / </a:t>
            </a:r>
            <a:r>
              <a:rPr lang="de-DE" sz="2000" dirty="0" err="1" smtClean="0"/>
              <a:t>vCenter</a:t>
            </a:r>
            <a:r>
              <a:rPr lang="de-DE" sz="2000" dirty="0" smtClean="0"/>
              <a:t> </a:t>
            </a:r>
            <a:r>
              <a:rPr lang="de-DE" sz="2000" dirty="0" err="1" smtClean="0"/>
              <a:t>needs</a:t>
            </a:r>
            <a:r>
              <a:rPr lang="de-DE" sz="2000" dirty="0" smtClean="0"/>
              <a:t> </a:t>
            </a:r>
            <a:r>
              <a:rPr lang="de-DE" sz="2000" dirty="0" err="1" smtClean="0"/>
              <a:t>this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idenfy</a:t>
            </a:r>
            <a:r>
              <a:rPr lang="de-DE" sz="2000" dirty="0" smtClean="0"/>
              <a:t> </a:t>
            </a:r>
            <a:r>
              <a:rPr lang="de-DE" sz="2000" dirty="0" err="1" smtClean="0"/>
              <a:t>third</a:t>
            </a:r>
            <a:r>
              <a:rPr lang="de-DE" sz="2000" dirty="0" smtClean="0"/>
              <a:t> </a:t>
            </a:r>
            <a:r>
              <a:rPr lang="de-DE" sz="2000" dirty="0" err="1" smtClean="0"/>
              <a:t>party</a:t>
            </a:r>
            <a:r>
              <a:rPr lang="de-DE" sz="2000" dirty="0" smtClean="0"/>
              <a:t> </a:t>
            </a:r>
            <a:r>
              <a:rPr lang="de-DE" sz="2000" dirty="0" err="1" smtClean="0"/>
              <a:t>changes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VM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de-DE" sz="2000" b="1" dirty="0" err="1" smtClean="0"/>
              <a:t>MoRef</a:t>
            </a:r>
            <a:endParaRPr lang="de-DE" sz="2000" dirty="0" smtClean="0"/>
          </a:p>
          <a:p>
            <a:pPr fontAlgn="base"/>
            <a:r>
              <a:rPr lang="de-DE" sz="2000" dirty="0" err="1" smtClean="0"/>
              <a:t>Managed</a:t>
            </a:r>
            <a:r>
              <a:rPr lang="de-DE" sz="2000" dirty="0" smtClean="0"/>
              <a:t>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Reference / </a:t>
            </a:r>
            <a:r>
              <a:rPr lang="de-DE" sz="2000" dirty="0" err="1" smtClean="0"/>
              <a:t>Generated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vCenter</a:t>
            </a:r>
            <a:r>
              <a:rPr lang="de-DE" sz="2000" dirty="0" smtClean="0"/>
              <a:t> / </a:t>
            </a:r>
            <a:r>
              <a:rPr lang="de-DE" sz="2000" dirty="0" err="1" smtClean="0"/>
              <a:t>Used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MOB, APIs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vCenter</a:t>
            </a:r>
            <a:endParaRPr lang="de-DE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681" y="5072556"/>
            <a:ext cx="5633619" cy="159334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838200" y="5684563"/>
            <a:ext cx="461697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de-DE" dirty="0" err="1">
                <a:solidFill>
                  <a:srgbClr val="FFF099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FFF099"/>
                </a:solidFill>
                <a:latin typeface="Consolas" panose="020B0609020204030204" pitchFamily="49" charset="0"/>
              </a:rPr>
              <a:t>-VM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Name </a:t>
            </a:r>
            <a:r>
              <a:rPr lang="de-DE" dirty="0">
                <a:solidFill>
                  <a:srgbClr val="DA6771"/>
                </a:solidFill>
                <a:latin typeface="Consolas" panose="020B0609020204030204" pitchFamily="49" charset="0"/>
              </a:rPr>
              <a:t>"Veeam-03"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|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F099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FFF099"/>
                </a:solidFill>
                <a:latin typeface="Consolas" panose="020B0609020204030204" pitchFamily="49" charset="0"/>
              </a:rPr>
              <a:t>-VMID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39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br>
              <a:rPr lang="de-DE" b="1" dirty="0" smtClean="0"/>
            </a:br>
            <a:r>
              <a:rPr lang="de-DE" sz="3200" b="1" dirty="0" smtClean="0"/>
              <a:t>VM IDs – </a:t>
            </a:r>
            <a:r>
              <a:rPr lang="de-DE" sz="3200" b="1" dirty="0" err="1" smtClean="0"/>
              <a:t>Identify</a:t>
            </a:r>
            <a:r>
              <a:rPr lang="de-DE" sz="3200" b="1" dirty="0" smtClean="0"/>
              <a:t> Guest OS</a:t>
            </a:r>
            <a:endParaRPr lang="de-DE" sz="3200" b="1" dirty="0"/>
          </a:p>
        </p:txBody>
      </p:sp>
      <p:sp>
        <p:nvSpPr>
          <p:cNvPr id="3" name="Rechteck 2"/>
          <p:cNvSpPr/>
          <p:nvPr/>
        </p:nvSpPr>
        <p:spPr>
          <a:xfrm>
            <a:off x="838200" y="3095996"/>
            <a:ext cx="10186555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sInvP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@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9FCFF9"/>
                </a:solidFill>
                <a:latin typeface="Consolas" panose="020B0609020204030204" pitchFamily="49" charset="0"/>
              </a:rPr>
              <a:t>VM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DA6771"/>
                </a:solidFill>
                <a:latin typeface="Consolas" panose="020B0609020204030204" pitchFamily="49" charset="0"/>
              </a:rPr>
              <a:t>'Veeam-03'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ScriptType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DA6771"/>
                </a:solidFill>
                <a:latin typeface="Consolas" panose="020B0609020204030204" pitchFamily="49" charset="0"/>
              </a:rPr>
              <a:t>'</a:t>
            </a:r>
            <a:r>
              <a:rPr lang="de-DE" dirty="0" err="1">
                <a:solidFill>
                  <a:srgbClr val="DA6771"/>
                </a:solidFill>
                <a:latin typeface="Consolas" panose="020B0609020204030204" pitchFamily="49" charset="0"/>
              </a:rPr>
              <a:t>PowerShell</a:t>
            </a:r>
            <a:r>
              <a:rPr lang="de-DE" dirty="0">
                <a:solidFill>
                  <a:srgbClr val="DA6771"/>
                </a:solidFill>
                <a:latin typeface="Consolas" panose="020B0609020204030204" pitchFamily="49" charset="0"/>
              </a:rPr>
              <a:t>'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GuestOSType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DA6771"/>
                </a:solidFill>
                <a:latin typeface="Consolas" panose="020B0609020204030204" pitchFamily="49" charset="0"/>
              </a:rPr>
              <a:t>'Windows'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ScriptText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code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GuestCredential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cred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>
                <a:solidFill>
                  <a:srgbClr val="FFF099"/>
                </a:solidFill>
                <a:latin typeface="Consolas" panose="020B0609020204030204" pitchFamily="49" charset="0"/>
              </a:rPr>
              <a:t>Remove-Variable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EFEFEF"/>
                </a:solidFill>
                <a:latin typeface="Consolas" panose="020B0609020204030204" pitchFamily="49" charset="0"/>
              </a:rPr>
              <a:t>UUIDwin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EFEFEF"/>
                </a:solidFill>
                <a:latin typeface="Consolas" panose="020B0609020204030204" pitchFamily="49" charset="0"/>
              </a:rPr>
              <a:t>UUIDreturn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dirty="0" err="1">
                <a:solidFill>
                  <a:srgbClr val="EFEFEF"/>
                </a:solidFill>
                <a:latin typeface="Consolas" panose="020B0609020204030204" pitchFamily="49" charset="0"/>
              </a:rPr>
              <a:t>ErrorAction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EFEFEF"/>
                </a:solidFill>
                <a:latin typeface="Consolas" panose="020B0609020204030204" pitchFamily="49" charset="0"/>
              </a:rPr>
              <a:t>SilentlyContinue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UUIDreturn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F099"/>
                </a:solidFill>
                <a:latin typeface="Consolas" panose="020B0609020204030204" pitchFamily="49" charset="0"/>
              </a:rPr>
              <a:t>Invoke-VMScriptPlus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@</a:t>
            </a:r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sInvP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[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]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UUIDwin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UUIDreturn</a:t>
            </a:r>
            <a:r>
              <a:rPr lang="de-DE" dirty="0" err="1">
                <a:solidFill>
                  <a:srgbClr val="FFF099"/>
                </a:solidFill>
                <a:latin typeface="Consolas" panose="020B0609020204030204" pitchFamily="49" charset="0"/>
              </a:rPr>
              <a:t>.ScriptOutput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FFF099"/>
                </a:solidFill>
                <a:latin typeface="Consolas" panose="020B0609020204030204" pitchFamily="49" charset="0"/>
              </a:rPr>
              <a:t>Convert</a:t>
            </a:r>
            <a:r>
              <a:rPr lang="de-DE" dirty="0">
                <a:solidFill>
                  <a:srgbClr val="FFF099"/>
                </a:solidFill>
                <a:latin typeface="Consolas" panose="020B0609020204030204" pitchFamily="49" charset="0"/>
              </a:rPr>
              <a:t>-UUID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dirty="0" err="1">
                <a:solidFill>
                  <a:srgbClr val="EFEFEF"/>
                </a:solidFill>
                <a:latin typeface="Consolas" panose="020B0609020204030204" pitchFamily="49" charset="0"/>
              </a:rPr>
              <a:t>UUIDwin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UUIDwin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FFF099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FFF099"/>
                </a:solidFill>
                <a:latin typeface="Consolas" panose="020B0609020204030204" pitchFamily="49" charset="0"/>
              </a:rPr>
              <a:t>-VM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Name </a:t>
            </a:r>
            <a:r>
              <a:rPr lang="de-DE" dirty="0">
                <a:solidFill>
                  <a:srgbClr val="DA6771"/>
                </a:solidFill>
                <a:latin typeface="Consolas" panose="020B0609020204030204" pitchFamily="49" charset="0"/>
              </a:rPr>
              <a:t>"Veeam-03"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|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F099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FFF099"/>
                </a:solidFill>
                <a:latin typeface="Consolas" panose="020B0609020204030204" pitchFamily="49" charset="0"/>
              </a:rPr>
              <a:t>-VMID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|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EFEFEF"/>
                </a:solidFill>
                <a:latin typeface="Consolas" panose="020B0609020204030204" pitchFamily="49" charset="0"/>
              </a:rPr>
              <a:t>select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UUID</a:t>
            </a:r>
            <a:endParaRPr lang="de-DE" b="0" dirty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38200" y="1950461"/>
            <a:ext cx="1070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Match Guest OS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vSphere</a:t>
            </a:r>
            <a:r>
              <a:rPr lang="de-DE" sz="2800" dirty="0" smtClean="0"/>
              <a:t> VM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55580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Q&amp;A</a:t>
            </a:r>
            <a:endParaRPr lang="de-DE" dirty="0"/>
          </a:p>
        </p:txBody>
      </p:sp>
      <p:pic>
        <p:nvPicPr>
          <p:cNvPr id="2052" name="Picture 4" descr="https://i.imgflip.com/2ieyr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033905"/>
            <a:ext cx="52578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1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Speaker </a:t>
            </a:r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41818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Web: </a:t>
            </a:r>
            <a:r>
              <a:rPr lang="de-DE" dirty="0" smtClean="0"/>
              <a:t>		mycloudrevolution.com</a:t>
            </a:r>
          </a:p>
          <a:p>
            <a:pPr marL="0" indent="0">
              <a:buNone/>
            </a:pPr>
            <a:r>
              <a:rPr lang="de-DE" dirty="0" smtClean="0"/>
              <a:t>Twitter: 	@</a:t>
            </a:r>
            <a:r>
              <a:rPr lang="de-DE" dirty="0" err="1" smtClean="0"/>
              <a:t>vMarkus_K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Work: 	QSC AG (Hamburg)</a:t>
            </a:r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1028" name="Picture 4" descr="https://mycloudrevolution.com/wp-content/uploads/2018/03/vExpert-3stars-1024x69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61412"/>
            <a:ext cx="1802958" cy="121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ycloudrevolution.com/wp-content/uploads/2018/04/Vanguard_logo_20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802" y="5218185"/>
            <a:ext cx="4427216" cy="109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20" y="1775157"/>
            <a:ext cx="3350375" cy="446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6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Table </a:t>
            </a:r>
            <a:r>
              <a:rPr lang="de-DE" dirty="0" err="1" smtClean="0"/>
              <a:t>of</a:t>
            </a:r>
            <a:r>
              <a:rPr lang="de-DE" dirty="0" smtClean="0"/>
              <a:t> Content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VMware </a:t>
            </a:r>
            <a:r>
              <a:rPr lang="de-DE" dirty="0" err="1" smtClean="0"/>
              <a:t>PowerCLI</a:t>
            </a:r>
            <a:endParaRPr lang="de-DE" dirty="0" smtClean="0"/>
          </a:p>
          <a:p>
            <a:r>
              <a:rPr lang="de-DE" dirty="0" smtClean="0"/>
              <a:t>Demo</a:t>
            </a:r>
          </a:p>
          <a:p>
            <a:pPr lvl="1"/>
            <a:r>
              <a:rPr lang="de-DE" dirty="0" smtClean="0"/>
              <a:t>Performance </a:t>
            </a:r>
            <a:r>
              <a:rPr lang="de-DE" dirty="0" err="1" smtClean="0"/>
              <a:t>Tweaks</a:t>
            </a:r>
            <a:endParaRPr lang="de-DE" dirty="0" smtClean="0"/>
          </a:p>
          <a:p>
            <a:pPr lvl="1"/>
            <a:r>
              <a:rPr lang="de-DE" dirty="0" err="1" smtClean="0"/>
              <a:t>PowerCLI</a:t>
            </a:r>
            <a:r>
              <a:rPr lang="de-DE" dirty="0" smtClean="0"/>
              <a:t> Special</a:t>
            </a:r>
          </a:p>
          <a:p>
            <a:pPr lvl="1"/>
            <a:r>
              <a:rPr lang="de-DE" dirty="0" smtClean="0"/>
              <a:t>VM IDs</a:t>
            </a:r>
          </a:p>
          <a:p>
            <a:r>
              <a:rPr lang="de-DE" smtClean="0"/>
              <a:t>Q&amp;A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266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Introduction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sz="3200" b="1" dirty="0" err="1" smtClean="0"/>
              <a:t>PowerShell</a:t>
            </a:r>
            <a:r>
              <a:rPr lang="de-DE" sz="3200" b="1" dirty="0" smtClean="0"/>
              <a:t> vs. </a:t>
            </a:r>
            <a:r>
              <a:rPr lang="de-DE" sz="3200" b="1" dirty="0" err="1" smtClean="0"/>
              <a:t>PowerShell</a:t>
            </a:r>
            <a:r>
              <a:rPr lang="de-DE" sz="3200" b="1" dirty="0" smtClean="0"/>
              <a:t> Core</a:t>
            </a:r>
            <a:endParaRPr lang="de-DE" sz="3200" b="1" dirty="0"/>
          </a:p>
        </p:txBody>
      </p:sp>
      <p:pic>
        <p:nvPicPr>
          <p:cNvPr id="1028" name="Picture 4" descr="Bildergebnis fÃ¼r powerCL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262" y="3075697"/>
            <a:ext cx="225742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3509" y="1827320"/>
            <a:ext cx="3181794" cy="25054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646" y="4022827"/>
            <a:ext cx="3801005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Introduction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sz="3200" b="1" dirty="0" smtClean="0"/>
              <a:t>Modules</a:t>
            </a:r>
            <a:endParaRPr lang="de-DE" sz="3200" b="1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Core-Module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b="1" dirty="0" smtClean="0"/>
              <a:t>VMware </a:t>
            </a:r>
            <a:r>
              <a:rPr lang="de-DE" b="1" dirty="0" err="1" smtClean="0"/>
              <a:t>vSphere</a:t>
            </a:r>
            <a:endParaRPr lang="de-DE" b="1" dirty="0"/>
          </a:p>
        </p:txBody>
      </p:sp>
      <p:pic>
        <p:nvPicPr>
          <p:cNvPr id="8" name="Inhaltsplatzhalt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80" y="3192765"/>
            <a:ext cx="5839640" cy="2905530"/>
          </a:xfrm>
          <a:prstGeom prst="rect">
            <a:avLst/>
          </a:prstGeom>
        </p:spPr>
      </p:pic>
      <p:pic>
        <p:nvPicPr>
          <p:cNvPr id="3074" name="Picture 2" descr="Bildergebnis fÃ¼r vCloud Directo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52582"/>
            <a:ext cx="1035627" cy="103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mit Pfeil 8"/>
          <p:cNvCxnSpPr/>
          <p:nvPr/>
        </p:nvCxnSpPr>
        <p:spPr>
          <a:xfrm>
            <a:off x="1873827" y="3470564"/>
            <a:ext cx="1302353" cy="81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Bildergebnis fÃ¼r vRealize Operation 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80894"/>
            <a:ext cx="1031005" cy="103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Gerade Verbindung mit Pfeil 11"/>
          <p:cNvCxnSpPr>
            <a:stCxn id="3076" idx="3"/>
          </p:cNvCxnSpPr>
          <p:nvPr/>
        </p:nvCxnSpPr>
        <p:spPr>
          <a:xfrm>
            <a:off x="1869205" y="5796397"/>
            <a:ext cx="1306975" cy="11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0045" y="4001294"/>
            <a:ext cx="1295581" cy="1238423"/>
          </a:xfrm>
          <a:prstGeom prst="rect">
            <a:avLst/>
          </a:prstGeom>
        </p:spPr>
      </p:pic>
      <p:cxnSp>
        <p:nvCxnSpPr>
          <p:cNvPr id="15" name="Gerade Verbindung mit Pfeil 14"/>
          <p:cNvCxnSpPr/>
          <p:nvPr/>
        </p:nvCxnSpPr>
        <p:spPr>
          <a:xfrm flipH="1">
            <a:off x="4821382" y="4796558"/>
            <a:ext cx="4980618" cy="54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Introduction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sz="3200" b="1" dirty="0" smtClean="0"/>
              <a:t>Community</a:t>
            </a:r>
            <a:endParaRPr lang="de-DE" sz="3200" b="1" dirty="0"/>
          </a:p>
        </p:txBody>
      </p:sp>
      <p:pic>
        <p:nvPicPr>
          <p:cNvPr id="2050" name="Picture 2" descr="Bildergebnis fÃ¼r PowerNSX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46553"/>
            <a:ext cx="1320758" cy="110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ldergebnis fÃ¼r PowerV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656" y="2470376"/>
            <a:ext cx="1841478" cy="184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608118" y="2090284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PowerNSX</a:t>
            </a:r>
            <a:r>
              <a:rPr lang="de-DE" dirty="0" smtClean="0"/>
              <a:t> (Core)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610216" y="3205949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PowerVRA</a:t>
            </a:r>
            <a:r>
              <a:rPr lang="de-DE" dirty="0" smtClean="0"/>
              <a:t> / </a:t>
            </a:r>
            <a:r>
              <a:rPr lang="de-DE" dirty="0" err="1" smtClean="0"/>
              <a:t>PowerVRO</a:t>
            </a:r>
            <a:endParaRPr lang="de-DE" dirty="0"/>
          </a:p>
        </p:txBody>
      </p:sp>
      <p:pic>
        <p:nvPicPr>
          <p:cNvPr id="2054" name="Picture 6" descr="@PowervRN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768" y="93361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9077077" y="1701448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PowerVRNI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661" y="5851727"/>
            <a:ext cx="9697803" cy="4667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8118" y="4477479"/>
            <a:ext cx="5515745" cy="10574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480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Introduction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sz="3200" b="1" dirty="0" smtClean="0"/>
              <a:t>Community</a:t>
            </a:r>
            <a:endParaRPr lang="de-DE" sz="3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4139942" y="6215694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https://powercli.ideas.aha.io/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42" y="1690688"/>
            <a:ext cx="7097115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br>
              <a:rPr lang="de-DE" b="1" dirty="0" smtClean="0"/>
            </a:br>
            <a:r>
              <a:rPr lang="de-DE" sz="3200" b="1" dirty="0" smtClean="0"/>
              <a:t>Basics</a:t>
            </a:r>
            <a:endParaRPr lang="de-DE" sz="3200" b="1" dirty="0"/>
          </a:p>
        </p:txBody>
      </p:sp>
      <p:sp>
        <p:nvSpPr>
          <p:cNvPr id="5" name="Rechteck 4"/>
          <p:cNvSpPr/>
          <p:nvPr/>
        </p:nvSpPr>
        <p:spPr>
          <a:xfrm>
            <a:off x="838200" y="3851390"/>
            <a:ext cx="10706100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## Import VMware Modules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-Module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Name VMware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ListAvailable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Import-Module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## Connect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vCenter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Connect-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VIServer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vcenter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5949B"/>
                </a:solidFill>
                <a:effectLst/>
                <a:latin typeface="Consolas" panose="020B0609020204030204" pitchFamily="49" charset="0"/>
              </a:rPr>
              <a:t>01.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lab.local</a:t>
            </a: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Prepare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 VMs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sourceVMName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err="1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dirty="0" err="1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5949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-le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E5949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newVMName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sourceVMName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New-VM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newVMName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VM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sourceVMName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VMHost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"esxi-01.lab.local"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Datastore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"vol_vmware_01"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DiskStorageFormat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Thin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38200" y="1950461"/>
            <a:ext cx="10706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Load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Connect </a:t>
            </a:r>
            <a:r>
              <a:rPr lang="de-DE" sz="2800" dirty="0" err="1" smtClean="0"/>
              <a:t>vCenter</a:t>
            </a:r>
            <a:r>
              <a:rPr lang="de-DE" sz="2800" dirty="0" smtClean="0"/>
              <a:t>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ESXi</a:t>
            </a:r>
            <a:r>
              <a:rPr lang="de-DE" sz="2800" dirty="0" smtClean="0"/>
              <a:t>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[</a:t>
            </a:r>
            <a:r>
              <a:rPr lang="de-DE" sz="2800" dirty="0" err="1" smtClean="0"/>
              <a:t>Clone</a:t>
            </a:r>
            <a:r>
              <a:rPr lang="de-DE" sz="2800" dirty="0" smtClean="0"/>
              <a:t> Lab VMs]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2868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br>
              <a:rPr lang="de-DE" b="1" dirty="0" smtClean="0"/>
            </a:br>
            <a:r>
              <a:rPr lang="de-DE" sz="3200" b="1" dirty="0" smtClean="0"/>
              <a:t>Performance </a:t>
            </a:r>
            <a:r>
              <a:rPr lang="de-DE" sz="3200" b="1" dirty="0" err="1" smtClean="0"/>
              <a:t>Tweaks</a:t>
            </a:r>
            <a:endParaRPr lang="de-DE" sz="32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950461"/>
            <a:ext cx="10706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 smtClean="0"/>
              <a:t>Methods</a:t>
            </a:r>
            <a:r>
              <a:rPr lang="de-DE" sz="2800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 smtClean="0"/>
              <a:t>Get</a:t>
            </a:r>
            <a:r>
              <a:rPr lang="de-DE" sz="2800" dirty="0" smtClean="0"/>
              <a:t>-VM vs. </a:t>
            </a:r>
            <a:r>
              <a:rPr lang="de-DE" sz="2800" dirty="0" err="1" smtClean="0"/>
              <a:t>Get</a:t>
            </a:r>
            <a:r>
              <a:rPr lang="de-DE" sz="2800" dirty="0" smtClean="0"/>
              <a:t>-View</a:t>
            </a:r>
            <a:endParaRPr lang="de-DE" sz="2800" dirty="0"/>
          </a:p>
        </p:txBody>
      </p:sp>
      <p:sp>
        <p:nvSpPr>
          <p:cNvPr id="3" name="Rechteck 2"/>
          <p:cNvSpPr/>
          <p:nvPr/>
        </p:nvSpPr>
        <p:spPr>
          <a:xfrm>
            <a:off x="838200" y="3164341"/>
            <a:ext cx="10515600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Perf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 - Methoden /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-View mit Filter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 Array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 VMs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-VM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Where-Object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Cmdlet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Measure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-Command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Where-Object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err="1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 }</a:t>
            </a: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 Methode 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Measure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-Command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.Where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err="1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}) }</a:t>
            </a: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 Split 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VMsOn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VMsOff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.Where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PowerState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err="1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PoweredOn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"Split"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VMsOn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.Count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VMsOff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.Count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-View mit Filter gegen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-VM mit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Where-Object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Measure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-Command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-VM</a:t>
            </a:r>
            <a:r>
              <a:rPr lang="de-DE" sz="1200" dirty="0" smtClean="0">
                <a:solidFill>
                  <a:srgbClr val="399EF4"/>
                </a:solidFill>
                <a:latin typeface="Consolas" panose="020B0609020204030204" pitchFamily="49" charset="0"/>
              </a:rPr>
              <a:t> -</a:t>
            </a:r>
            <a:r>
              <a:rPr lang="de-DE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de-DE" sz="1200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err="1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fl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Measure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-Command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-View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ViewType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VirtualMachine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Filter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"^</a:t>
            </a:r>
            <a:r>
              <a:rPr lang="de-DE" sz="1200" b="0" dirty="0" err="1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fl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sz="1200" b="0" dirty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Breitbild</PresentationFormat>
  <Paragraphs>121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VMware PowerCLI</vt:lpstr>
      <vt:lpstr>Speaker Introduction</vt:lpstr>
      <vt:lpstr>Table of Content</vt:lpstr>
      <vt:lpstr>Introduction PowerShell vs. PowerShell Core</vt:lpstr>
      <vt:lpstr>Introduction Modules</vt:lpstr>
      <vt:lpstr>Introduction Community</vt:lpstr>
      <vt:lpstr>Introduction Community</vt:lpstr>
      <vt:lpstr>Demo Basics</vt:lpstr>
      <vt:lpstr>Demo Performance Tweaks</vt:lpstr>
      <vt:lpstr>Demo Performance Tweaks – Results in larger scale</vt:lpstr>
      <vt:lpstr>Demo PowerCLI Special - PSDrive to VMware Datastore</vt:lpstr>
      <vt:lpstr>Demo PowerCLI Special – ESXCLI -V2</vt:lpstr>
      <vt:lpstr>Demo PowerCLI Special – Invoke-VMScript</vt:lpstr>
      <vt:lpstr>Demo VM IDs – Basics</vt:lpstr>
      <vt:lpstr>Demo VM IDs – Identify Guest OS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PowerCLI</dc:title>
  <dc:creator>Markus Kraus</dc:creator>
  <cp:lastModifiedBy>Markus Kraus</cp:lastModifiedBy>
  <cp:revision>37</cp:revision>
  <cp:lastPrinted>2018-09-13T18:28:33Z</cp:lastPrinted>
  <dcterms:created xsi:type="dcterms:W3CDTF">2018-09-11T18:46:29Z</dcterms:created>
  <dcterms:modified xsi:type="dcterms:W3CDTF">2018-10-01T19:11:19Z</dcterms:modified>
</cp:coreProperties>
</file>