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8" r:id="rId9"/>
    <p:sldId id="269" r:id="rId10"/>
    <p:sldId id="270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C68D-89BC-4C92-B003-E76C41922708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BEBD-C924-4EF4-AAA7-FC297486B3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70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C68D-89BC-4C92-B003-E76C41922708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BEBD-C924-4EF4-AAA7-FC297486B3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37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C68D-89BC-4C92-B003-E76C41922708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BEBD-C924-4EF4-AAA7-FC297486B352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5751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C68D-89BC-4C92-B003-E76C41922708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BEBD-C924-4EF4-AAA7-FC297486B3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907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C68D-89BC-4C92-B003-E76C41922708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BEBD-C924-4EF4-AAA7-FC297486B352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5228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C68D-89BC-4C92-B003-E76C41922708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BEBD-C924-4EF4-AAA7-FC297486B3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277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C68D-89BC-4C92-B003-E76C41922708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BEBD-C924-4EF4-AAA7-FC297486B3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713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C68D-89BC-4C92-B003-E76C41922708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BEBD-C924-4EF4-AAA7-FC297486B3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35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C68D-89BC-4C92-B003-E76C41922708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BEBD-C924-4EF4-AAA7-FC297486B3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11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C68D-89BC-4C92-B003-E76C41922708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BEBD-C924-4EF4-AAA7-FC297486B3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38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C68D-89BC-4C92-B003-E76C41922708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BEBD-C924-4EF4-AAA7-FC297486B3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75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C68D-89BC-4C92-B003-E76C41922708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BEBD-C924-4EF4-AAA7-FC297486B3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22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C68D-89BC-4C92-B003-E76C41922708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BEBD-C924-4EF4-AAA7-FC297486B3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11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C68D-89BC-4C92-B003-E76C41922708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BEBD-C924-4EF4-AAA7-FC297486B3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48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C68D-89BC-4C92-B003-E76C41922708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BEBD-C924-4EF4-AAA7-FC297486B3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120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C68D-89BC-4C92-B003-E76C41922708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BEBD-C924-4EF4-AAA7-FC297486B3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27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7C68D-89BC-4C92-B003-E76C41922708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B3BEBD-C924-4EF4-AAA7-FC297486B3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73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lassroom.google.com/u/0/c/NzkxNjAyMzIxODBa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BB01-AC01-4AFE-B7F8-E89D62B70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Application de gestion</a:t>
            </a:r>
            <a:br>
              <a:rPr lang="fr-FR" dirty="0"/>
            </a:br>
            <a:r>
              <a:rPr lang="fr-FR" dirty="0"/>
              <a:t>d'un centre dentaire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BC54C-DCBB-4AA8-8BBC-DAEBACDC5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044" y="5472545"/>
            <a:ext cx="5743578" cy="1096899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fr-FR" sz="2300" b="1" dirty="0"/>
              <a:t>Réalisation :BANAH Fathiya , SOUMMER EL Mehdi et OUBAHA Anas</a:t>
            </a:r>
          </a:p>
          <a:p>
            <a:pPr algn="l"/>
            <a:endParaRPr lang="fr-FR" sz="2300" b="1" dirty="0"/>
          </a:p>
          <a:p>
            <a:pPr algn="l"/>
            <a:r>
              <a:rPr lang="fr-FR" sz="2300" b="1" dirty="0"/>
              <a:t>Filière: Data and Software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A05957-7A63-4582-BF4D-25C585735E85}"/>
              </a:ext>
            </a:extLst>
          </p:cNvPr>
          <p:cNvSpPr txBox="1"/>
          <p:nvPr/>
        </p:nvSpPr>
        <p:spPr>
          <a:xfrm>
            <a:off x="2181726" y="2035202"/>
            <a:ext cx="6366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u="sng" dirty="0">
                <a:latin typeface="Trebuchet MS (Corps)"/>
              </a:rPr>
              <a:t>Rapport de Projet du </a:t>
            </a:r>
            <a:r>
              <a:rPr lang="fr-FR" b="0" i="1" u="sng" dirty="0">
                <a:effectLst/>
                <a:latin typeface="Trebuchet MS (Corps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Framework de Développement Web</a:t>
            </a:r>
            <a:r>
              <a:rPr lang="fr-FR" b="0" i="1" u="sng" dirty="0">
                <a:effectLst/>
                <a:latin typeface="Trebuchet MS (Corps)"/>
              </a:rPr>
              <a:t> </a:t>
            </a:r>
            <a:r>
              <a:rPr lang="fr-FR" i="1" u="sng" dirty="0">
                <a:latin typeface="Trebuchet MS (Corps)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72FD5B-1FF4-4E27-A493-5F74161B7ED2}"/>
              </a:ext>
            </a:extLst>
          </p:cNvPr>
          <p:cNvSpPr txBox="1"/>
          <p:nvPr/>
        </p:nvSpPr>
        <p:spPr>
          <a:xfrm>
            <a:off x="5951622" y="4024832"/>
            <a:ext cx="354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Année Universitaire 2019-2020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2614C8-F446-4F01-A408-1DBC4E326F2F}"/>
              </a:ext>
            </a:extLst>
          </p:cNvPr>
          <p:cNvSpPr txBox="1"/>
          <p:nvPr/>
        </p:nvSpPr>
        <p:spPr>
          <a:xfrm>
            <a:off x="6291012" y="4916395"/>
            <a:ext cx="389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Encadrée par: Mme </a:t>
            </a:r>
            <a:r>
              <a:rPr lang="fr-FR" b="0" i="0" dirty="0">
                <a:effectLst/>
                <a:latin typeface="Trebuchet MS" panose="020B0603020202020204" pitchFamily="34" charset="0"/>
              </a:rPr>
              <a:t>Honnit</a:t>
            </a:r>
            <a:r>
              <a:rPr lang="fr-FR" b="0" i="0" dirty="0">
                <a:solidFill>
                  <a:srgbClr val="3C4043"/>
                </a:solidFill>
                <a:effectLst/>
                <a:latin typeface="Google Sans"/>
              </a:rPr>
              <a:t> </a:t>
            </a:r>
            <a:r>
              <a:rPr lang="fr-FR" b="0" i="0" dirty="0">
                <a:effectLst/>
                <a:latin typeface="Trebuchet MS" panose="020B0603020202020204" pitchFamily="34" charset="0"/>
              </a:rPr>
              <a:t>Bouchra.</a:t>
            </a:r>
            <a:endParaRPr lang="fr-FR" dirty="0">
              <a:latin typeface="Trebuchet MS" panose="020B0603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DAC98F-0766-4069-8B0A-6F6041008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86" y="78388"/>
            <a:ext cx="1343740" cy="14605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5050A9-E940-40DE-9104-BCA1574C59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822" y="78388"/>
            <a:ext cx="3046903" cy="88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79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1C0BAF-EE38-4948-8671-04AAC63FD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A8F350C-FDCA-4388-A88D-1C46853BB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9258" y="5020334"/>
            <a:ext cx="7766936" cy="1096899"/>
          </a:xfrm>
        </p:spPr>
        <p:txBody>
          <a:bodyPr/>
          <a:lstStyle/>
          <a:p>
            <a:pPr algn="l"/>
            <a:r>
              <a:rPr lang="fr-FR" dirty="0">
                <a:solidFill>
                  <a:schemeClr val="tx1"/>
                </a:solidFill>
              </a:rPr>
              <a:t>D’après cet extrait, le patient peut savoir la date et l’heure de la consultation. </a:t>
            </a:r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9A6F715-7829-49A2-965A-EF9C8505E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87" y="460366"/>
            <a:ext cx="8730664" cy="442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02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13">
            <a:extLst>
              <a:ext uri="{FF2B5EF4-FFF2-40B4-BE49-F238E27FC236}">
                <a16:creationId xmlns:a16="http://schemas.microsoft.com/office/drawing/2014/main" id="{50CC05D4-B0B5-4584-88B8-F4CD656837F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938133" y="1417983"/>
            <a:ext cx="3425445" cy="4409109"/>
          </a:xfrm>
          <a:prstGeom prst="rect">
            <a:avLst/>
          </a:prstGeom>
        </p:spPr>
        <p:txBody>
          <a:bodyPr rtlCol="0" anchor="ctr"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900" dirty="0">
                <a:solidFill>
                  <a:schemeClr val="tx1"/>
                </a:solidFill>
              </a:rPr>
              <a:t>-Les vidéos enregistrés m’ont aidé à bien assimiler les notions importantes dans Symfony et savoir le résultat des commandes exécutées.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900" dirty="0">
                <a:solidFill>
                  <a:schemeClr val="tx1"/>
                </a:solidFill>
              </a:rPr>
              <a:t>-Je trouve que les vidéos qui expliquent le principe de Framework Symfony sont très utiles par rapport le cours. Or, la partie authentification du cours est bien détaillée ,ceci nous a permis de connaitre les commandes nécessaires.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900" dirty="0">
                <a:solidFill>
                  <a:schemeClr val="tx1"/>
                </a:solidFill>
              </a:rPr>
              <a:t>- Nous avons trouvé des difficultés à cause des erreurs d’environnement.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3891AEE-CA36-45A2-8067-9FB354987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4" y="854529"/>
            <a:ext cx="5799665" cy="5148943"/>
          </a:xfrm>
        </p:spPr>
        <p:txBody>
          <a:bodyPr anchor="ctr">
            <a:normAutofit/>
          </a:bodyPr>
          <a:lstStyle/>
          <a:p>
            <a:pPr algn="l"/>
            <a:r>
              <a:rPr lang="fr-FR" sz="6000" i="1" dirty="0"/>
              <a:t>Remarques:</a:t>
            </a:r>
          </a:p>
        </p:txBody>
      </p:sp>
    </p:spTree>
    <p:extLst>
      <p:ext uri="{BB962C8B-B14F-4D97-AF65-F5344CB8AC3E}">
        <p14:creationId xmlns:p14="http://schemas.microsoft.com/office/powerpoint/2010/main" val="985974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C21A-A12F-45B9-993B-DDD86BF1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09725"/>
            <a:ext cx="8596668" cy="1320800"/>
          </a:xfrm>
        </p:spPr>
        <p:txBody>
          <a:bodyPr/>
          <a:lstStyle/>
          <a:p>
            <a:pPr algn="ctr"/>
            <a:r>
              <a:rPr lang="fr-FR" i="1" u="sng" dirty="0"/>
              <a:t>Objectif: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6908C-B7DF-4990-9BF8-356285131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36864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dirty="0"/>
              <a:t>Le but principal de ce projet est de développer une application qui gère les patients d’un centre dentaire.</a:t>
            </a:r>
          </a:p>
        </p:txBody>
      </p:sp>
    </p:spTree>
    <p:extLst>
      <p:ext uri="{BB962C8B-B14F-4D97-AF65-F5344CB8AC3E}">
        <p14:creationId xmlns:p14="http://schemas.microsoft.com/office/powerpoint/2010/main" val="231599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9D87-89EC-44A9-8C62-F4DE1FC5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u="sng" dirty="0" err="1"/>
              <a:t>Outils</a:t>
            </a:r>
            <a:r>
              <a:rPr lang="en-US" i="1" u="sng" dirty="0"/>
              <a:t>:</a:t>
            </a:r>
            <a:endParaRPr lang="fr-FR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5E431-C012-4DE7-8897-AB13F9AC7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0603" y="2107581"/>
            <a:ext cx="8596668" cy="3880773"/>
          </a:xfrm>
        </p:spPr>
        <p:txBody>
          <a:bodyPr>
            <a:normAutofit/>
          </a:bodyPr>
          <a:lstStyle/>
          <a:p>
            <a:r>
              <a:rPr lang="fr-FR" sz="2300" dirty="0"/>
              <a:t>Langages: </a:t>
            </a:r>
            <a:r>
              <a:rPr lang="fr-FR" sz="2300" dirty="0" err="1"/>
              <a:t>Html,CSS,Twig</a:t>
            </a:r>
            <a:r>
              <a:rPr lang="fr-FR" sz="2300" dirty="0"/>
              <a:t>, Bootstrap et PHP</a:t>
            </a:r>
          </a:p>
          <a:p>
            <a:r>
              <a:rPr lang="fr-FR" sz="2300" dirty="0"/>
              <a:t>Framework: Symfony</a:t>
            </a:r>
          </a:p>
          <a:p>
            <a:r>
              <a:rPr lang="fr-FR" sz="2300" dirty="0"/>
              <a:t>SGBD: MySQL</a:t>
            </a:r>
          </a:p>
          <a:p>
            <a:r>
              <a:rPr lang="fr-FR" sz="2300" dirty="0"/>
              <a:t>Logiciel &amp; Application: XAMPP, Visual Studio Code et PhpMyAdmin</a:t>
            </a:r>
          </a:p>
        </p:txBody>
      </p:sp>
    </p:spTree>
    <p:extLst>
      <p:ext uri="{BB962C8B-B14F-4D97-AF65-F5344CB8AC3E}">
        <p14:creationId xmlns:p14="http://schemas.microsoft.com/office/powerpoint/2010/main" val="424508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3FC26-6870-4A80-A5A6-275EDDB7C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2975" y="1046827"/>
            <a:ext cx="5114776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/>
              <a:t>Page </a:t>
            </a:r>
            <a:r>
              <a:rPr lang="en-US" i="1" dirty="0" err="1"/>
              <a:t>d’accueil</a:t>
            </a:r>
            <a:r>
              <a:rPr lang="en-US" i="1" dirty="0"/>
              <a:t>:</a:t>
            </a:r>
            <a:br>
              <a:rPr lang="en-US" dirty="0"/>
            </a:br>
            <a:endParaRPr lang="en-US" dirty="0"/>
          </a:p>
        </p:txBody>
      </p:sp>
      <p:pic>
        <p:nvPicPr>
          <p:cNvPr id="4" name="Image 3" descr="Une image contenant alimentation, assis, table&#10;&#10;Description générée automatiquement">
            <a:extLst>
              <a:ext uri="{FF2B5EF4-FFF2-40B4-BE49-F238E27FC236}">
                <a16:creationId xmlns:a16="http://schemas.microsoft.com/office/drawing/2014/main" id="{A8E96A27-BE1E-45AC-A5C9-B9423BA3E2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8" r="10808" b="-2"/>
          <a:stretch/>
        </p:blipFill>
        <p:spPr>
          <a:xfrm>
            <a:off x="410663" y="10"/>
            <a:ext cx="4386623" cy="2282808"/>
          </a:xfrm>
          <a:custGeom>
            <a:avLst/>
            <a:gdLst/>
            <a:ahLst/>
            <a:cxnLst/>
            <a:rect l="l" t="t" r="r" b="b"/>
            <a:pathLst>
              <a:path w="3517876" h="2282818">
                <a:moveTo>
                  <a:pt x="339471" y="0"/>
                </a:moveTo>
                <a:lnTo>
                  <a:pt x="3517876" y="0"/>
                </a:lnTo>
                <a:lnTo>
                  <a:pt x="3471247" y="312174"/>
                </a:lnTo>
                <a:lnTo>
                  <a:pt x="3471133" y="312174"/>
                </a:lnTo>
                <a:lnTo>
                  <a:pt x="3176778" y="2282818"/>
                </a:lnTo>
                <a:lnTo>
                  <a:pt x="0" y="2282818"/>
                </a:lnTo>
                <a:close/>
              </a:path>
            </a:pathLst>
          </a:custGeom>
        </p:spPr>
      </p:pic>
      <p:pic>
        <p:nvPicPr>
          <p:cNvPr id="12" name="Espace réservé du contenu 11" descr="Une image contenant table, assis, alimentation, guichet&#10;&#10;Description générée automatiquement">
            <a:extLst>
              <a:ext uri="{FF2B5EF4-FFF2-40B4-BE49-F238E27FC236}">
                <a16:creationId xmlns:a16="http://schemas.microsoft.com/office/drawing/2014/main" id="{363235FB-6BB2-4A6E-A4BA-DB208FAA4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4" r="16039" b="-4"/>
          <a:stretch/>
        </p:blipFill>
        <p:spPr>
          <a:xfrm>
            <a:off x="107285" y="2256250"/>
            <a:ext cx="4265932" cy="2273270"/>
          </a:xfrm>
          <a:custGeom>
            <a:avLst/>
            <a:gdLst/>
            <a:ahLst/>
            <a:cxnLst/>
            <a:rect l="l" t="t" r="r" b="b"/>
            <a:pathLst>
              <a:path w="3514822" h="2273270">
                <a:moveTo>
                  <a:pt x="338051" y="0"/>
                </a:moveTo>
                <a:lnTo>
                  <a:pt x="3514822" y="0"/>
                </a:lnTo>
                <a:lnTo>
                  <a:pt x="3175264" y="2273270"/>
                </a:lnTo>
                <a:lnTo>
                  <a:pt x="0" y="2273270"/>
                </a:lnTo>
                <a:close/>
              </a:path>
            </a:pathLst>
          </a:custGeom>
        </p:spPr>
      </p:pic>
      <p:pic>
        <p:nvPicPr>
          <p:cNvPr id="7" name="Image 6" descr="Une image contenant chat, écran, regardant, moniteur&#10;&#10;Description générée automatiquement">
            <a:extLst>
              <a:ext uri="{FF2B5EF4-FFF2-40B4-BE49-F238E27FC236}">
                <a16:creationId xmlns:a16="http://schemas.microsoft.com/office/drawing/2014/main" id="{78B4B30C-6EB5-4B02-8093-8EFDB89950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3" r="21436" b="-4"/>
          <a:stretch/>
        </p:blipFill>
        <p:spPr>
          <a:xfrm>
            <a:off x="-30416" y="4506689"/>
            <a:ext cx="4019320" cy="2292364"/>
          </a:xfrm>
          <a:custGeom>
            <a:avLst/>
            <a:gdLst/>
            <a:ahLst/>
            <a:cxnLst/>
            <a:rect l="l" t="t" r="r" b="b"/>
            <a:pathLst>
              <a:path w="3355563" h="2292364">
                <a:moveTo>
                  <a:pt x="180299" y="0"/>
                </a:moveTo>
                <a:lnTo>
                  <a:pt x="3355563" y="0"/>
                </a:lnTo>
                <a:lnTo>
                  <a:pt x="3013153" y="2292364"/>
                </a:lnTo>
                <a:lnTo>
                  <a:pt x="0" y="2292364"/>
                </a:lnTo>
                <a:lnTo>
                  <a:pt x="0" y="1212444"/>
                </a:lnTo>
                <a:close/>
              </a:path>
            </a:pathLst>
          </a:custGeom>
        </p:spPr>
      </p:pic>
      <p:sp>
        <p:nvSpPr>
          <p:cNvPr id="40" name="Isosceles Triangle 30">
            <a:extLst>
              <a:ext uri="{FF2B5EF4-FFF2-40B4-BE49-F238E27FC236}">
                <a16:creationId xmlns:a16="http://schemas.microsoft.com/office/drawing/2014/main" id="{FD076C4F-CB47-4A2D-95A1-9D5E3C2B7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63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EAF915B-5344-46DC-8097-7DAF06277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232" y="2282818"/>
            <a:ext cx="3206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0B738F4-B505-468D-996C-FEC3D1CA1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2696" y="4565636"/>
            <a:ext cx="3206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Isosceles Triangle 30">
            <a:extLst>
              <a:ext uri="{FF2B5EF4-FFF2-40B4-BE49-F238E27FC236}">
                <a16:creationId xmlns:a16="http://schemas.microsoft.com/office/drawing/2014/main" id="{6F953D60-C1AF-4BFA-9B22-BFE8F0BA1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7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6F182B-1510-44AF-959D-500E0460AD5E}"/>
              </a:ext>
            </a:extLst>
          </p:cNvPr>
          <p:cNvSpPr txBox="1"/>
          <p:nvPr/>
        </p:nvSpPr>
        <p:spPr>
          <a:xfrm>
            <a:off x="4510918" y="2367627"/>
            <a:ext cx="511477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page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d’accueil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contient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volets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.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 premier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volet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regroupe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informations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sur les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heures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d’ouverture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 2eme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volet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affiche le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numéro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 telephone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d’urgence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Avec deux boutons qui nous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dirigent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vers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page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d’inscription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la page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connexion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732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4B371-BC01-4F4F-8E8B-4DCEE4BA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La page d’inscription: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FB62F-6058-4456-9C4B-FC6EFFC30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Cette page permet le patient de mettre ses informations personnelles afin de prendre un rendez-vous en ligne.</a:t>
            </a:r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52B3F79-0B99-4263-8592-1D7DF8BDC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34" y="1225748"/>
            <a:ext cx="7599666" cy="4173932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95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6BD9-3296-4296-AB5A-F90722F0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i="1" dirty="0"/>
              <a:t>La page d’inscription: (La Suite)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DF42652-6BB1-462E-8953-5891251BF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30" y="1536506"/>
            <a:ext cx="8902705" cy="434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84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811E-2C34-4E4E-AD6C-E6DBD35F4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La page d’inscription: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2A13D-C5DE-400F-854C-E932CC007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230" y="1930400"/>
            <a:ext cx="8596668" cy="3880773"/>
          </a:xfrm>
        </p:spPr>
        <p:txBody>
          <a:bodyPr/>
          <a:lstStyle/>
          <a:p>
            <a:r>
              <a:rPr lang="fr-FR" dirty="0"/>
              <a:t>Lorsque le patient est inscrit ,les paramètres d’inscription vont être stockés dans la base de donnée ‘cabinet’ dans la table ‘patient’.</a:t>
            </a:r>
          </a:p>
          <a:p>
            <a:r>
              <a:rPr lang="fr-FR" dirty="0"/>
              <a:t>Le passage ci-dessous représente un test d’inscription enregistré dans la base de données.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33175A5-189A-4D2B-8FDB-8EDDB2BD3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9733"/>
            <a:ext cx="12192000" cy="3619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1D220AF-A8B4-4B4D-B45E-3CA3B49FA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8599"/>
            <a:ext cx="121920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17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E046B5-62D4-447E-94B4-A84261AF5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6767" y="-485634"/>
            <a:ext cx="3955543" cy="22024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i="1" dirty="0">
                <a:solidFill>
                  <a:srgbClr val="FFFFFF"/>
                </a:solidFill>
              </a:rPr>
              <a:t>Base de </a:t>
            </a:r>
            <a:r>
              <a:rPr lang="en-US" sz="3600" i="1" dirty="0" err="1">
                <a:solidFill>
                  <a:srgbClr val="FFFFFF"/>
                </a:solidFill>
              </a:rPr>
              <a:t>données</a:t>
            </a:r>
            <a:r>
              <a:rPr lang="en-US" sz="3600" i="1" dirty="0">
                <a:solidFill>
                  <a:srgbClr val="FFFFFF"/>
                </a:solidFill>
              </a:rPr>
              <a:t> :</a:t>
            </a:r>
            <a:r>
              <a:rPr lang="fr-FR" sz="1100" dirty="0"/>
              <a:t> </a:t>
            </a:r>
            <a:r>
              <a:rPr lang="fr-FR" sz="3200" dirty="0">
                <a:solidFill>
                  <a:schemeClr val="tx1"/>
                </a:solidFill>
              </a:rPr>
              <a:t>‘cabinet’ </a:t>
            </a:r>
            <a:endParaRPr lang="en-US" sz="3600" i="1" dirty="0">
              <a:solidFill>
                <a:schemeClr val="tx1"/>
              </a:solidFill>
            </a:endParaRPr>
          </a:p>
        </p:txBody>
      </p:sp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CC06018-8AFB-402F-B33D-318852712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80" y="858129"/>
            <a:ext cx="9097387" cy="5431497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E2CE072D-5615-4476-BF6E-38F2CEA35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95082" y="1987717"/>
            <a:ext cx="2839072" cy="33179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>
              <a:lnSpc>
                <a:spcPct val="90000"/>
              </a:lnSpc>
            </a:pPr>
            <a:r>
              <a:rPr lang="en-US" sz="1500" dirty="0" err="1">
                <a:solidFill>
                  <a:srgbClr val="FFFFFF"/>
                </a:solidFill>
              </a:rPr>
              <a:t>C’est</a:t>
            </a:r>
            <a:r>
              <a:rPr lang="en-US" sz="1500" dirty="0">
                <a:solidFill>
                  <a:srgbClr val="FFFFFF"/>
                </a:solidFill>
              </a:rPr>
              <a:t> un </a:t>
            </a:r>
            <a:r>
              <a:rPr lang="en-US" sz="1500" dirty="0" err="1">
                <a:solidFill>
                  <a:srgbClr val="FFFFFF"/>
                </a:solidFill>
              </a:rPr>
              <a:t>extrait</a:t>
            </a:r>
            <a:r>
              <a:rPr lang="en-US" sz="1500" dirty="0">
                <a:solidFill>
                  <a:srgbClr val="FFFFFF"/>
                </a:solidFill>
              </a:rPr>
              <a:t> qui </a:t>
            </a:r>
            <a:r>
              <a:rPr lang="en-US" sz="1500" dirty="0" err="1">
                <a:solidFill>
                  <a:srgbClr val="FFFFFF"/>
                </a:solidFill>
              </a:rPr>
              <a:t>représente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toutes</a:t>
            </a:r>
            <a:r>
              <a:rPr lang="en-US" sz="1500" dirty="0">
                <a:solidFill>
                  <a:srgbClr val="FFFFFF"/>
                </a:solidFill>
              </a:rPr>
              <a:t> les </a:t>
            </a:r>
            <a:r>
              <a:rPr lang="en-US" sz="1500" dirty="0" err="1">
                <a:solidFill>
                  <a:srgbClr val="FFFFFF"/>
                </a:solidFill>
              </a:rPr>
              <a:t>entités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utilisées</a:t>
            </a:r>
            <a:r>
              <a:rPr lang="en-US" sz="1500" dirty="0">
                <a:solidFill>
                  <a:srgbClr val="FFFFFF"/>
                </a:solidFill>
              </a:rPr>
              <a:t> dans </a:t>
            </a:r>
            <a:r>
              <a:rPr lang="en-US" sz="1500" dirty="0" err="1">
                <a:solidFill>
                  <a:srgbClr val="FFFFFF"/>
                </a:solidFill>
              </a:rPr>
              <a:t>ce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projet</a:t>
            </a:r>
            <a:r>
              <a:rPr lang="en-US" sz="1500" dirty="0">
                <a:solidFill>
                  <a:srgbClr val="FFFFFF"/>
                </a:solidFill>
              </a:rPr>
              <a:t>.</a:t>
            </a:r>
          </a:p>
          <a:p>
            <a:pPr marL="342900" indent="-342900" algn="l">
              <a:lnSpc>
                <a:spcPct val="90000"/>
              </a:lnSpc>
              <a:buFont typeface="Wingdings 3" charset="2"/>
              <a:buChar char=""/>
            </a:pPr>
            <a:r>
              <a:rPr lang="en-US" sz="1500" dirty="0">
                <a:solidFill>
                  <a:srgbClr val="FFFFFF"/>
                </a:solidFill>
              </a:rPr>
              <a:t>Consultation</a:t>
            </a:r>
          </a:p>
          <a:p>
            <a:pPr marL="342900" indent="-342900" algn="l">
              <a:lnSpc>
                <a:spcPct val="90000"/>
              </a:lnSpc>
              <a:buFont typeface="Wingdings 3" charset="2"/>
              <a:buChar char=""/>
            </a:pPr>
            <a:r>
              <a:rPr lang="en-US" sz="1500" dirty="0">
                <a:solidFill>
                  <a:srgbClr val="FFFFFF"/>
                </a:solidFill>
              </a:rPr>
              <a:t>Document</a:t>
            </a:r>
          </a:p>
          <a:p>
            <a:pPr marL="342900" indent="-342900" algn="l">
              <a:lnSpc>
                <a:spcPct val="90000"/>
              </a:lnSpc>
              <a:buFont typeface="Wingdings 3" charset="2"/>
              <a:buChar char=""/>
            </a:pPr>
            <a:r>
              <a:rPr lang="en-US" sz="1500" dirty="0">
                <a:solidFill>
                  <a:srgbClr val="FFFFFF"/>
                </a:solidFill>
              </a:rPr>
              <a:t>Facture</a:t>
            </a:r>
          </a:p>
          <a:p>
            <a:pPr marL="342900" indent="-342900" algn="l">
              <a:lnSpc>
                <a:spcPct val="90000"/>
              </a:lnSpc>
              <a:buFont typeface="Wingdings 3" charset="2"/>
              <a:buChar char=""/>
            </a:pPr>
            <a:r>
              <a:rPr lang="en-US" sz="1500" dirty="0">
                <a:solidFill>
                  <a:srgbClr val="FFFFFF"/>
                </a:solidFill>
              </a:rPr>
              <a:t>Fiche</a:t>
            </a:r>
          </a:p>
          <a:p>
            <a:pPr marL="342900" indent="-342900" algn="l">
              <a:lnSpc>
                <a:spcPct val="90000"/>
              </a:lnSpc>
              <a:buFont typeface="Wingdings 3" charset="2"/>
              <a:buChar char=""/>
            </a:pPr>
            <a:r>
              <a:rPr lang="en-US" sz="1500" dirty="0" err="1">
                <a:solidFill>
                  <a:srgbClr val="FFFFFF"/>
                </a:solidFill>
              </a:rPr>
              <a:t>Ligne</a:t>
            </a:r>
            <a:endParaRPr lang="en-US" sz="1500" dirty="0">
              <a:solidFill>
                <a:srgbClr val="FFFFFF"/>
              </a:solidFill>
            </a:endParaRPr>
          </a:p>
          <a:p>
            <a:pPr marL="342900" indent="-342900" algn="l">
              <a:lnSpc>
                <a:spcPct val="90000"/>
              </a:lnSpc>
              <a:buFont typeface="Wingdings 3" charset="2"/>
              <a:buChar char=""/>
            </a:pPr>
            <a:r>
              <a:rPr lang="en-US" sz="1500" dirty="0">
                <a:solidFill>
                  <a:srgbClr val="FFFFFF"/>
                </a:solidFill>
              </a:rPr>
              <a:t>Ordonnance</a:t>
            </a:r>
          </a:p>
          <a:p>
            <a:pPr marL="342900" indent="-342900" algn="l">
              <a:lnSpc>
                <a:spcPct val="90000"/>
              </a:lnSpc>
              <a:buFont typeface="Wingdings 3" charset="2"/>
              <a:buChar char=""/>
            </a:pPr>
            <a:r>
              <a:rPr lang="en-US" sz="1500" dirty="0" err="1">
                <a:solidFill>
                  <a:srgbClr val="FFFFFF"/>
                </a:solidFill>
              </a:rPr>
              <a:t>Paiement</a:t>
            </a:r>
            <a:endParaRPr lang="en-US" sz="1500" dirty="0">
              <a:solidFill>
                <a:srgbClr val="FFFFFF"/>
              </a:solidFill>
            </a:endParaRPr>
          </a:p>
          <a:p>
            <a:pPr marL="342900" indent="-342900" algn="l">
              <a:lnSpc>
                <a:spcPct val="90000"/>
              </a:lnSpc>
              <a:buFont typeface="Wingdings 3" charset="2"/>
              <a:buChar char=""/>
            </a:pPr>
            <a:r>
              <a:rPr lang="en-US" sz="1500" dirty="0">
                <a:solidFill>
                  <a:srgbClr val="FFFFFF"/>
                </a:solidFill>
              </a:rPr>
              <a:t>patient</a:t>
            </a:r>
          </a:p>
        </p:txBody>
      </p:sp>
    </p:spTree>
    <p:extLst>
      <p:ext uri="{BB962C8B-B14F-4D97-AF65-F5344CB8AC3E}">
        <p14:creationId xmlns:p14="http://schemas.microsoft.com/office/powerpoint/2010/main" val="323087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09A06C-5817-4D9C-A3C5-A460CA3EE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1" y="4411977"/>
            <a:ext cx="7673801" cy="1087656"/>
          </a:xfrm>
        </p:spPr>
        <p:txBody>
          <a:bodyPr>
            <a:normAutofit/>
          </a:bodyPr>
          <a:lstStyle/>
          <a:p>
            <a:pPr algn="l"/>
            <a:r>
              <a:rPr lang="fr-FR" sz="4800" i="1" dirty="0"/>
              <a:t>Page de profile :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E3A46E-96F1-4980-8B95-E929DD02E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887" y="5659654"/>
            <a:ext cx="8439113" cy="87366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dirty="0">
                <a:solidFill>
                  <a:schemeClr val="tx1"/>
                </a:solidFill>
              </a:rPr>
              <a:t>Cette page s’affiche après avoir établir la connexion par le patient.</a:t>
            </a:r>
          </a:p>
          <a:p>
            <a:pPr algn="l"/>
            <a:r>
              <a:rPr lang="fr-FR" dirty="0">
                <a:solidFill>
                  <a:schemeClr val="tx1"/>
                </a:solidFill>
              </a:rPr>
              <a:t>Il peut prendre un rendez-vous, modifier ses informations, voir la facture après la consultation et finalement se déconnecter.</a:t>
            </a:r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921F2E2-84D7-4848-AC45-4B129BF62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609600"/>
            <a:ext cx="7588243" cy="36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877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377</Words>
  <Application>Microsoft Office PowerPoint</Application>
  <PresentationFormat>Grand écran</PresentationFormat>
  <Paragraphs>43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Google Sans</vt:lpstr>
      <vt:lpstr>Times New Roman</vt:lpstr>
      <vt:lpstr>Trebuchet MS</vt:lpstr>
      <vt:lpstr>Trebuchet MS (Corps)</vt:lpstr>
      <vt:lpstr>Wingdings 3</vt:lpstr>
      <vt:lpstr>Facet</vt:lpstr>
      <vt:lpstr>Application de gestion d'un centre dentaire</vt:lpstr>
      <vt:lpstr>Objectif:</vt:lpstr>
      <vt:lpstr>Outils:</vt:lpstr>
      <vt:lpstr>Page d’accueil: </vt:lpstr>
      <vt:lpstr>La page d’inscription:</vt:lpstr>
      <vt:lpstr>La page d’inscription: (La Suite)</vt:lpstr>
      <vt:lpstr>La page d’inscription:</vt:lpstr>
      <vt:lpstr>Base de données : ‘cabinet’ </vt:lpstr>
      <vt:lpstr>Page de profile :</vt:lpstr>
      <vt:lpstr>Présentation PowerPoint</vt:lpstr>
      <vt:lpstr>Remarques: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 gestion d'un centre dentaire</dc:title>
  <dc:creator>Fathiya Banah</dc:creator>
  <cp:lastModifiedBy>Fathiya Banah</cp:lastModifiedBy>
  <cp:revision>7</cp:revision>
  <dcterms:created xsi:type="dcterms:W3CDTF">2020-09-08T23:03:32Z</dcterms:created>
  <dcterms:modified xsi:type="dcterms:W3CDTF">2020-09-09T22:11:53Z</dcterms:modified>
</cp:coreProperties>
</file>