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44"/>
  </p:notesMasterIdLst>
  <p:sldIdLst>
    <p:sldId id="317" r:id="rId2"/>
    <p:sldId id="319" r:id="rId3"/>
    <p:sldId id="318" r:id="rId4"/>
    <p:sldId id="256" r:id="rId5"/>
    <p:sldId id="257" r:id="rId6"/>
    <p:sldId id="258" r:id="rId7"/>
    <p:sldId id="290" r:id="rId8"/>
    <p:sldId id="312" r:id="rId9"/>
    <p:sldId id="261" r:id="rId10"/>
    <p:sldId id="262" r:id="rId11"/>
    <p:sldId id="263" r:id="rId12"/>
    <p:sldId id="264" r:id="rId13"/>
    <p:sldId id="265" r:id="rId14"/>
    <p:sldId id="291" r:id="rId15"/>
    <p:sldId id="292" r:id="rId16"/>
    <p:sldId id="294" r:id="rId17"/>
    <p:sldId id="295" r:id="rId18"/>
    <p:sldId id="303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266" r:id="rId27"/>
    <p:sldId id="267" r:id="rId28"/>
    <p:sldId id="269" r:id="rId29"/>
    <p:sldId id="315" r:id="rId30"/>
    <p:sldId id="270" r:id="rId31"/>
    <p:sldId id="316" r:id="rId32"/>
    <p:sldId id="305" r:id="rId33"/>
    <p:sldId id="308" r:id="rId34"/>
    <p:sldId id="307" r:id="rId35"/>
    <p:sldId id="304" r:id="rId36"/>
    <p:sldId id="309" r:id="rId37"/>
    <p:sldId id="310" r:id="rId38"/>
    <p:sldId id="274" r:id="rId39"/>
    <p:sldId id="273" r:id="rId40"/>
    <p:sldId id="275" r:id="rId41"/>
    <p:sldId id="276" r:id="rId42"/>
    <p:sldId id="311" r:id="rId43"/>
  </p:sldIdLst>
  <p:sldSz cx="8640763" cy="6840538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92125" indent="-349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85838" indent="-714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477963" indent="-1063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971675" indent="-1428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7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CCFF"/>
    <a:srgbClr val="00CCFF"/>
    <a:srgbClr val="00FFFF"/>
    <a:srgbClr val="FFFF99"/>
    <a:srgbClr val="FFFF00"/>
    <a:srgbClr val="66FFFF"/>
    <a:srgbClr val="33CCCC"/>
    <a:srgbClr val="D5D3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1" autoAdjust="0"/>
    <p:restoredTop sz="87900" autoAdjust="0"/>
  </p:normalViewPr>
  <p:slideViewPr>
    <p:cSldViewPr>
      <p:cViewPr varScale="1">
        <p:scale>
          <a:sx n="95" d="100"/>
          <a:sy n="95" d="100"/>
        </p:scale>
        <p:origin x="2460" y="96"/>
      </p:cViewPr>
      <p:guideLst>
        <p:guide orient="horz" pos="2155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Hu" userId="213e45b8a479442b" providerId="LiveId" clId="{2687553A-2D4B-4A83-9954-CFA8E3CD6AA0}"/>
    <pc:docChg chg="modSld modMainMaster">
      <pc:chgData name="John Hu" userId="213e45b8a479442b" providerId="LiveId" clId="{2687553A-2D4B-4A83-9954-CFA8E3CD6AA0}" dt="2025-02-25T05:51:11.760" v="4" actId="20577"/>
      <pc:docMkLst>
        <pc:docMk/>
      </pc:docMkLst>
      <pc:sldChg chg="modSp mod">
        <pc:chgData name="John Hu" userId="213e45b8a479442b" providerId="LiveId" clId="{2687553A-2D4B-4A83-9954-CFA8E3CD6AA0}" dt="2025-02-25T05:51:11.760" v="4" actId="20577"/>
        <pc:sldMkLst>
          <pc:docMk/>
          <pc:sldMk cId="3537530423" sldId="317"/>
        </pc:sldMkLst>
        <pc:spChg chg="mod">
          <ac:chgData name="John Hu" userId="213e45b8a479442b" providerId="LiveId" clId="{2687553A-2D4B-4A83-9954-CFA8E3CD6AA0}" dt="2025-02-25T05:51:11.760" v="4" actId="20577"/>
          <ac:spMkLst>
            <pc:docMk/>
            <pc:sldMk cId="3537530423" sldId="317"/>
            <ac:spMk id="2" creationId="{76DFD888-CF16-44BA-BCA7-B26A75AFC128}"/>
          </ac:spMkLst>
        </pc:spChg>
      </pc:sldChg>
      <pc:sldMasterChg chg="modSp mod">
        <pc:chgData name="John Hu" userId="213e45b8a479442b" providerId="LiveId" clId="{2687553A-2D4B-4A83-9954-CFA8E3CD6AA0}" dt="2025-02-21T03:40:47.043" v="3" actId="20577"/>
        <pc:sldMasterMkLst>
          <pc:docMk/>
          <pc:sldMasterMk cId="0" sldId="2147483701"/>
        </pc:sldMasterMkLst>
        <pc:spChg chg="mod">
          <ac:chgData name="John Hu" userId="213e45b8a479442b" providerId="LiveId" clId="{2687553A-2D4B-4A83-9954-CFA8E3CD6AA0}" dt="2025-02-21T03:40:47.043" v="3" actId="20577"/>
          <ac:spMkLst>
            <pc:docMk/>
            <pc:sldMasterMk cId="0" sldId="2147483701"/>
            <ac:spMk id="1030" creationId="{00000000-0000-0000-0000-000000000000}"/>
          </ac:spMkLst>
        </pc:spChg>
      </pc:sldMasterChg>
    </pc:docChg>
  </pc:docChgLst>
  <pc:docChgLst>
    <pc:chgData userId="213e45b8a479442b" providerId="LiveId" clId="{3019ADC8-E69A-4839-AE80-6DF105A517AB}"/>
    <pc:docChg chg="undo redo custSel addSld modSld">
      <pc:chgData name="" userId="213e45b8a479442b" providerId="LiveId" clId="{3019ADC8-E69A-4839-AE80-6DF105A517AB}" dt="2022-08-30T14:59:06.950" v="606" actId="207"/>
      <pc:docMkLst>
        <pc:docMk/>
      </pc:docMkLst>
      <pc:sldChg chg="modSp">
        <pc:chgData name="" userId="213e45b8a479442b" providerId="LiveId" clId="{3019ADC8-E69A-4839-AE80-6DF105A517AB}" dt="2022-08-30T14:24:19.562" v="1" actId="207"/>
        <pc:sldMkLst>
          <pc:docMk/>
          <pc:sldMk cId="0" sldId="261"/>
        </pc:sldMkLst>
        <pc:spChg chg="mod">
          <ac:chgData name="" userId="213e45b8a479442b" providerId="LiveId" clId="{3019ADC8-E69A-4839-AE80-6DF105A517AB}" dt="2022-08-30T14:24:19.562" v="1" actId="207"/>
          <ac:spMkLst>
            <pc:docMk/>
            <pc:sldMk cId="0" sldId="261"/>
            <ac:spMk id="7172" creationId="{00000000-0000-0000-0000-000000000000}"/>
          </ac:spMkLst>
        </pc:spChg>
      </pc:sldChg>
      <pc:sldChg chg="modSp modNotesTx">
        <pc:chgData name="" userId="213e45b8a479442b" providerId="LiveId" clId="{3019ADC8-E69A-4839-AE80-6DF105A517AB}" dt="2022-08-30T14:58:31.168" v="605" actId="20577"/>
        <pc:sldMkLst>
          <pc:docMk/>
          <pc:sldMk cId="0" sldId="262"/>
        </pc:sldMkLst>
        <pc:spChg chg="mod">
          <ac:chgData name="" userId="213e45b8a479442b" providerId="LiveId" clId="{3019ADC8-E69A-4839-AE80-6DF105A517AB}" dt="2022-08-30T14:57:16.078" v="540" actId="1076"/>
          <ac:spMkLst>
            <pc:docMk/>
            <pc:sldMk cId="0" sldId="262"/>
            <ac:spMk id="8196" creationId="{00000000-0000-0000-0000-000000000000}"/>
          </ac:spMkLst>
        </pc:spChg>
        <pc:spChg chg="mod">
          <ac:chgData name="" userId="213e45b8a479442b" providerId="LiveId" clId="{3019ADC8-E69A-4839-AE80-6DF105A517AB}" dt="2022-08-30T14:57:20.240" v="541" actId="1076"/>
          <ac:spMkLst>
            <pc:docMk/>
            <pc:sldMk cId="0" sldId="262"/>
            <ac:spMk id="8197" creationId="{00000000-0000-0000-0000-000000000000}"/>
          </ac:spMkLst>
        </pc:spChg>
      </pc:sldChg>
      <pc:sldChg chg="modSp">
        <pc:chgData name="" userId="213e45b8a479442b" providerId="LiveId" clId="{3019ADC8-E69A-4839-AE80-6DF105A517AB}" dt="2022-08-30T14:25:28.923" v="3" actId="207"/>
        <pc:sldMkLst>
          <pc:docMk/>
          <pc:sldMk cId="0" sldId="274"/>
        </pc:sldMkLst>
        <pc:spChg chg="mod">
          <ac:chgData name="" userId="213e45b8a479442b" providerId="LiveId" clId="{3019ADC8-E69A-4839-AE80-6DF105A517AB}" dt="2022-08-30T14:25:28.923" v="3" actId="207"/>
          <ac:spMkLst>
            <pc:docMk/>
            <pc:sldMk cId="0" sldId="274"/>
            <ac:spMk id="36868" creationId="{00000000-0000-0000-0000-000000000000}"/>
          </ac:spMkLst>
        </pc:spChg>
      </pc:sldChg>
      <pc:sldChg chg="modSp">
        <pc:chgData name="" userId="213e45b8a479442b" providerId="LiveId" clId="{3019ADC8-E69A-4839-AE80-6DF105A517AB}" dt="2022-08-30T14:59:06.950" v="606" actId="207"/>
        <pc:sldMkLst>
          <pc:docMk/>
          <pc:sldMk cId="0" sldId="292"/>
        </pc:sldMkLst>
        <pc:spChg chg="mod">
          <ac:chgData name="" userId="213e45b8a479442b" providerId="LiveId" clId="{3019ADC8-E69A-4839-AE80-6DF105A517AB}" dt="2022-08-30T14:59:06.950" v="606" actId="207"/>
          <ac:spMkLst>
            <pc:docMk/>
            <pc:sldMk cId="0" sldId="292"/>
            <ac:spMk id="13316" creationId="{00000000-0000-0000-0000-000000000000}"/>
          </ac:spMkLst>
        </pc:spChg>
      </pc:sldChg>
      <pc:sldChg chg="modSp">
        <pc:chgData name="" userId="213e45b8a479442b" providerId="LiveId" clId="{3019ADC8-E69A-4839-AE80-6DF105A517AB}" dt="2022-08-30T14:24:43.919" v="2" actId="207"/>
        <pc:sldMkLst>
          <pc:docMk/>
          <pc:sldMk cId="0" sldId="300"/>
        </pc:sldMkLst>
        <pc:spChg chg="mod">
          <ac:chgData name="" userId="213e45b8a479442b" providerId="LiveId" clId="{3019ADC8-E69A-4839-AE80-6DF105A517AB}" dt="2022-08-30T14:24:43.919" v="2" actId="207"/>
          <ac:spMkLst>
            <pc:docMk/>
            <pc:sldMk cId="0" sldId="300"/>
            <ac:spMk id="21509" creationId="{00000000-0000-0000-0000-000000000000}"/>
          </ac:spMkLst>
        </pc:spChg>
      </pc:sldChg>
      <pc:sldChg chg="modSp add">
        <pc:chgData name="" userId="213e45b8a479442b" providerId="LiveId" clId="{3019ADC8-E69A-4839-AE80-6DF105A517AB}" dt="2022-08-30T14:56:56.032" v="538" actId="1076"/>
        <pc:sldMkLst>
          <pc:docMk/>
          <pc:sldMk cId="3537530423" sldId="317"/>
        </pc:sldMkLst>
        <pc:spChg chg="mod">
          <ac:chgData name="" userId="213e45b8a479442b" providerId="LiveId" clId="{3019ADC8-E69A-4839-AE80-6DF105A517AB}" dt="2022-08-30T14:56:51.967" v="537" actId="1076"/>
          <ac:spMkLst>
            <pc:docMk/>
            <pc:sldMk cId="3537530423" sldId="317"/>
            <ac:spMk id="2" creationId="{76DFD888-CF16-44BA-BCA7-B26A75AFC128}"/>
          </ac:spMkLst>
        </pc:spChg>
        <pc:spChg chg="mod">
          <ac:chgData name="" userId="213e45b8a479442b" providerId="LiveId" clId="{3019ADC8-E69A-4839-AE80-6DF105A517AB}" dt="2022-08-30T14:56:56.032" v="538" actId="1076"/>
          <ac:spMkLst>
            <pc:docMk/>
            <pc:sldMk cId="3537530423" sldId="317"/>
            <ac:spMk id="3" creationId="{3AE673DF-6D4D-421C-BC35-9D7AA9F26266}"/>
          </ac:spMkLst>
        </pc:spChg>
      </pc:sldChg>
      <pc:sldChg chg="addSp delSp modSp add">
        <pc:chgData name="" userId="213e45b8a479442b" providerId="LiveId" clId="{3019ADC8-E69A-4839-AE80-6DF105A517AB}" dt="2022-08-30T14:56:35.496" v="536" actId="1076"/>
        <pc:sldMkLst>
          <pc:docMk/>
          <pc:sldMk cId="629007408" sldId="318"/>
        </pc:sldMkLst>
        <pc:spChg chg="del mod">
          <ac:chgData name="" userId="213e45b8a479442b" providerId="LiveId" clId="{3019ADC8-E69A-4839-AE80-6DF105A517AB}" dt="2022-08-30T14:42:19.533" v="42" actId="478"/>
          <ac:spMkLst>
            <pc:docMk/>
            <pc:sldMk cId="629007408" sldId="318"/>
            <ac:spMk id="2" creationId="{76DFD888-CF16-44BA-BCA7-B26A75AFC128}"/>
          </ac:spMkLst>
        </pc:spChg>
        <pc:spChg chg="mod">
          <ac:chgData name="" userId="213e45b8a479442b" providerId="LiveId" clId="{3019ADC8-E69A-4839-AE80-6DF105A517AB}" dt="2022-08-30T14:56:35.496" v="536" actId="1076"/>
          <ac:spMkLst>
            <pc:docMk/>
            <pc:sldMk cId="629007408" sldId="318"/>
            <ac:spMk id="3" creationId="{3AE673DF-6D4D-421C-BC35-9D7AA9F26266}"/>
          </ac:spMkLst>
        </pc:spChg>
        <pc:spChg chg="add del">
          <ac:chgData name="" userId="213e45b8a479442b" providerId="LiveId" clId="{3019ADC8-E69A-4839-AE80-6DF105A517AB}" dt="2022-08-30T14:50:25.188" v="427"/>
          <ac:spMkLst>
            <pc:docMk/>
            <pc:sldMk cId="629007408" sldId="318"/>
            <ac:spMk id="4" creationId="{FB36BA81-61FF-475E-970A-38B649119C27}"/>
          </ac:spMkLst>
        </pc:spChg>
      </pc:sldChg>
      <pc:sldChg chg="addSp delSp modSp add">
        <pc:chgData name="" userId="213e45b8a479442b" providerId="LiveId" clId="{3019ADC8-E69A-4839-AE80-6DF105A517AB}" dt="2022-08-30T14:55:01.195" v="518" actId="12"/>
        <pc:sldMkLst>
          <pc:docMk/>
          <pc:sldMk cId="2471060654" sldId="319"/>
        </pc:sldMkLst>
        <pc:spChg chg="mod">
          <ac:chgData name="" userId="213e45b8a479442b" providerId="LiveId" clId="{3019ADC8-E69A-4839-AE80-6DF105A517AB}" dt="2022-08-30T14:54:40.816" v="514" actId="12"/>
          <ac:spMkLst>
            <pc:docMk/>
            <pc:sldMk cId="2471060654" sldId="319"/>
            <ac:spMk id="2" creationId="{76DFD888-CF16-44BA-BCA7-B26A75AFC128}"/>
          </ac:spMkLst>
        </pc:spChg>
        <pc:spChg chg="del">
          <ac:chgData name="" userId="213e45b8a479442b" providerId="LiveId" clId="{3019ADC8-E69A-4839-AE80-6DF105A517AB}" dt="2022-08-30T14:46:07.447" v="299" actId="478"/>
          <ac:spMkLst>
            <pc:docMk/>
            <pc:sldMk cId="2471060654" sldId="319"/>
            <ac:spMk id="3" creationId="{3AE673DF-6D4D-421C-BC35-9D7AA9F26266}"/>
          </ac:spMkLst>
        </pc:spChg>
        <pc:spChg chg="add del mod">
          <ac:chgData name="" userId="213e45b8a479442b" providerId="LiveId" clId="{3019ADC8-E69A-4839-AE80-6DF105A517AB}" dt="2022-08-30T14:46:10.239" v="300" actId="478"/>
          <ac:spMkLst>
            <pc:docMk/>
            <pc:sldMk cId="2471060654" sldId="319"/>
            <ac:spMk id="5" creationId="{F1564683-2959-42A2-BD23-FB2384464BDB}"/>
          </ac:spMkLst>
        </pc:spChg>
        <pc:spChg chg="add mod">
          <ac:chgData name="" userId="213e45b8a479442b" providerId="LiveId" clId="{3019ADC8-E69A-4839-AE80-6DF105A517AB}" dt="2022-08-30T14:46:41.364" v="320" actId="20577"/>
          <ac:spMkLst>
            <pc:docMk/>
            <pc:sldMk cId="2471060654" sldId="319"/>
            <ac:spMk id="6" creationId="{753A9A37-640D-4B26-991F-EEC44151DC22}"/>
          </ac:spMkLst>
        </pc:spChg>
        <pc:spChg chg="add mod">
          <ac:chgData name="" userId="213e45b8a479442b" providerId="LiveId" clId="{3019ADC8-E69A-4839-AE80-6DF105A517AB}" dt="2022-08-30T14:55:01.195" v="518" actId="12"/>
          <ac:spMkLst>
            <pc:docMk/>
            <pc:sldMk cId="2471060654" sldId="319"/>
            <ac:spMk id="7" creationId="{90C68CBD-411E-4E9D-901D-32AC2DFE89BF}"/>
          </ac:spMkLst>
        </pc:spChg>
        <pc:spChg chg="add mod">
          <ac:chgData name="" userId="213e45b8a479442b" providerId="LiveId" clId="{3019ADC8-E69A-4839-AE80-6DF105A517AB}" dt="2022-08-30T14:54:45.134" v="515" actId="108"/>
          <ac:spMkLst>
            <pc:docMk/>
            <pc:sldMk cId="2471060654" sldId="319"/>
            <ac:spMk id="8" creationId="{0E4F3096-99FA-4669-BF6B-FA1B7A5CEA5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3650" y="685800"/>
            <a:ext cx="43307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D314487-0CE3-481E-A6CD-359E0D2485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33179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92125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8583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47796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971675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464677" algn="l" defTabSz="98587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57612" algn="l" defTabSz="98587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50547" algn="l" defTabSz="98587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43482" algn="l" defTabSz="98587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B72DD263-CC40-4749-B961-9ED084820DD1}" type="slidenum">
              <a:rPr lang="en-US" altLang="zh-CN" smtClean="0">
                <a:latin typeface="Arial" charset="0"/>
              </a:rPr>
              <a:pPr eaLnBrk="1" hangingPunct="1"/>
              <a:t>4</a:t>
            </a:fld>
            <a:endParaRPr lang="en-US" altLang="zh-CN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6BF76B-F4D6-4965-BF33-259A6BF6A154}" type="slidenum">
              <a:rPr lang="en-US" altLang="zh-CN" smtClean="0">
                <a:latin typeface="Arial" charset="0"/>
              </a:rPr>
              <a:pPr eaLnBrk="1" hangingPunct="1"/>
              <a:t>13</a:t>
            </a:fld>
            <a:endParaRPr lang="en-US" altLang="zh-CN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BF782219-CE63-457D-A230-9EA666C9A2EF}" type="slidenum">
              <a:rPr lang="en-US" altLang="zh-CN" smtClean="0">
                <a:latin typeface="Arial" charset="0"/>
              </a:rPr>
              <a:pPr eaLnBrk="1" hangingPunct="1"/>
              <a:t>14</a:t>
            </a:fld>
            <a:endParaRPr lang="en-US" altLang="zh-CN"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0B5A37E-668E-48FD-B1AA-7A1A88C4494C}" type="slidenum">
              <a:rPr lang="en-US" altLang="zh-CN" smtClean="0">
                <a:latin typeface="Arial" charset="0"/>
              </a:rPr>
              <a:pPr eaLnBrk="1" hangingPunct="1"/>
              <a:t>15</a:t>
            </a:fld>
            <a:endParaRPr lang="en-US" altLang="zh-CN">
              <a:latin typeface="Arial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5FD9FE6-AA50-4113-93F5-3C011C238A75}" type="slidenum">
              <a:rPr lang="en-US" altLang="zh-CN" smtClean="0">
                <a:latin typeface="Arial" charset="0"/>
              </a:rPr>
              <a:pPr eaLnBrk="1" hangingPunct="1"/>
              <a:t>16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26ECDC3-AB50-40EC-A42A-38466FF8F71A}" type="slidenum">
              <a:rPr lang="en-US" altLang="zh-CN" smtClean="0">
                <a:latin typeface="Arial" charset="0"/>
              </a:rPr>
              <a:pPr eaLnBrk="1" hangingPunct="1"/>
              <a:t>17</a:t>
            </a:fld>
            <a:endParaRPr lang="en-US" altLang="zh-CN">
              <a:latin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5BCEB6F3-0785-47CA-8139-1276CBE9D230}" type="slidenum">
              <a:rPr lang="en-US" altLang="zh-CN" smtClean="0">
                <a:latin typeface="Arial" charset="0"/>
              </a:rPr>
              <a:pPr eaLnBrk="1" hangingPunct="1"/>
              <a:t>18</a:t>
            </a:fld>
            <a:endParaRPr lang="en-US" altLang="zh-CN">
              <a:latin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FCC2D70-4482-4EC5-9721-3F974F431454}" type="slidenum">
              <a:rPr lang="en-US" altLang="zh-CN" smtClean="0">
                <a:latin typeface="Arial" charset="0"/>
              </a:rPr>
              <a:pPr eaLnBrk="1" hangingPunct="1"/>
              <a:t>19</a:t>
            </a:fld>
            <a:endParaRPr lang="en-US" altLang="zh-CN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12652D9-B474-4492-9A4E-C0DDADF1B492}" type="slidenum">
              <a:rPr lang="en-US" altLang="zh-CN" smtClean="0">
                <a:latin typeface="Arial" charset="0"/>
              </a:rPr>
              <a:pPr eaLnBrk="1" hangingPunct="1"/>
              <a:t>20</a:t>
            </a:fld>
            <a:endParaRPr lang="en-US" altLang="zh-CN">
              <a:latin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D7A752F-28D1-4131-BB46-E5A0B56F61BC}" type="slidenum">
              <a:rPr lang="en-US" altLang="zh-CN" smtClean="0">
                <a:latin typeface="Arial" charset="0"/>
              </a:rPr>
              <a:pPr eaLnBrk="1" hangingPunct="1"/>
              <a:t>21</a:t>
            </a:fld>
            <a:endParaRPr lang="en-US" altLang="zh-CN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0A1E250-E777-4ABF-95A6-16B11E7D15E1}" type="slidenum">
              <a:rPr lang="en-US" altLang="zh-CN" smtClean="0">
                <a:latin typeface="Arial" charset="0"/>
              </a:rPr>
              <a:pPr eaLnBrk="1" hangingPunct="1"/>
              <a:t>22</a:t>
            </a:fld>
            <a:endParaRPr lang="en-US" altLang="zh-CN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68B236E-BEC8-477D-A8AB-D255DDF7D31C}" type="slidenum">
              <a:rPr lang="en-US" altLang="zh-CN" smtClean="0">
                <a:latin typeface="Arial" charset="0"/>
              </a:rPr>
              <a:pPr eaLnBrk="1" hangingPunct="1"/>
              <a:t>5</a:t>
            </a:fld>
            <a:endParaRPr lang="en-US" altLang="zh-CN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DE05A4F3-436D-4120-8185-E2C30972BEEA}" type="slidenum">
              <a:rPr lang="en-US" altLang="zh-CN" smtClean="0">
                <a:latin typeface="Arial" charset="0"/>
              </a:rPr>
              <a:pPr eaLnBrk="1" hangingPunct="1"/>
              <a:t>23</a:t>
            </a:fld>
            <a:endParaRPr lang="en-US" altLang="zh-CN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EDCDF11-F1CB-4C2E-B11C-D170ED093D88}" type="slidenum">
              <a:rPr lang="en-US" altLang="zh-CN" smtClean="0">
                <a:latin typeface="Arial" charset="0"/>
              </a:rPr>
              <a:pPr eaLnBrk="1" hangingPunct="1"/>
              <a:t>24</a:t>
            </a:fld>
            <a:endParaRPr lang="en-US" altLang="zh-CN">
              <a:latin typeface="Arial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1CDC7731-B7C0-4533-8185-AF348C9CAF04}" type="slidenum">
              <a:rPr lang="en-US" altLang="zh-CN" smtClean="0">
                <a:latin typeface="Arial" charset="0"/>
              </a:rPr>
              <a:pPr eaLnBrk="1" hangingPunct="1"/>
              <a:t>25</a:t>
            </a:fld>
            <a:endParaRPr lang="en-US" altLang="zh-CN">
              <a:latin typeface="Arial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9B5E3B5-AC6D-4E3A-8425-E2DC8EF89E3B}" type="slidenum">
              <a:rPr lang="en-US" altLang="zh-CN" smtClean="0">
                <a:latin typeface="Arial" charset="0"/>
              </a:rPr>
              <a:pPr eaLnBrk="1" hangingPunct="1"/>
              <a:t>26</a:t>
            </a:fld>
            <a:endParaRPr lang="en-US" altLang="zh-CN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E2C1F8D-FAE7-4A83-82DC-0248C27B258C}" type="slidenum">
              <a:rPr lang="en-US" altLang="zh-CN" smtClean="0">
                <a:latin typeface="Arial" charset="0"/>
              </a:rPr>
              <a:pPr eaLnBrk="1" hangingPunct="1"/>
              <a:t>27</a:t>
            </a:fld>
            <a:endParaRPr lang="en-US" altLang="zh-CN">
              <a:latin typeface="Arial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98BF7F5-EEE2-44FE-B495-7247260FD658}" type="slidenum">
              <a:rPr lang="en-US" altLang="zh-CN" smtClean="0">
                <a:latin typeface="Arial" charset="0"/>
              </a:rPr>
              <a:pPr eaLnBrk="1" hangingPunct="1"/>
              <a:t>28</a:t>
            </a:fld>
            <a:endParaRPr lang="en-US" altLang="zh-CN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1356F53C-0C6E-4AB1-B2E2-8298E0694C32}" type="slidenum">
              <a:rPr lang="en-US" altLang="zh-CN" smtClean="0">
                <a:latin typeface="Arial" charset="0"/>
              </a:rPr>
              <a:pPr eaLnBrk="1" hangingPunct="1"/>
              <a:t>29</a:t>
            </a:fld>
            <a:endParaRPr lang="en-US" altLang="zh-CN">
              <a:latin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FB562D8-CEE1-457F-BD97-B0EC12003473}" type="slidenum">
              <a:rPr lang="en-US" altLang="zh-CN" smtClean="0">
                <a:latin typeface="Arial" charset="0"/>
              </a:rPr>
              <a:pPr eaLnBrk="1" hangingPunct="1"/>
              <a:t>30</a:t>
            </a:fld>
            <a:endParaRPr lang="en-US" altLang="zh-CN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3475BA7A-9791-4A20-816D-4FB63995C29B}" type="slidenum">
              <a:rPr lang="en-US" altLang="zh-CN" smtClean="0">
                <a:latin typeface="Arial" charset="0"/>
              </a:rPr>
              <a:pPr eaLnBrk="1" hangingPunct="1"/>
              <a:t>31</a:t>
            </a:fld>
            <a:endParaRPr lang="en-US" altLang="zh-CN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3A84C832-CC57-4E93-8D38-3C6000F69CDB}" type="slidenum">
              <a:rPr lang="en-US" altLang="zh-CN" smtClean="0">
                <a:latin typeface="Arial" charset="0"/>
              </a:rPr>
              <a:pPr eaLnBrk="1" hangingPunct="1"/>
              <a:t>32</a:t>
            </a:fld>
            <a:endParaRPr lang="en-US" altLang="zh-CN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65BA525-B3C1-4445-B519-80D38BD75C67}" type="slidenum">
              <a:rPr lang="en-US" altLang="zh-CN" smtClean="0">
                <a:latin typeface="Arial" charset="0"/>
              </a:rPr>
              <a:pPr eaLnBrk="1" hangingPunct="1"/>
              <a:t>6</a:t>
            </a:fld>
            <a:endParaRPr lang="en-US" altLang="zh-CN">
              <a:latin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71600C2-9119-4BCA-9A22-0553486F6078}" type="slidenum">
              <a:rPr lang="en-US" altLang="zh-CN" smtClean="0">
                <a:latin typeface="Arial" charset="0"/>
              </a:rPr>
              <a:pPr eaLnBrk="1" hangingPunct="1"/>
              <a:t>33</a:t>
            </a:fld>
            <a:endParaRPr lang="en-US" altLang="zh-CN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DE764370-8BE5-465E-B9A5-1F62891CCDDC}" type="slidenum">
              <a:rPr lang="en-US" altLang="zh-CN" smtClean="0">
                <a:latin typeface="Arial" charset="0"/>
              </a:rPr>
              <a:pPr eaLnBrk="1" hangingPunct="1"/>
              <a:t>34</a:t>
            </a:fld>
            <a:endParaRPr lang="en-US" altLang="zh-CN">
              <a:latin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548338B9-2508-4FEE-9854-5DA734BD7037}" type="slidenum">
              <a:rPr lang="en-US" altLang="zh-CN" smtClean="0">
                <a:latin typeface="Arial" charset="0"/>
              </a:rPr>
              <a:pPr eaLnBrk="1" hangingPunct="1"/>
              <a:t>35</a:t>
            </a:fld>
            <a:endParaRPr lang="en-US" altLang="zh-CN">
              <a:latin typeface="Arial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160A3FA-D979-42D6-80E3-59D54C7FD209}" type="slidenum">
              <a:rPr lang="en-US" altLang="zh-CN" smtClean="0">
                <a:latin typeface="Arial" charset="0"/>
              </a:rPr>
              <a:pPr eaLnBrk="1" hangingPunct="1"/>
              <a:t>36</a:t>
            </a:fld>
            <a:endParaRPr lang="en-US" altLang="zh-CN">
              <a:latin typeface="Arial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43C0E30-2AE3-4D16-9868-331854268E48}" type="slidenum">
              <a:rPr lang="en-US" altLang="zh-CN" smtClean="0">
                <a:latin typeface="Arial" charset="0"/>
              </a:rPr>
              <a:pPr eaLnBrk="1" hangingPunct="1"/>
              <a:t>37</a:t>
            </a:fld>
            <a:endParaRPr lang="en-US" altLang="zh-CN">
              <a:latin typeface="Arial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E5CAD49-1CC4-4B1F-B4FB-3243B7727FE7}" type="slidenum">
              <a:rPr lang="en-US" altLang="zh-CN" smtClean="0">
                <a:latin typeface="Arial" charset="0"/>
              </a:rPr>
              <a:pPr eaLnBrk="1" hangingPunct="1"/>
              <a:t>38</a:t>
            </a:fld>
            <a:endParaRPr lang="en-US" altLang="zh-CN">
              <a:latin typeface="Arial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03F7937-D03B-47E5-832E-45DF37B2FA77}" type="slidenum">
              <a:rPr lang="en-US" altLang="zh-CN" smtClean="0">
                <a:latin typeface="Arial" charset="0"/>
              </a:rPr>
              <a:pPr eaLnBrk="1" hangingPunct="1"/>
              <a:t>39</a:t>
            </a:fld>
            <a:endParaRPr lang="en-US" altLang="zh-CN">
              <a:latin typeface="Arial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6082824-BC6D-494A-91A2-51BC5D3FEE9E}" type="slidenum">
              <a:rPr lang="en-US" altLang="zh-CN" smtClean="0">
                <a:latin typeface="Arial" charset="0"/>
              </a:rPr>
              <a:pPr eaLnBrk="1" hangingPunct="1"/>
              <a:t>40</a:t>
            </a:fld>
            <a:endParaRPr lang="en-US" altLang="zh-CN">
              <a:latin typeface="Arial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C0173C7-4569-4AD5-897D-ED139ADB11B8}" type="slidenum">
              <a:rPr lang="en-US" altLang="zh-CN" smtClean="0">
                <a:latin typeface="Arial" charset="0"/>
              </a:rPr>
              <a:pPr eaLnBrk="1" hangingPunct="1"/>
              <a:t>41</a:t>
            </a:fld>
            <a:endParaRPr lang="en-US" altLang="zh-CN">
              <a:latin typeface="Arial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4D22364-6CAE-417E-9E8F-DA2B3583C58B}" type="slidenum">
              <a:rPr lang="en-US" altLang="zh-CN" smtClean="0">
                <a:latin typeface="Arial" charset="0"/>
              </a:rPr>
              <a:pPr eaLnBrk="1" hangingPunct="1"/>
              <a:t>42</a:t>
            </a:fld>
            <a:endParaRPr lang="en-US" altLang="zh-CN">
              <a:latin typeface="Arial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F2FA1E2-9E90-44BA-AF4F-2C95D00BB56F}" type="slidenum">
              <a:rPr lang="en-US" altLang="zh-CN" smtClean="0">
                <a:latin typeface="Arial" charset="0"/>
              </a:rPr>
              <a:pPr eaLnBrk="1" hangingPunct="1"/>
              <a:t>7</a:t>
            </a:fld>
            <a:endParaRPr lang="en-US" altLang="zh-CN">
              <a:latin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D8097EB7-7568-4DBE-A09E-2C9040382A57}" type="slidenum">
              <a:rPr lang="en-US" altLang="zh-CN" smtClean="0">
                <a:latin typeface="Arial" charset="0"/>
              </a:rPr>
              <a:pPr eaLnBrk="1" hangingPunct="1"/>
              <a:t>8</a:t>
            </a:fld>
            <a:endParaRPr lang="en-US" altLang="zh-CN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561C4F39-D2CD-45AE-BA68-198A5A869A5E}" type="slidenum">
              <a:rPr lang="en-US" altLang="zh-CN" smtClean="0">
                <a:latin typeface="Arial" charset="0"/>
              </a:rPr>
              <a:pPr eaLnBrk="1" hangingPunct="1"/>
              <a:t>9</a:t>
            </a:fld>
            <a:endParaRPr lang="en-US" altLang="zh-CN">
              <a:latin typeface="Arial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FF1AFDE-285D-45F6-8ECD-DE142FD961AF}" type="slidenum">
              <a:rPr lang="en-US" altLang="zh-CN" smtClean="0">
                <a:latin typeface="Arial" charset="0"/>
              </a:rPr>
              <a:pPr eaLnBrk="1" hangingPunct="1"/>
              <a:t>10</a:t>
            </a:fld>
            <a:endParaRPr lang="en-US" altLang="zh-CN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什么是机器指令，</a:t>
            </a:r>
            <a:r>
              <a:rPr lang="en-US" altLang="zh-CN" dirty="0"/>
              <a:t>CPU</a:t>
            </a:r>
            <a:r>
              <a:rPr lang="zh-CN" altLang="en-US" dirty="0"/>
              <a:t>如何执行及其支流，指令的特点。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F2F3D93-CB34-4CF0-B5F3-07856FAB9C45}" type="slidenum">
              <a:rPr lang="en-US" altLang="zh-CN" smtClean="0">
                <a:latin typeface="Arial" charset="0"/>
              </a:rPr>
              <a:pPr eaLnBrk="1" hangingPunct="1"/>
              <a:t>11</a:t>
            </a:fld>
            <a:endParaRPr lang="en-US" altLang="zh-CN">
              <a:latin typeface="Arial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9329174-4E60-4F9B-A59A-AB62C30F00E1}" type="slidenum">
              <a:rPr lang="en-US" altLang="zh-CN" smtClean="0">
                <a:latin typeface="Arial" charset="0"/>
              </a:rPr>
              <a:pPr eaLnBrk="1" hangingPunct="1"/>
              <a:t>12</a:t>
            </a:fld>
            <a:endParaRPr lang="en-US" altLang="zh-CN">
              <a:latin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8061" y="2125012"/>
            <a:ext cx="7344649" cy="146628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6115" y="3876305"/>
            <a:ext cx="6048534" cy="1748137"/>
          </a:xfrm>
        </p:spPr>
        <p:txBody>
          <a:bodyPr/>
          <a:lstStyle>
            <a:lvl1pPr marL="0" indent="0" algn="ctr">
              <a:buNone/>
              <a:defRPr/>
            </a:lvl1pPr>
            <a:lvl2pPr marL="492935" indent="0" algn="ctr">
              <a:buNone/>
              <a:defRPr/>
            </a:lvl2pPr>
            <a:lvl3pPr marL="985871" indent="0" algn="ctr">
              <a:buNone/>
              <a:defRPr/>
            </a:lvl3pPr>
            <a:lvl4pPr marL="1478805" indent="0" algn="ctr">
              <a:buNone/>
              <a:defRPr/>
            </a:lvl4pPr>
            <a:lvl5pPr marL="1971741" indent="0" algn="ctr">
              <a:buNone/>
              <a:defRPr/>
            </a:lvl5pPr>
            <a:lvl6pPr marL="2464677" indent="0" algn="ctr">
              <a:buNone/>
              <a:defRPr/>
            </a:lvl6pPr>
            <a:lvl7pPr marL="2957612" indent="0" algn="ctr">
              <a:buNone/>
              <a:defRPr/>
            </a:lvl7pPr>
            <a:lvl8pPr marL="3450547" indent="0" algn="ctr">
              <a:buNone/>
              <a:defRPr/>
            </a:lvl8pPr>
            <a:lvl9pPr marL="3943482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64794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04169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12061" y="304024"/>
            <a:ext cx="1891667" cy="570044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5549" y="304024"/>
            <a:ext cx="5532489" cy="570044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79287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3048" y="304032"/>
            <a:ext cx="7560668" cy="12129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5548" y="1748137"/>
            <a:ext cx="7560668" cy="4256335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51820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7820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562" y="4395680"/>
            <a:ext cx="7344649" cy="1358607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562" y="2899314"/>
            <a:ext cx="7344649" cy="1496367"/>
          </a:xfrm>
        </p:spPr>
        <p:txBody>
          <a:bodyPr anchor="b"/>
          <a:lstStyle>
            <a:lvl1pPr marL="0" indent="0">
              <a:buNone/>
              <a:defRPr sz="2100"/>
            </a:lvl1pPr>
            <a:lvl2pPr marL="492935" indent="0">
              <a:buNone/>
              <a:defRPr sz="1900"/>
            </a:lvl2pPr>
            <a:lvl3pPr marL="985871" indent="0">
              <a:buNone/>
              <a:defRPr sz="1700"/>
            </a:lvl3pPr>
            <a:lvl4pPr marL="1478805" indent="0">
              <a:buNone/>
              <a:defRPr sz="1500"/>
            </a:lvl4pPr>
            <a:lvl5pPr marL="1971741" indent="0">
              <a:buNone/>
              <a:defRPr sz="1500"/>
            </a:lvl5pPr>
            <a:lvl6pPr marL="2464677" indent="0">
              <a:buNone/>
              <a:defRPr sz="1500"/>
            </a:lvl6pPr>
            <a:lvl7pPr marL="2957612" indent="0">
              <a:buNone/>
              <a:defRPr sz="1500"/>
            </a:lvl7pPr>
            <a:lvl8pPr marL="3450547" indent="0">
              <a:buNone/>
              <a:defRPr sz="1500"/>
            </a:lvl8pPr>
            <a:lvl9pPr marL="3943482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0503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5552" y="1748137"/>
            <a:ext cx="3708327" cy="425633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87889" y="1748137"/>
            <a:ext cx="3708327" cy="425633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7586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042" y="273940"/>
            <a:ext cx="7776687" cy="114009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8" y="1531208"/>
            <a:ext cx="3817838" cy="63813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2935" indent="0">
              <a:buNone/>
              <a:defRPr sz="2100" b="1"/>
            </a:lvl2pPr>
            <a:lvl3pPr marL="985871" indent="0">
              <a:buNone/>
              <a:defRPr sz="1900" b="1"/>
            </a:lvl3pPr>
            <a:lvl4pPr marL="1478805" indent="0">
              <a:buNone/>
              <a:defRPr sz="1700" b="1"/>
            </a:lvl4pPr>
            <a:lvl5pPr marL="1971741" indent="0">
              <a:buNone/>
              <a:defRPr sz="1700" b="1"/>
            </a:lvl5pPr>
            <a:lvl6pPr marL="2464677" indent="0">
              <a:buNone/>
              <a:defRPr sz="1700" b="1"/>
            </a:lvl6pPr>
            <a:lvl7pPr marL="2957612" indent="0">
              <a:buNone/>
              <a:defRPr sz="1700" b="1"/>
            </a:lvl7pPr>
            <a:lvl8pPr marL="3450547" indent="0">
              <a:buNone/>
              <a:defRPr sz="1700" b="1"/>
            </a:lvl8pPr>
            <a:lvl9pPr marL="3943482" indent="0">
              <a:buNone/>
              <a:defRPr sz="17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2038" y="2169337"/>
            <a:ext cx="3817838" cy="3941227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389401" y="1531208"/>
            <a:ext cx="3819337" cy="63813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2935" indent="0">
              <a:buNone/>
              <a:defRPr sz="2100" b="1"/>
            </a:lvl2pPr>
            <a:lvl3pPr marL="985871" indent="0">
              <a:buNone/>
              <a:defRPr sz="1900" b="1"/>
            </a:lvl3pPr>
            <a:lvl4pPr marL="1478805" indent="0">
              <a:buNone/>
              <a:defRPr sz="1700" b="1"/>
            </a:lvl4pPr>
            <a:lvl5pPr marL="1971741" indent="0">
              <a:buNone/>
              <a:defRPr sz="1700" b="1"/>
            </a:lvl5pPr>
            <a:lvl6pPr marL="2464677" indent="0">
              <a:buNone/>
              <a:defRPr sz="1700" b="1"/>
            </a:lvl6pPr>
            <a:lvl7pPr marL="2957612" indent="0">
              <a:buNone/>
              <a:defRPr sz="1700" b="1"/>
            </a:lvl7pPr>
            <a:lvl8pPr marL="3450547" indent="0">
              <a:buNone/>
              <a:defRPr sz="1700" b="1"/>
            </a:lvl8pPr>
            <a:lvl9pPr marL="3943482" indent="0">
              <a:buNone/>
              <a:defRPr sz="17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389401" y="2169337"/>
            <a:ext cx="3819337" cy="3941227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7363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7912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525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047" y="272356"/>
            <a:ext cx="2842751" cy="1159092"/>
          </a:xfrm>
        </p:spPr>
        <p:txBody>
          <a:bodyPr/>
          <a:lstStyle>
            <a:lvl1pPr algn="l">
              <a:defRPr sz="21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8301" y="272361"/>
            <a:ext cx="4830427" cy="5838210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32047" y="1431451"/>
            <a:ext cx="2842751" cy="4679120"/>
          </a:xfrm>
        </p:spPr>
        <p:txBody>
          <a:bodyPr/>
          <a:lstStyle>
            <a:lvl1pPr marL="0" indent="0">
              <a:buNone/>
              <a:defRPr sz="1500"/>
            </a:lvl1pPr>
            <a:lvl2pPr marL="492935" indent="0">
              <a:buNone/>
              <a:defRPr sz="1300"/>
            </a:lvl2pPr>
            <a:lvl3pPr marL="985871" indent="0">
              <a:buNone/>
              <a:defRPr sz="1100"/>
            </a:lvl3pPr>
            <a:lvl4pPr marL="1478805" indent="0">
              <a:buNone/>
              <a:defRPr sz="1000"/>
            </a:lvl4pPr>
            <a:lvl5pPr marL="1971741" indent="0">
              <a:buNone/>
              <a:defRPr sz="1000"/>
            </a:lvl5pPr>
            <a:lvl6pPr marL="2464677" indent="0">
              <a:buNone/>
              <a:defRPr sz="1000"/>
            </a:lvl6pPr>
            <a:lvl7pPr marL="2957612" indent="0">
              <a:buNone/>
              <a:defRPr sz="1000"/>
            </a:lvl7pPr>
            <a:lvl8pPr marL="3450547" indent="0">
              <a:buNone/>
              <a:defRPr sz="1000"/>
            </a:lvl8pPr>
            <a:lvl9pPr marL="3943482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152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3650" y="4788380"/>
            <a:ext cx="5184458" cy="565296"/>
          </a:xfrm>
        </p:spPr>
        <p:txBody>
          <a:bodyPr/>
          <a:lstStyle>
            <a:lvl1pPr algn="l">
              <a:defRPr sz="21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693650" y="611216"/>
            <a:ext cx="5184458" cy="4104323"/>
          </a:xfrm>
        </p:spPr>
        <p:txBody>
          <a:bodyPr/>
          <a:lstStyle>
            <a:lvl1pPr marL="0" indent="0">
              <a:buNone/>
              <a:defRPr sz="3500"/>
            </a:lvl1pPr>
            <a:lvl2pPr marL="492935" indent="0">
              <a:buNone/>
              <a:defRPr sz="3000"/>
            </a:lvl2pPr>
            <a:lvl3pPr marL="985871" indent="0">
              <a:buNone/>
              <a:defRPr sz="2600"/>
            </a:lvl3pPr>
            <a:lvl4pPr marL="1478805" indent="0">
              <a:buNone/>
              <a:defRPr sz="2100"/>
            </a:lvl4pPr>
            <a:lvl5pPr marL="1971741" indent="0">
              <a:buNone/>
              <a:defRPr sz="2100"/>
            </a:lvl5pPr>
            <a:lvl6pPr marL="2464677" indent="0">
              <a:buNone/>
              <a:defRPr sz="2100"/>
            </a:lvl6pPr>
            <a:lvl7pPr marL="2957612" indent="0">
              <a:buNone/>
              <a:defRPr sz="2100"/>
            </a:lvl7pPr>
            <a:lvl8pPr marL="3450547" indent="0">
              <a:buNone/>
              <a:defRPr sz="2100"/>
            </a:lvl8pPr>
            <a:lvl9pPr marL="3943482" indent="0">
              <a:buNone/>
              <a:defRPr sz="21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93650" y="5353683"/>
            <a:ext cx="5184458" cy="802814"/>
          </a:xfrm>
        </p:spPr>
        <p:txBody>
          <a:bodyPr/>
          <a:lstStyle>
            <a:lvl1pPr marL="0" indent="0">
              <a:buNone/>
              <a:defRPr sz="1500"/>
            </a:lvl1pPr>
            <a:lvl2pPr marL="492935" indent="0">
              <a:buNone/>
              <a:defRPr sz="1300"/>
            </a:lvl2pPr>
            <a:lvl3pPr marL="985871" indent="0">
              <a:buNone/>
              <a:defRPr sz="1100"/>
            </a:lvl3pPr>
            <a:lvl4pPr marL="1478805" indent="0">
              <a:buNone/>
              <a:defRPr sz="1000"/>
            </a:lvl4pPr>
            <a:lvl5pPr marL="1971741" indent="0">
              <a:buNone/>
              <a:defRPr sz="1000"/>
            </a:lvl5pPr>
            <a:lvl6pPr marL="2464677" indent="0">
              <a:buNone/>
              <a:defRPr sz="1000"/>
            </a:lvl6pPr>
            <a:lvl7pPr marL="2957612" indent="0">
              <a:buNone/>
              <a:defRPr sz="1000"/>
            </a:lvl7pPr>
            <a:lvl8pPr marL="3450547" indent="0">
              <a:buNone/>
              <a:defRPr sz="1000"/>
            </a:lvl8pPr>
            <a:lvl9pPr marL="3943482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8164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2925" y="304800"/>
            <a:ext cx="7561263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587" tIns="49294" rIns="98587" bIns="492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4988" y="1049338"/>
            <a:ext cx="7561262" cy="510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587" tIns="49294" rIns="98587" bIns="492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76263" y="906463"/>
            <a:ext cx="7519987" cy="107950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lIns="98587" tIns="49294" rIns="98587" bIns="49294"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576263" y="6156325"/>
            <a:ext cx="7488237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/>
          <a:lstStyle/>
          <a:p>
            <a:endParaRPr lang="zh-CN" altLang="en-US"/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300413" y="6149975"/>
            <a:ext cx="4832350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dirty="0">
                <a:ea typeface="隶书" pitchFamily="49" charset="-122"/>
              </a:rPr>
              <a:t>ASM YJW HQH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92935" algn="l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85871" algn="l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478805" algn="l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971741" algn="l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506413" indent="-5064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77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406525" indent="-4254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500">
          <a:solidFill>
            <a:schemeClr val="tx1"/>
          </a:solidFill>
          <a:latin typeface="+mn-lt"/>
          <a:ea typeface="+mn-ea"/>
        </a:defRPr>
      </a:lvl3pPr>
      <a:lvl4pPr marL="1825625" indent="-4175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100">
          <a:solidFill>
            <a:schemeClr val="tx1"/>
          </a:solidFill>
          <a:latin typeface="+mn-lt"/>
          <a:ea typeface="+mn-ea"/>
        </a:defRPr>
      </a:lvl4pPr>
      <a:lvl5pPr marL="2257425" indent="-428625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100">
          <a:solidFill>
            <a:schemeClr val="tx1"/>
          </a:solidFill>
          <a:latin typeface="+mn-lt"/>
          <a:ea typeface="+mn-ea"/>
        </a:defRPr>
      </a:lvl5pPr>
      <a:lvl6pPr marL="2750512" indent="-429608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100">
          <a:solidFill>
            <a:schemeClr val="tx1"/>
          </a:solidFill>
          <a:latin typeface="+mn-lt"/>
          <a:ea typeface="+mn-ea"/>
        </a:defRPr>
      </a:lvl6pPr>
      <a:lvl7pPr marL="3243446" indent="-429608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100">
          <a:solidFill>
            <a:schemeClr val="tx1"/>
          </a:solidFill>
          <a:latin typeface="+mn-lt"/>
          <a:ea typeface="+mn-ea"/>
        </a:defRPr>
      </a:lvl7pPr>
      <a:lvl8pPr marL="3736381" indent="-429608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100">
          <a:solidFill>
            <a:schemeClr val="tx1"/>
          </a:solidFill>
          <a:latin typeface="+mn-lt"/>
          <a:ea typeface="+mn-ea"/>
        </a:defRPr>
      </a:lvl8pPr>
      <a:lvl9pPr marL="4229317" indent="-429608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858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2935" algn="l" defTabSz="9858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85871" algn="l" defTabSz="9858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78805" algn="l" defTabSz="9858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71741" algn="l" defTabSz="9858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64677" algn="l" defTabSz="9858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57612" algn="l" defTabSz="9858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50547" algn="l" defTabSz="9858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43482" algn="l" defTabSz="9858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FD888-CF16-44BA-BCA7-B26A75AFC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56" y="2183187"/>
            <a:ext cx="7344649" cy="1466282"/>
          </a:xfrm>
        </p:spPr>
        <p:txBody>
          <a:bodyPr/>
          <a:lstStyle/>
          <a:p>
            <a:pPr algn="ctr"/>
            <a:r>
              <a:rPr lang="zh-CN" altLang="en-US" b="1"/>
              <a:t>汇编语言程序设计 </a:t>
            </a:r>
            <a:br>
              <a:rPr lang="en-US" altLang="zh-CN" b="1" dirty="0"/>
            </a:br>
            <a:r>
              <a:rPr lang="en-US" altLang="zh-CN" sz="2800" b="1" dirty="0"/>
              <a:t>Assembly Language Programming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E673DF-6D4D-421C-BC35-9D7AA9F26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4037" y="4140349"/>
            <a:ext cx="6048534" cy="504056"/>
          </a:xfrm>
        </p:spPr>
        <p:txBody>
          <a:bodyPr/>
          <a:lstStyle/>
          <a:p>
            <a:r>
              <a:rPr lang="zh-CN" altLang="en-US" sz="2400" dirty="0"/>
              <a:t>胡沁涵</a:t>
            </a:r>
          </a:p>
        </p:txBody>
      </p:sp>
    </p:spTree>
    <p:extLst>
      <p:ext uri="{BB962C8B-B14F-4D97-AF65-F5344CB8AC3E}">
        <p14:creationId xmlns:p14="http://schemas.microsoft.com/office/powerpoint/2010/main" val="353753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260350"/>
            <a:ext cx="7826375" cy="646113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1.1.2  CPU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基本功能 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77850" y="1984375"/>
            <a:ext cx="7483475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503238" y="1122363"/>
            <a:ext cx="7486650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rgbClr val="0000FF"/>
                </a:solidFill>
              </a:rPr>
              <a:t>执行机器指令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509588" y="1620069"/>
            <a:ext cx="7994650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 anchor="ctr">
            <a:spAutoFit/>
          </a:bodyPr>
          <a:lstStyle/>
          <a:p>
            <a:pPr>
              <a:lnSpc>
                <a:spcPts val="35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>
                <a:latin typeface="+mn-ea"/>
                <a:ea typeface="+mn-ea"/>
              </a:rPr>
              <a:t>CPU</a:t>
            </a:r>
            <a:r>
              <a:rPr lang="zh-CN" altLang="en-US" sz="2400" b="1" dirty="0">
                <a:latin typeface="+mn-ea"/>
                <a:ea typeface="+mn-ea"/>
              </a:rPr>
              <a:t>能够直接识别并遵照执行的指令被称为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机器指令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>
                <a:latin typeface="+mn-ea"/>
              </a:rPr>
              <a:t>CPU</a:t>
            </a:r>
            <a:r>
              <a:rPr lang="zh-CN" altLang="en-US" sz="2400" b="1" dirty="0">
                <a:latin typeface="+mn-ea"/>
              </a:rPr>
              <a:t>一条接一条地依次执行存放在存储器中的机器指令</a:t>
            </a:r>
          </a:p>
          <a:p>
            <a:pPr>
              <a:lnSpc>
                <a:spcPts val="35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latin typeface="+mn-ea"/>
              </a:rPr>
              <a:t>每一条机器指令的功能通常很有限 </a:t>
            </a:r>
          </a:p>
          <a:p>
            <a:pPr>
              <a:lnSpc>
                <a:spcPts val="35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>
                <a:latin typeface="+mn-ea"/>
                <a:ea typeface="+mn-ea"/>
              </a:rPr>
              <a:t>CPU</a:t>
            </a:r>
            <a:r>
              <a:rPr lang="zh-CN" altLang="en-US" sz="2400" b="1" dirty="0">
                <a:latin typeface="+mn-ea"/>
                <a:ea typeface="+mn-ea"/>
              </a:rPr>
              <a:t>能够执行的全部机器指令，被称为该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的指令集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>
                <a:latin typeface="+mn-ea"/>
                <a:ea typeface="+mn-ea"/>
              </a:rPr>
              <a:t>CPU</a:t>
            </a:r>
            <a:r>
              <a:rPr lang="zh-CN" altLang="en-US" sz="2400" b="1" dirty="0">
                <a:latin typeface="+mn-ea"/>
                <a:ea typeface="+mn-ea"/>
              </a:rPr>
              <a:t>决定机器指令。不同种类</a:t>
            </a:r>
            <a:r>
              <a:rPr lang="en-US" altLang="zh-CN" sz="2400" b="1" dirty="0">
                <a:latin typeface="+mn-ea"/>
                <a:ea typeface="+mn-ea"/>
              </a:rPr>
              <a:t>CPU</a:t>
            </a:r>
            <a:r>
              <a:rPr lang="zh-CN" altLang="en-US" sz="2400" b="1" dirty="0">
                <a:latin typeface="+mn-ea"/>
                <a:ea typeface="+mn-ea"/>
              </a:rPr>
              <a:t>，其指令集往往不相同 </a:t>
            </a:r>
          </a:p>
          <a:p>
            <a:pPr>
              <a:lnSpc>
                <a:spcPts val="35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latin typeface="+mn-ea"/>
                <a:ea typeface="+mn-ea"/>
              </a:rPr>
              <a:t>按指令的功能来划分，通常机器指令可分为以下几大类：</a:t>
            </a:r>
            <a:endParaRPr lang="en-US" altLang="zh-CN" sz="2400" b="1" dirty="0">
              <a:latin typeface="+mn-ea"/>
              <a:ea typeface="+mn-ea"/>
            </a:endParaRPr>
          </a:p>
          <a:p>
            <a:pPr lvl="1">
              <a:lnSpc>
                <a:spcPts val="3200"/>
              </a:lnSpc>
              <a:spcBef>
                <a:spcPts val="600"/>
              </a:spcBef>
              <a:defRPr/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数据传送指令、算术逻辑运算指令、转移指令</a:t>
            </a:r>
            <a:endParaRPr lang="en-US" altLang="zh-CN" sz="2000" b="1" dirty="0">
              <a:solidFill>
                <a:srgbClr val="0000FF"/>
              </a:solidFill>
              <a:latin typeface="+mn-ea"/>
              <a:ea typeface="+mn-ea"/>
            </a:endParaRPr>
          </a:p>
          <a:p>
            <a:pPr lvl="1">
              <a:lnSpc>
                <a:spcPts val="3200"/>
              </a:lnSpc>
              <a:spcBef>
                <a:spcPts val="600"/>
              </a:spcBef>
              <a:defRPr/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处理器控制指令、其他指令等</a:t>
            </a:r>
            <a:endParaRPr lang="zh-CN" altLang="en-US" sz="20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260350"/>
            <a:ext cx="7826375" cy="646113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1.1.2  CPU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基本功能 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577850" y="1984375"/>
            <a:ext cx="7483475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03238" y="1122363"/>
            <a:ext cx="7485062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3200" b="1">
                <a:solidFill>
                  <a:srgbClr val="0000FF"/>
                </a:solidFill>
              </a:rPr>
              <a:t>暂存少量数据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503238" y="1809750"/>
            <a:ext cx="7994650" cy="394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 anchor="ctr">
            <a:spAutoFit/>
          </a:bodyPr>
          <a:lstStyle/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latin typeface="+mn-ea"/>
                <a:ea typeface="+mn-ea"/>
              </a:rPr>
              <a:t>一个目标程序中的绝大部分指令是对数据进行各种运算或者处理</a:t>
            </a: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有若干个寄存器</a:t>
            </a:r>
            <a:r>
              <a:rPr lang="zh-CN" altLang="en-US" sz="2400" b="1" dirty="0">
                <a:latin typeface="+mn-ea"/>
                <a:ea typeface="+mn-ea"/>
              </a:rPr>
              <a:t>，可以用于存放运算数据和运算结果 </a:t>
            </a: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利用寄存器存放运算数据和运算结果，效率最高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latin typeface="+mn-ea"/>
                <a:ea typeface="+mn-ea"/>
              </a:rPr>
              <a:t>指令集中大部分指令的操作数据至少有一个在寄存器中 </a:t>
            </a: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>
                <a:latin typeface="+mn-ea"/>
                <a:ea typeface="+mn-ea"/>
              </a:rPr>
              <a:t>CPU</a:t>
            </a:r>
            <a:r>
              <a:rPr lang="zh-CN" altLang="en-US" sz="2400" b="1" dirty="0">
                <a:latin typeface="+mn-ea"/>
                <a:ea typeface="+mn-ea"/>
              </a:rPr>
              <a:t>内可以用于存放运算数据和运算结果的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寄存器数量很有限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260350"/>
            <a:ext cx="7826375" cy="646113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1.1.2  CPU</a:t>
            </a:r>
            <a:r>
              <a:rPr lang="zh-CN" altLang="en-US" sz="4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基本功能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577850" y="1984375"/>
            <a:ext cx="7483475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03238" y="1122363"/>
            <a:ext cx="7485062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3200" b="1">
                <a:solidFill>
                  <a:srgbClr val="0000FF"/>
                </a:solidFill>
              </a:rPr>
              <a:t>访问存储器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76263" y="1727200"/>
            <a:ext cx="7994650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 anchor="ctr">
            <a:spAutoFit/>
          </a:bodyPr>
          <a:lstStyle/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>
                <a:latin typeface="+mn-ea"/>
                <a:ea typeface="+mn-ea"/>
              </a:rPr>
              <a:t>CPU</a:t>
            </a:r>
            <a:r>
              <a:rPr lang="zh-CN" altLang="en-US" sz="2400" b="1" dirty="0">
                <a:latin typeface="+mn-ea"/>
                <a:ea typeface="+mn-ea"/>
              </a:rPr>
              <a:t>要执行目标程序，就要访问存储器。目标程序在存储器中，待处理的数据也在存储器中。这里存储器是指</a:t>
            </a:r>
            <a:r>
              <a:rPr lang="en-US" altLang="zh-CN" sz="2400" b="1" dirty="0">
                <a:latin typeface="+mn-ea"/>
                <a:ea typeface="+mn-ea"/>
              </a:rPr>
              <a:t>CPU</a:t>
            </a:r>
            <a:r>
              <a:rPr lang="zh-CN" altLang="en-US" sz="2400" b="1" dirty="0">
                <a:latin typeface="+mn-ea"/>
                <a:ea typeface="+mn-ea"/>
              </a:rPr>
              <a:t>能够直接访问的计算机系统的物理内存</a:t>
            </a: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latin typeface="+mn-ea"/>
                <a:ea typeface="+mn-ea"/>
              </a:rPr>
              <a:t>存储器（内存）由一系列存储单元线性地组成，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最基本的存储单元为一个字节</a:t>
            </a:r>
            <a:r>
              <a:rPr lang="zh-CN" altLang="en-US" sz="2400" b="1" dirty="0">
                <a:latin typeface="+mn-ea"/>
                <a:ea typeface="+mn-ea"/>
              </a:rPr>
              <a:t>。为了标识和存取每一个存储单元，给每一个存储单元规定一个编号，也就是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存储单元地址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>
                <a:latin typeface="+mn-ea"/>
                <a:ea typeface="+mn-ea"/>
              </a:rPr>
              <a:t>CPU</a:t>
            </a:r>
            <a:r>
              <a:rPr lang="zh-CN" altLang="en-US" sz="2400" b="1" dirty="0">
                <a:latin typeface="+mn-ea"/>
                <a:ea typeface="+mn-ea"/>
              </a:rPr>
              <a:t>支持以多种形式表示存储单元的地址。一些功能较强的</a:t>
            </a:r>
            <a:r>
              <a:rPr lang="en-US" altLang="zh-CN" sz="2400" b="1" dirty="0">
                <a:latin typeface="+mn-ea"/>
                <a:ea typeface="+mn-ea"/>
              </a:rPr>
              <a:t>CPU</a:t>
            </a:r>
            <a:r>
              <a:rPr lang="zh-CN" altLang="en-US" sz="2400" b="1" dirty="0">
                <a:latin typeface="+mn-ea"/>
                <a:ea typeface="+mn-ea"/>
              </a:rPr>
              <a:t>还支持以多种方式组织管理存储器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260350"/>
            <a:ext cx="7826375" cy="646113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1.1.2  CPU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基本功能</a:t>
            </a:r>
          </a:p>
        </p:txBody>
      </p:sp>
      <p:sp>
        <p:nvSpPr>
          <p:cNvPr id="242691" name="Text Box 3"/>
          <p:cNvSpPr txBox="1">
            <a:spLocks noChangeArrowheads="1"/>
          </p:cNvSpPr>
          <p:nvPr/>
        </p:nvSpPr>
        <p:spPr bwMode="auto">
          <a:xfrm>
            <a:off x="579438" y="2128838"/>
            <a:ext cx="4081462" cy="338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1;</a:t>
            </a:r>
          </a:p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2;</a:t>
            </a:r>
          </a:p>
          <a:p>
            <a:pPr>
              <a:lnSpc>
                <a:spcPts val="3200"/>
              </a:lnSpc>
              <a:spcBef>
                <a:spcPts val="0"/>
              </a:spcBef>
              <a:defRPr/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 cf12( void )</a:t>
            </a:r>
          </a:p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y = x * x + 3;</a:t>
            </a:r>
          </a:p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return;</a:t>
            </a:r>
          </a:p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5137150" y="2298700"/>
            <a:ext cx="3470275" cy="210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 anchor="ctr"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eax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varx3HA</a:t>
            </a:r>
          </a:p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imul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eax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eax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add  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eax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3</a:t>
            </a:r>
          </a:p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vary3HA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eax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</a:t>
            </a:r>
            <a:endParaRPr lang="en-US" altLang="zh-CN" sz="2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77850" y="1122363"/>
            <a:ext cx="7485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3000" b="1">
                <a:solidFill>
                  <a:srgbClr val="0000FF"/>
                </a:solidFill>
              </a:rPr>
              <a:t>访问存储器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4325938" y="1265238"/>
            <a:ext cx="0" cy="43100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标注 8"/>
          <p:cNvSpPr/>
          <p:nvPr/>
        </p:nvSpPr>
        <p:spPr>
          <a:xfrm>
            <a:off x="2520950" y="5724525"/>
            <a:ext cx="2986088" cy="863600"/>
          </a:xfrm>
          <a:prstGeom prst="wedgeRoundRectCallout">
            <a:avLst>
              <a:gd name="adj1" fmla="val 34262"/>
              <a:gd name="adj2" fmla="val -66128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7" tIns="49294" rIns="98587" bIns="49294" anchor="ctr"/>
          <a:lstStyle/>
          <a:p>
            <a:pPr>
              <a:lnSpc>
                <a:spcPts val="3200"/>
              </a:lnSpc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编译优化：大小最小化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lnSpc>
                <a:spcPts val="3200"/>
              </a:lnSpc>
              <a:defRPr/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VC2010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集成开发环境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2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260350"/>
            <a:ext cx="7826375" cy="646113"/>
          </a:xfrm>
        </p:spPr>
        <p:txBody>
          <a:bodyPr/>
          <a:lstStyle/>
          <a:p>
            <a:pPr eaLnBrk="1" hangingPunct="1"/>
            <a:r>
              <a:rPr lang="en-US" altLang="zh-CN" sz="4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4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汇编语言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577850" y="1984375"/>
            <a:ext cx="7483475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77850" y="1163638"/>
            <a:ext cx="7485063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1.2.1  </a:t>
            </a:r>
            <a:r>
              <a:rPr lang="zh-CN" altLang="en-US" sz="3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机器指令</a:t>
            </a: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1.2.2  </a:t>
            </a:r>
            <a:r>
              <a:rPr lang="zh-CN" altLang="en-US" sz="3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汇编格式指令</a:t>
            </a: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1.2.3  </a:t>
            </a:r>
            <a:r>
              <a:rPr lang="zh-CN" altLang="en-US" sz="3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汇编语言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260350"/>
            <a:ext cx="7826375" cy="646113"/>
          </a:xfrm>
        </p:spPr>
        <p:txBody>
          <a:bodyPr/>
          <a:lstStyle/>
          <a:p>
            <a:pPr eaLnBrk="1" hangingPunct="1"/>
            <a:r>
              <a:rPr lang="en-US" altLang="zh-CN" sz="4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1.2.1  </a:t>
            </a:r>
            <a:r>
              <a:rPr lang="zh-CN" altLang="en-US" sz="4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机器指令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77850" y="1984375"/>
            <a:ext cx="7483475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77850" y="1165225"/>
            <a:ext cx="7756525" cy="410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latin typeface="+mn-ea"/>
                <a:ea typeface="+mn-ea"/>
              </a:rPr>
              <a:t>把</a:t>
            </a:r>
            <a:r>
              <a:rPr lang="en-US" altLang="zh-CN" sz="2400" b="1" dirty="0">
                <a:latin typeface="+mn-ea"/>
                <a:ea typeface="+mn-ea"/>
              </a:rPr>
              <a:t>CPU</a:t>
            </a:r>
            <a:r>
              <a:rPr lang="zh-CN" altLang="en-US" sz="2400" b="1" dirty="0">
                <a:latin typeface="+mn-ea"/>
                <a:ea typeface="+mn-ea"/>
              </a:rPr>
              <a:t>能够直接识别并遵照执行的指令称为机器指令</a:t>
            </a: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机器指令一般由操作码和操作数两部分构成</a:t>
            </a: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操作码</a:t>
            </a:r>
            <a:r>
              <a:rPr lang="zh-CN" altLang="en-US" sz="2400" b="1" dirty="0">
                <a:latin typeface="+mn-ea"/>
                <a:ea typeface="+mn-ea"/>
              </a:rPr>
              <a:t>指出要进行的操作或运算</a:t>
            </a:r>
            <a:endParaRPr lang="en-US" altLang="zh-CN" sz="2400" b="1" dirty="0">
              <a:latin typeface="+mn-ea"/>
              <a:ea typeface="+mn-ea"/>
            </a:endParaRP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defRPr/>
            </a:pPr>
            <a:r>
              <a:rPr lang="en-US" altLang="zh-CN" sz="2400" b="1" dirty="0">
                <a:latin typeface="+mn-ea"/>
                <a:ea typeface="+mn-ea"/>
              </a:rPr>
              <a:t>	</a:t>
            </a:r>
            <a:r>
              <a:rPr lang="zh-CN" altLang="en-US" sz="2400" b="1" dirty="0">
                <a:latin typeface="+mn-ea"/>
                <a:ea typeface="+mn-ea"/>
              </a:rPr>
              <a:t>例如，加、减、传送等</a:t>
            </a: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</a:t>
            </a:r>
            <a:r>
              <a:rPr lang="zh-CN" altLang="en-US" sz="2400" b="1" dirty="0">
                <a:latin typeface="+mn-ea"/>
                <a:ea typeface="+mn-ea"/>
              </a:rPr>
              <a:t>指出参与操作或运算的对象，也指出操作或运算结果存放的位置</a:t>
            </a:r>
            <a:endParaRPr lang="en-US" altLang="zh-CN" sz="2400" b="1" dirty="0">
              <a:latin typeface="+mn-ea"/>
              <a:ea typeface="+mn-ea"/>
            </a:endParaRP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defRPr/>
            </a:pPr>
            <a:r>
              <a:rPr lang="en-US" altLang="zh-CN" sz="2400" b="1" dirty="0">
                <a:latin typeface="+mn-ea"/>
                <a:ea typeface="+mn-ea"/>
              </a:rPr>
              <a:t>	</a:t>
            </a:r>
            <a:r>
              <a:rPr lang="zh-CN" altLang="en-US" sz="2400" b="1" dirty="0">
                <a:latin typeface="+mn-ea"/>
                <a:ea typeface="+mn-ea"/>
              </a:rPr>
              <a:t>例如，寄存器、存储单元和数据等</a:t>
            </a:r>
            <a:r>
              <a:rPr lang="zh-CN" altLang="en-US" sz="2400" dirty="0">
                <a:latin typeface="+mn-ea"/>
                <a:ea typeface="+mn-ea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260350"/>
            <a:ext cx="7826375" cy="646113"/>
          </a:xfrm>
        </p:spPr>
        <p:txBody>
          <a:bodyPr/>
          <a:lstStyle/>
          <a:p>
            <a:pPr eaLnBrk="1" hangingPunct="1"/>
            <a:r>
              <a:rPr lang="en-US" altLang="zh-CN" sz="4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1.2.1  </a:t>
            </a:r>
            <a:r>
              <a:rPr lang="zh-CN" altLang="en-US" sz="4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机器指令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77850" y="1122363"/>
            <a:ext cx="7485063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2600" b="1">
                <a:solidFill>
                  <a:srgbClr val="0000FF"/>
                </a:solidFill>
              </a:rPr>
              <a:t>机器指令采用二进制编码表示</a:t>
            </a:r>
          </a:p>
        </p:txBody>
      </p:sp>
      <p:sp>
        <p:nvSpPr>
          <p:cNvPr id="281606" name="Rectangle 6"/>
          <p:cNvSpPr>
            <a:spLocks noChangeArrowheads="1"/>
          </p:cNvSpPr>
          <p:nvPr/>
        </p:nvSpPr>
        <p:spPr bwMode="auto">
          <a:xfrm>
            <a:off x="4184650" y="1798638"/>
            <a:ext cx="3878263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 anchor="ctr"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33 C9</a:t>
            </a:r>
          </a:p>
          <a:p>
            <a:pPr>
              <a:lnSpc>
                <a:spcPts val="3200"/>
              </a:lnSpc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33 C0</a:t>
            </a:r>
          </a:p>
          <a:p>
            <a:pPr>
              <a:lnSpc>
                <a:spcPts val="3200"/>
              </a:lnSpc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41</a:t>
            </a:r>
          </a:p>
          <a:p>
            <a:pPr>
              <a:lnSpc>
                <a:spcPts val="3200"/>
              </a:lnSpc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8B D1</a:t>
            </a:r>
          </a:p>
          <a:p>
            <a:pPr>
              <a:lnSpc>
                <a:spcPts val="3200"/>
              </a:lnSpc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0F AF D1</a:t>
            </a:r>
          </a:p>
          <a:p>
            <a:pPr>
              <a:lnSpc>
                <a:spcPts val="3200"/>
              </a:lnSpc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 C2</a:t>
            </a:r>
            <a:endParaRPr lang="en-US" altLang="zh-CN" sz="1300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200"/>
              </a:lnSpc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41              </a:t>
            </a:r>
          </a:p>
          <a:p>
            <a:pPr>
              <a:lnSpc>
                <a:spcPts val="3200"/>
              </a:lnSpc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83 F9 0A</a:t>
            </a:r>
          </a:p>
          <a:p>
            <a:pPr>
              <a:lnSpc>
                <a:spcPts val="3200"/>
              </a:lnSpc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7E F3</a:t>
            </a:r>
          </a:p>
          <a:p>
            <a:pPr>
              <a:lnSpc>
                <a:spcPts val="3200"/>
              </a:lnSpc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C3</a:t>
            </a:r>
            <a:endParaRPr lang="en-US" altLang="zh-CN" sz="2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42" name="Line 7"/>
          <p:cNvSpPr>
            <a:spLocks noChangeShapeType="1"/>
          </p:cNvSpPr>
          <p:nvPr/>
        </p:nvSpPr>
        <p:spPr bwMode="auto">
          <a:xfrm>
            <a:off x="3979863" y="1911350"/>
            <a:ext cx="0" cy="39909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8587" tIns="49294" rIns="98587" bIns="49294"/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46113" y="1666875"/>
            <a:ext cx="3538537" cy="432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 anchor="ctr"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xor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ecx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ecx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xor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eax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eax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en-US" altLang="zh-CN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</a:t>
            </a:r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ecx</a:t>
            </a:r>
            <a:endParaRPr lang="en-US" altLang="zh-C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lab1: 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edx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ecx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imul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edx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ecx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en-US" altLang="zh-CN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  </a:t>
            </a:r>
            <a:r>
              <a:rPr lang="en-US" altLang="zh-CN" b="1" u="sng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eax</a:t>
            </a:r>
            <a:r>
              <a:rPr lang="en-US" altLang="zh-CN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b="1" u="sng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edx</a:t>
            </a:r>
            <a:endParaRPr lang="en-US" altLang="zh-CN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ecx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cmp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ecx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10</a:t>
            </a:r>
          </a:p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jle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lab1</a:t>
            </a:r>
          </a:p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ret</a:t>
            </a:r>
            <a:endParaRPr lang="en-US" altLang="zh-CN" sz="2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616575" y="4140200"/>
            <a:ext cx="2720975" cy="412750"/>
          </a:xfrm>
          <a:prstGeom prst="wedgeRoundRectCallout">
            <a:avLst>
              <a:gd name="adj1" fmla="val -56081"/>
              <a:gd name="adj2" fmla="val -48450"/>
              <a:gd name="adj3" fmla="val 16667"/>
            </a:avLst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7" tIns="49294" rIns="98587" bIns="49294" anchor="ctr"/>
          <a:lstStyle/>
          <a:p>
            <a:pPr>
              <a:defRPr/>
            </a:pPr>
            <a:r>
              <a:rPr lang="en-US" altLang="zh-C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0000 0011 11 000 010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6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260350"/>
            <a:ext cx="7826375" cy="646113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1.2.2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汇编格式指令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577850" y="1984375"/>
            <a:ext cx="7483475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77850" y="1231900"/>
            <a:ext cx="7485063" cy="271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/>
              <a:t>人们采用便于记忆、并能描述指令功能的符号来表示指令的操作码。这些符号被称为</a:t>
            </a:r>
            <a:r>
              <a:rPr lang="zh-CN" altLang="en-US" sz="2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指令助记符</a:t>
            </a:r>
            <a:endParaRPr lang="zh-CN" altLang="en-US" sz="2400" b="1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/>
              <a:t>用符号表示操作数，如寄存器、存储单元地址等</a:t>
            </a:r>
          </a:p>
          <a:p>
            <a:pPr algn="just"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/>
              <a:t>由指令助记符、操作符号和常量等表示的指令被称为</a:t>
            </a:r>
            <a:r>
              <a:rPr lang="zh-CN" altLang="en-US" sz="2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汇编格式指令</a:t>
            </a:r>
            <a:endParaRPr lang="zh-CN" altLang="en-US" sz="2400" b="1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260350"/>
            <a:ext cx="7826375" cy="646113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1.2.2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汇编格式指令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577850" y="1984375"/>
            <a:ext cx="7483475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77850" y="2090738"/>
            <a:ext cx="7143750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587" tIns="49294" rIns="98587" bIns="49294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        </a:t>
            </a:r>
            <a:r>
              <a:rPr lang="en-US" altLang="zh-CN" sz="3000" b="1">
                <a:solidFill>
                  <a:srgbClr val="0000FF"/>
                </a:solidFill>
              </a:rPr>
              <a:t>[ </a:t>
            </a:r>
            <a:r>
              <a:rPr lang="zh-CN" altLang="en-US" sz="3000" b="1">
                <a:solidFill>
                  <a:srgbClr val="0000FF"/>
                </a:solidFill>
              </a:rPr>
              <a:t>标号</a:t>
            </a:r>
            <a:r>
              <a:rPr lang="en-US" altLang="zh-CN" sz="3000" b="1">
                <a:solidFill>
                  <a:srgbClr val="0000FF"/>
                </a:solidFill>
              </a:rPr>
              <a:t>:]   </a:t>
            </a:r>
            <a:r>
              <a:rPr lang="zh-CN" altLang="en-US" sz="3000" b="1">
                <a:solidFill>
                  <a:srgbClr val="0000FF"/>
                </a:solidFill>
              </a:rPr>
              <a:t>指令助记符  </a:t>
            </a:r>
            <a:r>
              <a:rPr lang="en-US" altLang="zh-CN" sz="3000" b="1">
                <a:solidFill>
                  <a:srgbClr val="0000FF"/>
                </a:solidFill>
              </a:rPr>
              <a:t>[ </a:t>
            </a:r>
            <a:r>
              <a:rPr lang="zh-CN" altLang="en-US" sz="3000" b="1">
                <a:solidFill>
                  <a:srgbClr val="0000FF"/>
                </a:solidFill>
              </a:rPr>
              <a:t>操作数表 </a:t>
            </a:r>
            <a:r>
              <a:rPr lang="en-US" altLang="zh-CN" sz="3000" b="1">
                <a:solidFill>
                  <a:srgbClr val="0000FF"/>
                </a:solidFill>
              </a:rPr>
              <a:t>]</a:t>
            </a:r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646113" y="1244600"/>
            <a:ext cx="43370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587" tIns="49294" rIns="98587" bIns="49294" anchor="ctr">
            <a:spAutoFit/>
          </a:bodyPr>
          <a:lstStyle/>
          <a:p>
            <a:pPr marL="368300" indent="-368300">
              <a:buFont typeface="Wingdings" pitchFamily="2" charset="2"/>
              <a:buChar char="ü"/>
            </a:pPr>
            <a:r>
              <a:rPr lang="zh-CN" altLang="en-US" sz="2600" b="1"/>
              <a:t>汇编格式指令的一般格式</a:t>
            </a:r>
            <a:r>
              <a:rPr lang="zh-CN" altLang="en-US" b="1"/>
              <a:t> 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936625" y="3079750"/>
            <a:ext cx="1063625" cy="557213"/>
          </a:xfrm>
          <a:prstGeom prst="wedgeRoundRectCallout">
            <a:avLst>
              <a:gd name="adj1" fmla="val 48346"/>
              <a:gd name="adj2" fmla="val -104014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7" tIns="49294" rIns="98587" bIns="49294" anchor="ctr"/>
          <a:lstStyle/>
          <a:p>
            <a:pPr algn="ctr">
              <a:defRPr/>
            </a:pPr>
            <a:r>
              <a:rPr lang="zh-CN" altLang="en-US" sz="2100" b="1" dirty="0">
                <a:solidFill>
                  <a:schemeClr val="tx1"/>
                </a:solidFill>
              </a:rPr>
              <a:t>可省</a:t>
            </a:r>
            <a:endParaRPr lang="zh-CN" altLang="en-US" sz="2100" dirty="0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895850" y="3132138"/>
            <a:ext cx="3344863" cy="557212"/>
          </a:xfrm>
          <a:prstGeom prst="wedgeRoundRectCallout">
            <a:avLst>
              <a:gd name="adj1" fmla="val -11460"/>
              <a:gd name="adj2" fmla="val -103155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7" tIns="49294" rIns="98587" bIns="49294" anchor="ctr"/>
          <a:lstStyle/>
          <a:p>
            <a:pPr algn="ctr">
              <a:defRPr/>
            </a:pPr>
            <a:r>
              <a:rPr lang="zh-CN" altLang="en-US" sz="2100" b="1" dirty="0">
                <a:solidFill>
                  <a:schemeClr val="tx1"/>
                </a:solidFill>
              </a:rPr>
              <a:t>指令决定操作数的个数</a:t>
            </a:r>
            <a:endParaRPr lang="zh-CN" altLang="en-US" sz="2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260350"/>
            <a:ext cx="7826375" cy="646113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汇编语言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577850" y="1984375"/>
            <a:ext cx="7483475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77850" y="1209675"/>
            <a:ext cx="7485063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5200"/>
              </a:lnSpc>
              <a:spcBef>
                <a:spcPts val="1800"/>
              </a:spcBef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汇编语言</a:t>
            </a: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汇编和汇编程序</a:t>
            </a: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汇编语言的优缺点</a:t>
            </a:r>
            <a:endParaRPr lang="zh-CN" altLang="en-US" sz="32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FD888-CF16-44BA-BCA7-B26A75AFC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2" y="1260029"/>
            <a:ext cx="7560757" cy="1080120"/>
          </a:xfrm>
        </p:spPr>
        <p:txBody>
          <a:bodyPr/>
          <a:lstStyle/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本课程是计算机科学与技术、软件工程等专业本科生的专业选修课程</a:t>
            </a:r>
            <a:br>
              <a:rPr lang="en-US" altLang="zh-CN" sz="1600" dirty="0"/>
            </a:br>
            <a:endParaRPr lang="zh-CN" altLang="en-US" sz="16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53A9A37-640D-4B26-991F-EEC44151D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44463"/>
            <a:ext cx="78263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587" tIns="49294" rIns="98587" bIns="49294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92935" algn="l" rtl="0" fontAlgn="base">
              <a:spcBef>
                <a:spcPct val="0"/>
              </a:spcBef>
              <a:spcAft>
                <a:spcPct val="0"/>
              </a:spcAft>
              <a:defRPr sz="41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85871" algn="l" rtl="0" fontAlgn="base">
              <a:spcBef>
                <a:spcPct val="0"/>
              </a:spcBef>
              <a:spcAft>
                <a:spcPct val="0"/>
              </a:spcAft>
              <a:defRPr sz="41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478805" algn="l" rtl="0" fontAlgn="base">
              <a:spcBef>
                <a:spcPct val="0"/>
              </a:spcBef>
              <a:spcAft>
                <a:spcPct val="0"/>
              </a:spcAft>
              <a:defRPr sz="41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971741" algn="l" rtl="0" fontAlgn="base">
              <a:spcBef>
                <a:spcPct val="0"/>
              </a:spcBef>
              <a:spcAft>
                <a:spcPct val="0"/>
              </a:spcAft>
              <a:defRPr sz="41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课程简介</a:t>
            </a:r>
            <a:endParaRPr lang="zh-CN" altLang="en-US" sz="40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0C68CBD-411E-4E9D-901D-32AC2DFE89BF}"/>
              </a:ext>
            </a:extLst>
          </p:cNvPr>
          <p:cNvSpPr/>
          <p:nvPr/>
        </p:nvSpPr>
        <p:spPr>
          <a:xfrm>
            <a:off x="509588" y="3313802"/>
            <a:ext cx="79127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本课程主要起到了“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上承高级语言，下启机器系统</a:t>
            </a: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”的桥梁作用</a:t>
            </a:r>
            <a:endParaRPr lang="en-US" altLang="zh-CN" sz="2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342900" indent="-342900" eaLnBrk="0" hangingPunct="0"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课程的总体目标是，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深入理解计算机系统的工作原理</a:t>
            </a: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全面提升高级语言程序设计能力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4F3096-99FA-4669-BF6B-FA1B7A5CEA56}"/>
              </a:ext>
            </a:extLst>
          </p:cNvPr>
          <p:cNvSpPr/>
          <p:nvPr/>
        </p:nvSpPr>
        <p:spPr>
          <a:xfrm>
            <a:off x="541944" y="2278216"/>
            <a:ext cx="7272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本课程是教育部</a:t>
            </a: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-</a:t>
            </a: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华为“智能基座”产教融合协同育人基地项目立项课程</a:t>
            </a:r>
          </a:p>
        </p:txBody>
      </p:sp>
    </p:spTree>
    <p:extLst>
      <p:ext uri="{BB962C8B-B14F-4D97-AF65-F5344CB8AC3E}">
        <p14:creationId xmlns:p14="http://schemas.microsoft.com/office/powerpoint/2010/main" val="2471060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260350"/>
            <a:ext cx="7826375" cy="646113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汇编语言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577850" y="1195388"/>
            <a:ext cx="7483475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77850" y="1695450"/>
            <a:ext cx="7485063" cy="17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600"/>
              </a:lnSpc>
              <a:spcBef>
                <a:spcPts val="12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B050"/>
                </a:solidFill>
                <a:latin typeface="+mn-ea"/>
                <a:ea typeface="+mn-ea"/>
              </a:rPr>
              <a:t>自然语言是思维的载体，是人与人之间交流的工具</a:t>
            </a:r>
            <a:endParaRPr lang="en-US" altLang="zh-CN" sz="2400" b="1" dirty="0">
              <a:solidFill>
                <a:srgbClr val="00B050"/>
              </a:solidFill>
              <a:latin typeface="+mn-ea"/>
              <a:ea typeface="+mn-ea"/>
            </a:endParaRP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B050"/>
                </a:solidFill>
                <a:latin typeface="+mn-ea"/>
                <a:ea typeface="+mn-ea"/>
              </a:rPr>
              <a:t>程序设计语言是人与计算机之间交流的工具</a:t>
            </a:r>
            <a:endParaRPr lang="en-US" altLang="zh-CN" sz="2400" b="1" dirty="0">
              <a:solidFill>
                <a:srgbClr val="00B050"/>
              </a:solidFill>
              <a:latin typeface="+mn-ea"/>
              <a:ea typeface="+mn-ea"/>
            </a:endParaRP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B050"/>
                </a:solidFill>
                <a:latin typeface="+mn-ea"/>
                <a:ea typeface="+mn-ea"/>
              </a:rPr>
              <a:t>程序设计语言由语句和使用语句的规则组成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577850" y="1122363"/>
            <a:ext cx="74850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600" b="1">
                <a:solidFill>
                  <a:srgbClr val="0000FF"/>
                </a:solidFill>
              </a:rPr>
              <a:t>汇编语言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577850" y="3544888"/>
            <a:ext cx="775652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 anchor="ctr">
            <a:spAutoFit/>
          </a:bodyPr>
          <a:lstStyle/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汇编语言</a:t>
            </a:r>
            <a:r>
              <a:rPr lang="zh-CN" altLang="en-US" sz="2400" b="1" dirty="0"/>
              <a:t>是一种程序设计语言，是机器语言的符号化</a:t>
            </a:r>
            <a:endParaRPr lang="en-US" altLang="zh-CN" sz="2400" b="1" dirty="0"/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/>
              <a:t>汇编语言的语句主要是汇编格式指令和伪指令</a:t>
            </a: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/>
              <a:t>由于汇编语言的主体是汇编格式指令，而汇编格式指令又与机器密切相关，且功能有限，所以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常把汇编语言称为低级语言</a:t>
            </a:r>
            <a:r>
              <a:rPr lang="zh-CN" altLang="en-US" sz="2400" b="1" dirty="0"/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260350"/>
            <a:ext cx="7826375" cy="646113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汇编语言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577850" y="1238250"/>
            <a:ext cx="7483475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577850" y="1165225"/>
            <a:ext cx="74850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600" b="1">
                <a:solidFill>
                  <a:srgbClr val="0000FF"/>
                </a:solidFill>
              </a:rPr>
              <a:t>汇编和汇编程序</a:t>
            </a:r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646113" y="1712913"/>
            <a:ext cx="7758112" cy="271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 anchor="ctr">
            <a:spAutoFit/>
          </a:bodyPr>
          <a:lstStyle/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/>
              <a:t>把用汇编语言编写的程序称为</a:t>
            </a:r>
            <a:r>
              <a:rPr lang="zh-CN" altLang="en-US" sz="2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汇编语言源程序</a:t>
            </a:r>
            <a:r>
              <a:rPr lang="zh-CN" altLang="en-US" sz="2400" b="1"/>
              <a:t>，或称为</a:t>
            </a:r>
            <a:r>
              <a:rPr lang="zh-CN" altLang="en-US" sz="2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汇编源程序</a:t>
            </a:r>
            <a:r>
              <a:rPr lang="zh-CN" altLang="en-US" sz="2400" b="1"/>
              <a:t>，或简称为源程序。</a:t>
            </a: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/>
              <a:t>把汇编源程序翻译成目标程序的</a:t>
            </a:r>
            <a:r>
              <a:rPr lang="zh-CN" altLang="en-US" sz="2400" b="1">
                <a:solidFill>
                  <a:srgbClr val="FF0000"/>
                </a:solidFill>
              </a:rPr>
              <a:t>过程</a:t>
            </a:r>
            <a:r>
              <a:rPr lang="zh-CN" altLang="en-US" sz="2400" b="1"/>
              <a:t>称为</a:t>
            </a:r>
            <a:r>
              <a:rPr lang="zh-CN" altLang="en-US" sz="2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汇编</a:t>
            </a:r>
            <a:r>
              <a:rPr lang="zh-CN" altLang="en-US" sz="2400" b="1"/>
              <a:t>。</a:t>
            </a: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/>
              <a:t>把完成汇编工作的</a:t>
            </a:r>
            <a:r>
              <a:rPr lang="zh-CN" altLang="en-US" sz="2400" b="1">
                <a:solidFill>
                  <a:srgbClr val="FF0000"/>
                </a:solidFill>
              </a:rPr>
              <a:t>工具</a:t>
            </a:r>
            <a:r>
              <a:rPr lang="zh-CN" altLang="en-US" sz="2400" b="1"/>
              <a:t>或</a:t>
            </a:r>
            <a:r>
              <a:rPr lang="zh-CN" altLang="en-US" sz="2400" b="1">
                <a:solidFill>
                  <a:srgbClr val="FF0000"/>
                </a:solidFill>
              </a:rPr>
              <a:t>程序</a:t>
            </a:r>
            <a:r>
              <a:rPr lang="zh-CN" altLang="en-US" sz="2400" b="1"/>
              <a:t>叫做</a:t>
            </a:r>
            <a:r>
              <a:rPr lang="zh-CN" altLang="en-US" sz="2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汇编程序（汇编器）</a:t>
            </a:r>
            <a:r>
              <a:rPr lang="zh-CN" altLang="en-US" sz="2400" b="1"/>
              <a:t>。</a:t>
            </a:r>
            <a:r>
              <a:rPr lang="zh-CN" altLang="en-US" sz="2400"/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260350"/>
            <a:ext cx="7826375" cy="646113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汇编语言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577850" y="1984375"/>
            <a:ext cx="7483475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77850" y="1193800"/>
            <a:ext cx="74850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600" b="1">
                <a:solidFill>
                  <a:srgbClr val="0000FF"/>
                </a:solidFill>
              </a:rPr>
              <a:t>汇编和汇编程序</a:t>
            </a:r>
          </a:p>
        </p:txBody>
      </p:sp>
      <p:sp>
        <p:nvSpPr>
          <p:cNvPr id="20485" name="Oval 6"/>
          <p:cNvSpPr>
            <a:spLocks noChangeArrowheads="1"/>
          </p:cNvSpPr>
          <p:nvPr/>
        </p:nvSpPr>
        <p:spPr bwMode="auto">
          <a:xfrm>
            <a:off x="3503613" y="2414588"/>
            <a:ext cx="1368425" cy="1216025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587" tIns="49294" rIns="98587" bIns="49294" anchor="ctr"/>
          <a:lstStyle/>
          <a:p>
            <a:pPr algn="ctr"/>
            <a:r>
              <a:rPr kumimoji="1" lang="zh-CN" altLang="en-US" sz="2600" b="1">
                <a:solidFill>
                  <a:schemeClr val="hlink"/>
                </a:solidFill>
                <a:latin typeface="Times New Roman" pitchFamily="18" charset="0"/>
              </a:rPr>
              <a:t>汇编</a:t>
            </a:r>
          </a:p>
        </p:txBody>
      </p:sp>
      <p:sp>
        <p:nvSpPr>
          <p:cNvPr id="20486" name="AutoShape 7"/>
          <p:cNvSpPr>
            <a:spLocks noChangeArrowheads="1"/>
          </p:cNvSpPr>
          <p:nvPr/>
        </p:nvSpPr>
        <p:spPr bwMode="auto">
          <a:xfrm>
            <a:off x="2784475" y="2870200"/>
            <a:ext cx="503238" cy="457200"/>
          </a:xfrm>
          <a:prstGeom prst="rightArrow">
            <a:avLst>
              <a:gd name="adj1" fmla="val 50000"/>
              <a:gd name="adj2" fmla="val 290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587" tIns="49294" rIns="98587" bIns="49294" anchor="ctr"/>
          <a:lstStyle/>
          <a:p>
            <a:endParaRPr lang="zh-CN" altLang="en-US"/>
          </a:p>
        </p:txBody>
      </p:sp>
      <p:sp>
        <p:nvSpPr>
          <p:cNvPr id="20487" name="AutoShape 8"/>
          <p:cNvSpPr>
            <a:spLocks noChangeArrowheads="1"/>
          </p:cNvSpPr>
          <p:nvPr/>
        </p:nvSpPr>
        <p:spPr bwMode="auto">
          <a:xfrm>
            <a:off x="5087938" y="2795588"/>
            <a:ext cx="431800" cy="45561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587" tIns="49294" rIns="98587" bIns="49294" anchor="ctr"/>
          <a:lstStyle/>
          <a:p>
            <a:endParaRPr lang="zh-CN" altLang="en-US"/>
          </a:p>
        </p:txBody>
      </p:sp>
      <p:sp>
        <p:nvSpPr>
          <p:cNvPr id="20488" name="AutoShape 9"/>
          <p:cNvSpPr>
            <a:spLocks noChangeArrowheads="1"/>
          </p:cNvSpPr>
          <p:nvPr/>
        </p:nvSpPr>
        <p:spPr bwMode="auto">
          <a:xfrm>
            <a:off x="912813" y="2719388"/>
            <a:ext cx="1655762" cy="758825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587" tIns="49294" rIns="98587" bIns="49294" anchor="ctr"/>
          <a:lstStyle/>
          <a:p>
            <a:pPr algn="ctr"/>
            <a:r>
              <a:rPr kumimoji="1" lang="zh-CN" altLang="en-US">
                <a:latin typeface="Times New Roman" pitchFamily="18" charset="0"/>
              </a:rPr>
              <a:t>汇编语言</a:t>
            </a:r>
          </a:p>
          <a:p>
            <a:pPr algn="ctr"/>
            <a:r>
              <a:rPr kumimoji="1" lang="zh-CN" altLang="en-US" sz="2600" b="1">
                <a:solidFill>
                  <a:srgbClr val="0000FF"/>
                </a:solidFill>
                <a:latin typeface="Times New Roman" pitchFamily="18" charset="0"/>
              </a:rPr>
              <a:t>源程序</a:t>
            </a:r>
          </a:p>
        </p:txBody>
      </p:sp>
      <p:sp>
        <p:nvSpPr>
          <p:cNvPr id="20489" name="AutoShape 10"/>
          <p:cNvSpPr>
            <a:spLocks noChangeArrowheads="1"/>
          </p:cNvSpPr>
          <p:nvPr/>
        </p:nvSpPr>
        <p:spPr bwMode="auto">
          <a:xfrm>
            <a:off x="5808663" y="2643188"/>
            <a:ext cx="1655762" cy="760412"/>
          </a:xfrm>
          <a:prstGeom prst="flowChartAlternateProcess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587" tIns="49294" rIns="98587" bIns="49294" anchor="ctr"/>
          <a:lstStyle/>
          <a:p>
            <a:pPr algn="ctr"/>
            <a:r>
              <a:rPr kumimoji="1" lang="zh-CN" altLang="en-US" sz="2600" b="1">
                <a:solidFill>
                  <a:srgbClr val="FF0000"/>
                </a:solidFill>
                <a:latin typeface="Times New Roman" pitchFamily="18" charset="0"/>
              </a:rPr>
              <a:t>目标程序</a:t>
            </a:r>
          </a:p>
        </p:txBody>
      </p:sp>
      <p:sp>
        <p:nvSpPr>
          <p:cNvPr id="20490" name="Rectangle 11"/>
          <p:cNvSpPr>
            <a:spLocks noChangeArrowheads="1"/>
          </p:cNvSpPr>
          <p:nvPr/>
        </p:nvSpPr>
        <p:spPr bwMode="auto">
          <a:xfrm>
            <a:off x="3287713" y="4162425"/>
            <a:ext cx="2016125" cy="982663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8587" tIns="49294" rIns="98587" bIns="49294" anchor="ctr"/>
          <a:lstStyle/>
          <a:p>
            <a:pPr algn="ctr"/>
            <a:r>
              <a:rPr kumimoji="1" lang="zh-CN" altLang="en-US" sz="2600" b="1">
                <a:solidFill>
                  <a:schemeClr val="hlink"/>
                </a:solidFill>
                <a:latin typeface="Times New Roman" pitchFamily="18" charset="0"/>
              </a:rPr>
              <a:t>汇编程序</a:t>
            </a:r>
            <a:endParaRPr kumimoji="1" lang="en-US" altLang="zh-CN" sz="2600" b="1">
              <a:solidFill>
                <a:schemeClr val="hlink"/>
              </a:solidFill>
              <a:latin typeface="Times New Roman" pitchFamily="18" charset="0"/>
            </a:endParaRPr>
          </a:p>
          <a:p>
            <a:pPr algn="ctr"/>
            <a:r>
              <a:rPr kumimoji="1" lang="zh-CN" altLang="en-US" sz="2600" b="1">
                <a:solidFill>
                  <a:schemeClr val="hlink"/>
                </a:solidFill>
                <a:latin typeface="Times New Roman" pitchFamily="18" charset="0"/>
              </a:rPr>
              <a:t>（汇编器）</a:t>
            </a:r>
          </a:p>
        </p:txBody>
      </p:sp>
      <p:sp>
        <p:nvSpPr>
          <p:cNvPr id="20491" name="AutoShape 12"/>
          <p:cNvSpPr>
            <a:spLocks noChangeArrowheads="1"/>
          </p:cNvSpPr>
          <p:nvPr/>
        </p:nvSpPr>
        <p:spPr bwMode="auto">
          <a:xfrm>
            <a:off x="4079875" y="3783013"/>
            <a:ext cx="288925" cy="379412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8587" tIns="49294" rIns="98587" bIns="49294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260350"/>
            <a:ext cx="7826375" cy="646113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汇编语言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577850" y="1984375"/>
            <a:ext cx="7483475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77850" y="1193800"/>
            <a:ext cx="74850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600" b="1">
                <a:solidFill>
                  <a:srgbClr val="0000FF"/>
                </a:solidFill>
              </a:rPr>
              <a:t>汇编语言的优缺点</a:t>
            </a:r>
          </a:p>
        </p:txBody>
      </p:sp>
      <p:sp>
        <p:nvSpPr>
          <p:cNvPr id="21509" name="Text Box 12"/>
          <p:cNvSpPr txBox="1">
            <a:spLocks noChangeArrowheads="1"/>
          </p:cNvSpPr>
          <p:nvPr/>
        </p:nvSpPr>
        <p:spPr bwMode="auto">
          <a:xfrm>
            <a:off x="577850" y="1755775"/>
            <a:ext cx="4248150" cy="240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solidFill>
                  <a:schemeClr val="accent6"/>
                </a:solidFill>
                <a:latin typeface="宋体" pitchFamily="2" charset="-122"/>
              </a:rPr>
              <a:t>汇编语言与机器关系密切</a:t>
            </a: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solidFill>
                  <a:schemeClr val="accent6"/>
                </a:solidFill>
                <a:latin typeface="宋体" pitchFamily="2" charset="-122"/>
              </a:rPr>
              <a:t>汇编语言程序效率高</a:t>
            </a:r>
            <a:r>
              <a:rPr kumimoji="1" lang="zh-CN" altLang="en-US" sz="2400" b="1" dirty="0">
                <a:solidFill>
                  <a:schemeClr val="accent6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solidFill>
                  <a:schemeClr val="accent6"/>
                </a:solidFill>
                <a:latin typeface="宋体" pitchFamily="2" charset="-122"/>
              </a:rPr>
              <a:t>编写汇编语言源程序繁琐</a:t>
            </a:r>
            <a:r>
              <a:rPr kumimoji="1" lang="zh-CN" altLang="en-US" sz="2400" b="1" dirty="0">
                <a:solidFill>
                  <a:schemeClr val="accent6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solidFill>
                  <a:schemeClr val="accent6"/>
                </a:solidFill>
                <a:latin typeface="宋体" pitchFamily="2" charset="-122"/>
              </a:rPr>
              <a:t>汇编语言程序调试困难</a:t>
            </a:r>
            <a:r>
              <a:rPr kumimoji="1" lang="zh-CN" altLang="en-US" sz="2400" b="1" dirty="0">
                <a:solidFill>
                  <a:schemeClr val="accent6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1510" name="Rectangle 17"/>
          <p:cNvSpPr>
            <a:spLocks noChangeArrowheads="1"/>
          </p:cNvSpPr>
          <p:nvPr/>
        </p:nvSpPr>
        <p:spPr bwMode="auto">
          <a:xfrm>
            <a:off x="4373563" y="5265738"/>
            <a:ext cx="3671887" cy="6826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587" tIns="49294" rIns="98587" bIns="49294" anchor="ctr"/>
          <a:lstStyle/>
          <a:p>
            <a:pPr algn="ctr"/>
            <a:r>
              <a:rPr kumimoji="1" lang="zh-CN" altLang="en-US" sz="2600" b="1">
                <a:solidFill>
                  <a:srgbClr val="FF0000"/>
                </a:solidFill>
                <a:latin typeface="宋体" pitchFamily="2" charset="-122"/>
              </a:rPr>
              <a:t>与机器关系密切</a:t>
            </a:r>
          </a:p>
        </p:txBody>
      </p:sp>
      <p:sp>
        <p:nvSpPr>
          <p:cNvPr id="21511" name="Rectangle 18"/>
          <p:cNvSpPr>
            <a:spLocks noChangeArrowheads="1"/>
          </p:cNvSpPr>
          <p:nvPr/>
        </p:nvSpPr>
        <p:spPr bwMode="auto">
          <a:xfrm>
            <a:off x="4660900" y="3060700"/>
            <a:ext cx="792163" cy="1900238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587" tIns="49294" rIns="98587" bIns="49294" anchor="ctr"/>
          <a:lstStyle/>
          <a:p>
            <a:pPr algn="ctr"/>
            <a:r>
              <a:rPr kumimoji="1" lang="zh-CN" altLang="en-US" sz="2600" b="1">
                <a:solidFill>
                  <a:srgbClr val="FF0000"/>
                </a:solidFill>
                <a:latin typeface="宋体" pitchFamily="2" charset="-122"/>
              </a:rPr>
              <a:t>效</a:t>
            </a:r>
          </a:p>
          <a:p>
            <a:pPr algn="ctr"/>
            <a:r>
              <a:rPr kumimoji="1" lang="zh-CN" altLang="en-US" sz="2600" b="1">
                <a:solidFill>
                  <a:srgbClr val="FF0000"/>
                </a:solidFill>
                <a:latin typeface="宋体" pitchFamily="2" charset="-122"/>
              </a:rPr>
              <a:t>率</a:t>
            </a:r>
          </a:p>
          <a:p>
            <a:pPr algn="ctr"/>
            <a:r>
              <a:rPr kumimoji="1" lang="zh-CN" altLang="en-US" sz="2600" b="1">
                <a:solidFill>
                  <a:srgbClr val="FF0000"/>
                </a:solidFill>
                <a:latin typeface="宋体" pitchFamily="2" charset="-122"/>
              </a:rPr>
              <a:t>高</a:t>
            </a:r>
          </a:p>
        </p:txBody>
      </p:sp>
      <p:sp>
        <p:nvSpPr>
          <p:cNvPr id="21512" name="Rectangle 19"/>
          <p:cNvSpPr>
            <a:spLocks noChangeArrowheads="1"/>
          </p:cNvSpPr>
          <p:nvPr/>
        </p:nvSpPr>
        <p:spPr bwMode="auto">
          <a:xfrm>
            <a:off x="6245225" y="3060700"/>
            <a:ext cx="792163" cy="1900238"/>
          </a:xfrm>
          <a:prstGeom prst="rect">
            <a:avLst/>
          </a:prstGeom>
          <a:solidFill>
            <a:srgbClr val="7C73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587" tIns="49294" rIns="98587" bIns="49294" anchor="ctr"/>
          <a:lstStyle/>
          <a:p>
            <a:pPr algn="ctr"/>
            <a:r>
              <a:rPr kumimoji="1" lang="zh-CN" altLang="en-US" sz="2600" b="1">
                <a:latin typeface="宋体" pitchFamily="2" charset="-122"/>
              </a:rPr>
              <a:t>很</a:t>
            </a:r>
          </a:p>
          <a:p>
            <a:pPr algn="ctr"/>
            <a:r>
              <a:rPr kumimoji="1" lang="zh-CN" altLang="en-US" sz="2600" b="1">
                <a:latin typeface="宋体" pitchFamily="2" charset="-122"/>
              </a:rPr>
              <a:t>繁</a:t>
            </a:r>
          </a:p>
          <a:p>
            <a:pPr algn="ctr"/>
            <a:r>
              <a:rPr kumimoji="1" lang="zh-CN" altLang="en-US" sz="2600" b="1">
                <a:latin typeface="宋体" pitchFamily="2" charset="-122"/>
              </a:rPr>
              <a:t>琐</a:t>
            </a:r>
          </a:p>
        </p:txBody>
      </p:sp>
      <p:sp>
        <p:nvSpPr>
          <p:cNvPr id="21513" name="Rectangle 20"/>
          <p:cNvSpPr>
            <a:spLocks noChangeArrowheads="1"/>
          </p:cNvSpPr>
          <p:nvPr/>
        </p:nvSpPr>
        <p:spPr bwMode="auto">
          <a:xfrm>
            <a:off x="7181850" y="3060700"/>
            <a:ext cx="790575" cy="1900238"/>
          </a:xfrm>
          <a:prstGeom prst="rect">
            <a:avLst/>
          </a:prstGeom>
          <a:solidFill>
            <a:srgbClr val="7C73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587" tIns="49294" rIns="98587" bIns="49294" anchor="ctr"/>
          <a:lstStyle/>
          <a:p>
            <a:pPr algn="ctr" eaLnBrk="0" hangingPunct="0"/>
            <a:r>
              <a:rPr kumimoji="1" lang="zh-CN" altLang="en-US" sz="2600" b="1">
                <a:latin typeface="宋体" pitchFamily="2" charset="-122"/>
              </a:rPr>
              <a:t>难</a:t>
            </a:r>
          </a:p>
          <a:p>
            <a:pPr algn="ctr" eaLnBrk="0" hangingPunct="0"/>
            <a:r>
              <a:rPr kumimoji="1" lang="zh-CN" altLang="en-US" sz="2600" b="1">
                <a:latin typeface="宋体" pitchFamily="2" charset="-122"/>
              </a:rPr>
              <a:t>调</a:t>
            </a:r>
          </a:p>
          <a:p>
            <a:pPr algn="ctr" eaLnBrk="0" hangingPunct="0"/>
            <a:r>
              <a:rPr kumimoji="1" lang="zh-CN" altLang="en-US" sz="2600" b="1">
                <a:latin typeface="宋体" pitchFamily="2" charset="-122"/>
              </a:rPr>
              <a:t>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nimBg="1"/>
      <p:bldP spid="21511" grpId="0" animBg="1"/>
      <p:bldP spid="21512" grpId="0" animBg="1"/>
      <p:bldP spid="215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260350"/>
            <a:ext cx="7826375" cy="646113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汇编语言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19125" y="1563688"/>
            <a:ext cx="7485063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577850" y="1049338"/>
            <a:ext cx="74850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600" b="1">
                <a:solidFill>
                  <a:srgbClr val="0000FF"/>
                </a:solidFill>
              </a:rPr>
              <a:t>语言的发展</a:t>
            </a:r>
          </a:p>
        </p:txBody>
      </p:sp>
      <p:sp>
        <p:nvSpPr>
          <p:cNvPr id="22533" name="Rectangle 7"/>
          <p:cNvSpPr>
            <a:spLocks noChangeArrowheads="1"/>
          </p:cNvSpPr>
          <p:nvPr/>
        </p:nvSpPr>
        <p:spPr bwMode="auto">
          <a:xfrm>
            <a:off x="4794250" y="5700713"/>
            <a:ext cx="3384550" cy="45561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8587" tIns="49294" rIns="98587" bIns="49294" anchor="ctr"/>
          <a:lstStyle/>
          <a:p>
            <a:pPr algn="ctr">
              <a:defRPr/>
            </a:pPr>
            <a:r>
              <a:rPr kumimoji="1" lang="zh-CN" altLang="en-US" sz="2600" dirty="0">
                <a:latin typeface="Times New Roman" pitchFamily="18" charset="0"/>
              </a:rPr>
              <a:t>机器（处理器）</a:t>
            </a:r>
          </a:p>
        </p:txBody>
      </p:sp>
      <p:sp>
        <p:nvSpPr>
          <p:cNvPr id="22534" name="Oval 8"/>
          <p:cNvSpPr>
            <a:spLocks noChangeArrowheads="1"/>
          </p:cNvSpPr>
          <p:nvPr/>
        </p:nvSpPr>
        <p:spPr bwMode="auto">
          <a:xfrm>
            <a:off x="4932363" y="4521200"/>
            <a:ext cx="2592387" cy="9874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587" tIns="49294" rIns="98587" bIns="49294" anchor="ctr"/>
          <a:lstStyle/>
          <a:p>
            <a:pPr algn="ctr"/>
            <a:r>
              <a:rPr kumimoji="1" lang="zh-CN" altLang="en-US" sz="2600" b="1">
                <a:latin typeface="Times New Roman" pitchFamily="18" charset="0"/>
              </a:rPr>
              <a:t>机器语言</a:t>
            </a:r>
          </a:p>
        </p:txBody>
      </p:sp>
      <p:sp>
        <p:nvSpPr>
          <p:cNvPr id="22535" name="Oval 9"/>
          <p:cNvSpPr>
            <a:spLocks noChangeArrowheads="1"/>
          </p:cNvSpPr>
          <p:nvPr/>
        </p:nvSpPr>
        <p:spPr bwMode="auto">
          <a:xfrm>
            <a:off x="5010150" y="2924175"/>
            <a:ext cx="2592388" cy="989013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8587" tIns="49294" rIns="98587" bIns="49294" anchor="ctr"/>
          <a:lstStyle/>
          <a:p>
            <a:pPr algn="ctr"/>
            <a:r>
              <a:rPr kumimoji="1" lang="zh-CN" altLang="en-US" sz="2600" b="1">
                <a:latin typeface="Times New Roman" pitchFamily="18" charset="0"/>
              </a:rPr>
              <a:t>汇编语言</a:t>
            </a:r>
          </a:p>
        </p:txBody>
      </p:sp>
      <p:sp>
        <p:nvSpPr>
          <p:cNvPr id="22536" name="Oval 10"/>
          <p:cNvSpPr>
            <a:spLocks noChangeArrowheads="1"/>
          </p:cNvSpPr>
          <p:nvPr/>
        </p:nvSpPr>
        <p:spPr bwMode="auto">
          <a:xfrm>
            <a:off x="4938713" y="1481138"/>
            <a:ext cx="2592387" cy="987425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587" tIns="49294" rIns="98587" bIns="49294" anchor="ctr"/>
          <a:lstStyle/>
          <a:p>
            <a:pPr algn="ctr"/>
            <a:r>
              <a:rPr kumimoji="1" lang="zh-CN" altLang="en-US" sz="2600" b="1">
                <a:latin typeface="Times New Roman" pitchFamily="18" charset="0"/>
              </a:rPr>
              <a:t>高级语言</a:t>
            </a:r>
          </a:p>
        </p:txBody>
      </p:sp>
      <p:sp>
        <p:nvSpPr>
          <p:cNvPr id="22537" name="AutoShape 11"/>
          <p:cNvSpPr>
            <a:spLocks noChangeArrowheads="1"/>
          </p:cNvSpPr>
          <p:nvPr/>
        </p:nvSpPr>
        <p:spPr bwMode="auto">
          <a:xfrm rot="10800000">
            <a:off x="6091238" y="2544763"/>
            <a:ext cx="358775" cy="303212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8587" tIns="49294" rIns="98587" bIns="49294" anchor="ctr"/>
          <a:lstStyle/>
          <a:p>
            <a:endParaRPr lang="zh-CN" altLang="en-US"/>
          </a:p>
        </p:txBody>
      </p:sp>
      <p:sp>
        <p:nvSpPr>
          <p:cNvPr id="22538" name="AutoShape 12"/>
          <p:cNvSpPr>
            <a:spLocks noChangeArrowheads="1"/>
          </p:cNvSpPr>
          <p:nvPr/>
        </p:nvSpPr>
        <p:spPr bwMode="auto">
          <a:xfrm rot="10800000">
            <a:off x="6091238" y="4052888"/>
            <a:ext cx="358775" cy="303212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587" tIns="49294" rIns="98587" bIns="49294" anchor="ctr"/>
          <a:lstStyle/>
          <a:p>
            <a:endParaRPr lang="zh-CN" altLang="en-US"/>
          </a:p>
        </p:txBody>
      </p:sp>
      <p:sp>
        <p:nvSpPr>
          <p:cNvPr id="22539" name="Rectangle 13"/>
          <p:cNvSpPr>
            <a:spLocks noChangeArrowheads="1"/>
          </p:cNvSpPr>
          <p:nvPr/>
        </p:nvSpPr>
        <p:spPr bwMode="auto">
          <a:xfrm>
            <a:off x="1122363" y="1738313"/>
            <a:ext cx="2909887" cy="4572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587" tIns="49294" rIns="98587" bIns="49294" anchor="ctr"/>
          <a:lstStyle/>
          <a:p>
            <a:pPr>
              <a:defRPr/>
            </a:pPr>
            <a:r>
              <a:rPr kumimoji="1" lang="en-US" altLang="zh-CN" sz="2400" dirty="0">
                <a:latin typeface="+mn-lt"/>
              </a:rPr>
              <a:t>count = i+3;</a:t>
            </a:r>
          </a:p>
        </p:txBody>
      </p:sp>
      <p:sp>
        <p:nvSpPr>
          <p:cNvPr id="22540" name="Rectangle 14"/>
          <p:cNvSpPr>
            <a:spLocks noChangeArrowheads="1"/>
          </p:cNvSpPr>
          <p:nvPr/>
        </p:nvSpPr>
        <p:spPr bwMode="auto">
          <a:xfrm>
            <a:off x="1122363" y="2703513"/>
            <a:ext cx="2909887" cy="1292225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8587" tIns="49294" rIns="98587" bIns="49294" anchor="ctr"/>
          <a:lstStyle/>
          <a:p>
            <a:pPr>
              <a:defRPr/>
            </a:pPr>
            <a:r>
              <a:rPr kumimoji="1" lang="en-US" altLang="zh-CN" sz="2400" dirty="0" err="1">
                <a:latin typeface="+mn-lt"/>
              </a:rPr>
              <a:t>mov</a:t>
            </a:r>
            <a:r>
              <a:rPr kumimoji="1" lang="en-US" altLang="zh-CN" sz="2400" dirty="0">
                <a:latin typeface="+mn-lt"/>
              </a:rPr>
              <a:t>	ax,[2000h]</a:t>
            </a:r>
          </a:p>
          <a:p>
            <a:pPr>
              <a:defRPr/>
            </a:pPr>
            <a:r>
              <a:rPr kumimoji="1" lang="en-US" altLang="zh-CN" sz="2400" dirty="0">
                <a:latin typeface="+mn-lt"/>
              </a:rPr>
              <a:t>add	ax,3</a:t>
            </a:r>
          </a:p>
          <a:p>
            <a:pPr>
              <a:defRPr/>
            </a:pPr>
            <a:r>
              <a:rPr kumimoji="1" lang="en-US" altLang="zh-CN" sz="2400" dirty="0" err="1">
                <a:latin typeface="+mn-lt"/>
              </a:rPr>
              <a:t>mov</a:t>
            </a:r>
            <a:r>
              <a:rPr kumimoji="1" lang="en-US" altLang="zh-CN" sz="2400" dirty="0">
                <a:latin typeface="+mn-lt"/>
              </a:rPr>
              <a:t>	[2002h],ax</a:t>
            </a:r>
          </a:p>
        </p:txBody>
      </p:sp>
      <p:sp>
        <p:nvSpPr>
          <p:cNvPr id="22541" name="Rectangle 15"/>
          <p:cNvSpPr>
            <a:spLocks noChangeArrowheads="1"/>
          </p:cNvSpPr>
          <p:nvPr/>
        </p:nvSpPr>
        <p:spPr bwMode="auto">
          <a:xfrm>
            <a:off x="1122363" y="4437063"/>
            <a:ext cx="2909887" cy="1216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587" tIns="49294" rIns="98587" bIns="49294" anchor="ctr"/>
          <a:lstStyle/>
          <a:p>
            <a:pPr>
              <a:defRPr/>
            </a:pPr>
            <a:r>
              <a:rPr kumimoji="1" lang="en-US" altLang="zh-CN" sz="2400" dirty="0">
                <a:latin typeface="+mn-lt"/>
              </a:rPr>
              <a:t>a10020</a:t>
            </a:r>
          </a:p>
          <a:p>
            <a:pPr>
              <a:defRPr/>
            </a:pPr>
            <a:r>
              <a:rPr kumimoji="1" lang="en-US" altLang="zh-CN" sz="2400" dirty="0">
                <a:latin typeface="+mn-lt"/>
              </a:rPr>
              <a:t>050300</a:t>
            </a:r>
          </a:p>
          <a:p>
            <a:pPr>
              <a:defRPr/>
            </a:pPr>
            <a:r>
              <a:rPr kumimoji="1" lang="en-US" altLang="zh-CN" sz="2400" dirty="0">
                <a:latin typeface="+mn-lt"/>
              </a:rPr>
              <a:t>a30220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  <p:bldP spid="22534" grpId="0" animBg="1"/>
      <p:bldP spid="22535" grpId="0" animBg="1"/>
      <p:bldP spid="22536" grpId="0" animBg="1"/>
      <p:bldP spid="22537" grpId="0" animBg="1"/>
      <p:bldP spid="225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260350"/>
            <a:ext cx="7826375" cy="646113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*应用汇编语言的场合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77850" y="1984375"/>
            <a:ext cx="7483475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576263" y="1325563"/>
            <a:ext cx="7485062" cy="240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1" lang="zh-CN" altLang="en-US" sz="2600" b="1" dirty="0">
                <a:latin typeface="+mn-ea"/>
                <a:ea typeface="+mn-ea"/>
              </a:rPr>
              <a:t>执行时间</a:t>
            </a:r>
            <a:r>
              <a:rPr kumimoji="1" lang="en-US" altLang="zh-CN" sz="2600" b="1" dirty="0">
                <a:latin typeface="+mn-ea"/>
                <a:ea typeface="+mn-ea"/>
              </a:rPr>
              <a:t>/</a:t>
            </a:r>
            <a:r>
              <a:rPr kumimoji="1" lang="zh-CN" altLang="en-US" sz="2600" b="1" dirty="0">
                <a:latin typeface="+mn-ea"/>
                <a:ea typeface="+mn-ea"/>
              </a:rPr>
              <a:t>存储容量有较高要求</a:t>
            </a:r>
          </a:p>
          <a:p>
            <a:pPr algn="just"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1" lang="zh-CN" altLang="en-US" sz="2600" b="1" dirty="0">
                <a:latin typeface="+mn-ea"/>
                <a:ea typeface="+mn-ea"/>
              </a:rPr>
              <a:t>需要提高大型软件效率</a:t>
            </a:r>
          </a:p>
          <a:p>
            <a:pPr algn="just"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1" lang="zh-CN" altLang="en-US" sz="2600" b="1" dirty="0">
                <a:latin typeface="+mn-ea"/>
                <a:ea typeface="+mn-ea"/>
              </a:rPr>
              <a:t>软件要直接和有效控制硬件</a:t>
            </a:r>
          </a:p>
          <a:p>
            <a:pPr algn="just"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1" lang="zh-CN" altLang="en-US" sz="2600" b="1" dirty="0">
                <a:latin typeface="+mn-ea"/>
                <a:ea typeface="+mn-ea"/>
              </a:rPr>
              <a:t>没有合适的高级语言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3311525" y="4284663"/>
            <a:ext cx="50355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/>
          <a:p>
            <a:r>
              <a:rPr kumimoji="1" lang="zh-CN" altLang="en-US" sz="3000" b="1">
                <a:solidFill>
                  <a:srgbClr val="FF0000"/>
                </a:solidFill>
              </a:rPr>
              <a:t>适度地追求</a:t>
            </a:r>
            <a:r>
              <a:rPr kumimoji="1" lang="zh-CN" altLang="en-US" sz="3000" b="1">
                <a:solidFill>
                  <a:srgbClr val="FF0000"/>
                </a:solidFill>
                <a:latin typeface="Arial" charset="0"/>
              </a:rPr>
              <a:t>“</a:t>
            </a:r>
            <a:r>
              <a:rPr kumimoji="1" lang="zh-CN" altLang="en-US" sz="3000" b="1">
                <a:solidFill>
                  <a:srgbClr val="FF0000"/>
                </a:solidFill>
              </a:rPr>
              <a:t>时空</a:t>
            </a:r>
            <a:r>
              <a:rPr kumimoji="1" lang="zh-CN" altLang="en-US" sz="3000" b="1">
                <a:solidFill>
                  <a:srgbClr val="FF0000"/>
                </a:solidFill>
                <a:latin typeface="Arial" charset="0"/>
              </a:rPr>
              <a:t>”</a:t>
            </a:r>
            <a:r>
              <a:rPr kumimoji="1" lang="zh-CN" altLang="en-US" sz="3000" b="1">
                <a:solidFill>
                  <a:srgbClr val="FF0000"/>
                </a:solidFill>
              </a:rPr>
              <a:t>效率</a:t>
            </a:r>
            <a:r>
              <a:rPr kumimoji="1" lang="en-US" altLang="zh-CN" sz="3000" b="1">
                <a:solidFill>
                  <a:srgbClr val="FF0000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260350"/>
            <a:ext cx="7826375" cy="646113"/>
          </a:xfrm>
        </p:spPr>
        <p:txBody>
          <a:bodyPr/>
          <a:lstStyle/>
          <a:p>
            <a:pPr eaLnBrk="1" hangingPunct="1"/>
            <a:r>
              <a:rPr lang="en-US" altLang="zh-CN" sz="4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4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数据的表示和存储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577850" y="1984375"/>
            <a:ext cx="7483475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77850" y="1116013"/>
            <a:ext cx="7485063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1.3.1  </a:t>
            </a:r>
            <a:r>
              <a:rPr lang="zh-CN" altLang="en-US" sz="3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数值数据的表示</a:t>
            </a: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1.3.2  </a:t>
            </a:r>
            <a:r>
              <a:rPr lang="zh-CN" altLang="en-US" sz="3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非数值数据的表示</a:t>
            </a: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1.3.3  </a:t>
            </a:r>
            <a:r>
              <a:rPr lang="zh-CN" altLang="en-US" sz="3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基本数据类型</a:t>
            </a: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1.3.4  </a:t>
            </a:r>
            <a:r>
              <a:rPr lang="zh-CN" altLang="en-US" sz="3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数据的存储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260350"/>
            <a:ext cx="7826375" cy="646113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1.3.1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数值数据的表示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577850" y="1984375"/>
            <a:ext cx="7483475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77850" y="1238250"/>
            <a:ext cx="7485063" cy="402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600"/>
              </a:lnSpc>
              <a:spcBef>
                <a:spcPts val="1800"/>
              </a:spcBef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数的二进制表示</a:t>
            </a:r>
          </a:p>
          <a:p>
            <a:pPr algn="just" eaLnBrk="1" hangingPunct="1">
              <a:lnSpc>
                <a:spcPts val="3600"/>
              </a:lnSpc>
              <a:spcBef>
                <a:spcPts val="1800"/>
              </a:spcBef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有符号数的补码表示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</a:p>
          <a:p>
            <a:pPr algn="just" eaLnBrk="1" hangingPunct="1">
              <a:lnSpc>
                <a:spcPts val="3600"/>
              </a:lnSpc>
              <a:spcBef>
                <a:spcPts val="1800"/>
              </a:spcBef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符号扩展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</a:p>
          <a:p>
            <a:pPr algn="just" eaLnBrk="1" hangingPunct="1">
              <a:lnSpc>
                <a:spcPts val="3600"/>
              </a:lnSpc>
              <a:spcBef>
                <a:spcPts val="1800"/>
              </a:spcBef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数值数据的表示范围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</a:p>
          <a:p>
            <a:pPr algn="just" eaLnBrk="1" hangingPunct="1">
              <a:lnSpc>
                <a:spcPts val="3600"/>
              </a:lnSpc>
              <a:spcBef>
                <a:spcPts val="1800"/>
              </a:spcBef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+mn-ea"/>
                <a:ea typeface="+mn-ea"/>
              </a:rPr>
              <a:t>BCD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码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</a:p>
          <a:p>
            <a:pPr algn="just" eaLnBrk="1" hangingPunct="1">
              <a:lnSpc>
                <a:spcPts val="3600"/>
              </a:lnSpc>
              <a:spcBef>
                <a:spcPts val="1800"/>
              </a:spcBef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十六进制表示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260350"/>
            <a:ext cx="7826375" cy="646113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1.3.1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数值数据的表示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509588" y="1122363"/>
            <a:ext cx="748665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2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0000FF"/>
                </a:solidFill>
              </a:rPr>
              <a:t>数的二进制表示</a:t>
            </a:r>
          </a:p>
          <a:p>
            <a:pPr algn="just" eaLnBrk="1" hangingPunct="1">
              <a:lnSpc>
                <a:spcPts val="32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0000FF"/>
                </a:solidFill>
              </a:rPr>
              <a:t>有符号数的补码表示</a:t>
            </a:r>
            <a:r>
              <a:rPr lang="zh-CN" altLang="en-US" sz="2800">
                <a:solidFill>
                  <a:srgbClr val="0000FF"/>
                </a:solidFill>
              </a:rPr>
              <a:t> </a:t>
            </a:r>
          </a:p>
          <a:p>
            <a:pPr algn="just" eaLnBrk="1" hangingPunct="1">
              <a:lnSpc>
                <a:spcPts val="32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0000FF"/>
                </a:solidFill>
              </a:rPr>
              <a:t>符号扩展</a:t>
            </a:r>
            <a:r>
              <a:rPr lang="zh-CN" altLang="en-US" sz="280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506413" y="2919413"/>
            <a:ext cx="8062912" cy="208438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587" tIns="49294" rIns="98587" bIns="49294" anchor="ctr"/>
          <a:lstStyle/>
          <a:p>
            <a:r>
              <a:rPr kumimoji="1" lang="zh-CN" altLang="en-US" sz="2400" b="1">
                <a:solidFill>
                  <a:srgbClr val="006699"/>
                </a:solidFill>
                <a:latin typeface="Times New Roman" pitchFamily="18" charset="0"/>
              </a:rPr>
              <a:t>十进制数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21</a:t>
            </a:r>
            <a:r>
              <a:rPr kumimoji="1" lang="zh-CN" altLang="en-US" sz="2400" b="1">
                <a:solidFill>
                  <a:srgbClr val="006699"/>
                </a:solidFill>
                <a:latin typeface="Times New Roman" pitchFamily="18" charset="0"/>
              </a:rPr>
              <a:t>：</a:t>
            </a:r>
          </a:p>
          <a:p>
            <a:r>
              <a:rPr kumimoji="1" lang="en-US" altLang="zh-CN" sz="2400" b="1">
                <a:solidFill>
                  <a:srgbClr val="006699"/>
                </a:solidFill>
                <a:latin typeface="Times New Roman" pitchFamily="18" charset="0"/>
              </a:rPr>
              <a:t>8</a:t>
            </a:r>
            <a:r>
              <a:rPr kumimoji="1" lang="zh-CN" altLang="en-US" sz="2400" b="1">
                <a:solidFill>
                  <a:srgbClr val="006699"/>
                </a:solidFill>
                <a:latin typeface="Times New Roman" pitchFamily="18" charset="0"/>
              </a:rPr>
              <a:t>位                                                      </a:t>
            </a:r>
            <a:r>
              <a:rPr kumimoji="1" lang="en-US" altLang="zh-CN" sz="2400" b="1">
                <a:solidFill>
                  <a:srgbClr val="006699"/>
                </a:solidFill>
                <a:latin typeface="Times New Roman" pitchFamily="18" charset="0"/>
              </a:rPr>
              <a:t>00010101                   15H </a:t>
            </a:r>
          </a:p>
          <a:p>
            <a:r>
              <a:rPr kumimoji="1" lang="en-US" altLang="zh-CN" sz="2400" b="1">
                <a:solidFill>
                  <a:srgbClr val="006699"/>
                </a:solidFill>
                <a:latin typeface="Times New Roman" pitchFamily="18" charset="0"/>
              </a:rPr>
              <a:t>16</a:t>
            </a:r>
            <a:r>
              <a:rPr kumimoji="1" lang="zh-CN" altLang="en-US" sz="2400" b="1">
                <a:solidFill>
                  <a:srgbClr val="006699"/>
                </a:solidFill>
                <a:latin typeface="Times New Roman" pitchFamily="18" charset="0"/>
              </a:rPr>
              <a:t>位                                 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00000000</a:t>
            </a:r>
            <a:r>
              <a:rPr kumimoji="1" lang="en-US" altLang="zh-CN" sz="2400" b="1">
                <a:solidFill>
                  <a:srgbClr val="006699"/>
                </a:solidFill>
                <a:latin typeface="Times New Roman" pitchFamily="18" charset="0"/>
              </a:rPr>
              <a:t> 00010101             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00</a:t>
            </a:r>
            <a:r>
              <a:rPr kumimoji="1" lang="en-US" altLang="zh-CN" sz="2400" b="1">
                <a:solidFill>
                  <a:srgbClr val="006699"/>
                </a:solidFill>
                <a:latin typeface="Times New Roman" pitchFamily="18" charset="0"/>
              </a:rPr>
              <a:t>15H</a:t>
            </a:r>
          </a:p>
          <a:p>
            <a:r>
              <a:rPr kumimoji="1" lang="en-US" altLang="zh-CN" sz="2400" b="1">
                <a:solidFill>
                  <a:srgbClr val="006699"/>
                </a:solidFill>
                <a:latin typeface="Times New Roman" pitchFamily="18" charset="0"/>
              </a:rPr>
              <a:t>32</a:t>
            </a:r>
            <a:r>
              <a:rPr kumimoji="1" lang="zh-CN" altLang="en-US" sz="2400" b="1">
                <a:solidFill>
                  <a:srgbClr val="006699"/>
                </a:solidFill>
                <a:latin typeface="Times New Roman" pitchFamily="18" charset="0"/>
              </a:rPr>
              <a:t>位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00000000 00000000 00000000</a:t>
            </a:r>
            <a:r>
              <a:rPr kumimoji="1" lang="en-US" altLang="zh-CN" sz="2400" b="1">
                <a:solidFill>
                  <a:srgbClr val="006699"/>
                </a:solidFill>
                <a:latin typeface="Times New Roman" pitchFamily="18" charset="0"/>
              </a:rPr>
              <a:t> 00010101    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0000 00</a:t>
            </a:r>
            <a:r>
              <a:rPr kumimoji="1" lang="en-US" altLang="zh-CN" sz="2400" b="1">
                <a:solidFill>
                  <a:srgbClr val="006699"/>
                </a:solidFill>
                <a:latin typeface="Times New Roman" pitchFamily="18" charset="0"/>
              </a:rPr>
              <a:t>15H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6188075" y="5454650"/>
            <a:ext cx="2381250" cy="557213"/>
          </a:xfrm>
          <a:prstGeom prst="wedgeRoundRectCallout">
            <a:avLst>
              <a:gd name="adj1" fmla="val 37500"/>
              <a:gd name="adj2" fmla="val -103094"/>
              <a:gd name="adj3" fmla="val 16667"/>
            </a:avLst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7" tIns="49294" rIns="98587" bIns="49294" anchor="ctr"/>
          <a:lstStyle/>
          <a:p>
            <a:pPr algn="ctr">
              <a:defRPr/>
            </a:pPr>
            <a:r>
              <a:rPr lang="en-US" altLang="zh-CN" sz="2100" b="1" dirty="0">
                <a:solidFill>
                  <a:schemeClr val="tx1"/>
                </a:solidFill>
              </a:rPr>
              <a:t>H</a:t>
            </a:r>
            <a:r>
              <a:rPr lang="zh-CN" altLang="en-US" sz="2100" b="1" dirty="0">
                <a:solidFill>
                  <a:schemeClr val="tx1"/>
                </a:solidFill>
              </a:rPr>
              <a:t>表示十六进制</a:t>
            </a:r>
            <a:endParaRPr lang="zh-CN" altLang="en-US" sz="2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260350"/>
            <a:ext cx="7826375" cy="646113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1.3.1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数值数据的表示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509588" y="1122363"/>
            <a:ext cx="748665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2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0000FF"/>
                </a:solidFill>
              </a:rPr>
              <a:t>数的二进制表示</a:t>
            </a:r>
          </a:p>
          <a:p>
            <a:pPr algn="just" eaLnBrk="1" hangingPunct="1">
              <a:lnSpc>
                <a:spcPts val="32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0000FF"/>
                </a:solidFill>
              </a:rPr>
              <a:t>有符号数的补码表示</a:t>
            </a:r>
            <a:r>
              <a:rPr lang="zh-CN" altLang="en-US" sz="2800">
                <a:solidFill>
                  <a:srgbClr val="0000FF"/>
                </a:solidFill>
              </a:rPr>
              <a:t> </a:t>
            </a:r>
          </a:p>
          <a:p>
            <a:pPr algn="just" eaLnBrk="1" hangingPunct="1">
              <a:lnSpc>
                <a:spcPts val="32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0000FF"/>
                </a:solidFill>
              </a:rPr>
              <a:t>符号扩展</a:t>
            </a:r>
            <a:r>
              <a:rPr lang="zh-CN" altLang="en-US" sz="280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506413" y="2919413"/>
            <a:ext cx="8062912" cy="208438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587" tIns="49294" rIns="98587" bIns="49294" anchor="ctr"/>
          <a:lstStyle/>
          <a:p>
            <a:r>
              <a:rPr kumimoji="1" lang="zh-CN" altLang="en-US" sz="2400" b="1" dirty="0">
                <a:solidFill>
                  <a:srgbClr val="006699"/>
                </a:solidFill>
                <a:latin typeface="Times New Roman" pitchFamily="18" charset="0"/>
              </a:rPr>
              <a:t>十进制数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-3</a:t>
            </a:r>
            <a:r>
              <a:rPr kumimoji="1" lang="zh-CN" altLang="en-US" sz="2400" b="1" dirty="0">
                <a:solidFill>
                  <a:srgbClr val="006699"/>
                </a:solidFill>
                <a:latin typeface="Times New Roman" pitchFamily="18" charset="0"/>
              </a:rPr>
              <a:t>：</a:t>
            </a:r>
          </a:p>
          <a:p>
            <a:r>
              <a:rPr kumimoji="1" lang="zh-CN" altLang="en-US" sz="2400" b="1" dirty="0">
                <a:solidFill>
                  <a:srgbClr val="006699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solidFill>
                  <a:srgbClr val="006699"/>
                </a:solidFill>
                <a:latin typeface="Times New Roman" pitchFamily="18" charset="0"/>
              </a:rPr>
              <a:t>8</a:t>
            </a:r>
            <a:r>
              <a:rPr kumimoji="1" lang="zh-CN" altLang="en-US" sz="2400" b="1" dirty="0">
                <a:solidFill>
                  <a:srgbClr val="006699"/>
                </a:solidFill>
                <a:latin typeface="Times New Roman" pitchFamily="18" charset="0"/>
              </a:rPr>
              <a:t>位                                                     </a:t>
            </a:r>
            <a:r>
              <a:rPr kumimoji="1" lang="en-US" altLang="zh-CN" sz="2400" b="1" dirty="0">
                <a:solidFill>
                  <a:srgbClr val="006699"/>
                </a:solidFill>
                <a:latin typeface="Times New Roman" pitchFamily="18" charset="0"/>
              </a:rPr>
              <a:t>11111101                    FDH</a:t>
            </a:r>
          </a:p>
          <a:p>
            <a:r>
              <a:rPr kumimoji="1" lang="en-US" altLang="zh-CN" sz="2400" b="1" dirty="0">
                <a:solidFill>
                  <a:srgbClr val="006699"/>
                </a:solidFill>
                <a:latin typeface="Times New Roman" pitchFamily="18" charset="0"/>
              </a:rPr>
              <a:t> 16</a:t>
            </a:r>
            <a:r>
              <a:rPr kumimoji="1" lang="zh-CN" altLang="en-US" sz="2400" b="1" dirty="0">
                <a:solidFill>
                  <a:srgbClr val="006699"/>
                </a:solidFill>
                <a:latin typeface="Times New Roman" pitchFamily="18" charset="0"/>
              </a:rPr>
              <a:t>位                                   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11111111</a:t>
            </a:r>
            <a:r>
              <a:rPr kumimoji="1" lang="en-US" altLang="zh-CN" sz="2400" b="1" dirty="0">
                <a:solidFill>
                  <a:srgbClr val="006699"/>
                </a:solidFill>
                <a:latin typeface="Times New Roman" pitchFamily="18" charset="0"/>
              </a:rPr>
              <a:t> 11111101              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FF</a:t>
            </a:r>
            <a:r>
              <a:rPr kumimoji="1" lang="en-US" altLang="zh-CN" sz="2400" b="1" dirty="0">
                <a:solidFill>
                  <a:srgbClr val="006699"/>
                </a:solidFill>
                <a:latin typeface="Times New Roman" pitchFamily="18" charset="0"/>
              </a:rPr>
              <a:t>FDH</a:t>
            </a:r>
          </a:p>
          <a:p>
            <a:r>
              <a:rPr kumimoji="1" lang="en-US" altLang="zh-CN" sz="2400" b="1" dirty="0">
                <a:solidFill>
                  <a:srgbClr val="006699"/>
                </a:solidFill>
                <a:latin typeface="Times New Roman" pitchFamily="18" charset="0"/>
              </a:rPr>
              <a:t> 32</a:t>
            </a:r>
            <a:r>
              <a:rPr kumimoji="1" lang="zh-CN" altLang="en-US" sz="2400" b="1" dirty="0">
                <a:solidFill>
                  <a:srgbClr val="006699"/>
                </a:solidFill>
                <a:latin typeface="Times New Roman" pitchFamily="18" charset="0"/>
              </a:rPr>
              <a:t>位    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11111111 11111111 11111111</a:t>
            </a:r>
            <a:r>
              <a:rPr kumimoji="1" lang="en-US" altLang="zh-CN" sz="2400" b="1" dirty="0">
                <a:solidFill>
                  <a:srgbClr val="006699"/>
                </a:solidFill>
                <a:latin typeface="Times New Roman" pitchFamily="18" charset="0"/>
              </a:rPr>
              <a:t> 11111101    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FFFF FF</a:t>
            </a:r>
            <a:r>
              <a:rPr kumimoji="1" lang="en-US" altLang="zh-CN" sz="2400" b="1" dirty="0">
                <a:solidFill>
                  <a:srgbClr val="006699"/>
                </a:solidFill>
                <a:latin typeface="Times New Roman" pitchFamily="18" charset="0"/>
              </a:rPr>
              <a:t>FDH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3AE673DF-6D4D-421C-BC35-9D7AA9F26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386" y="1116013"/>
            <a:ext cx="7687990" cy="3600400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学习内容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、学习并掌握</a:t>
            </a:r>
            <a:r>
              <a:rPr lang="en-US" altLang="zh-CN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X86</a:t>
            </a:r>
            <a:r>
              <a:rPr lang="zh-CN" altLang="en-US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系列</a:t>
            </a:r>
            <a:r>
              <a:rPr lang="en-US" altLang="zh-CN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</a:t>
            </a:r>
            <a:r>
              <a:rPr lang="zh-CN" altLang="en-US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lang="en-US" altLang="zh-CN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r>
              <a:rPr lang="zh-CN" altLang="en-US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位汇编语言程序设计</a:t>
            </a:r>
            <a:endParaRPr lang="en-US" altLang="zh-CN" sz="24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、学习了解华为鲲鹏</a:t>
            </a:r>
            <a:r>
              <a:rPr lang="en-US" altLang="zh-CN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</a:t>
            </a:r>
            <a:r>
              <a:rPr lang="zh-CN" altLang="en-US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处理器汇编语言程序设计</a:t>
            </a:r>
            <a:endParaRPr lang="en-US" altLang="zh-CN" sz="24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altLang="zh-CN" sz="24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学习评价方式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、平时表现、作业</a:t>
            </a:r>
            <a:endParaRPr lang="en-US" altLang="zh-CN" sz="24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、课程实验</a:t>
            </a:r>
            <a:endParaRPr lang="en-US" altLang="zh-CN" sz="24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、期末考试</a:t>
            </a:r>
            <a:endParaRPr lang="en-US" altLang="zh-CN" sz="24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36BA81-61FF-475E-970A-38B649119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44463"/>
            <a:ext cx="78263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587" tIns="49294" rIns="98587" bIns="49294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92935" algn="l" rtl="0" fontAlgn="base">
              <a:spcBef>
                <a:spcPct val="0"/>
              </a:spcBef>
              <a:spcAft>
                <a:spcPct val="0"/>
              </a:spcAft>
              <a:defRPr sz="41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85871" algn="l" rtl="0" fontAlgn="base">
              <a:spcBef>
                <a:spcPct val="0"/>
              </a:spcBef>
              <a:spcAft>
                <a:spcPct val="0"/>
              </a:spcAft>
              <a:defRPr sz="41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478805" algn="l" rtl="0" fontAlgn="base">
              <a:spcBef>
                <a:spcPct val="0"/>
              </a:spcBef>
              <a:spcAft>
                <a:spcPct val="0"/>
              </a:spcAft>
              <a:defRPr sz="41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971741" algn="l" rtl="0" fontAlgn="base">
              <a:spcBef>
                <a:spcPct val="0"/>
              </a:spcBef>
              <a:spcAft>
                <a:spcPct val="0"/>
              </a:spcAft>
              <a:defRPr sz="41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课程简介</a:t>
            </a:r>
            <a:endParaRPr lang="zh-CN" altLang="en-US" sz="40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007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188913"/>
            <a:ext cx="7561263" cy="71755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1.3.1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数值数据的表示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577850" y="1984375"/>
            <a:ext cx="7483475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557213" y="1122363"/>
            <a:ext cx="74850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600" b="1">
                <a:solidFill>
                  <a:srgbClr val="0000FF"/>
                </a:solidFill>
              </a:rPr>
              <a:t>数值数据的表示范围 </a:t>
            </a:r>
          </a:p>
        </p:txBody>
      </p:sp>
      <p:graphicFrame>
        <p:nvGraphicFramePr>
          <p:cNvPr id="253010" name="Group 82"/>
          <p:cNvGraphicFramePr>
            <a:graphicFrameLocks noGrp="1"/>
          </p:cNvGraphicFramePr>
          <p:nvPr>
            <p:ph idx="1"/>
          </p:nvPr>
        </p:nvGraphicFramePr>
        <p:xfrm>
          <a:off x="647700" y="1836738"/>
          <a:ext cx="7559675" cy="3014664"/>
        </p:xfrm>
        <a:graphic>
          <a:graphicData uri="http://schemas.openxmlformats.org/drawingml/2006/table">
            <a:tbl>
              <a:tblPr/>
              <a:tblGrid>
                <a:gridCol w="1474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5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9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3666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二进制位数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86397" marR="86397" marT="45600" marB="456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无符号数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86397" marR="86397" marT="45600" marB="45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有符号数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86397" marR="86397" marT="45600" marB="45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666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86397" marR="86397" marT="45600" marB="456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0 -- 255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86397" marR="86397" marT="45600" marB="45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-128 -- +127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86397" marR="86397" marT="45600" marB="45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666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16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86397" marR="86397" marT="45600" marB="456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0 -- 65535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86397" marR="86397" marT="45600" marB="45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-32768 -- +32767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86397" marR="86397" marT="45600" marB="45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3666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86397" marR="86397" marT="45600" marB="456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0 -- 4294967295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86397" marR="86397" marT="45600" marB="45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-2147483648 -- +2147483647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86397" marR="86397" marT="45600" marB="45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260350"/>
            <a:ext cx="7826375" cy="646113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1.3.1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数值数据的表示</a:t>
            </a: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558800" y="1193800"/>
            <a:ext cx="74850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600" b="1">
                <a:solidFill>
                  <a:srgbClr val="0000FF"/>
                </a:solidFill>
              </a:rPr>
              <a:t>BCD</a:t>
            </a:r>
            <a:r>
              <a:rPr lang="zh-CN" altLang="en-US" sz="2600" b="1">
                <a:solidFill>
                  <a:srgbClr val="0000FF"/>
                </a:solidFill>
              </a:rPr>
              <a:t>码</a:t>
            </a:r>
            <a:r>
              <a:rPr lang="zh-CN" altLang="en-US" sz="2600">
                <a:solidFill>
                  <a:srgbClr val="0000FF"/>
                </a:solidFill>
              </a:rPr>
              <a:t> 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792163" y="1979613"/>
          <a:ext cx="7127876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1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1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1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十进制数字</a:t>
                      </a: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8421BCD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码</a:t>
                      </a: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十进制数字</a:t>
                      </a: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8421BCD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码</a:t>
                      </a:r>
                    </a:p>
                  </a:txBody>
                  <a:tcPr marL="91428" marR="914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</a:rPr>
                        <a:t>0000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</a:rPr>
                        <a:t>0101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91428" marR="914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</a:rPr>
                        <a:t>0001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6</a:t>
                      </a:r>
                      <a:endParaRPr lang="zh-CN" altLang="en-US" sz="2000" dirty="0"/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</a:rPr>
                        <a:t>0110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91428" marR="914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</a:rPr>
                        <a:t>0010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7</a:t>
                      </a:r>
                      <a:endParaRPr lang="zh-CN" altLang="en-US" sz="2000" dirty="0"/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</a:rPr>
                        <a:t>0111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91428" marR="914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</a:rPr>
                        <a:t>0011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8</a:t>
                      </a:r>
                      <a:endParaRPr lang="zh-CN" altLang="en-US" sz="2000" dirty="0"/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</a:rPr>
                        <a:t>1000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91428" marR="9142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</a:rPr>
                        <a:t>0100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9</a:t>
                      </a:r>
                      <a:endParaRPr lang="zh-CN" altLang="en-US" sz="2000" dirty="0"/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</a:rPr>
                        <a:t>1001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91428" marR="9142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1.3.2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非数值数据的表示</a:t>
            </a:r>
          </a:p>
        </p:txBody>
      </p:sp>
      <p:sp>
        <p:nvSpPr>
          <p:cNvPr id="260099" name="Text Box 3"/>
          <p:cNvSpPr txBox="1">
            <a:spLocks noChangeArrowheads="1"/>
          </p:cNvSpPr>
          <p:nvPr/>
        </p:nvSpPr>
        <p:spPr bwMode="auto">
          <a:xfrm>
            <a:off x="646113" y="1790700"/>
            <a:ext cx="707707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/>
          <a:p>
            <a:pPr marL="308084" indent="-308084">
              <a:lnSpc>
                <a:spcPts val="32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en-US" altLang="zh-CN" sz="2600" b="1" dirty="0">
                <a:solidFill>
                  <a:srgbClr val="0000FF"/>
                </a:solidFill>
              </a:rPr>
              <a:t>ASCII</a:t>
            </a:r>
            <a:r>
              <a:rPr lang="zh-CN" altLang="en-US" sz="2600" b="1" dirty="0">
                <a:solidFill>
                  <a:srgbClr val="0000FF"/>
                </a:solidFill>
              </a:rPr>
              <a:t>码</a:t>
            </a:r>
            <a:endParaRPr lang="en-US" altLang="zh-CN" sz="2600" b="1" dirty="0">
              <a:solidFill>
                <a:srgbClr val="0000FF"/>
              </a:solidFill>
            </a:endParaRPr>
          </a:p>
          <a:p>
            <a:pPr>
              <a:lnSpc>
                <a:spcPts val="3200"/>
              </a:lnSpc>
              <a:spcBef>
                <a:spcPts val="1200"/>
              </a:spcBef>
              <a:defRPr/>
            </a:pPr>
            <a:r>
              <a:rPr lang="en-US" altLang="zh-CN" sz="2100" b="1" dirty="0">
                <a:latin typeface="+mn-ea"/>
                <a:ea typeface="+mn-ea"/>
              </a:rPr>
              <a:t>ASCII</a:t>
            </a:r>
            <a:r>
              <a:rPr lang="zh-CN" altLang="en-US" sz="2100" b="1" dirty="0">
                <a:latin typeface="+mn-ea"/>
                <a:ea typeface="+mn-ea"/>
              </a:rPr>
              <a:t>码是美国信息交换标准码</a:t>
            </a:r>
            <a:r>
              <a:rPr lang="en-US" altLang="zh-CN" sz="2100" b="1" dirty="0">
                <a:latin typeface="+mn-ea"/>
                <a:ea typeface="+mn-ea"/>
              </a:rPr>
              <a:t>(American Standard Code for Information Interchange)</a:t>
            </a:r>
            <a:r>
              <a:rPr lang="zh-CN" altLang="en-US" sz="2100" b="1" dirty="0">
                <a:latin typeface="+mn-ea"/>
                <a:ea typeface="+mn-ea"/>
              </a:rPr>
              <a:t>的简称，是国际上比较通用的字符二进制编码。</a:t>
            </a:r>
            <a:endParaRPr lang="en-US" altLang="zh-CN" sz="2100" b="1" dirty="0">
              <a:latin typeface="+mn-ea"/>
              <a:ea typeface="+mn-ea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77850" y="1122363"/>
            <a:ext cx="7485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0000FF"/>
                </a:solidFill>
              </a:rPr>
              <a:t>西文字符的表示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1.3.2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非数值数据的表示</a:t>
            </a:r>
          </a:p>
        </p:txBody>
      </p:sp>
      <p:graphicFrame>
        <p:nvGraphicFramePr>
          <p:cNvPr id="260190" name="Group 94"/>
          <p:cNvGraphicFramePr>
            <a:graphicFrameLocks noGrp="1"/>
          </p:cNvGraphicFramePr>
          <p:nvPr>
            <p:ph sz="half" idx="1"/>
          </p:nvPr>
        </p:nvGraphicFramePr>
        <p:xfrm>
          <a:off x="714375" y="2922588"/>
          <a:ext cx="5307012" cy="2081212"/>
        </p:xfrm>
        <a:graphic>
          <a:graphicData uri="http://schemas.openxmlformats.org/drawingml/2006/table">
            <a:tbl>
              <a:tblPr/>
              <a:tblGrid>
                <a:gridCol w="885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4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2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54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10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86400" marR="86400" marT="45616" marB="456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86400" marR="86400" marT="45616" marB="456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marL="86400" marR="86400" marT="45616" marB="456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……</a:t>
                      </a:r>
                    </a:p>
                  </a:txBody>
                  <a:tcPr marL="86400" marR="86400" marT="45616" marB="456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86400" marR="86400" marT="45616" marB="456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Z</a:t>
                      </a:r>
                    </a:p>
                  </a:txBody>
                  <a:tcPr marL="86400" marR="86400" marT="45616" marB="456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41</a:t>
                      </a:r>
                    </a:p>
                  </a:txBody>
                  <a:tcPr marL="86400" marR="86400" marT="45616" marB="456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42</a:t>
                      </a:r>
                    </a:p>
                  </a:txBody>
                  <a:tcPr marL="86400" marR="86400" marT="45616" marB="456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43</a:t>
                      </a:r>
                    </a:p>
                  </a:txBody>
                  <a:tcPr marL="86400" marR="86400" marT="45616" marB="456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……</a:t>
                      </a:r>
                    </a:p>
                  </a:txBody>
                  <a:tcPr marL="86400" marR="86400" marT="45616" marB="456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59</a:t>
                      </a:r>
                    </a:p>
                  </a:txBody>
                  <a:tcPr marL="86400" marR="86400" marT="45616" marB="456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5A</a:t>
                      </a:r>
                    </a:p>
                  </a:txBody>
                  <a:tcPr marL="86400" marR="86400" marT="45616" marB="456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0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86400" marR="86400" marT="45616" marB="456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86400" marR="86400" marT="45616" marB="456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marL="86400" marR="86400" marT="45616" marB="456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……</a:t>
                      </a:r>
                    </a:p>
                  </a:txBody>
                  <a:tcPr marL="86400" marR="86400" marT="45616" marB="456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86400" marR="86400" marT="45616" marB="456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z</a:t>
                      </a:r>
                    </a:p>
                  </a:txBody>
                  <a:tcPr marL="86400" marR="86400" marT="45616" marB="456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61</a:t>
                      </a:r>
                    </a:p>
                  </a:txBody>
                  <a:tcPr marL="86400" marR="86400" marT="45616" marB="456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62</a:t>
                      </a:r>
                    </a:p>
                  </a:txBody>
                  <a:tcPr marL="86400" marR="86400" marT="45616" marB="456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63</a:t>
                      </a:r>
                    </a:p>
                  </a:txBody>
                  <a:tcPr marL="86400" marR="86400" marT="45616" marB="456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……</a:t>
                      </a:r>
                    </a:p>
                  </a:txBody>
                  <a:tcPr marL="86400" marR="86400" marT="45616" marB="456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79</a:t>
                      </a:r>
                    </a:p>
                  </a:txBody>
                  <a:tcPr marL="86400" marR="86400" marT="45616" marB="456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7A</a:t>
                      </a:r>
                    </a:p>
                  </a:txBody>
                  <a:tcPr marL="86400" marR="86400" marT="45616" marB="456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0099" name="Text Box 3"/>
          <p:cNvSpPr txBox="1">
            <a:spLocks noChangeArrowheads="1"/>
          </p:cNvSpPr>
          <p:nvPr/>
        </p:nvSpPr>
        <p:spPr bwMode="auto">
          <a:xfrm>
            <a:off x="646113" y="1692275"/>
            <a:ext cx="7758112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/>
          <a:p>
            <a:pPr marL="308084" indent="-308084">
              <a:spcBef>
                <a:spcPct val="50000"/>
              </a:spcBef>
              <a:buFont typeface="Wingdings" pitchFamily="2" charset="2"/>
              <a:buChar char="ü"/>
              <a:defRPr/>
            </a:pPr>
            <a:r>
              <a:rPr lang="en-US" altLang="zh-CN" sz="2600" b="1" dirty="0">
                <a:solidFill>
                  <a:srgbClr val="0000FF"/>
                </a:solidFill>
              </a:rPr>
              <a:t>ASCII</a:t>
            </a:r>
            <a:r>
              <a:rPr lang="zh-CN" altLang="en-US" sz="2600" b="1" dirty="0">
                <a:solidFill>
                  <a:srgbClr val="0000FF"/>
                </a:solidFill>
              </a:rPr>
              <a:t>码</a:t>
            </a:r>
            <a:endParaRPr lang="en-US" altLang="zh-CN" sz="2600" b="1" dirty="0">
              <a:solidFill>
                <a:srgbClr val="0000FF"/>
              </a:solidFill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600" b="1" dirty="0"/>
              <a:t>大小写字母的编码：</a:t>
            </a:r>
            <a:endParaRPr lang="en-US" altLang="zh-CN" sz="2600" b="1" dirty="0"/>
          </a:p>
        </p:txBody>
      </p:sp>
      <p:sp>
        <p:nvSpPr>
          <p:cNvPr id="31785" name="Text Box 4"/>
          <p:cNvSpPr txBox="1">
            <a:spLocks noChangeArrowheads="1"/>
          </p:cNvSpPr>
          <p:nvPr/>
        </p:nvSpPr>
        <p:spPr bwMode="auto">
          <a:xfrm>
            <a:off x="577850" y="1122363"/>
            <a:ext cx="7485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sz="3000" b="1">
                <a:solidFill>
                  <a:srgbClr val="0000FF"/>
                </a:solidFill>
              </a:rPr>
              <a:t>西文字符的表示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021388" y="3041650"/>
            <a:ext cx="1157287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大写字母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021388" y="4051300"/>
            <a:ext cx="11572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小写字母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021388" y="3546475"/>
            <a:ext cx="224631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十六进制代码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021388" y="4552950"/>
            <a:ext cx="2246312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十六进制代码</a:t>
            </a:r>
          </a:p>
        </p:txBody>
      </p:sp>
      <p:sp>
        <p:nvSpPr>
          <p:cNvPr id="12" name="圆角矩形标注 11"/>
          <p:cNvSpPr/>
          <p:nvPr/>
        </p:nvSpPr>
        <p:spPr>
          <a:xfrm>
            <a:off x="781050" y="5367338"/>
            <a:ext cx="5376863" cy="788987"/>
          </a:xfrm>
          <a:prstGeom prst="wedgeRoundRectCallout">
            <a:avLst>
              <a:gd name="adj1" fmla="val -38081"/>
              <a:gd name="adj2" fmla="val -79629"/>
              <a:gd name="adj3" fmla="val 16667"/>
            </a:avLst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7" tIns="49294" rIns="98587" bIns="49294" anchor="ctr"/>
          <a:lstStyle/>
          <a:p>
            <a:pPr>
              <a:defRPr/>
            </a:pPr>
            <a:r>
              <a:rPr lang="zh-CN" altLang="en-US" sz="2100" b="1" dirty="0">
                <a:solidFill>
                  <a:schemeClr val="tx1"/>
                </a:solidFill>
              </a:rPr>
              <a:t>代码依次递增；</a:t>
            </a:r>
            <a:endParaRPr lang="en-US" altLang="zh-CN" sz="21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zh-CN" altLang="en-US" sz="2100" b="1" dirty="0">
                <a:solidFill>
                  <a:schemeClr val="tx1"/>
                </a:solidFill>
              </a:rPr>
              <a:t>大写字母与对应小写字母之间相差</a:t>
            </a:r>
            <a:r>
              <a:rPr lang="en-US" altLang="zh-CN" sz="2100" b="1" dirty="0">
                <a:solidFill>
                  <a:schemeClr val="tx1"/>
                </a:solidFill>
              </a:rPr>
              <a:t>20H</a:t>
            </a:r>
            <a:endParaRPr lang="zh-CN" altLang="en-US" sz="2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0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0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1.3.2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非数值数据的表示</a:t>
            </a:r>
          </a:p>
        </p:txBody>
      </p:sp>
      <p:graphicFrame>
        <p:nvGraphicFramePr>
          <p:cNvPr id="260190" name="Group 94"/>
          <p:cNvGraphicFramePr>
            <a:graphicFrameLocks noGrp="1"/>
          </p:cNvGraphicFramePr>
          <p:nvPr>
            <p:ph sz="half" idx="1"/>
          </p:nvPr>
        </p:nvGraphicFramePr>
        <p:xfrm>
          <a:off x="714375" y="3022600"/>
          <a:ext cx="6122986" cy="1189195"/>
        </p:xfrm>
        <a:graphic>
          <a:graphicData uri="http://schemas.openxmlformats.org/drawingml/2006/table">
            <a:tbl>
              <a:tblPr/>
              <a:tblGrid>
                <a:gridCol w="612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6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6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6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2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24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41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22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23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86392" marR="86392" marT="45536" marB="455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86392" marR="86392"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86392" marR="86392"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86392" marR="86392"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86392" marR="86392"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86392" marR="86392"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86392" marR="86392"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86392" marR="86392"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86392" marR="86392"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86392" marR="86392"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6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86392" marR="86392" marT="45536" marB="455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</a:p>
                  </a:txBody>
                  <a:tcPr marL="86392" marR="86392"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</a:p>
                  </a:txBody>
                  <a:tcPr marL="86392" marR="86392"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33</a:t>
                      </a:r>
                    </a:p>
                  </a:txBody>
                  <a:tcPr marL="86392" marR="86392"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34</a:t>
                      </a:r>
                    </a:p>
                  </a:txBody>
                  <a:tcPr marL="86392" marR="86392"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35</a:t>
                      </a:r>
                    </a:p>
                  </a:txBody>
                  <a:tcPr marL="86392" marR="86392"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36</a:t>
                      </a:r>
                    </a:p>
                  </a:txBody>
                  <a:tcPr marL="86392" marR="86392"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37</a:t>
                      </a:r>
                    </a:p>
                  </a:txBody>
                  <a:tcPr marL="86392" marR="86392"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38</a:t>
                      </a:r>
                    </a:p>
                  </a:txBody>
                  <a:tcPr marL="86392" marR="86392"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39</a:t>
                      </a:r>
                    </a:p>
                  </a:txBody>
                  <a:tcPr marL="86392" marR="86392"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0099" name="Text Box 3"/>
          <p:cNvSpPr txBox="1">
            <a:spLocks noChangeArrowheads="1"/>
          </p:cNvSpPr>
          <p:nvPr/>
        </p:nvSpPr>
        <p:spPr bwMode="auto">
          <a:xfrm>
            <a:off x="646113" y="1695450"/>
            <a:ext cx="7758112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/>
          <a:p>
            <a:pPr marL="308084" indent="-308084">
              <a:spcBef>
                <a:spcPct val="50000"/>
              </a:spcBef>
              <a:buFont typeface="Wingdings" pitchFamily="2" charset="2"/>
              <a:buChar char="ü"/>
              <a:defRPr/>
            </a:pPr>
            <a:r>
              <a:rPr lang="en-US" altLang="zh-CN" sz="2600" b="1" dirty="0">
                <a:solidFill>
                  <a:srgbClr val="0000FF"/>
                </a:solidFill>
              </a:rPr>
              <a:t>ASCII</a:t>
            </a:r>
            <a:r>
              <a:rPr lang="zh-CN" altLang="en-US" sz="2600" b="1" dirty="0">
                <a:solidFill>
                  <a:srgbClr val="0000FF"/>
                </a:solidFill>
              </a:rPr>
              <a:t>码</a:t>
            </a:r>
            <a:endParaRPr lang="en-US" altLang="zh-CN" sz="2600" b="1" dirty="0">
              <a:solidFill>
                <a:srgbClr val="0000FF"/>
              </a:solidFill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600" b="1" dirty="0"/>
              <a:t>10</a:t>
            </a:r>
            <a:r>
              <a:rPr lang="zh-CN" altLang="en-US" sz="2600" b="1" dirty="0"/>
              <a:t>个数字的编码：</a:t>
            </a:r>
            <a:endParaRPr lang="en-US" altLang="zh-CN" sz="2600" b="1" dirty="0"/>
          </a:p>
        </p:txBody>
      </p:sp>
      <p:sp>
        <p:nvSpPr>
          <p:cNvPr id="32807" name="Text Box 4"/>
          <p:cNvSpPr txBox="1">
            <a:spLocks noChangeArrowheads="1"/>
          </p:cNvSpPr>
          <p:nvPr/>
        </p:nvSpPr>
        <p:spPr bwMode="auto">
          <a:xfrm>
            <a:off x="577850" y="1122363"/>
            <a:ext cx="7485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sz="3000" b="1">
                <a:solidFill>
                  <a:srgbClr val="0000FF"/>
                </a:solidFill>
              </a:rPr>
              <a:t>西文字符的表示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837363" y="3113088"/>
            <a:ext cx="1157287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数字符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851650" y="3690938"/>
            <a:ext cx="17002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十六进制代码</a:t>
            </a:r>
          </a:p>
        </p:txBody>
      </p:sp>
      <p:sp>
        <p:nvSpPr>
          <p:cNvPr id="12" name="圆角矩形标注 11"/>
          <p:cNvSpPr/>
          <p:nvPr/>
        </p:nvSpPr>
        <p:spPr>
          <a:xfrm>
            <a:off x="1295400" y="4646613"/>
            <a:ext cx="5375275" cy="790575"/>
          </a:xfrm>
          <a:prstGeom prst="wedgeRoundRectCallout">
            <a:avLst>
              <a:gd name="adj1" fmla="val -38081"/>
              <a:gd name="adj2" fmla="val -79629"/>
              <a:gd name="adj3" fmla="val 16667"/>
            </a:avLst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7" tIns="49294" rIns="98587" bIns="49294" anchor="ctr"/>
          <a:lstStyle/>
          <a:p>
            <a:pPr>
              <a:defRPr/>
            </a:pPr>
            <a:r>
              <a:rPr lang="zh-CN" altLang="en-US" sz="2100" b="1" dirty="0">
                <a:solidFill>
                  <a:schemeClr val="tx1"/>
                </a:solidFill>
              </a:rPr>
              <a:t>代码依次递增；</a:t>
            </a:r>
            <a:endParaRPr lang="en-US" altLang="zh-CN" sz="21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zh-CN" altLang="en-US" sz="2100" b="1" dirty="0">
                <a:solidFill>
                  <a:schemeClr val="tx1"/>
                </a:solidFill>
              </a:rPr>
              <a:t>对应数值基础上加</a:t>
            </a:r>
            <a:r>
              <a:rPr lang="en-US" altLang="zh-CN" sz="2100" b="1" dirty="0">
                <a:solidFill>
                  <a:schemeClr val="tx1"/>
                </a:solidFill>
              </a:rPr>
              <a:t>30H</a:t>
            </a:r>
            <a:endParaRPr lang="zh-CN" altLang="en-US" sz="2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0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0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1.3.2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非数值数据的表示</a:t>
            </a:r>
          </a:p>
        </p:txBody>
      </p:sp>
      <p:sp>
        <p:nvSpPr>
          <p:cNvPr id="260099" name="Text Box 3"/>
          <p:cNvSpPr txBox="1">
            <a:spLocks noChangeArrowheads="1"/>
          </p:cNvSpPr>
          <p:nvPr/>
        </p:nvSpPr>
        <p:spPr bwMode="auto">
          <a:xfrm>
            <a:off x="646113" y="1695450"/>
            <a:ext cx="7485062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/>
          <a:p>
            <a:pPr marL="308084" indent="-308084">
              <a:spcBef>
                <a:spcPct val="50000"/>
              </a:spcBef>
              <a:buFont typeface="Wingdings" pitchFamily="2" charset="2"/>
              <a:buChar char="ü"/>
              <a:defRPr/>
            </a:pPr>
            <a:r>
              <a:rPr lang="en-US" altLang="zh-CN" sz="2600" b="1" dirty="0">
                <a:solidFill>
                  <a:srgbClr val="0000FF"/>
                </a:solidFill>
              </a:rPr>
              <a:t>ASCII</a:t>
            </a:r>
            <a:r>
              <a:rPr lang="zh-CN" altLang="en-US" sz="2600" b="1" dirty="0">
                <a:solidFill>
                  <a:srgbClr val="0000FF"/>
                </a:solidFill>
              </a:rPr>
              <a:t>码</a:t>
            </a:r>
            <a:endParaRPr lang="en-US" altLang="zh-CN" sz="2600" b="1" dirty="0">
              <a:solidFill>
                <a:srgbClr val="0000FF"/>
              </a:solidFill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600" b="1" dirty="0"/>
              <a:t>特殊符号的编码：</a:t>
            </a:r>
            <a:endParaRPr lang="zh-CN" altLang="zh-CN" sz="2600" b="1" dirty="0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577850" y="1122363"/>
            <a:ext cx="7485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sz="3000" b="1">
                <a:solidFill>
                  <a:srgbClr val="0000FF"/>
                </a:solidFill>
              </a:rPr>
              <a:t>西文字符的表示</a:t>
            </a:r>
          </a:p>
        </p:txBody>
      </p:sp>
      <p:graphicFrame>
        <p:nvGraphicFramePr>
          <p:cNvPr id="260191" name="Group 95"/>
          <p:cNvGraphicFramePr>
            <a:graphicFrameLocks noGrp="1"/>
          </p:cNvGraphicFramePr>
          <p:nvPr>
            <p:ph sz="half" idx="2"/>
          </p:nvPr>
        </p:nvGraphicFramePr>
        <p:xfrm>
          <a:off x="646113" y="2992438"/>
          <a:ext cx="5340352" cy="1219200"/>
        </p:xfrm>
        <a:graphic>
          <a:graphicData uri="http://schemas.openxmlformats.org/drawingml/2006/table">
            <a:tbl>
              <a:tblPr/>
              <a:tblGrid>
                <a:gridCol w="889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5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95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空格</a:t>
                      </a:r>
                    </a:p>
                  </a:txBody>
                  <a:tcPr marL="86406" marR="86406" marT="45602" marB="456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回车</a:t>
                      </a:r>
                    </a:p>
                  </a:txBody>
                  <a:tcPr marL="86406" marR="86406" marT="45602" marB="456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换行</a:t>
                      </a:r>
                    </a:p>
                  </a:txBody>
                  <a:tcPr marL="86406" marR="86406" marT="45602" marB="456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退格</a:t>
                      </a:r>
                    </a:p>
                  </a:txBody>
                  <a:tcPr marL="86406" marR="86406" marT="45602" marB="456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响铃</a:t>
                      </a:r>
                    </a:p>
                  </a:txBody>
                  <a:tcPr marL="86406" marR="86406" marT="45602" marB="456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制表</a:t>
                      </a:r>
                    </a:p>
                  </a:txBody>
                  <a:tcPr marL="86406" marR="86406" marT="45602" marB="456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86406" marR="86406" marT="45602" marB="456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0D</a:t>
                      </a:r>
                    </a:p>
                  </a:txBody>
                  <a:tcPr marL="86406" marR="86406" marT="45602" marB="456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0A</a:t>
                      </a:r>
                    </a:p>
                  </a:txBody>
                  <a:tcPr marL="86406" marR="86406" marT="45602" marB="456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08</a:t>
                      </a:r>
                    </a:p>
                  </a:txBody>
                  <a:tcPr marL="86406" marR="86406" marT="45602" marB="456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07</a:t>
                      </a:r>
                    </a:p>
                  </a:txBody>
                  <a:tcPr marL="86406" marR="86406" marT="45602" marB="456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09</a:t>
                      </a:r>
                    </a:p>
                  </a:txBody>
                  <a:tcPr marL="86406" marR="86406" marT="45602" marB="456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021388" y="3041650"/>
            <a:ext cx="1157287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特殊符号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021388" y="3689350"/>
            <a:ext cx="1683369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十六进制代码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1.3.2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非数值数据的表示</a:t>
            </a:r>
          </a:p>
        </p:txBody>
      </p:sp>
      <p:sp>
        <p:nvSpPr>
          <p:cNvPr id="260099" name="Text Box 3"/>
          <p:cNvSpPr txBox="1">
            <a:spLocks noChangeArrowheads="1"/>
          </p:cNvSpPr>
          <p:nvPr/>
        </p:nvSpPr>
        <p:spPr bwMode="auto">
          <a:xfrm>
            <a:off x="576263" y="1790055"/>
            <a:ext cx="7077075" cy="465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/>
          <a:p>
            <a:pPr marL="308084" indent="-308084">
              <a:spcBef>
                <a:spcPct val="50000"/>
              </a:spcBef>
              <a:buFont typeface="Wingdings" pitchFamily="2" charset="2"/>
              <a:buChar char="ü"/>
              <a:defRPr/>
            </a:pPr>
            <a:r>
              <a:rPr lang="zh-CN" altLang="en-US" sz="2600" b="1" dirty="0">
                <a:solidFill>
                  <a:srgbClr val="0000FF"/>
                </a:solidFill>
              </a:rPr>
              <a:t>变形国标码</a:t>
            </a:r>
            <a:endParaRPr lang="en-US" altLang="zh-CN" sz="2600" b="1" dirty="0">
              <a:solidFill>
                <a:srgbClr val="0000FF"/>
              </a:solidFill>
            </a:endParaRPr>
          </a:p>
          <a:p>
            <a:pPr marL="369702" indent="-369702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2000" b="1" dirty="0">
                <a:latin typeface="+mn-ea"/>
                <a:ea typeface="+mn-ea"/>
              </a:rPr>
              <a:t>GB2312-80《</a:t>
            </a:r>
            <a:r>
              <a:rPr lang="zh-CN" altLang="en-US" sz="2000" b="1" dirty="0">
                <a:latin typeface="+mn-ea"/>
                <a:ea typeface="+mn-ea"/>
              </a:rPr>
              <a:t>信息交换用汉字编码字符集－－基本集</a:t>
            </a:r>
            <a:r>
              <a:rPr lang="en-US" altLang="zh-CN" sz="2000" b="1" dirty="0">
                <a:latin typeface="+mn-ea"/>
                <a:ea typeface="+mn-ea"/>
              </a:rPr>
              <a:t>》</a:t>
            </a:r>
            <a:r>
              <a:rPr lang="zh-CN" altLang="en-US" sz="2000" b="1" dirty="0">
                <a:latin typeface="+mn-ea"/>
                <a:ea typeface="+mn-ea"/>
              </a:rPr>
              <a:t>含有基本汉字符和一般图形字符，共计</a:t>
            </a:r>
            <a:r>
              <a:rPr lang="en-US" altLang="zh-CN" sz="2000" b="1" dirty="0">
                <a:latin typeface="+mn-ea"/>
                <a:ea typeface="+mn-ea"/>
              </a:rPr>
              <a:t>7445</a:t>
            </a:r>
            <a:r>
              <a:rPr lang="zh-CN" altLang="en-US" sz="2000" b="1" dirty="0">
                <a:latin typeface="+mn-ea"/>
                <a:ea typeface="+mn-ea"/>
              </a:rPr>
              <a:t>个，其中汉字分成两级共计</a:t>
            </a:r>
            <a:r>
              <a:rPr lang="en-US" altLang="zh-CN" sz="2000" b="1" dirty="0">
                <a:latin typeface="+mn-ea"/>
                <a:ea typeface="+mn-ea"/>
              </a:rPr>
              <a:t>6763</a:t>
            </a:r>
            <a:r>
              <a:rPr lang="zh-CN" altLang="en-US" sz="2000" b="1" dirty="0">
                <a:latin typeface="+mn-ea"/>
                <a:ea typeface="+mn-ea"/>
              </a:rPr>
              <a:t>个。</a:t>
            </a:r>
            <a:endParaRPr lang="en-US" altLang="zh-CN" sz="2000" b="1" dirty="0">
              <a:latin typeface="+mn-ea"/>
              <a:ea typeface="+mn-ea"/>
            </a:endParaRPr>
          </a:p>
          <a:p>
            <a:pPr marL="369702" indent="-369702">
              <a:lnSpc>
                <a:spcPts val="32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sz="2000" b="1" dirty="0">
                <a:latin typeface="+mn-ea"/>
                <a:ea typeface="+mn-ea"/>
              </a:rPr>
              <a:t>国标码是</a:t>
            </a:r>
            <a:r>
              <a:rPr lang="en-US" altLang="zh-CN" sz="2000" b="1" dirty="0">
                <a:latin typeface="+mn-ea"/>
                <a:ea typeface="+mn-ea"/>
              </a:rPr>
              <a:t>16</a:t>
            </a:r>
            <a:r>
              <a:rPr lang="zh-CN" altLang="en-US" sz="2000" b="1" dirty="0">
                <a:latin typeface="+mn-ea"/>
                <a:ea typeface="+mn-ea"/>
              </a:rPr>
              <a:t>位编码，高</a:t>
            </a:r>
            <a:r>
              <a:rPr lang="en-US" altLang="zh-CN" sz="2000" b="1" dirty="0">
                <a:latin typeface="+mn-ea"/>
                <a:ea typeface="+mn-ea"/>
              </a:rPr>
              <a:t>8</a:t>
            </a:r>
            <a:r>
              <a:rPr lang="zh-CN" altLang="en-US" sz="2000" b="1" dirty="0">
                <a:latin typeface="+mn-ea"/>
                <a:ea typeface="+mn-ea"/>
              </a:rPr>
              <a:t>位表示汉字符的区号，低</a:t>
            </a:r>
            <a:r>
              <a:rPr lang="en-US" altLang="zh-CN" sz="2000" b="1" dirty="0">
                <a:latin typeface="+mn-ea"/>
                <a:ea typeface="+mn-ea"/>
              </a:rPr>
              <a:t>8</a:t>
            </a:r>
            <a:r>
              <a:rPr lang="zh-CN" altLang="en-US" sz="2000" b="1" dirty="0">
                <a:latin typeface="+mn-ea"/>
                <a:ea typeface="+mn-ea"/>
              </a:rPr>
              <a:t>位表示汉字符的位号。代码表分成</a:t>
            </a:r>
            <a:r>
              <a:rPr lang="en-US" altLang="zh-CN" sz="2000" b="1" dirty="0">
                <a:latin typeface="+mn-ea"/>
                <a:ea typeface="+mn-ea"/>
              </a:rPr>
              <a:t>94</a:t>
            </a:r>
            <a:r>
              <a:rPr lang="zh-CN" altLang="en-US" sz="2000" b="1" dirty="0">
                <a:latin typeface="+mn-ea"/>
                <a:ea typeface="+mn-ea"/>
              </a:rPr>
              <a:t>个区，每个区有</a:t>
            </a:r>
            <a:r>
              <a:rPr lang="en-US" altLang="zh-CN" sz="2000" b="1" dirty="0">
                <a:latin typeface="+mn-ea"/>
                <a:ea typeface="+mn-ea"/>
              </a:rPr>
              <a:t>94</a:t>
            </a:r>
            <a:r>
              <a:rPr lang="zh-CN" altLang="en-US" sz="2000" b="1" dirty="0">
                <a:latin typeface="+mn-ea"/>
                <a:ea typeface="+mn-ea"/>
              </a:rPr>
              <a:t>个位。区号和位号都从</a:t>
            </a:r>
            <a:r>
              <a:rPr lang="en-US" altLang="zh-CN" sz="2000" b="1" dirty="0">
                <a:latin typeface="+mn-ea"/>
                <a:ea typeface="+mn-ea"/>
              </a:rPr>
              <a:t>21H</a:t>
            </a:r>
            <a:r>
              <a:rPr lang="zh-CN" altLang="en-US" sz="2000" b="1" dirty="0">
                <a:latin typeface="+mn-ea"/>
                <a:ea typeface="+mn-ea"/>
              </a:rPr>
              <a:t>开始。一级汉字安排在</a:t>
            </a:r>
            <a:r>
              <a:rPr lang="en-US" altLang="zh-CN" sz="2000" b="1" dirty="0">
                <a:latin typeface="+mn-ea"/>
                <a:ea typeface="+mn-ea"/>
              </a:rPr>
              <a:t>30H</a:t>
            </a:r>
            <a:r>
              <a:rPr lang="zh-CN" altLang="en-US" sz="2000" b="1" dirty="0">
                <a:latin typeface="+mn-ea"/>
                <a:ea typeface="+mn-ea"/>
              </a:rPr>
              <a:t>区至</a:t>
            </a:r>
            <a:r>
              <a:rPr lang="en-US" altLang="zh-CN" sz="2000" b="1" dirty="0">
                <a:latin typeface="+mn-ea"/>
                <a:ea typeface="+mn-ea"/>
              </a:rPr>
              <a:t>57H</a:t>
            </a:r>
            <a:r>
              <a:rPr lang="zh-CN" altLang="en-US" sz="2000" b="1" dirty="0">
                <a:latin typeface="+mn-ea"/>
                <a:ea typeface="+mn-ea"/>
              </a:rPr>
              <a:t>区，二级汉字安排在</a:t>
            </a:r>
            <a:r>
              <a:rPr lang="en-US" altLang="zh-CN" sz="2000" b="1" dirty="0">
                <a:latin typeface="+mn-ea"/>
                <a:ea typeface="+mn-ea"/>
              </a:rPr>
              <a:t>58H</a:t>
            </a:r>
            <a:r>
              <a:rPr lang="zh-CN" altLang="en-US" sz="2000" b="1" dirty="0">
                <a:latin typeface="+mn-ea"/>
                <a:ea typeface="+mn-ea"/>
              </a:rPr>
              <a:t>区至</a:t>
            </a:r>
            <a:r>
              <a:rPr lang="en-US" altLang="zh-CN" sz="2000" b="1" dirty="0">
                <a:latin typeface="+mn-ea"/>
                <a:ea typeface="+mn-ea"/>
              </a:rPr>
              <a:t>77H</a:t>
            </a:r>
            <a:r>
              <a:rPr lang="zh-CN" altLang="en-US" sz="2000" b="1" dirty="0">
                <a:latin typeface="+mn-ea"/>
                <a:ea typeface="+mn-ea"/>
              </a:rPr>
              <a:t>区。</a:t>
            </a:r>
            <a:endParaRPr lang="en-US" altLang="zh-CN" sz="2000" b="1" dirty="0">
              <a:latin typeface="+mn-ea"/>
              <a:ea typeface="+mn-ea"/>
            </a:endParaRPr>
          </a:p>
          <a:p>
            <a:pPr marL="369702" indent="-369702">
              <a:lnSpc>
                <a:spcPts val="32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sz="2000" b="1" dirty="0">
                <a:latin typeface="+mn-ea"/>
                <a:ea typeface="+mn-ea"/>
              </a:rPr>
              <a:t>变形国标码是</a:t>
            </a:r>
            <a:r>
              <a:rPr lang="en-US" altLang="zh-CN" sz="2000" b="1" dirty="0">
                <a:latin typeface="+mn-ea"/>
                <a:ea typeface="+mn-ea"/>
              </a:rPr>
              <a:t>16</a:t>
            </a:r>
            <a:r>
              <a:rPr lang="zh-CN" altLang="en-US" sz="2000" b="1" dirty="0">
                <a:latin typeface="+mn-ea"/>
                <a:ea typeface="+mn-ea"/>
              </a:rPr>
              <a:t>位编码。常用变形方法是把国标码的第</a:t>
            </a:r>
            <a:r>
              <a:rPr lang="en-US" altLang="zh-CN" sz="2000" b="1" dirty="0">
                <a:latin typeface="+mn-ea"/>
                <a:ea typeface="+mn-ea"/>
              </a:rPr>
              <a:t>15</a:t>
            </a:r>
            <a:r>
              <a:rPr lang="zh-CN" altLang="en-US" sz="2000" b="1" dirty="0">
                <a:latin typeface="+mn-ea"/>
                <a:ea typeface="+mn-ea"/>
              </a:rPr>
              <a:t>位和第</a:t>
            </a:r>
            <a:r>
              <a:rPr lang="en-US" altLang="zh-CN" sz="2000" b="1" dirty="0">
                <a:latin typeface="+mn-ea"/>
                <a:ea typeface="+mn-ea"/>
              </a:rPr>
              <a:t>7</a:t>
            </a:r>
            <a:r>
              <a:rPr lang="zh-CN" altLang="en-US" sz="2000" b="1" dirty="0">
                <a:latin typeface="+mn-ea"/>
                <a:ea typeface="+mn-ea"/>
              </a:rPr>
              <a:t>位均置成</a:t>
            </a:r>
            <a:r>
              <a:rPr lang="en-US" altLang="zh-CN" sz="2000" b="1" dirty="0">
                <a:latin typeface="+mn-ea"/>
                <a:ea typeface="+mn-ea"/>
              </a:rPr>
              <a:t>1</a:t>
            </a:r>
            <a:r>
              <a:rPr lang="zh-CN" altLang="en-US" sz="2000" b="1" dirty="0">
                <a:latin typeface="+mn-ea"/>
                <a:ea typeface="+mn-ea"/>
              </a:rPr>
              <a:t>。这种变形方法是在国标码上加</a:t>
            </a:r>
            <a:r>
              <a:rPr lang="en-US" altLang="zh-CN" sz="2000" b="1" dirty="0">
                <a:latin typeface="+mn-ea"/>
                <a:ea typeface="+mn-ea"/>
              </a:rPr>
              <a:t>8080H</a:t>
            </a:r>
            <a:r>
              <a:rPr lang="zh-CN" altLang="en-US" sz="2000" b="1" dirty="0">
                <a:latin typeface="+mn-ea"/>
                <a:ea typeface="+mn-ea"/>
              </a:rPr>
              <a:t>。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577850" y="1122363"/>
            <a:ext cx="7485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sz="3000" b="1">
                <a:solidFill>
                  <a:srgbClr val="0000FF"/>
                </a:solidFill>
              </a:rPr>
              <a:t>汉字的表示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1.3.2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非数值数据的表示</a:t>
            </a:r>
          </a:p>
        </p:txBody>
      </p:sp>
      <p:sp>
        <p:nvSpPr>
          <p:cNvPr id="260099" name="Text Box 3"/>
          <p:cNvSpPr txBox="1">
            <a:spLocks noChangeArrowheads="1"/>
          </p:cNvSpPr>
          <p:nvPr/>
        </p:nvSpPr>
        <p:spPr bwMode="auto">
          <a:xfrm>
            <a:off x="646113" y="1763713"/>
            <a:ext cx="7077075" cy="169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/>
          <a:p>
            <a:pPr marL="308084" indent="-308084">
              <a:spcBef>
                <a:spcPct val="50000"/>
              </a:spcBef>
              <a:buFont typeface="Wingdings" pitchFamily="2" charset="2"/>
              <a:buChar char="ü"/>
              <a:defRPr/>
            </a:pPr>
            <a:r>
              <a:rPr lang="zh-CN" altLang="en-US" sz="2600" b="1" dirty="0">
                <a:solidFill>
                  <a:srgbClr val="0000FF"/>
                </a:solidFill>
              </a:rPr>
              <a:t>变形国标码</a:t>
            </a:r>
            <a:endParaRPr lang="en-US" altLang="zh-CN" sz="2600" b="1" dirty="0">
              <a:solidFill>
                <a:srgbClr val="0000FF"/>
              </a:solidFill>
            </a:endParaRPr>
          </a:p>
          <a:p>
            <a:pPr marL="369702" indent="-369702">
              <a:lnSpc>
                <a:spcPts val="3234"/>
              </a:lnSpc>
              <a:spcBef>
                <a:spcPts val="1294"/>
              </a:spcBef>
              <a:buFont typeface="Arial" pitchFamily="34" charset="0"/>
              <a:buChar char="•"/>
              <a:defRPr/>
            </a:pPr>
            <a:r>
              <a:rPr lang="zh-CN" altLang="en-US" sz="2600" dirty="0"/>
              <a:t>排第一的“啊”，编码是</a:t>
            </a:r>
            <a:r>
              <a:rPr lang="en-US" altLang="zh-CN" sz="2600" dirty="0"/>
              <a:t>B0A1  H</a:t>
            </a:r>
          </a:p>
          <a:p>
            <a:pPr marL="369702" indent="-369702">
              <a:lnSpc>
                <a:spcPts val="3234"/>
              </a:lnSpc>
              <a:spcBef>
                <a:spcPts val="1294"/>
              </a:spcBef>
              <a:buFont typeface="Arial" pitchFamily="34" charset="0"/>
              <a:buChar char="•"/>
              <a:defRPr/>
            </a:pPr>
            <a:r>
              <a:rPr lang="zh-CN" altLang="en-US" sz="2600" dirty="0"/>
              <a:t>紧随其后“阿”，编码是</a:t>
            </a:r>
            <a:r>
              <a:rPr lang="en-US" altLang="zh-CN" sz="2600" dirty="0"/>
              <a:t>B0A2  H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577850" y="1122363"/>
            <a:ext cx="7485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sz="3000" b="1">
                <a:solidFill>
                  <a:srgbClr val="0000FF"/>
                </a:solidFill>
              </a:rPr>
              <a:t>汉字的表示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260350"/>
            <a:ext cx="7826375" cy="646113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1.3.3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基本数据类型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577850" y="1984375"/>
            <a:ext cx="7483475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604838" y="1265238"/>
            <a:ext cx="3743325" cy="362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kumimoji="1" lang="zh-CN" altLang="en-US" sz="2600" b="1" dirty="0">
                <a:solidFill>
                  <a:schemeClr val="accent6"/>
                </a:solidFill>
                <a:latin typeface="Times New Roman" pitchFamily="18" charset="0"/>
              </a:rPr>
              <a:t>字节</a:t>
            </a: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kumimoji="1" lang="zh-CN" altLang="en-US" sz="2600" b="1" dirty="0">
                <a:solidFill>
                  <a:schemeClr val="accent6"/>
                </a:solidFill>
                <a:latin typeface="Times New Roman" pitchFamily="18" charset="0"/>
              </a:rPr>
              <a:t>字</a:t>
            </a: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kumimoji="1" lang="zh-CN" altLang="en-US" sz="2600" b="1" dirty="0">
                <a:solidFill>
                  <a:schemeClr val="accent6"/>
                </a:solidFill>
                <a:latin typeface="Times New Roman" pitchFamily="18" charset="0"/>
              </a:rPr>
              <a:t>双字</a:t>
            </a: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kumimoji="1" lang="zh-CN" altLang="en-US" sz="2600" b="1" dirty="0">
                <a:solidFill>
                  <a:schemeClr val="accent6"/>
                </a:solidFill>
                <a:latin typeface="Times New Roman" pitchFamily="18" charset="0"/>
              </a:rPr>
              <a:t>四字</a:t>
            </a: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kumimoji="1" lang="zh-CN" altLang="en-US" sz="2600" b="1" dirty="0">
                <a:solidFill>
                  <a:srgbClr val="0000FF"/>
                </a:solidFill>
                <a:latin typeface="Times New Roman" pitchFamily="18" charset="0"/>
              </a:rPr>
              <a:t>十字节</a:t>
            </a: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kumimoji="1" lang="zh-CN" altLang="en-US" sz="2600" b="1" dirty="0">
                <a:solidFill>
                  <a:srgbClr val="0000FF"/>
                </a:solidFill>
                <a:latin typeface="Times New Roman" pitchFamily="18" charset="0"/>
              </a:rPr>
              <a:t>字符串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1546225"/>
            <a:ext cx="198438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587" tIns="49294" rIns="98587" bIns="49294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260350"/>
            <a:ext cx="7826375" cy="646113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1.3.3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基本数据类型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577850" y="1984375"/>
            <a:ext cx="7483475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584200" y="1281113"/>
            <a:ext cx="3743325" cy="176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600" b="1">
                <a:solidFill>
                  <a:srgbClr val="0000FF"/>
                </a:solidFill>
                <a:latin typeface="Times New Roman" pitchFamily="18" charset="0"/>
              </a:rPr>
              <a:t>字节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600" b="1">
                <a:solidFill>
                  <a:srgbClr val="0000FF"/>
                </a:solidFill>
                <a:latin typeface="Times New Roman" pitchFamily="18" charset="0"/>
              </a:rPr>
              <a:t>字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600" b="1">
                <a:solidFill>
                  <a:srgbClr val="0000FF"/>
                </a:solidFill>
                <a:latin typeface="Times New Roman" pitchFamily="18" charset="0"/>
              </a:rPr>
              <a:t>双字</a:t>
            </a:r>
          </a:p>
        </p:txBody>
      </p:sp>
      <p:sp>
        <p:nvSpPr>
          <p:cNvPr id="37893" name="Rectangle 7"/>
          <p:cNvSpPr>
            <a:spLocks noChangeArrowheads="1"/>
          </p:cNvSpPr>
          <p:nvPr/>
        </p:nvSpPr>
        <p:spPr bwMode="auto">
          <a:xfrm>
            <a:off x="0" y="1546225"/>
            <a:ext cx="198438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587" tIns="49294" rIns="98587" bIns="49294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492125" y="1049338"/>
          <a:ext cx="7654925" cy="517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806834" imgH="3718831" progId="Visio.Drawing.11">
                  <p:embed/>
                </p:oleObj>
              </mc:Choice>
              <mc:Fallback>
                <p:oleObj name="Visio" r:id="rId3" imgW="5806834" imgH="3718831" progId="Visio.Drawing.11">
                  <p:embed/>
                  <p:pic>
                    <p:nvPicPr>
                      <p:cNvPr id="378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1049338"/>
                        <a:ext cx="7654925" cy="5176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09588" y="144463"/>
            <a:ext cx="7826375" cy="7620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4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章  基础知识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577850" y="1984375"/>
            <a:ext cx="7483475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577850" y="1122363"/>
            <a:ext cx="7485063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1.1  CPU</a:t>
            </a:r>
            <a:r>
              <a:rPr lang="zh-CN" altLang="en-US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基本功能</a:t>
            </a:r>
          </a:p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1.2  </a:t>
            </a:r>
            <a:r>
              <a:rPr lang="zh-CN" altLang="en-US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汇编语言</a:t>
            </a:r>
          </a:p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1.3  </a:t>
            </a:r>
            <a:r>
              <a:rPr lang="zh-CN" altLang="en-US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数据的表示和存储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260350"/>
            <a:ext cx="7826375" cy="646113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1.3.4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数据的存储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577850" y="1984375"/>
            <a:ext cx="7483475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577850" y="1193800"/>
            <a:ext cx="7620000" cy="410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latin typeface="+mn-ea"/>
                <a:ea typeface="+mn-ea"/>
              </a:rPr>
              <a:t>以二进制形式表示的数据和代码存放在存储器（内存）之中。 </a:t>
            </a:r>
          </a:p>
          <a:p>
            <a:pPr algn="just"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latin typeface="+mn-ea"/>
                <a:ea typeface="+mn-ea"/>
              </a:rPr>
              <a:t>内存由一系列基本存储单元线性地组成，每一个基本存储单元有一个唯一的地址。通常，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基本存储单元由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8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个连续的位构成，可用于存储一个字节的数据</a:t>
            </a:r>
            <a:r>
              <a:rPr lang="zh-CN" altLang="en-US" sz="2400" b="1" dirty="0">
                <a:latin typeface="+mn-ea"/>
                <a:ea typeface="+mn-ea"/>
              </a:rPr>
              <a:t>。所以，基本存储单元也被称为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字节存储单元</a:t>
            </a:r>
            <a:r>
              <a:rPr lang="zh-CN" altLang="en-US" sz="2400" b="1" dirty="0">
                <a:latin typeface="+mn-ea"/>
                <a:ea typeface="+mn-ea"/>
              </a:rPr>
              <a:t>。</a:t>
            </a:r>
            <a:endParaRPr lang="en-US" altLang="zh-CN" sz="2400" b="1" dirty="0">
              <a:latin typeface="+mn-ea"/>
              <a:ea typeface="+mn-ea"/>
            </a:endParaRPr>
          </a:p>
          <a:p>
            <a:pPr algn="just"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latin typeface="+mn-ea"/>
                <a:ea typeface="+mn-ea"/>
              </a:rPr>
              <a:t>可以把内存看作为一个很大的一维字符数组，把地址看作为标识数组元素的下标。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3"/>
          <p:cNvSpPr txBox="1">
            <a:spLocks noChangeArrowheads="1"/>
          </p:cNvSpPr>
          <p:nvPr/>
        </p:nvSpPr>
        <p:spPr bwMode="auto">
          <a:xfrm>
            <a:off x="577850" y="1984375"/>
            <a:ext cx="7483475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39939" name="Rectangle 6"/>
          <p:cNvSpPr>
            <a:spLocks noChangeArrowheads="1"/>
          </p:cNvSpPr>
          <p:nvPr/>
        </p:nvSpPr>
        <p:spPr bwMode="auto">
          <a:xfrm>
            <a:off x="0" y="919163"/>
            <a:ext cx="198438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587" tIns="49294" rIns="98587" bIns="49294" anchor="ctr">
            <a:spAutoFit/>
          </a:bodyPr>
          <a:lstStyle/>
          <a:p>
            <a:endParaRPr lang="zh-CN" altLang="en-US"/>
          </a:p>
        </p:txBody>
      </p:sp>
      <p:sp>
        <p:nvSpPr>
          <p:cNvPr id="39940" name="Rectangle 9"/>
          <p:cNvSpPr>
            <a:spLocks noGrp="1" noChangeArrowheads="1"/>
          </p:cNvSpPr>
          <p:nvPr>
            <p:ph type="title"/>
          </p:nvPr>
        </p:nvSpPr>
        <p:spPr>
          <a:xfrm>
            <a:off x="509588" y="260350"/>
            <a:ext cx="7826375" cy="646113"/>
          </a:xfrm>
          <a:noFill/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1.3.4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数据的存储</a:t>
            </a:r>
          </a:p>
        </p:txBody>
      </p:sp>
      <p:sp>
        <p:nvSpPr>
          <p:cNvPr id="273418" name="Rectangle 10"/>
          <p:cNvSpPr>
            <a:spLocks noChangeArrowheads="1"/>
          </p:cNvSpPr>
          <p:nvPr/>
        </p:nvSpPr>
        <p:spPr bwMode="auto">
          <a:xfrm>
            <a:off x="546100" y="1187450"/>
            <a:ext cx="3128963" cy="494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 anchor="ctr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字节存储单元是基本的存储单元</a:t>
            </a:r>
            <a:r>
              <a:rPr lang="zh-CN" altLang="en-US" sz="2000" b="1" dirty="0">
                <a:latin typeface="+mn-ea"/>
                <a:ea typeface="+mn-ea"/>
              </a:rPr>
              <a:t>。 </a:t>
            </a:r>
          </a:p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000" b="1" dirty="0">
                <a:latin typeface="+mn-ea"/>
                <a:ea typeface="+mn-ea"/>
              </a:rPr>
              <a:t>每一个字节存储单元中的</a:t>
            </a:r>
            <a:r>
              <a:rPr lang="en-US" altLang="zh-CN" sz="2000" b="1" dirty="0">
                <a:latin typeface="+mn-ea"/>
                <a:ea typeface="+mn-ea"/>
              </a:rPr>
              <a:t>8</a:t>
            </a:r>
            <a:r>
              <a:rPr lang="zh-CN" altLang="en-US" sz="2000" b="1" dirty="0">
                <a:latin typeface="+mn-ea"/>
                <a:ea typeface="+mn-ea"/>
              </a:rPr>
              <a:t>位数据的意义，根据需要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可以有不同的解释</a:t>
            </a:r>
            <a:r>
              <a:rPr lang="zh-CN" altLang="en-US" sz="2000" b="1" dirty="0">
                <a:latin typeface="+mn-ea"/>
                <a:ea typeface="+mn-ea"/>
              </a:rPr>
              <a:t>。</a:t>
            </a:r>
            <a:endParaRPr lang="en-US" altLang="zh-CN" sz="2000" b="1" dirty="0">
              <a:latin typeface="+mn-ea"/>
              <a:ea typeface="+mn-ea"/>
            </a:endParaRPr>
          </a:p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两个</a:t>
            </a:r>
            <a:r>
              <a:rPr lang="zh-CN" altLang="en-US" sz="2000" b="1" dirty="0">
                <a:latin typeface="+mn-ea"/>
                <a:ea typeface="+mn-ea"/>
              </a:rPr>
              <a:t>连续的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  <a:r>
              <a:rPr lang="zh-CN" altLang="en-US" sz="2000" b="1" dirty="0">
                <a:latin typeface="+mn-ea"/>
                <a:ea typeface="+mn-ea"/>
              </a:rPr>
              <a:t>存储单元构成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一个字</a:t>
            </a:r>
            <a:r>
              <a:rPr lang="zh-CN" altLang="en-US" sz="2000" b="1" dirty="0">
                <a:latin typeface="+mn-ea"/>
                <a:ea typeface="+mn-ea"/>
              </a:rPr>
              <a:t>存储单元。字存储单元的地址是较低的字节存储单元的地址。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“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高高低低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”规则</a:t>
            </a:r>
            <a:r>
              <a:rPr lang="zh-CN" altLang="en-US" sz="2000" dirty="0">
                <a:latin typeface="+mn-ea"/>
                <a:ea typeface="+mn-ea"/>
              </a:rPr>
              <a:t>。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四个</a:t>
            </a:r>
            <a:r>
              <a:rPr lang="zh-CN" altLang="en-US" sz="2000" b="1" dirty="0">
                <a:latin typeface="+mn-ea"/>
                <a:ea typeface="+mn-ea"/>
              </a:rPr>
              <a:t>连续的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  <a:r>
              <a:rPr lang="zh-CN" altLang="en-US" sz="2000" b="1" dirty="0">
                <a:latin typeface="+mn-ea"/>
                <a:ea typeface="+mn-ea"/>
              </a:rPr>
              <a:t>存储单元构成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一个双字</a:t>
            </a:r>
            <a:r>
              <a:rPr lang="zh-CN" altLang="en-US" sz="2000" b="1" dirty="0">
                <a:latin typeface="+mn-ea"/>
                <a:ea typeface="+mn-ea"/>
              </a:rPr>
              <a:t>存储单元。</a:t>
            </a:r>
          </a:p>
        </p:txBody>
      </p:sp>
      <p:sp>
        <p:nvSpPr>
          <p:cNvPr id="39942" name="Rectangle 14"/>
          <p:cNvSpPr>
            <a:spLocks noChangeArrowheads="1"/>
          </p:cNvSpPr>
          <p:nvPr/>
        </p:nvSpPr>
        <p:spPr bwMode="auto">
          <a:xfrm>
            <a:off x="0" y="-188913"/>
            <a:ext cx="198438" cy="377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587" tIns="49294" rIns="98587" bIns="49294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943" name="对象 2"/>
          <p:cNvGraphicFramePr>
            <a:graphicFrameLocks noChangeAspect="1"/>
          </p:cNvGraphicFramePr>
          <p:nvPr/>
        </p:nvGraphicFramePr>
        <p:xfrm>
          <a:off x="3843338" y="1055688"/>
          <a:ext cx="5056187" cy="510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847806" imgH="4636800" progId="Visio.Drawing.11">
                  <p:embed/>
                </p:oleObj>
              </mc:Choice>
              <mc:Fallback>
                <p:oleObj name="Visio" r:id="rId3" imgW="4847806" imgH="4636800" progId="Visio.Drawing.11">
                  <p:embed/>
                  <p:pic>
                    <p:nvPicPr>
                      <p:cNvPr id="3994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3338" y="1055688"/>
                        <a:ext cx="5056187" cy="5100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3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3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3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3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3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3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577850" y="1984375"/>
            <a:ext cx="7483475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0" y="919163"/>
            <a:ext cx="198438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587" tIns="49294" rIns="98587" bIns="49294" anchor="ctr">
            <a:spAutoFit/>
          </a:bodyPr>
          <a:lstStyle/>
          <a:p>
            <a:endParaRPr lang="zh-CN" altLang="en-US"/>
          </a:p>
        </p:txBody>
      </p:sp>
      <p:sp>
        <p:nvSpPr>
          <p:cNvPr id="40964" name="Rectangle 5"/>
          <p:cNvSpPr>
            <a:spLocks noGrp="1" noChangeArrowheads="1"/>
          </p:cNvSpPr>
          <p:nvPr>
            <p:ph type="title"/>
          </p:nvPr>
        </p:nvSpPr>
        <p:spPr>
          <a:xfrm>
            <a:off x="509588" y="260350"/>
            <a:ext cx="7826375" cy="646113"/>
          </a:xfrm>
          <a:noFill/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1.3.4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数据的存储</a:t>
            </a:r>
          </a:p>
        </p:txBody>
      </p:sp>
      <p:sp>
        <p:nvSpPr>
          <p:cNvPr id="40965" name="Rectangle 6"/>
          <p:cNvSpPr>
            <a:spLocks noChangeArrowheads="1"/>
          </p:cNvSpPr>
          <p:nvPr/>
        </p:nvSpPr>
        <p:spPr bwMode="auto">
          <a:xfrm>
            <a:off x="577850" y="1055688"/>
            <a:ext cx="7348538" cy="543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 anchor="ctr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b="1" dirty="0"/>
              <a:t> #include  &lt;</a:t>
            </a:r>
            <a:r>
              <a:rPr lang="en-US" altLang="zh-CN" b="1" dirty="0" err="1"/>
              <a:t>stdio.h</a:t>
            </a:r>
            <a:r>
              <a:rPr lang="en-US" altLang="zh-CN" b="1" dirty="0"/>
              <a:t>&gt;</a:t>
            </a:r>
          </a:p>
          <a:p>
            <a:pPr>
              <a:lnSpc>
                <a:spcPts val="3000"/>
              </a:lnSpc>
            </a:pPr>
            <a:r>
              <a:rPr lang="en-US" altLang="zh-CN" b="1" dirty="0"/>
              <a:t>    char  buff[] = { 3, 2, 1, 0, 130 };          // 130=0x82</a:t>
            </a:r>
          </a:p>
          <a:p>
            <a:pPr>
              <a:lnSpc>
                <a:spcPts val="3000"/>
              </a:lnSpc>
            </a:pPr>
            <a:r>
              <a:rPr lang="en-US" altLang="zh-CN" b="1" dirty="0"/>
              <a:t>    int  a, b;</a:t>
            </a:r>
          </a:p>
          <a:p>
            <a:pPr>
              <a:lnSpc>
                <a:spcPts val="3000"/>
              </a:lnSpc>
            </a:pPr>
            <a:r>
              <a:rPr lang="en-US" altLang="zh-CN" b="1" dirty="0"/>
              <a:t>    int  main( )</a:t>
            </a:r>
          </a:p>
          <a:p>
            <a:pPr>
              <a:lnSpc>
                <a:spcPts val="3000"/>
              </a:lnSpc>
            </a:pPr>
            <a:r>
              <a:rPr lang="en-US" altLang="zh-CN" b="1" dirty="0"/>
              <a:t>    {</a:t>
            </a:r>
          </a:p>
          <a:p>
            <a:pPr>
              <a:lnSpc>
                <a:spcPts val="3000"/>
              </a:lnSpc>
            </a:pPr>
            <a:r>
              <a:rPr lang="en-US" altLang="zh-CN" b="1" dirty="0"/>
              <a:t>        char  *p = buff;</a:t>
            </a:r>
          </a:p>
          <a:p>
            <a:pPr>
              <a:lnSpc>
                <a:spcPts val="3000"/>
              </a:lnSpc>
            </a:pPr>
            <a:endParaRPr lang="en-US" altLang="zh-CN" b="1" dirty="0"/>
          </a:p>
          <a:p>
            <a:pPr>
              <a:lnSpc>
                <a:spcPts val="3000"/>
              </a:lnSpc>
            </a:pPr>
            <a:r>
              <a:rPr lang="en-US" altLang="zh-CN" b="1" dirty="0"/>
              <a:t>        a = *( int* ) p;                                    //L1</a:t>
            </a:r>
          </a:p>
          <a:p>
            <a:pPr>
              <a:lnSpc>
                <a:spcPts val="3000"/>
              </a:lnSpc>
            </a:pPr>
            <a:r>
              <a:rPr lang="en-US" altLang="zh-CN" b="1" dirty="0"/>
              <a:t>        b = *( int* ) ( p+1 );                          //L2</a:t>
            </a:r>
          </a:p>
          <a:p>
            <a:pPr>
              <a:lnSpc>
                <a:spcPts val="3000"/>
              </a:lnSpc>
            </a:pPr>
            <a:endParaRPr lang="en-US" altLang="zh-CN" b="1" dirty="0"/>
          </a:p>
          <a:p>
            <a:pPr>
              <a:lnSpc>
                <a:spcPts val="3000"/>
              </a:lnSpc>
            </a:pPr>
            <a:r>
              <a:rPr lang="en-US" altLang="zh-CN" b="1" dirty="0"/>
              <a:t>        </a:t>
            </a:r>
            <a:r>
              <a:rPr lang="en-US" altLang="zh-CN" b="1" dirty="0" err="1"/>
              <a:t>printf</a:t>
            </a:r>
            <a:r>
              <a:rPr lang="en-US" altLang="zh-CN" b="1" dirty="0"/>
              <a:t>( "a = %x, b=%x\n", a, b );     //L3</a:t>
            </a:r>
          </a:p>
          <a:p>
            <a:pPr>
              <a:lnSpc>
                <a:spcPts val="3000"/>
              </a:lnSpc>
            </a:pPr>
            <a:r>
              <a:rPr lang="en-US" altLang="zh-CN" b="1" dirty="0"/>
              <a:t>        </a:t>
            </a:r>
            <a:r>
              <a:rPr lang="en-US" altLang="zh-CN" b="1" dirty="0" err="1"/>
              <a:t>printf</a:t>
            </a:r>
            <a:r>
              <a:rPr lang="en-US" altLang="zh-CN" b="1" dirty="0"/>
              <a:t>( "a = %d, b=%d\n", a, b );     //L4</a:t>
            </a:r>
          </a:p>
          <a:p>
            <a:pPr>
              <a:lnSpc>
                <a:spcPts val="3000"/>
              </a:lnSpc>
            </a:pPr>
            <a:r>
              <a:rPr lang="en-US" altLang="zh-CN" b="1" dirty="0"/>
              <a:t>        return  0;</a:t>
            </a:r>
          </a:p>
          <a:p>
            <a:pPr>
              <a:lnSpc>
                <a:spcPts val="3000"/>
              </a:lnSpc>
            </a:pPr>
            <a:r>
              <a:rPr lang="en-US" altLang="zh-CN" b="1" dirty="0"/>
              <a:t>    }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743325" y="2268538"/>
            <a:ext cx="4319588" cy="746125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587" tIns="49294" rIns="98587" bIns="49294">
            <a:spAutoFit/>
          </a:bodyPr>
          <a:lstStyle/>
          <a:p>
            <a:r>
              <a:rPr lang="pt-BR" altLang="zh-CN" sz="2100" b="1" dirty="0"/>
              <a:t> a=10203, b=82000102</a:t>
            </a:r>
          </a:p>
          <a:p>
            <a:r>
              <a:rPr lang="pt-BR" altLang="zh-CN" sz="2100" b="1" dirty="0"/>
              <a:t> a=66051, b=-2113928958</a:t>
            </a:r>
            <a:endParaRPr lang="zh-CN" altLang="en-US" sz="21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252413"/>
            <a:ext cx="7826375" cy="65405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1.1  CPU</a:t>
            </a:r>
            <a:r>
              <a:rPr lang="zh-CN" altLang="en-US" sz="4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基本功能 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577850" y="1984375"/>
            <a:ext cx="7483475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577850" y="1185863"/>
            <a:ext cx="7485063" cy="161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1.1.1  </a:t>
            </a:r>
            <a:r>
              <a:rPr lang="zh-CN" altLang="en-US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目标代码</a:t>
            </a: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1.1.2  CPU</a:t>
            </a:r>
            <a:r>
              <a:rPr lang="zh-CN" altLang="en-US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基本功能</a:t>
            </a:r>
            <a:endParaRPr lang="zh-CN" altLang="en-US" sz="32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260350"/>
            <a:ext cx="7826375" cy="646113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1.1.1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目标代码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77850" y="1309688"/>
            <a:ext cx="8062913" cy="225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latin typeface="+mn-ea"/>
                <a:ea typeface="+mn-ea"/>
              </a:rPr>
              <a:t>计算机系统中的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只能执行机器指令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latin typeface="+mn-ea"/>
                <a:ea typeface="+mn-ea"/>
              </a:rPr>
              <a:t>由机器指令组成的程序，被称为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目标程序</a:t>
            </a:r>
            <a:r>
              <a:rPr lang="zh-CN" altLang="en-US" sz="2400" b="1" dirty="0">
                <a:latin typeface="+mn-ea"/>
                <a:ea typeface="+mn-ea"/>
              </a:rPr>
              <a:t>，也被称为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目标代码</a:t>
            </a:r>
            <a:r>
              <a:rPr lang="zh-CN" altLang="en-US" sz="2400" b="1" dirty="0">
                <a:latin typeface="+mn-ea"/>
                <a:ea typeface="+mn-ea"/>
              </a:rPr>
              <a:t> </a:t>
            </a: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计算机系统最终运行的是目标程序</a:t>
            </a:r>
            <a:endParaRPr lang="zh-CN" altLang="en-US" sz="24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260350"/>
            <a:ext cx="7826375" cy="646113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1.1.1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目标代码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77850" y="1879600"/>
            <a:ext cx="4533900" cy="338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 cf11( void )</a:t>
            </a:r>
          </a:p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int   </a:t>
            </a:r>
            <a:r>
              <a:rPr lang="nn-NO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</a:t>
            </a:r>
            <a:r>
              <a:rPr lang="nn-NO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 </a:t>
            </a:r>
            <a:r>
              <a:rPr lang="nn-NO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nn-NO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sum = 0;</a:t>
            </a:r>
          </a:p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for ( i = 1;  i &lt;= 10;  i += 1 )</a:t>
            </a:r>
          </a:p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sum += i*i;</a:t>
            </a:r>
          </a:p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return  sum;</a:t>
            </a:r>
          </a:p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2736850" y="1152525"/>
            <a:ext cx="3035300" cy="557213"/>
          </a:xfrm>
          <a:prstGeom prst="wedgeRoundRectCallout">
            <a:avLst>
              <a:gd name="adj1" fmla="val -47403"/>
              <a:gd name="adj2" fmla="val 101513"/>
              <a:gd name="adj3" fmla="val 16667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7" tIns="49294" rIns="98587" bIns="49294" anchor="ctr"/>
          <a:lstStyle/>
          <a:p>
            <a:pPr algn="ctr">
              <a:defRPr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计算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的平方之和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260350"/>
            <a:ext cx="7826375" cy="646113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1.1.1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目标代码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77850" y="1879600"/>
            <a:ext cx="4533900" cy="338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 cf11( void )</a:t>
            </a:r>
          </a:p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int   </a:t>
            </a:r>
            <a:r>
              <a:rPr lang="nn-NO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</a:t>
            </a:r>
            <a:r>
              <a:rPr lang="nn-NO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 </a:t>
            </a:r>
            <a:r>
              <a:rPr lang="nn-NO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nn-NO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sum = 0;</a:t>
            </a:r>
          </a:p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for ( i = 1;  i &lt;= 10;  i += 1 )</a:t>
            </a:r>
          </a:p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sum += i*i;</a:t>
            </a:r>
          </a:p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return  sum;</a:t>
            </a:r>
          </a:p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215900" y="1085850"/>
            <a:ext cx="3036888" cy="557213"/>
          </a:xfrm>
          <a:prstGeom prst="wedgeRoundRectCallout">
            <a:avLst>
              <a:gd name="adj1" fmla="val 29562"/>
              <a:gd name="adj2" fmla="val 92396"/>
              <a:gd name="adj3" fmla="val 16667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7" tIns="49294" rIns="98587" bIns="49294" anchor="ctr"/>
          <a:lstStyle/>
          <a:p>
            <a:pPr algn="ctr">
              <a:defRPr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计算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的平方之和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2520950" y="5724525"/>
            <a:ext cx="2986088" cy="863600"/>
          </a:xfrm>
          <a:prstGeom prst="wedgeRoundRectCallout">
            <a:avLst>
              <a:gd name="adj1" fmla="val 34262"/>
              <a:gd name="adj2" fmla="val -66128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7" tIns="49294" rIns="98587" bIns="49294" anchor="ctr"/>
          <a:lstStyle/>
          <a:p>
            <a:pPr>
              <a:lnSpc>
                <a:spcPts val="3200"/>
              </a:lnSpc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编译优化：大小最小化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lnSpc>
                <a:spcPts val="3200"/>
              </a:lnSpc>
              <a:defRPr/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VC2010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集成开发环境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968875" y="1187450"/>
            <a:ext cx="0" cy="43100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111750" y="1085850"/>
            <a:ext cx="3435350" cy="474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 anchor="ctr">
            <a:spAutoFit/>
          </a:bodyPr>
          <a:lstStyle/>
          <a:p>
            <a:pPr>
              <a:lnSpc>
                <a:spcPts val="3234"/>
              </a:lnSpc>
              <a:spcBef>
                <a:spcPts val="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xor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ecx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ecx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234"/>
              </a:lnSpc>
              <a:spcBef>
                <a:spcPts val="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xor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eax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eax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234"/>
              </a:lnSpc>
              <a:spcBef>
                <a:spcPts val="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ecx</a:t>
            </a:r>
            <a:endParaRPr lang="en-US" altLang="zh-C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234"/>
              </a:lnSpc>
              <a:spcBef>
                <a:spcPts val="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$LL3@cf11:</a:t>
            </a:r>
          </a:p>
          <a:p>
            <a:pPr>
              <a:lnSpc>
                <a:spcPts val="3234"/>
              </a:lnSpc>
              <a:spcBef>
                <a:spcPts val="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edx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ecx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234"/>
              </a:lnSpc>
              <a:spcBef>
                <a:spcPts val="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imul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edx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ecx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234"/>
              </a:lnSpc>
              <a:spcBef>
                <a:spcPts val="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add  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eax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edx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234"/>
              </a:lnSpc>
              <a:spcBef>
                <a:spcPts val="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ecx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234"/>
              </a:lnSpc>
              <a:spcBef>
                <a:spcPts val="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cmp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ecx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10</a:t>
            </a:r>
          </a:p>
          <a:p>
            <a:pPr>
              <a:lnSpc>
                <a:spcPts val="3234"/>
              </a:lnSpc>
              <a:spcBef>
                <a:spcPts val="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jle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$LL3@cf11</a:t>
            </a:r>
          </a:p>
          <a:p>
            <a:pPr>
              <a:lnSpc>
                <a:spcPts val="3234"/>
              </a:lnSpc>
              <a:spcBef>
                <a:spcPts val="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ret</a:t>
            </a:r>
            <a:endParaRPr lang="en-US" altLang="zh-CN" sz="2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260350"/>
            <a:ext cx="7826375" cy="646113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1.1.2  CPU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基本功能 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577850" y="1984375"/>
            <a:ext cx="7483475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77850" y="1044575"/>
            <a:ext cx="7485063" cy="2478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587" tIns="49294" rIns="98587" bIns="492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52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chemeClr val="accent6"/>
                </a:solidFill>
              </a:rPr>
              <a:t>执行机器指令</a:t>
            </a: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chemeClr val="accent6"/>
                </a:solidFill>
              </a:rPr>
              <a:t>暂存少量数据</a:t>
            </a: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chemeClr val="accent6"/>
                </a:solidFill>
              </a:rPr>
              <a:t>访问存储器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1427</TotalTime>
  <Words>2138</Words>
  <Application>Microsoft Office PowerPoint</Application>
  <PresentationFormat>自定义</PresentationFormat>
  <Paragraphs>448</Paragraphs>
  <Slides>42</Slides>
  <Notes>39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0" baseType="lpstr">
      <vt:lpstr>宋体</vt:lpstr>
      <vt:lpstr>微软雅黑</vt:lpstr>
      <vt:lpstr>Arial</vt:lpstr>
      <vt:lpstr>Times New Roman</vt:lpstr>
      <vt:lpstr>Verdana</vt:lpstr>
      <vt:lpstr>Wingdings</vt:lpstr>
      <vt:lpstr>Profile</vt:lpstr>
      <vt:lpstr>Visio</vt:lpstr>
      <vt:lpstr>汇编语言程序设计  Assembly Language Programming</vt:lpstr>
      <vt:lpstr>本课程是计算机科学与技术、软件工程等专业本科生的专业选修课程 </vt:lpstr>
      <vt:lpstr>PowerPoint 演示文稿</vt:lpstr>
      <vt:lpstr>第1章  基础知识</vt:lpstr>
      <vt:lpstr>1.1  CPU基本功能 </vt:lpstr>
      <vt:lpstr>1.1.1  目标代码</vt:lpstr>
      <vt:lpstr>1.1.1  目标代码</vt:lpstr>
      <vt:lpstr>1.1.1  目标代码</vt:lpstr>
      <vt:lpstr>1.1.2  CPU基本功能 </vt:lpstr>
      <vt:lpstr>1.1.2  CPU基本功能 </vt:lpstr>
      <vt:lpstr>1.1.2  CPU基本功能 </vt:lpstr>
      <vt:lpstr>1.1.2  CPU基本功能 </vt:lpstr>
      <vt:lpstr>1.1.2  CPU基本功能</vt:lpstr>
      <vt:lpstr>1.2 汇编语言</vt:lpstr>
      <vt:lpstr>1.2.1  机器指令</vt:lpstr>
      <vt:lpstr>1.2.1  机器指令</vt:lpstr>
      <vt:lpstr>1.2.2  汇编格式指令</vt:lpstr>
      <vt:lpstr>1.2.2  汇编格式指令</vt:lpstr>
      <vt:lpstr>1.2.3  汇编语言</vt:lpstr>
      <vt:lpstr>1.2.3  汇编语言</vt:lpstr>
      <vt:lpstr>1.2.3  汇编语言</vt:lpstr>
      <vt:lpstr>1.2.3  汇编语言</vt:lpstr>
      <vt:lpstr>1.2.3  汇编语言</vt:lpstr>
      <vt:lpstr>1.2.3  汇编语言</vt:lpstr>
      <vt:lpstr>*应用汇编语言的场合</vt:lpstr>
      <vt:lpstr>1.3 数据的表示和存储</vt:lpstr>
      <vt:lpstr>1.3.1  数值数据的表示</vt:lpstr>
      <vt:lpstr>1.3.1  数值数据的表示</vt:lpstr>
      <vt:lpstr>1.3.1  数值数据的表示</vt:lpstr>
      <vt:lpstr>1.3.1  数值数据的表示</vt:lpstr>
      <vt:lpstr>1.3.1  数值数据的表示</vt:lpstr>
      <vt:lpstr>1.3.2  非数值数据的表示</vt:lpstr>
      <vt:lpstr>1.3.2  非数值数据的表示</vt:lpstr>
      <vt:lpstr>1.3.2  非数值数据的表示</vt:lpstr>
      <vt:lpstr>1.3.2  非数值数据的表示</vt:lpstr>
      <vt:lpstr>1.3.2  非数值数据的表示</vt:lpstr>
      <vt:lpstr>1.3.2  非数值数据的表示</vt:lpstr>
      <vt:lpstr>1.3.3  基本数据类型</vt:lpstr>
      <vt:lpstr>1.3.3  基本数据类型</vt:lpstr>
      <vt:lpstr>1.3.4  数据的存储</vt:lpstr>
      <vt:lpstr>1.3.4  数据的存储</vt:lpstr>
      <vt:lpstr>1.3.4  数据的存储</vt:lpstr>
    </vt:vector>
  </TitlesOfParts>
  <Company>Suda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新概念汇编语言</dc:title>
  <dc:creator>YJW</dc:creator>
  <cp:lastModifiedBy>John Hu</cp:lastModifiedBy>
  <cp:revision>517</cp:revision>
  <dcterms:created xsi:type="dcterms:W3CDTF">2008-02-14T05:21:14Z</dcterms:created>
  <dcterms:modified xsi:type="dcterms:W3CDTF">2025-02-25T05:51:12Z</dcterms:modified>
</cp:coreProperties>
</file>