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50"/>
  </p:notesMasterIdLst>
  <p:sldIdLst>
    <p:sldId id="256" r:id="rId2"/>
    <p:sldId id="377" r:id="rId3"/>
    <p:sldId id="378" r:id="rId4"/>
    <p:sldId id="425" r:id="rId5"/>
    <p:sldId id="379" r:id="rId6"/>
    <p:sldId id="380" r:id="rId7"/>
    <p:sldId id="381" r:id="rId8"/>
    <p:sldId id="382" r:id="rId9"/>
    <p:sldId id="424" r:id="rId10"/>
    <p:sldId id="421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3" r:id="rId4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00FF"/>
    <a:srgbClr val="00CCFF"/>
    <a:srgbClr val="FFFFCC"/>
    <a:srgbClr val="66FFCC"/>
    <a:srgbClr val="FFFFFF"/>
    <a:srgbClr val="D5D38F"/>
    <a:srgbClr val="33CCCC"/>
    <a:srgbClr val="00FFFF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8" d="100"/>
          <a:sy n="98" d="100"/>
        </p:scale>
        <p:origin x="36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E1C0D880-8A2C-4E4F-86CF-C30116516A14}"/>
  </pc:docChgLst>
  <pc:docChgLst>
    <pc:chgData name="John" userId="213e45b8a479442b" providerId="LiveId" clId="{B74594E4-E72E-4012-9FA4-7C22D94FC051}"/>
  </pc:docChgLst>
  <pc:docChgLst>
    <pc:chgData userId="213e45b8a479442b" providerId="LiveId" clId="{41EF915C-2826-484D-8326-0772DD79DF8F}"/>
  </pc:docChgLst>
  <pc:docChgLst>
    <pc:chgData userId="213e45b8a479442b" providerId="LiveId" clId="{4D3A7029-6842-407D-8A7D-B3C9D850D31D}"/>
    <pc:docChg chg="modSld">
      <pc:chgData name="" userId="213e45b8a479442b" providerId="LiveId" clId="{4D3A7029-6842-407D-8A7D-B3C9D850D31D}" dt="2024-03-07T08:03:23.230" v="6" actId="20577"/>
      <pc:docMkLst>
        <pc:docMk/>
      </pc:docMkLst>
      <pc:sldChg chg="modSp">
        <pc:chgData name="" userId="213e45b8a479442b" providerId="LiveId" clId="{4D3A7029-6842-407D-8A7D-B3C9D850D31D}" dt="2024-03-07T08:03:23.230" v="6" actId="20577"/>
        <pc:sldMkLst>
          <pc:docMk/>
          <pc:sldMk cId="1800737289" sldId="424"/>
        </pc:sldMkLst>
        <pc:spChg chg="mod">
          <ac:chgData name="" userId="213e45b8a479442b" providerId="LiveId" clId="{4D3A7029-6842-407D-8A7D-B3C9D850D31D}" dt="2024-03-07T08:03:08.799" v="1" actId="1076"/>
          <ac:spMkLst>
            <pc:docMk/>
            <pc:sldMk cId="1800737289" sldId="424"/>
            <ac:spMk id="6" creationId="{00000000-0000-0000-0000-000000000000}"/>
          </ac:spMkLst>
        </pc:spChg>
        <pc:spChg chg="mod">
          <ac:chgData name="" userId="213e45b8a479442b" providerId="LiveId" clId="{4D3A7029-6842-407D-8A7D-B3C9D850D31D}" dt="2024-03-07T08:03:23.230" v="6" actId="20577"/>
          <ac:spMkLst>
            <pc:docMk/>
            <pc:sldMk cId="1800737289" sldId="424"/>
            <ac:spMk id="432132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8695C-461C-4612-8F00-CB54222E51C0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54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solidFill>
                  <a:prstClr val="black"/>
                </a:solidFill>
                <a:latin typeface="Arial" charset="0"/>
              </a:rPr>
              <a:pPr eaLnBrk="1" hangingPunct="1"/>
              <a:t>2</a:t>
            </a:fld>
            <a:endParaRPr lang="en-US" altLang="zh-CN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DE691F-AEF3-416F-AECB-17454E52C13D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97207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D3A26-B28B-4254-8140-A047B29E1AEA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B5CFD-E8A6-4969-AADC-C875FABB6D5C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5406-F1A5-48B0-AED6-A532D2CD4EF5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18AC-5198-43A7-B9BB-102E48DCB9A3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BE18AC-5198-43A7-B9BB-102E48DCB9A3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ED694-CD29-4680-9304-1C41229E864A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760237-99D6-4620-8B9D-863989F97650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B6549-90DA-485D-A180-1AD1F83C025E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6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处理器基本功能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IA-32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指令指针寄存器和简单控制转移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堆栈和堆栈操作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15147"/>
            <a:ext cx="792162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获得物理地址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物理地址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段起始地址 ＋ 偏移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在实方式下，由段值可以得到段起始地址；在保护方式下，根据选择子可以得到段起始地址。总之，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由段号可以得到段起始地址</a:t>
            </a:r>
            <a:r>
              <a:rPr lang="zh-CN" altLang="en-US" sz="2400" b="1" dirty="0">
                <a:solidFill>
                  <a:srgbClr val="000000"/>
                </a:solidFill>
              </a:rPr>
              <a:t>。二维的逻辑地址可以转换成一维的物理地址。逻辑地址转换为物理地址的过程可归纳为：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由段号得到段起始地址，再加上偏移</a:t>
            </a:r>
            <a:r>
              <a:rPr lang="zh-CN" altLang="en-US" sz="2400" b="1" dirty="0">
                <a:solidFill>
                  <a:srgbClr val="000000"/>
                </a:solidFill>
              </a:rPr>
              <a:t>。</a:t>
            </a:r>
            <a:endParaRPr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转换成物理地址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846769" y="5301208"/>
            <a:ext cx="7633221" cy="1008112"/>
          </a:xfrm>
          <a:prstGeom prst="wedgeRoundRectCallout">
            <a:avLst>
              <a:gd name="adj1" fmla="val -11101"/>
              <a:gd name="adj2" fmla="val -7059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保护方式下，物理地址是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位，段起始地址是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位，偏移是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位；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在实方式下，物理地址是</a:t>
            </a:r>
            <a:r>
              <a:rPr lang="en-US" altLang="zh-CN" b="1" dirty="0">
                <a:solidFill>
                  <a:srgbClr val="0000FF"/>
                </a:solidFill>
              </a:rPr>
              <a:t>20</a:t>
            </a:r>
            <a:r>
              <a:rPr lang="zh-CN" altLang="en-US" b="1" dirty="0">
                <a:solidFill>
                  <a:srgbClr val="0000FF"/>
                </a:solidFill>
              </a:rPr>
              <a:t>位，段起始地址是</a:t>
            </a:r>
            <a:r>
              <a:rPr lang="en-US" altLang="zh-CN" b="1" dirty="0">
                <a:solidFill>
                  <a:srgbClr val="0000FF"/>
                </a:solidFill>
              </a:rPr>
              <a:t>20</a:t>
            </a:r>
            <a:r>
              <a:rPr lang="zh-CN" altLang="en-US" b="1" dirty="0">
                <a:solidFill>
                  <a:srgbClr val="0000FF"/>
                </a:solidFill>
              </a:rPr>
              <a:t>位，偏移是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位。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31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15147"/>
            <a:ext cx="792162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获得物理地址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       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物理地址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段起始地址 ＋ 偏移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algn="just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如果整个程序只有一个段，则二维的逻辑地址退化成一维。由于段起始地址完全相同，偏移就决定一切。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转换成物理地址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1046245" y="4221088"/>
            <a:ext cx="5328592" cy="1008112"/>
          </a:xfrm>
          <a:prstGeom prst="wedgeRectCallout">
            <a:avLst>
              <a:gd name="adj1" fmla="val -31235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VC2010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环境中就是这样。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某种意义上，嵌入汇编只考虑偏移。</a:t>
            </a:r>
          </a:p>
        </p:txBody>
      </p:sp>
    </p:spTree>
    <p:extLst>
      <p:ext uri="{BB962C8B-B14F-4D97-AF65-F5344CB8AC3E}">
        <p14:creationId xmlns:p14="http://schemas.microsoft.com/office/powerpoint/2010/main" val="217489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713870"/>
            <a:ext cx="792162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在一个已确定的段内，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只需通过偏移便可指定要访问的存储单元</a:t>
            </a:r>
            <a:r>
              <a:rPr lang="zh-CN" altLang="en-US" sz="2400" b="1" dirty="0">
                <a:solidFill>
                  <a:srgbClr val="000000"/>
                </a:solidFill>
              </a:rPr>
              <a:t>。程序中绝大部分涉及存储器访问的指令都只给出偏移。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逻辑地址中的段号（段值或者段选择子）存放在哪里呢？答案是，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当前使用段的段号存放在段寄存器</a:t>
            </a:r>
            <a:r>
              <a:rPr lang="zh-CN" altLang="en-US" sz="2400" b="1" dirty="0">
                <a:solidFill>
                  <a:srgbClr val="000000"/>
                </a:solidFill>
              </a:rPr>
              <a:t>（</a:t>
            </a:r>
            <a:r>
              <a:rPr lang="en-US" altLang="zh-CN" b="1" dirty="0">
                <a:solidFill>
                  <a:srgbClr val="000000"/>
                </a:solidFill>
              </a:rPr>
              <a:t>Segment Registers</a:t>
            </a:r>
            <a:r>
              <a:rPr lang="zh-CN" altLang="en-US" sz="2400" b="1" dirty="0">
                <a:solidFill>
                  <a:srgbClr val="000000"/>
                </a:solidFill>
              </a:rPr>
              <a:t>）中。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段寄存器是</a:t>
            </a:r>
            <a:r>
              <a:rPr lang="en-US" altLang="zh-CN" sz="2400" b="1" dirty="0">
                <a:solidFill>
                  <a:srgbClr val="000000"/>
                </a:solidFill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</a:rPr>
              <a:t>位的。在实方式下，用于存放</a:t>
            </a:r>
            <a:r>
              <a:rPr lang="en-US" altLang="zh-CN" sz="2400" b="1" dirty="0">
                <a:solidFill>
                  <a:srgbClr val="000000"/>
                </a:solidFill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</a:rPr>
              <a:t>位的段值；在保护方式下，用于存放</a:t>
            </a:r>
            <a:r>
              <a:rPr lang="en-US" altLang="zh-CN" sz="2400" b="1" dirty="0">
                <a:solidFill>
                  <a:srgbClr val="000000"/>
                </a:solidFill>
              </a:rPr>
              <a:t>16</a:t>
            </a:r>
            <a:r>
              <a:rPr lang="zh-CN" altLang="en-US" sz="2400" b="1" dirty="0">
                <a:solidFill>
                  <a:srgbClr val="000000"/>
                </a:solidFill>
              </a:rPr>
              <a:t>位的段选择子。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段寄存器</a:t>
            </a:r>
          </a:p>
        </p:txBody>
      </p:sp>
    </p:spTree>
    <p:extLst>
      <p:ext uri="{BB962C8B-B14F-4D97-AF65-F5344CB8AC3E}">
        <p14:creationId xmlns:p14="http://schemas.microsoft.com/office/powerpoint/2010/main" val="81637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556792"/>
            <a:ext cx="792162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Intel 8086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处理器有四个段寄存器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代码段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(Code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堆栈段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(Stack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数据段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(Data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(Extra Segment)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寄存器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从</a:t>
            </a: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80386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处理器开始，增加了两个段寄存器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附加段寄存器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: 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附加段寄存器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指定当前代码段，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指定当前堆栈段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一般情况下，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指定当前数据段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附加段寄存器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也可用于指定数据段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段寄存器</a:t>
            </a:r>
          </a:p>
        </p:txBody>
      </p:sp>
    </p:spTree>
    <p:extLst>
      <p:ext uri="{BB962C8B-B14F-4D97-AF65-F5344CB8AC3E}">
        <p14:creationId xmlns:p14="http://schemas.microsoft.com/office/powerpoint/2010/main" val="4267269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</a:p>
        </p:txBody>
      </p:sp>
      <p:sp>
        <p:nvSpPr>
          <p:cNvPr id="45363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611188" y="1741453"/>
            <a:ext cx="7921625" cy="41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在访问存储单元时，</a:t>
            </a:r>
            <a:r>
              <a:rPr lang="en-US" altLang="zh-CN" sz="2400" b="1" dirty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先根据对应的段寄存器得到段起始地址，再加上相应的偏移，形成存储单元的物理地址。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特殊情况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00"/>
                </a:solidFill>
              </a:rPr>
              <a:t>如果程序的代码段、数据段、堆栈段占用同一个存储段，那么代码段寄存器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CS</a:t>
            </a:r>
            <a:r>
              <a:rPr lang="zh-CN" altLang="en-US" sz="2400" b="1" dirty="0">
                <a:solidFill>
                  <a:srgbClr val="000000"/>
                </a:solidFill>
              </a:rPr>
              <a:t>、数据段寄存器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DS</a:t>
            </a:r>
            <a:r>
              <a:rPr lang="zh-CN" altLang="en-US" sz="2400" b="1" dirty="0">
                <a:solidFill>
                  <a:srgbClr val="000000"/>
                </a:solidFill>
              </a:rPr>
              <a:t>和堆栈段寄存器</a:t>
            </a:r>
            <a:r>
              <a:rPr lang="en-US" altLang="zh-CN" sz="2400" b="1" dirty="0">
                <a:solidFill>
                  <a:srgbClr val="000000"/>
                </a:solidFill>
              </a:rPr>
              <a:t>SS</a:t>
            </a:r>
            <a:r>
              <a:rPr lang="zh-CN" altLang="en-US" sz="2400" b="1" dirty="0">
                <a:solidFill>
                  <a:srgbClr val="000000"/>
                </a:solidFill>
              </a:rPr>
              <a:t>等指定同一个存储段，给出相同的段起始地址。</a:t>
            </a:r>
            <a:endParaRPr lang="en-US" altLang="zh-CN" sz="2400" b="1" dirty="0">
              <a:solidFill>
                <a:srgbClr val="000000"/>
              </a:solidFill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如果由段寄存器给出的段起始地址是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，那么偏移就相当于物理地址。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段寄存器</a:t>
            </a:r>
          </a:p>
        </p:txBody>
      </p:sp>
    </p:spTree>
    <p:extLst>
      <p:ext uri="{BB962C8B-B14F-4D97-AF65-F5344CB8AC3E}">
        <p14:creationId xmlns:p14="http://schemas.microsoft.com/office/powerpoint/2010/main" val="404066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340768"/>
            <a:ext cx="7921625" cy="3568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把表示指令中操作数所在的方法称为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常用的寻址方式可分为三大类：</a:t>
            </a:r>
            <a:endParaRPr lang="en-US" altLang="zh-CN" sz="2400" b="1" dirty="0">
              <a:latin typeface="+mn-ea"/>
              <a:ea typeface="+mn-ea"/>
            </a:endParaRPr>
          </a:p>
          <a:p>
            <a:pPr marL="457200" indent="-4572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立即寻址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457200" indent="-4572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寄存器寻址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457200" indent="-4572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存储器寻址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457200" indent="-4572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</a:rPr>
              <a:t>此外还有固定寻址和</a:t>
            </a:r>
            <a:r>
              <a:rPr lang="en-US" altLang="zh-CN" sz="2400" b="1" dirty="0">
                <a:latin typeface="+mn-ea"/>
                <a:ea typeface="+mn-ea"/>
              </a:rPr>
              <a:t>I/O</a:t>
            </a:r>
            <a:r>
              <a:rPr lang="zh-CN" altLang="en-US" sz="2400" b="1" dirty="0">
                <a:latin typeface="+mn-ea"/>
                <a:ea typeface="+mn-ea"/>
              </a:rPr>
              <a:t>端口寻址等</a:t>
            </a:r>
          </a:p>
        </p:txBody>
      </p:sp>
    </p:spTree>
    <p:extLst>
      <p:ext uri="{BB962C8B-B14F-4D97-AF65-F5344CB8AC3E}">
        <p14:creationId xmlns:p14="http://schemas.microsoft.com/office/powerpoint/2010/main" val="368101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303927"/>
            <a:ext cx="7921625" cy="19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</p:spTree>
    <p:extLst>
      <p:ext uri="{BB962C8B-B14F-4D97-AF65-F5344CB8AC3E}">
        <p14:creationId xmlns:p14="http://schemas.microsoft.com/office/powerpoint/2010/main" val="1369547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772816"/>
            <a:ext cx="7921625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操作数本身就包含在指令中，直接作为指令的一部分给出。把这种寻址方式称为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把这样的操作数称为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立即数</a:t>
            </a:r>
            <a:r>
              <a:rPr lang="zh-CN" altLang="en-US" sz="2400" b="1" dirty="0"/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立即寻址方式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94622" y="3429000"/>
            <a:ext cx="812585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寄存器赋初值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BX,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寄存器加上值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CL,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寄存器减去值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</a:pP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21626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39552" y="1746389"/>
            <a:ext cx="79216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立即数作为指令的一部分，跟在操作码后存放在代码段。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如果立即数由多个字节构成，那么在作为指令的一部分存储时，也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采用“高高低低”</a:t>
            </a:r>
            <a:r>
              <a:rPr lang="zh-CN" altLang="en-US" sz="2400" b="1" dirty="0"/>
              <a:t>规则。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只有源操作数才可采用立即寻址方式，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目的操作数不能采用立即寻址方式。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由于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立即寻址方式</a:t>
            </a:r>
            <a:r>
              <a:rPr lang="zh-CN" altLang="en-US" sz="2400" b="1" dirty="0"/>
              <a:t>的操作数是立即数，包含在指令中，所以执行指令时，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不需要再到存储器中去取该操作数</a:t>
            </a:r>
            <a:r>
              <a:rPr lang="zh-CN" altLang="en-US" sz="2400" b="1" dirty="0"/>
              <a:t>了。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立即寻址方式</a:t>
            </a:r>
          </a:p>
        </p:txBody>
      </p:sp>
    </p:spTree>
    <p:extLst>
      <p:ext uri="{BB962C8B-B14F-4D97-AF65-F5344CB8AC3E}">
        <p14:creationId xmlns:p14="http://schemas.microsoft.com/office/powerpoint/2010/main" val="616090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9" y="1844824"/>
            <a:ext cx="7705228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操作数在</a:t>
            </a:r>
            <a:r>
              <a:rPr lang="en-US" altLang="zh-CN" sz="2000" b="1" dirty="0"/>
              <a:t>CPU</a:t>
            </a:r>
            <a:r>
              <a:rPr lang="zh-CN" altLang="en-US" sz="2400" b="1" dirty="0"/>
              <a:t>内部的寄存器中，指令中指定寄存器。把这种寻址方式称为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寄存器寻址方式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可以是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位的通用寄存器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可以是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16</a:t>
            </a:r>
            <a:r>
              <a:rPr lang="zh-CN" altLang="en-US" sz="2400" b="1" dirty="0"/>
              <a:t>位的通用寄存器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可以是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个</a:t>
            </a:r>
            <a:r>
              <a:rPr lang="en-US" altLang="zh-CN" sz="2000" b="1" dirty="0"/>
              <a:t>8</a:t>
            </a:r>
            <a:r>
              <a:rPr lang="zh-CN" altLang="en-US" sz="2400" b="1" dirty="0"/>
              <a:t>位的通用寄存器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261942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332434"/>
            <a:ext cx="7921625" cy="190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3600"/>
              </a:lnSpc>
              <a:spcBef>
                <a:spcPts val="18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2.4.3  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zh-CN" altLang="en-US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3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立即寻址方式和寄存器寻址方式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4919" y="3645024"/>
            <a:ext cx="7921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由于操作数在寄存器中，不需要通过访问存储器来取得操作数，所以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采用寄存器寻址方式的指令执行速度较快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寄存器寻址方式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19EC0-E396-42A5-94BB-20CD062C146B}"/>
              </a:ext>
            </a:extLst>
          </p:cNvPr>
          <p:cNvSpPr/>
          <p:nvPr/>
        </p:nvSpPr>
        <p:spPr>
          <a:xfrm>
            <a:off x="667216" y="1866890"/>
            <a:ext cx="8125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r>
              <a:rPr lang="en-US" altLang="zh-CN" sz="2000" b="1" dirty="0"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ESP</a:t>
            </a:r>
            <a:r>
              <a:rPr lang="zh-CN" altLang="en-US" sz="2000" b="1" dirty="0">
                <a:latin typeface="+mn-ea"/>
                <a:ea typeface="+mn-ea"/>
              </a:rPr>
              <a:t>之值送到</a:t>
            </a:r>
            <a:r>
              <a:rPr lang="en-US" altLang="zh-CN" sz="2000" b="1" dirty="0">
                <a:latin typeface="+mn-ea"/>
                <a:ea typeface="+mn-ea"/>
              </a:rPr>
              <a:t>EBP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  <a:r>
              <a:rPr lang="zh-CN" altLang="en-US" sz="2000" b="1" dirty="0">
                <a:latin typeface="+mn-ea"/>
                <a:ea typeface="+mn-ea"/>
              </a:rPr>
              <a:t>之值与</a:t>
            </a:r>
            <a:r>
              <a:rPr lang="en-US" altLang="zh-CN" sz="2000" b="1" dirty="0">
                <a:latin typeface="+mn-ea"/>
                <a:ea typeface="+mn-ea"/>
              </a:rPr>
              <a:t>EDX</a:t>
            </a:r>
            <a:r>
              <a:rPr lang="zh-CN" altLang="en-US" sz="2000" b="1" dirty="0">
                <a:latin typeface="+mn-ea"/>
                <a:ea typeface="+mn-ea"/>
              </a:rPr>
              <a:t>之值相加，结果送到</a:t>
            </a:r>
            <a:r>
              <a:rPr lang="en-US" altLang="zh-CN" sz="2000" b="1" dirty="0">
                <a:latin typeface="+mn-ea"/>
                <a:ea typeface="+mn-ea"/>
              </a:rPr>
              <a:t>EAX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lang="en-US" altLang="zh-CN" sz="2000" b="1" dirty="0"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latin typeface="+mn-ea"/>
                <a:ea typeface="+mn-ea"/>
              </a:rPr>
              <a:t>把</a:t>
            </a:r>
            <a:r>
              <a:rPr lang="en-US" altLang="zh-CN" sz="2000" b="1" dirty="0">
                <a:latin typeface="+mn-ea"/>
                <a:ea typeface="+mn-ea"/>
              </a:rPr>
              <a:t>DI</a:t>
            </a:r>
            <a:r>
              <a:rPr lang="zh-CN" altLang="en-US" sz="2000" b="1" dirty="0">
                <a:latin typeface="+mn-ea"/>
                <a:ea typeface="+mn-ea"/>
              </a:rPr>
              <a:t>之值减去</a:t>
            </a:r>
            <a:r>
              <a:rPr lang="en-US" altLang="zh-CN" sz="2000" b="1" dirty="0">
                <a:latin typeface="+mn-ea"/>
                <a:ea typeface="+mn-ea"/>
              </a:rPr>
              <a:t>BX</a:t>
            </a:r>
            <a:r>
              <a:rPr lang="zh-CN" altLang="en-US" sz="2000" b="1" dirty="0">
                <a:latin typeface="+mn-ea"/>
                <a:ea typeface="+mn-ea"/>
              </a:rPr>
              <a:t>之值，结果送到</a:t>
            </a:r>
            <a:r>
              <a:rPr lang="en-US" altLang="zh-CN" sz="2000" b="1" dirty="0">
                <a:latin typeface="+mn-ea"/>
                <a:ea typeface="+mn-ea"/>
              </a:rPr>
              <a:t>DI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XCHG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latin typeface="+mn-ea"/>
                <a:ea typeface="+mn-ea"/>
              </a:rPr>
              <a:t>交换</a:t>
            </a:r>
            <a:r>
              <a:rPr lang="en-US" altLang="zh-CN" sz="2000" b="1" dirty="0">
                <a:latin typeface="+mn-ea"/>
                <a:ea typeface="+mn-ea"/>
              </a:rPr>
              <a:t>AH</a:t>
            </a:r>
            <a:r>
              <a:rPr lang="zh-CN" altLang="en-US" sz="2000" b="1" dirty="0">
                <a:latin typeface="+mn-ea"/>
                <a:ea typeface="+mn-ea"/>
              </a:rPr>
              <a:t>与</a:t>
            </a:r>
            <a:r>
              <a:rPr lang="en-US" altLang="zh-CN" sz="2000" b="1" dirty="0">
                <a:latin typeface="+mn-ea"/>
                <a:ea typeface="+mn-ea"/>
              </a:rPr>
              <a:t>DH</a:t>
            </a:r>
            <a:r>
              <a:rPr lang="zh-CN" altLang="en-US" sz="2000" b="1" dirty="0">
                <a:latin typeface="+mn-ea"/>
                <a:ea typeface="+mn-ea"/>
              </a:rPr>
              <a:t>之值</a:t>
            </a:r>
            <a:endParaRPr lang="en-US" altLang="zh-CN" sz="20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848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当指令的操作数在存储单元时，指定</a:t>
            </a:r>
            <a:r>
              <a:rPr lang="zh-CN" altLang="en-US" sz="2400" b="1"/>
              <a:t>存储单元就意味着指定</a:t>
            </a:r>
            <a:r>
              <a:rPr lang="zh-CN" altLang="en-US" sz="2400" b="1" dirty="0"/>
              <a:t>了操作数。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在某个段内，通过偏移就能够指定存储单元。一般情况下访问存储单元的指令只需要给出存储单元的偏移。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存储器寻址方式</a:t>
            </a:r>
            <a:r>
              <a:rPr lang="zh-CN" altLang="en-US" sz="2400" b="1" dirty="0"/>
              <a:t>指，给出存储单元偏移的方式。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位的存储器寻址方式，能够给出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位的偏移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常常把要访问的存储单元的段内偏移称为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r>
              <a:rPr lang="en-US" altLang="zh-CN" sz="2400" b="1" dirty="0"/>
              <a:t>EA</a:t>
            </a:r>
            <a:r>
              <a:rPr lang="en-US" altLang="zh-CN" b="1" dirty="0"/>
              <a:t>(Effective Address)</a:t>
            </a:r>
            <a:r>
              <a:rPr lang="zh-CN" altLang="en-US" sz="2400" b="1" dirty="0"/>
              <a:t>。在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位存储器寻址方式下，存储单元的有效地址可达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位的存储器寻址方式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11875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417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为了灵活方便地访问存储器，</a:t>
            </a:r>
            <a:r>
              <a:rPr lang="en-US" altLang="zh-CN" sz="2000" b="1" dirty="0"/>
              <a:t>IA-32</a:t>
            </a:r>
            <a:r>
              <a:rPr lang="zh-CN" altLang="en-US" sz="2400" b="1" dirty="0"/>
              <a:t>系列</a:t>
            </a:r>
            <a:r>
              <a:rPr lang="en-US" altLang="zh-CN" sz="2000" b="1" dirty="0"/>
              <a:t>CPU</a:t>
            </a:r>
            <a:r>
              <a:rPr lang="zh-CN" altLang="en-US" sz="2400" b="1" dirty="0"/>
              <a:t>提供了多种表示存储单元偏移的方式。换句话说，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有多种存储器寻址方式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直接寻址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寄存器间接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寄存器相对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基址加变址</a:t>
            </a:r>
            <a:endParaRPr lang="en-US" altLang="zh-CN" sz="2400" b="1" dirty="0">
              <a:solidFill>
                <a:srgbClr val="0000FF"/>
              </a:solidFill>
            </a:endParaRPr>
          </a:p>
          <a:p>
            <a:pPr marL="800100" lvl="1" indent="-342900" algn="just" eaLnBrk="1" hangingPunct="1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</a:rPr>
              <a:t>通用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位的存储器寻址方式</a:t>
            </a:r>
          </a:p>
        </p:txBody>
      </p:sp>
    </p:spTree>
    <p:extLst>
      <p:ext uri="{BB962C8B-B14F-4D97-AF65-F5344CB8AC3E}">
        <p14:creationId xmlns:p14="http://schemas.microsoft.com/office/powerpoint/2010/main" val="3598230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操作数在存储器中，指令直接包含操作数所在存储单元的有效地址。把这种寻址方式称为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直接寻址方式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306896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ECX,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[95480H]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源操作数采用直接寻址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[9547CH]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目的操作数采用直接寻址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BL,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[95478H]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源操作数采用直接寻址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157192"/>
            <a:ext cx="7849245" cy="993882"/>
          </a:xfrm>
          <a:prstGeom prst="wedgeRoundRectCallout">
            <a:avLst>
              <a:gd name="adj1" fmla="val -8200"/>
              <a:gd name="adj2" fmla="val -84855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立即寻址和直接寻址有本质区别！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直接寻址的地址要放在方括号中，在源程序中，往往用变量名表示。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84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43618" y="2175535"/>
            <a:ext cx="3098303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示例</a:t>
            </a:r>
            <a:endParaRPr lang="en-US" altLang="zh-CN" sz="2400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/>
              <a:t>假设数据段和代码段重叠，</a:t>
            </a:r>
            <a:endParaRPr lang="en-US" altLang="zh-CN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/>
              <a:t>段起始地址都是</a:t>
            </a:r>
            <a:r>
              <a:rPr lang="en-US" altLang="zh-CN" b="1" dirty="0"/>
              <a:t>0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/>
              <a:t>有效地址为</a:t>
            </a:r>
            <a:r>
              <a:rPr lang="en-US" altLang="zh-CN" b="1" dirty="0"/>
              <a:t>01234567H</a:t>
            </a:r>
            <a:r>
              <a:rPr lang="zh-CN" altLang="en-US" b="1" dirty="0"/>
              <a:t>的</a:t>
            </a:r>
            <a:endParaRPr lang="en-US" altLang="zh-CN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/>
              <a:t>双字存储单元中内容是</a:t>
            </a:r>
            <a:endParaRPr lang="en-US" altLang="zh-CN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en-US" altLang="zh-CN" b="1" dirty="0"/>
              <a:t>4F5A9687H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直接寻址方式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67228"/>
              </p:ext>
            </p:extLst>
          </p:nvPr>
        </p:nvGraphicFramePr>
        <p:xfrm>
          <a:off x="3363959" y="1052736"/>
          <a:ext cx="5780041" cy="5158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isio" r:id="rId4" imgW="4601805" imgH="3123360" progId="Visio.Drawing.11">
                  <p:embed/>
                </p:oleObj>
              </mc:Choice>
              <mc:Fallback>
                <p:oleObj name="Visio" r:id="rId4" imgW="4601805" imgH="312336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3959" y="1052736"/>
                        <a:ext cx="5780041" cy="51581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39552" y="4941168"/>
            <a:ext cx="307956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[01234567H]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41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09601" y="1772816"/>
            <a:ext cx="792162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操作数在存储器中，由八个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位的通用寄存器之一给出操作数所在存储单元的有效地址。把这种通过寄存器间接给出存储单元有效地址的方式称为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寄存器间接寻址方式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42900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CL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[EBX]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源操作数寄存器间接寻址，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给出有效地址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92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寄存器间接寻址方式</a:t>
            </a:r>
          </a:p>
        </p:txBody>
      </p:sp>
      <p:sp>
        <p:nvSpPr>
          <p:cNvPr id="6" name="矩形 5"/>
          <p:cNvSpPr/>
          <p:nvPr/>
        </p:nvSpPr>
        <p:spPr>
          <a:xfrm>
            <a:off x="683568" y="3356992"/>
            <a:ext cx="81258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[ESI]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latin typeface="+mn-ea"/>
                <a:ea typeface="+mn-ea"/>
              </a:rPr>
              <a:t>       ;</a:t>
            </a:r>
            <a:r>
              <a:rPr lang="zh-CN" altLang="en-US" sz="2000" b="1" dirty="0">
                <a:latin typeface="+mn-ea"/>
                <a:ea typeface="+mn-ea"/>
              </a:rPr>
              <a:t>目的操作数采用寄存器间接寻址方式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latin typeface="+mn-ea"/>
                <a:ea typeface="+mn-ea"/>
              </a:rPr>
              <a:t>目的操作数采用寄存器寻址方式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95400" y="1916832"/>
            <a:ext cx="7849245" cy="1007814"/>
          </a:xfrm>
          <a:prstGeom prst="wedgeRoundRectCallout">
            <a:avLst>
              <a:gd name="adj1" fmla="val -33978"/>
              <a:gd name="adj2" fmla="val 762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</a:rPr>
              <a:t>寄存器间接寻址与寄存器寻址有本质区别！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寄存器间接寻址的寄存器要放在方括号中。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95400" y="4653136"/>
            <a:ext cx="7693024" cy="1008112"/>
          </a:xfrm>
          <a:prstGeom prst="wedgeRoundRectCallout">
            <a:avLst>
              <a:gd name="adj1" fmla="val -11101"/>
              <a:gd name="adj2" fmla="val -70590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寄存器间接寻址方式中，给出操作数所在存储单元有效地址的寄存器，相当于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语言中的指针变量，它含有要访问存储单元的地址</a:t>
            </a:r>
            <a:r>
              <a:rPr lang="zh-CN" altLang="en-US" sz="2000" b="1" dirty="0">
                <a:solidFill>
                  <a:srgbClr val="0000FF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68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存储单元的有效地址可以由三部分内容相加构成：</a:t>
            </a:r>
            <a:endParaRPr lang="en-US" altLang="zh-CN" sz="2400" b="1" dirty="0"/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/>
              <a:t>一个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基地址寄存器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/>
              <a:t>一个可乘上比例因子</a:t>
            </a:r>
            <a:r>
              <a:rPr lang="en-US" altLang="zh-CN" sz="2000" b="1" dirty="0"/>
              <a:t>1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2</a:t>
            </a:r>
            <a:r>
              <a:rPr lang="zh-CN" altLang="en-US" sz="2000" b="1" dirty="0"/>
              <a:t>、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或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的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变址寄存器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/>
              <a:t>一个</a:t>
            </a:r>
            <a:r>
              <a:rPr lang="en-US" altLang="zh-CN" sz="2000" b="1" dirty="0"/>
              <a:t>8</a:t>
            </a:r>
            <a:r>
              <a:rPr lang="zh-CN" altLang="en-US" sz="2000" b="1" dirty="0"/>
              <a:t>位、</a:t>
            </a:r>
            <a:r>
              <a:rPr lang="en-US" altLang="zh-CN" sz="2000" b="1" dirty="0"/>
              <a:t>16</a:t>
            </a:r>
            <a:r>
              <a:rPr lang="zh-CN" altLang="en-US" sz="2000" b="1" dirty="0"/>
              <a:t>位或</a:t>
            </a:r>
            <a:r>
              <a:rPr lang="en-US" altLang="zh-CN" sz="2000" b="1" dirty="0"/>
              <a:t>32</a:t>
            </a:r>
            <a:r>
              <a:rPr lang="zh-CN" altLang="en-US" sz="2000" b="1" dirty="0"/>
              <a:t>位的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位移量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 algn="just" eaLnBrk="1" hangingPunct="1">
              <a:lnSpc>
                <a:spcPts val="3000"/>
              </a:lnSpc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2000" b="1" dirty="0"/>
              <a:t>这三部分可省去任意的两部分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562312"/>
              </p:ext>
            </p:extLst>
          </p:nvPr>
        </p:nvGraphicFramePr>
        <p:xfrm>
          <a:off x="1115616" y="3868573"/>
          <a:ext cx="593451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Visio" r:id="rId4" imgW="5090726" imgH="2245690" progId="Visio.Drawing.11">
                  <p:embed/>
                </p:oleObj>
              </mc:Choice>
              <mc:Fallback>
                <p:oleObj name="Visio" r:id="rId4" imgW="5090726" imgH="224569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3868573"/>
                        <a:ext cx="5934519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201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支持灵活的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位有效地址的存储器寻址方式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236490"/>
              </p:ext>
            </p:extLst>
          </p:nvPr>
        </p:nvGraphicFramePr>
        <p:xfrm>
          <a:off x="683568" y="2420888"/>
          <a:ext cx="5934519" cy="2664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Visio" r:id="rId4" imgW="5090726" imgH="2245690" progId="Visio.Drawing.11">
                  <p:embed/>
                </p:oleObj>
              </mc:Choice>
              <mc:Fallback>
                <p:oleObj name="Visio" r:id="rId4" imgW="5090726" imgH="224569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2420888"/>
                        <a:ext cx="5934519" cy="26642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标注 7"/>
          <p:cNvSpPr/>
          <p:nvPr/>
        </p:nvSpPr>
        <p:spPr>
          <a:xfrm>
            <a:off x="611560" y="5589240"/>
            <a:ext cx="6580178" cy="877488"/>
          </a:xfrm>
          <a:prstGeom prst="wedgeRectCallout">
            <a:avLst>
              <a:gd name="adj1" fmla="val -16893"/>
              <a:gd name="adj2" fmla="val -8199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个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位通用寄存器都可以作为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基址寄存器</a:t>
            </a:r>
            <a:r>
              <a:rPr lang="zh-CN" altLang="en-US" b="1" dirty="0">
                <a:solidFill>
                  <a:srgbClr val="0000FF"/>
                </a:solidFill>
              </a:rPr>
              <a:t>；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除</a:t>
            </a:r>
            <a:r>
              <a:rPr lang="en-US" altLang="zh-CN" b="1" dirty="0">
                <a:solidFill>
                  <a:srgbClr val="0000FF"/>
                </a:solidFill>
              </a:rPr>
              <a:t>ESP</a:t>
            </a:r>
            <a:r>
              <a:rPr lang="zh-CN" altLang="en-US" b="1" dirty="0">
                <a:solidFill>
                  <a:srgbClr val="0000FF"/>
                </a:solidFill>
              </a:rPr>
              <a:t>寄存器外，其他</a:t>
            </a:r>
            <a:r>
              <a:rPr lang="en-US" altLang="zh-CN" b="1" dirty="0">
                <a:solidFill>
                  <a:srgbClr val="0000FF"/>
                </a:solidFill>
              </a:rPr>
              <a:t>7</a:t>
            </a:r>
            <a:r>
              <a:rPr lang="zh-CN" altLang="en-US" b="1" dirty="0">
                <a:solidFill>
                  <a:srgbClr val="0000FF"/>
                </a:solidFill>
              </a:rPr>
              <a:t>个通用寄存器都可以作为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变址寄存器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6771187" y="4005064"/>
            <a:ext cx="2376264" cy="1080120"/>
          </a:xfrm>
          <a:prstGeom prst="wedgeRectCallout">
            <a:avLst>
              <a:gd name="adj1" fmla="val -45181"/>
              <a:gd name="adj2" fmla="val -6670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补码表示，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如</a:t>
            </a:r>
            <a:r>
              <a:rPr lang="en-US" altLang="zh-CN" b="1" dirty="0">
                <a:solidFill>
                  <a:srgbClr val="0000FF"/>
                </a:solidFill>
              </a:rPr>
              <a:t>8</a:t>
            </a:r>
            <a:r>
              <a:rPr lang="zh-CN" altLang="en-US" b="1" dirty="0">
                <a:solidFill>
                  <a:srgbClr val="0000FF"/>
                </a:solidFill>
              </a:rPr>
              <a:t>位或</a:t>
            </a:r>
            <a:r>
              <a:rPr lang="en-US" altLang="zh-CN" b="1" dirty="0">
                <a:solidFill>
                  <a:srgbClr val="0000FF"/>
                </a:solidFill>
              </a:rPr>
              <a:t>16</a:t>
            </a:r>
            <a:r>
              <a:rPr lang="zh-CN" altLang="en-US" b="1" dirty="0">
                <a:solidFill>
                  <a:srgbClr val="0000FF"/>
                </a:solidFill>
              </a:rPr>
              <a:t>位，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计算时被扩展成</a:t>
            </a:r>
            <a:r>
              <a:rPr lang="en-US" altLang="zh-CN" b="1" dirty="0">
                <a:solidFill>
                  <a:srgbClr val="0000FF"/>
                </a:solidFill>
              </a:rPr>
              <a:t>32</a:t>
            </a:r>
            <a:r>
              <a:rPr lang="zh-CN" altLang="en-US" b="1" dirty="0">
                <a:solidFill>
                  <a:srgbClr val="0000FF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573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示例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[EBX+12H]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12H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[ESI-4]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AL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值减去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[ECX+5328H]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5328H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979712" y="4149080"/>
            <a:ext cx="295232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寄存器相对寻址方式</a:t>
            </a:r>
          </a:p>
        </p:txBody>
      </p:sp>
    </p:spTree>
    <p:extLst>
      <p:ext uri="{BB962C8B-B14F-4D97-AF65-F5344CB8AC3E}">
        <p14:creationId xmlns:p14="http://schemas.microsoft.com/office/powerpoint/2010/main" val="310597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8532812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能够通过其总线直接寻址访问的存储器被称为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每一个字节存储单元有一个唯一的地址，称之为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</a:t>
            </a:r>
            <a:endParaRPr lang="zh-CN" alt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物理地址空间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4E155C5-EA99-4FCF-84F6-F93AACC31CAA}"/>
              </a:ext>
            </a:extLst>
          </p:cNvPr>
          <p:cNvGrpSpPr/>
          <p:nvPr/>
        </p:nvGrpSpPr>
        <p:grpSpPr>
          <a:xfrm>
            <a:off x="3707904" y="3356992"/>
            <a:ext cx="1873002" cy="2010580"/>
            <a:chOff x="2698998" y="3284984"/>
            <a:chExt cx="1873002" cy="201058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F035D55-544C-46C7-A6B8-0ACBF0B564EF}"/>
                </a:ext>
              </a:extLst>
            </p:cNvPr>
            <p:cNvSpPr/>
            <p:nvPr/>
          </p:nvSpPr>
          <p:spPr>
            <a:xfrm>
              <a:off x="2699792" y="3284984"/>
              <a:ext cx="1872208" cy="43204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D09591-43B3-47CB-882F-425D15E36C3A}"/>
                </a:ext>
              </a:extLst>
            </p:cNvPr>
            <p:cNvSpPr/>
            <p:nvPr/>
          </p:nvSpPr>
          <p:spPr>
            <a:xfrm>
              <a:off x="2699792" y="3717032"/>
              <a:ext cx="1872208" cy="43204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C0936E-0719-4B32-9EA5-F14DA82AB004}"/>
                </a:ext>
              </a:extLst>
            </p:cNvPr>
            <p:cNvSpPr/>
            <p:nvPr/>
          </p:nvSpPr>
          <p:spPr>
            <a:xfrm>
              <a:off x="2698998" y="4440342"/>
              <a:ext cx="1872208" cy="43204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1E6330A-5B6C-40DD-ACA2-38CDCB48BBCC}"/>
                </a:ext>
              </a:extLst>
            </p:cNvPr>
            <p:cNvSpPr/>
            <p:nvPr/>
          </p:nvSpPr>
          <p:spPr>
            <a:xfrm>
              <a:off x="2698998" y="4863516"/>
              <a:ext cx="1872208" cy="432048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CEA11E5A-EFF2-48BD-BE61-198BB33EA071}"/>
              </a:ext>
            </a:extLst>
          </p:cNvPr>
          <p:cNvSpPr/>
          <p:nvPr/>
        </p:nvSpPr>
        <p:spPr>
          <a:xfrm>
            <a:off x="2699792" y="499339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00000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A674ED1-7FF9-4749-BE1E-B16FC3096633}"/>
              </a:ext>
            </a:extLst>
          </p:cNvPr>
          <p:cNvSpPr/>
          <p:nvPr/>
        </p:nvSpPr>
        <p:spPr>
          <a:xfrm>
            <a:off x="2699792" y="4543708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00001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AA668-4054-425B-9F68-DFF347D963B9}"/>
              </a:ext>
            </a:extLst>
          </p:cNvPr>
          <p:cNvSpPr/>
          <p:nvPr/>
        </p:nvSpPr>
        <p:spPr>
          <a:xfrm>
            <a:off x="2697006" y="378904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FFFFE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E05091C-7543-4731-A5FB-B99363087E8F}"/>
              </a:ext>
            </a:extLst>
          </p:cNvPr>
          <p:cNvSpPr/>
          <p:nvPr/>
        </p:nvSpPr>
        <p:spPr>
          <a:xfrm>
            <a:off x="2697005" y="338248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FFFFF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E4B2382-D520-4878-A014-A4233CE0089C}"/>
              </a:ext>
            </a:extLst>
          </p:cNvPr>
          <p:cNvSpPr/>
          <p:nvPr/>
        </p:nvSpPr>
        <p:spPr>
          <a:xfrm>
            <a:off x="4259126" y="4169939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……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6552EF-1EEA-469A-8855-81C88A7375B2}"/>
              </a:ext>
            </a:extLst>
          </p:cNvPr>
          <p:cNvSpPr/>
          <p:nvPr/>
        </p:nvSpPr>
        <p:spPr>
          <a:xfrm>
            <a:off x="2782756" y="4143018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……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A5F2D1-A4FC-4F91-8704-32DEA152D6BA}"/>
              </a:ext>
            </a:extLst>
          </p:cNvPr>
          <p:cNvSpPr/>
          <p:nvPr/>
        </p:nvSpPr>
        <p:spPr>
          <a:xfrm>
            <a:off x="2483768" y="5601697"/>
            <a:ext cx="390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+mn-ea"/>
              </a:rPr>
              <a:t>20</a:t>
            </a:r>
            <a:r>
              <a:rPr lang="zh-CN" altLang="en-US" b="1" dirty="0">
                <a:solidFill>
                  <a:srgbClr val="000000"/>
                </a:solidFill>
                <a:latin typeface="+mn-ea"/>
              </a:rPr>
              <a:t>位地址线物理地址和存储单元关系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641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示例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[EBX+ESI]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源操作数有效地址是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[ECX+EDI]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[EBX+ESI]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DX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目的操作数有效地址是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051720" y="4005064"/>
            <a:ext cx="295232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基址加变址寻址方式</a:t>
            </a:r>
          </a:p>
        </p:txBody>
      </p:sp>
    </p:spTree>
    <p:extLst>
      <p:ext uri="{BB962C8B-B14F-4D97-AF65-F5344CB8AC3E}">
        <p14:creationId xmlns:p14="http://schemas.microsoft.com/office/powerpoint/2010/main" val="18841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示例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2355850"/>
            <a:ext cx="812585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[ECX+EBX*4]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[EAX+ECX*2]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DL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[EBX+ESI*8]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ECX,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[EDX+EAX-4]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[EDI+EAX*4+300H]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作为变址寄存器，放大因子是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1835696" y="4797152"/>
            <a:ext cx="4392488" cy="576064"/>
          </a:xfrm>
          <a:prstGeom prst="wedgeRectCallout">
            <a:avLst>
              <a:gd name="adj1" fmla="val -35914"/>
              <a:gd name="adj2" fmla="val -10564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基址加带放大因子的变址寻址方式</a:t>
            </a:r>
          </a:p>
        </p:txBody>
      </p:sp>
    </p:spTree>
    <p:extLst>
      <p:ext uri="{BB962C8B-B14F-4D97-AF65-F5344CB8AC3E}">
        <p14:creationId xmlns:p14="http://schemas.microsoft.com/office/powerpoint/2010/main" val="262467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28339" y="2247543"/>
            <a:ext cx="30983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示例</a:t>
            </a:r>
            <a:endParaRPr lang="en-US" altLang="zh-CN" sz="2400" b="1" dirty="0"/>
          </a:p>
          <a:p>
            <a:pPr algn="just" eaLnBrk="1" hangingPunct="1">
              <a:lnSpc>
                <a:spcPts val="3000"/>
              </a:lnSpc>
              <a:spcBef>
                <a:spcPts val="0"/>
              </a:spcBef>
            </a:pPr>
            <a:r>
              <a:rPr lang="zh-CN" altLang="en-US" b="1" dirty="0"/>
              <a:t>假设由</a:t>
            </a:r>
            <a:r>
              <a:rPr lang="en-US" altLang="zh-CN" b="1" dirty="0"/>
              <a:t>DS</a:t>
            </a:r>
            <a:r>
              <a:rPr lang="zh-CN" altLang="en-US" b="1" dirty="0"/>
              <a:t>得段起始地址是</a:t>
            </a:r>
            <a:r>
              <a:rPr lang="en-US" altLang="zh-CN" b="1" dirty="0"/>
              <a:t>0</a:t>
            </a:r>
            <a:r>
              <a:rPr lang="zh-CN" altLang="en-US" b="1" dirty="0"/>
              <a:t>，寄存器</a:t>
            </a:r>
            <a:r>
              <a:rPr lang="en-US" altLang="zh-CN" b="1" dirty="0"/>
              <a:t>EDI</a:t>
            </a:r>
            <a:r>
              <a:rPr lang="zh-CN" altLang="en-US" b="1" dirty="0"/>
              <a:t>的内容是</a:t>
            </a:r>
            <a:r>
              <a:rPr lang="en-US" altLang="zh-CN" b="1" dirty="0"/>
              <a:t>51234H</a:t>
            </a:r>
            <a:r>
              <a:rPr lang="zh-CN" altLang="en-US" b="1" dirty="0"/>
              <a:t>，寄存器</a:t>
            </a:r>
            <a:r>
              <a:rPr lang="en-US" altLang="zh-CN" b="1" dirty="0"/>
              <a:t>EAX</a:t>
            </a:r>
            <a:r>
              <a:rPr lang="zh-CN" altLang="en-US" b="1" dirty="0"/>
              <a:t>的内容是</a:t>
            </a:r>
            <a:r>
              <a:rPr lang="en-US" altLang="zh-CN" b="1" dirty="0"/>
              <a:t>6</a:t>
            </a:r>
            <a:r>
              <a:rPr lang="zh-CN" altLang="en-US" b="1" dirty="0"/>
              <a:t>，并且有效地址为</a:t>
            </a:r>
            <a:r>
              <a:rPr lang="en-US" altLang="zh-CN" b="1" dirty="0"/>
              <a:t>0005154CH</a:t>
            </a:r>
            <a:r>
              <a:rPr lang="zh-CN" altLang="en-US" b="1" dirty="0"/>
              <a:t>的双字存储单元的内容是</a:t>
            </a:r>
            <a:r>
              <a:rPr lang="en-US" altLang="zh-CN" b="1" dirty="0"/>
              <a:t>44434241H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28338" y="5382508"/>
            <a:ext cx="36556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[EDI+EAX*4+300H]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位存储器寻址方式的通用表示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518020"/>
              </p:ext>
            </p:extLst>
          </p:nvPr>
        </p:nvGraphicFramePr>
        <p:xfrm>
          <a:off x="3446549" y="1340768"/>
          <a:ext cx="5589947" cy="482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Visio" r:id="rId4" imgW="4618913" imgH="3361500" progId="Visio.Drawing.11">
                  <p:embed/>
                </p:oleObj>
              </mc:Choice>
              <mc:Fallback>
                <p:oleObj name="Visio" r:id="rId4" imgW="4618913" imgH="3361500" progId="Visio.Drawing.11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549" y="1340768"/>
                        <a:ext cx="5589947" cy="48245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817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125850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= 0x12345678;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定义整型变量。设有效地址为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buff[] = "ABCDE";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定义字符数组。设首元素有效地址为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dv1, dv2, dv3, dv4;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个整型变量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嵌入汇编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("dv1=%08XH\n",dv1);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dv1=12345678H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("dv2=%08XH\n",dv2);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dv2=41123456H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("dv3=%08XH\n",dv3);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dv3=41121234H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("dv4=%08XH\n",dv4);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dv4=41121244H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067944" y="3429000"/>
            <a:ext cx="4752528" cy="849866"/>
          </a:xfrm>
          <a:prstGeom prst="wedgeRoundRectCallout">
            <a:avLst>
              <a:gd name="adj1" fmla="val -56042"/>
              <a:gd name="adj2" fmla="val 48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位存储器寻址方式使用，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演示字节存储单元与双字存储单元关系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799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8532812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[EBX]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(12345678H)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dv1,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[EBX+1]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(41123456H)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dv2,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[EBX+ECX]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(1234H)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dv3,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[EBX+ECX*2+3]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把有效地址为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x+7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(44H)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dv4,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923928" y="961421"/>
            <a:ext cx="4752528" cy="849866"/>
          </a:xfrm>
          <a:prstGeom prst="wedgeRoundRectCallout">
            <a:avLst>
              <a:gd name="adj1" fmla="val -35268"/>
              <a:gd name="adj2" fmla="val 640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位存储器寻址方式使用，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演示字节存储单元与双字存储单元关系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93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556792"/>
            <a:ext cx="3816796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[EBX]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dv1,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[EBX+1]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dv2,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ECX, 2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[EBX+ECX]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dv3,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[EBX+ECX*2+3]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dv4, EAX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719582"/>
              </p:ext>
            </p:extLst>
          </p:nvPr>
        </p:nvGraphicFramePr>
        <p:xfrm>
          <a:off x="4355976" y="1412776"/>
          <a:ext cx="4541949" cy="468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Visio" r:id="rId4" imgW="3475868" imgH="3361500" progId="Visio.Drawing.11">
                  <p:embed/>
                </p:oleObj>
              </mc:Choice>
              <mc:Fallback>
                <p:oleObj name="Visio" r:id="rId4" imgW="3475868" imgH="3361500" progId="Visio.Drawing.11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412776"/>
                        <a:ext cx="4541949" cy="4680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78766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如果指令的操作数允许是存储器操作数，那么各种存储器寻址方式都适用。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存储器操作数的尺寸可以是字节、字或者双字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在某条具体的指令中，如果有存储器操作数，那么其尺寸是确定的。在大多数情况下，存储器操作数的尺寸是一目了然的，因为通常要求一条指令中的多个操作数的尺寸一致，所以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指令中的寄存器操作数的尺寸就决定了存储器操作数的尺寸</a:t>
            </a:r>
            <a:r>
              <a:rPr lang="zh-CN" altLang="en-US" sz="2400" b="1" dirty="0"/>
              <a:t>。在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少数情况下，需要显式地指定存储器操作数的尺寸</a:t>
            </a:r>
            <a:r>
              <a:rPr lang="zh-CN" altLang="en-US" sz="2400" b="1" dirty="0"/>
              <a:t>。</a:t>
            </a:r>
            <a:endParaRPr lang="en-US" altLang="zh-CN" sz="2000" b="1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关于存储器寻址方式的说明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256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532812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var1 = 0x33333333, var2 = 0x44444444, var3 = 0x55555555;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[3] = {0x66666666, 0x77777777, 0x88888888};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main()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var1, 9          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 PTR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var2, 9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var3, 9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("%08XH\n",var1);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("%08XH\n",var2);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44440009H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("%08XH\n",var3);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55555509H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563888" y="1196752"/>
            <a:ext cx="5040560" cy="523220"/>
          </a:xfrm>
          <a:prstGeom prst="wedgeRoundRectCallout">
            <a:avLst>
              <a:gd name="adj1" fmla="val -37371"/>
              <a:gd name="adj2" fmla="val 9330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演示显式地标明存储器操作数的尺寸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415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dp28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8" y="1979156"/>
            <a:ext cx="8532812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[EBX], 5  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[EBX+4], 5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  PTR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[EBX+8], 5    //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[1]);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77770005H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("%08XH\n",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[2]);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88888805H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8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635896" y="1196752"/>
            <a:ext cx="4752528" cy="523220"/>
          </a:xfrm>
          <a:prstGeom prst="wedgeRoundRectCallout">
            <a:avLst>
              <a:gd name="adj1" fmla="val -33215"/>
              <a:gd name="adj2" fmla="val 9615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</a:rPr>
              <a:t>演示显式地标明存储器操作数的尺寸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7786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2.5.2  32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位的存储器寻址方式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584110" y="1772816"/>
            <a:ext cx="7921624" cy="442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如果基址寄存器不是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或者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，那么缺省引用的段寄存器是</a:t>
            </a:r>
            <a:r>
              <a:rPr lang="en-US" altLang="zh-CN" sz="2000" b="1" dirty="0"/>
              <a:t>DS</a:t>
            </a:r>
            <a:r>
              <a:rPr lang="zh-CN" altLang="en-US" sz="2400" b="1" dirty="0"/>
              <a:t>；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如果基址寄存器是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或者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，那么缺省引用的段寄存器是</a:t>
            </a:r>
            <a:r>
              <a:rPr lang="en-US" altLang="zh-CN" sz="2000" b="1" dirty="0"/>
              <a:t>SS</a:t>
            </a:r>
            <a:r>
              <a:rPr lang="zh-CN" altLang="en-US" sz="2400" b="1" dirty="0"/>
              <a:t>。</a:t>
            </a:r>
            <a:endParaRPr lang="en-US" altLang="zh-CN" sz="2400" b="1" dirty="0"/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当</a:t>
            </a:r>
            <a:r>
              <a:rPr lang="en-US" altLang="zh-CN" sz="2000" b="1" dirty="0"/>
              <a:t>EBP</a:t>
            </a:r>
            <a:r>
              <a:rPr lang="zh-CN" altLang="en-US" sz="2400" b="1" dirty="0"/>
              <a:t>作为变址寄存器使用（</a:t>
            </a:r>
            <a:r>
              <a:rPr lang="en-US" altLang="zh-CN" sz="2000" b="1" dirty="0"/>
              <a:t>ESP</a:t>
            </a:r>
            <a:r>
              <a:rPr lang="zh-CN" altLang="en-US" sz="2400" b="1" dirty="0"/>
              <a:t>不能作为变址寄存器使用）时，缺省引用的段寄存器仍然是</a:t>
            </a:r>
            <a:r>
              <a:rPr lang="en-US" altLang="zh-CN" sz="2000" b="1" dirty="0"/>
              <a:t>DS</a:t>
            </a:r>
            <a:r>
              <a:rPr lang="zh-CN" altLang="en-US" sz="2400" b="1" dirty="0"/>
              <a:t>。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/>
              <a:t>无论存储器寻址方式简单或者复杂，如果由基址寄存器、带比例因子的变址寄存器和位移量这三部分相加所得超过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位，那么有效地址仅为低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位。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关于存储器寻址方式的说明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3700" name="Text Box 4"/>
          <p:cNvSpPr txBox="1">
            <a:spLocks noChangeArrowheads="1"/>
          </p:cNvSpPr>
          <p:nvPr/>
        </p:nvSpPr>
        <p:spPr bwMode="auto">
          <a:xfrm>
            <a:off x="611188" y="1783680"/>
            <a:ext cx="8532812" cy="2348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solidFill>
                  <a:srgbClr val="000000"/>
                </a:solidFill>
              </a:rPr>
              <a:t>CPU</a:t>
            </a:r>
            <a:r>
              <a:rPr lang="zh-CN" altLang="en-US" sz="2400" b="1" dirty="0">
                <a:solidFill>
                  <a:srgbClr val="000000"/>
                </a:solidFill>
              </a:rPr>
              <a:t>的地址线数量决定了可产生的最大物理地址</a:t>
            </a:r>
          </a:p>
          <a:p>
            <a:pPr algn="just">
              <a:spcBef>
                <a:spcPts val="600"/>
              </a:spcBef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	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r>
              <a:rPr lang="zh-CN" altLang="en-US" sz="2000" b="1" dirty="0">
                <a:solidFill>
                  <a:srgbClr val="C00000"/>
                </a:solidFill>
                <a:latin typeface="+mn-ea"/>
                <a:ea typeface="+mn-ea"/>
              </a:rPr>
              <a:t>根地址线，可形成的最大物理地址是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2</a:t>
            </a:r>
            <a:r>
              <a:rPr lang="en-US" altLang="zh-CN" sz="2000" b="1" baseline="30000" dirty="0">
                <a:solidFill>
                  <a:srgbClr val="C00000"/>
                </a:solidFill>
                <a:latin typeface="+mn-ea"/>
                <a:ea typeface="+mn-ea"/>
              </a:rPr>
              <a:t>n</a:t>
            </a:r>
            <a:r>
              <a:rPr lang="en-US" altLang="zh-CN" sz="2000" b="1" dirty="0">
                <a:solidFill>
                  <a:srgbClr val="C00000"/>
                </a:solidFill>
                <a:latin typeface="+mn-ea"/>
                <a:ea typeface="+mn-ea"/>
              </a:rPr>
              <a:t>-1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</a:rPr>
              <a:t>所有可形成的物理地址的集合被称为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物理地址空间</a:t>
            </a:r>
            <a:endParaRPr lang="zh-CN" altLang="en-US" sz="2400" b="1" dirty="0">
              <a:solidFill>
                <a:srgbClr val="000000"/>
              </a:solidFill>
            </a:endParaRPr>
          </a:p>
          <a:p>
            <a:pPr>
              <a:spcBef>
                <a:spcPct val="4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	Intel8086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根地址线，物理地址的范围是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FFFFF</a:t>
            </a:r>
          </a:p>
          <a:p>
            <a:pPr>
              <a:spcBef>
                <a:spcPct val="40000"/>
              </a:spcBef>
            </a:pP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	Intel80386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有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32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根地址线，物理地址的范围是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0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到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FFF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FFFFF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物理地址空间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1368190" y="4660057"/>
            <a:ext cx="6625108" cy="720080"/>
          </a:xfrm>
          <a:prstGeom prst="wedgeRectCallout">
            <a:avLst>
              <a:gd name="adj1" fmla="val 39999"/>
              <a:gd name="adj2" fmla="val -128718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物理地址空间大小不等于实际安装的物理内存大小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4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3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3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13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13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3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4291" name="Text Box 3"/>
          <p:cNvSpPr txBox="1">
            <a:spLocks noChangeArrowheads="1"/>
          </p:cNvSpPr>
          <p:nvPr/>
        </p:nvSpPr>
        <p:spPr bwMode="auto">
          <a:xfrm>
            <a:off x="611188" y="1124744"/>
            <a:ext cx="7921625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</p:spTree>
    <p:extLst>
      <p:ext uri="{BB962C8B-B14F-4D97-AF65-F5344CB8AC3E}">
        <p14:creationId xmlns:p14="http://schemas.microsoft.com/office/powerpoint/2010/main" val="2622423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6339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</p:txBody>
      </p:sp>
      <p:sp>
        <p:nvSpPr>
          <p:cNvPr id="526341" name="Text Box 5"/>
          <p:cNvSpPr txBox="1">
            <a:spLocks noChangeArrowheads="1"/>
          </p:cNvSpPr>
          <p:nvPr/>
        </p:nvSpPr>
        <p:spPr bwMode="auto">
          <a:xfrm>
            <a:off x="611560" y="2996952"/>
            <a:ext cx="7924800" cy="486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b="1" dirty="0"/>
              <a:t>该指令把操作数</a:t>
            </a:r>
            <a:r>
              <a:rPr kumimoji="1" lang="en-US" altLang="zh-CN" sz="2000" b="1" dirty="0"/>
              <a:t>OPRD</a:t>
            </a:r>
            <a:r>
              <a:rPr kumimoji="1" lang="zh-CN" altLang="en-US" sz="2400" b="1" dirty="0"/>
              <a:t>的有效地址传送到操作数</a:t>
            </a:r>
            <a:r>
              <a:rPr kumimoji="1" lang="en-US" altLang="zh-CN" sz="2000" b="1" dirty="0"/>
              <a:t>REG</a:t>
            </a:r>
            <a:r>
              <a:rPr kumimoji="1" lang="zh-CN" altLang="en-US" sz="2400" b="1" dirty="0"/>
              <a:t>。</a:t>
            </a:r>
          </a:p>
        </p:txBody>
      </p:sp>
      <p:sp>
        <p:nvSpPr>
          <p:cNvPr id="526342" name="Text Box 6"/>
          <p:cNvSpPr txBox="1">
            <a:spLocks noChangeArrowheads="1"/>
          </p:cNvSpPr>
          <p:nvPr/>
        </p:nvSpPr>
        <p:spPr bwMode="auto">
          <a:xfrm>
            <a:off x="607640" y="1747664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取有效地址（</a:t>
            </a:r>
            <a:r>
              <a:rPr kumimoji="1" lang="en-US" altLang="zh-CN" b="1" dirty="0">
                <a:latin typeface="Times New Roman" pitchFamily="18" charset="0"/>
              </a:rPr>
              <a:t>Load Effective Address</a:t>
            </a:r>
            <a:r>
              <a:rPr kumimoji="1" lang="zh-CN" altLang="en-US" sz="2400" b="1" dirty="0">
                <a:latin typeface="Times New Roman" pitchFamily="18" charset="0"/>
              </a:rPr>
              <a:t>）指令的一般格式</a:t>
            </a:r>
          </a:p>
        </p:txBody>
      </p:sp>
      <p:sp>
        <p:nvSpPr>
          <p:cNvPr id="526343" name="Text Box 7"/>
          <p:cNvSpPr txBox="1">
            <a:spLocks noChangeArrowheads="1"/>
          </p:cNvSpPr>
          <p:nvPr/>
        </p:nvSpPr>
        <p:spPr bwMode="auto">
          <a:xfrm>
            <a:off x="683568" y="232372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LEA    REG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714805" y="4077072"/>
            <a:ext cx="7143327" cy="1296144"/>
          </a:xfrm>
          <a:prstGeom prst="wedgeRectCallout">
            <a:avLst>
              <a:gd name="adj1" fmla="val -34248"/>
              <a:gd name="adj2" fmla="val -6570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OPRD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必须是一个存储器操作数，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目的操作数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必须是一个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位或者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位的通用寄存器。</a:t>
            </a:r>
          </a:p>
        </p:txBody>
      </p:sp>
    </p:spTree>
    <p:extLst>
      <p:ext uri="{BB962C8B-B14F-4D97-AF65-F5344CB8AC3E}">
        <p14:creationId xmlns:p14="http://schemas.microsoft.com/office/powerpoint/2010/main" val="100978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28387" name="Text Box 3"/>
          <p:cNvSpPr txBox="1">
            <a:spLocks noChangeArrowheads="1"/>
          </p:cNvSpPr>
          <p:nvPr/>
        </p:nvSpPr>
        <p:spPr bwMode="auto">
          <a:xfrm>
            <a:off x="611188" y="1052736"/>
            <a:ext cx="7921625" cy="69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</a:t>
            </a:r>
          </a:p>
        </p:txBody>
      </p:sp>
      <p:sp>
        <p:nvSpPr>
          <p:cNvPr id="528388" name="Text Box 4"/>
          <p:cNvSpPr txBox="1">
            <a:spLocks noChangeArrowheads="1"/>
          </p:cNvSpPr>
          <p:nvPr/>
        </p:nvSpPr>
        <p:spPr bwMode="auto">
          <a:xfrm>
            <a:off x="648270" y="2420888"/>
            <a:ext cx="7884170" cy="180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51234H                 ;EDI=00051234H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6                      ;EAX=00000006H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ESI, [EDI+EAX]              ;ESI=0005123AH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ECX, [EAX*4]                ;ECX=00000018H</a:t>
            </a:r>
          </a:p>
          <a:p>
            <a:pPr>
              <a:spcBef>
                <a:spcPct val="3000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EBX, [EDI+EAX*4+300H]       ;EBX=0005154CH</a:t>
            </a:r>
            <a:endParaRPr kumimoji="1" lang="en-US" altLang="zh-CN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28389" name="Text Box 5"/>
          <p:cNvSpPr txBox="1">
            <a:spLocks noChangeArrowheads="1"/>
          </p:cNvSpPr>
          <p:nvPr/>
        </p:nvSpPr>
        <p:spPr bwMode="auto">
          <a:xfrm>
            <a:off x="607640" y="177281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使用举例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714805" y="4725144"/>
            <a:ext cx="7143327" cy="792088"/>
          </a:xfrm>
          <a:prstGeom prst="wedgeRectCallout">
            <a:avLst>
              <a:gd name="adj1" fmla="val -32300"/>
              <a:gd name="adj2" fmla="val -77415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指令有本质上的区别！</a:t>
            </a:r>
          </a:p>
        </p:txBody>
      </p:sp>
    </p:spTree>
    <p:extLst>
      <p:ext uri="{BB962C8B-B14F-4D97-AF65-F5344CB8AC3E}">
        <p14:creationId xmlns:p14="http://schemas.microsoft.com/office/powerpoint/2010/main" val="58655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0083"/>
            <a:ext cx="8283575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char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全局字符变量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char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p1,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两字符型指针变量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嵌入汇编代码之一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EAX,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的存储单元有效地址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p1,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送到指针变量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EAX,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的存储单元有效地址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p2,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送到指针变量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2987824" y="5661248"/>
            <a:ext cx="4392488" cy="1080120"/>
          </a:xfrm>
          <a:prstGeom prst="wedgeRoundRectCallout">
            <a:avLst>
              <a:gd name="adj1" fmla="val -32021"/>
              <a:gd name="adj2" fmla="val -77836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高级语言中的指针本质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p1 =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p2 = &amp;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chy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</p:spTree>
    <p:extLst>
      <p:ext uri="{BB962C8B-B14F-4D97-AF65-F5344CB8AC3E}">
        <p14:creationId xmlns:p14="http://schemas.microsoft.com/office/powerpoint/2010/main" val="27493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dp29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700808"/>
            <a:ext cx="8283575" cy="393954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("Input:");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("%c", p1);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键盘输入一个字符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嵌入汇编代码之二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ESI, p1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取回变量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EDI, p2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取回变量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之值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AL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chy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("ASCII:%02XH\n", *p2);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显示之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return  0;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139952" y="5601114"/>
            <a:ext cx="2808312" cy="424933"/>
          </a:xfrm>
          <a:prstGeom prst="wedgeRoundRectCallout">
            <a:avLst>
              <a:gd name="adj1" fmla="val -33202"/>
              <a:gd name="adj2" fmla="val -93432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寄存器作为指针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1115616" y="5517232"/>
            <a:ext cx="2808312" cy="780147"/>
          </a:xfrm>
          <a:prstGeom prst="wedgeRoundRectCallout">
            <a:avLst>
              <a:gd name="adj1" fmla="val 5363"/>
              <a:gd name="adj2" fmla="val -73251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temp = *p1;</a:t>
            </a:r>
          </a:p>
          <a:p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*p2 = temp;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03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283575" cy="49013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[5] = {55, 87, -23, 89, 126};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整型数组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double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[5] = {9.8, 2.77, 3.1415926, 1.414, 1.73278};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   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双精度浮点数组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整型变量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double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双精度浮点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=%d\n",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=89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=%.8f\n",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);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=3.14159260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707904" y="4079471"/>
            <a:ext cx="3781587" cy="849866"/>
          </a:xfrm>
          <a:prstGeom prst="wedgeRoundRectCallout">
            <a:avLst>
              <a:gd name="adj1" fmla="val -54389"/>
              <a:gd name="adj2" fmla="val -1390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位寻址方式 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演示取有效地址指令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0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dp210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628800"/>
            <a:ext cx="8534400" cy="5072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EBX,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把整型数组首元素的有效地址送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ECX, 3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EDX, [EBX+ECX*4]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ESI,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把浮点数组首元素的有效地址送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LEA   EDI,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dval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的有效地址送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ECX, 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EAX, [ESI+ECX*8]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个元素的低双字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[ESI+ECX*8+4]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darr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个元素的高双字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[EDI], EAX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保存低双字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[EDI+4], EDX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保存高双字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3707904" y="1087724"/>
            <a:ext cx="3781587" cy="849866"/>
          </a:xfrm>
          <a:prstGeom prst="wedgeRoundRectCallout">
            <a:avLst>
              <a:gd name="adj1" fmla="val -31786"/>
              <a:gd name="adj2" fmla="val 6795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</a:rPr>
              <a:t>位寻址方式 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演示取有效地址指令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5679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611188" y="1010245"/>
            <a:ext cx="79216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560" y="2492896"/>
            <a:ext cx="8280920" cy="157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kumimoji="1" lang="en-US" altLang="zh-CN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cf211(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  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由寄存器传参数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( 2 * x + 5 * y + 100 );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076056" y="3470310"/>
            <a:ext cx="3384376" cy="864097"/>
          </a:xfrm>
          <a:prstGeom prst="wedgeRoundRectCallout">
            <a:avLst>
              <a:gd name="adj1" fmla="val -45907"/>
              <a:gd name="adj2" fmla="val 7653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编译器生成的目标代码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（速度最大化）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77819" y="5877272"/>
            <a:ext cx="2160240" cy="720080"/>
          </a:xfrm>
          <a:prstGeom prst="wedgeRectCallout">
            <a:avLst>
              <a:gd name="adj1" fmla="val -34343"/>
              <a:gd name="adj2" fmla="val -761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3744" y="1635770"/>
            <a:ext cx="6455167" cy="569094"/>
          </a:xfrm>
          <a:prstGeom prst="wedgeRoundRectCallout">
            <a:avLst>
              <a:gd name="adj1" fmla="val -28114"/>
              <a:gd name="adj2" fmla="val 772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通过高级语言源程序的目标代码来说明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指令的妙用。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11188" y="4390072"/>
            <a:ext cx="8280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cf211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目标代码（使速度最大化）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edx+edx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*4+100]  ;DWORD PTR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表示双字存储单元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eax+ecx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</a:t>
            </a:r>
          </a:p>
        </p:txBody>
      </p:sp>
    </p:spTree>
    <p:extLst>
      <p:ext uri="{BB962C8B-B14F-4D97-AF65-F5344CB8AC3E}">
        <p14:creationId xmlns:p14="http://schemas.microsoft.com/office/powerpoint/2010/main" val="263805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取有效地址指令</a:t>
            </a:r>
          </a:p>
        </p:txBody>
      </p:sp>
      <p:sp>
        <p:nvSpPr>
          <p:cNvPr id="530435" name="Text Box 3"/>
          <p:cNvSpPr txBox="1">
            <a:spLocks noChangeArrowheads="1"/>
          </p:cNvSpPr>
          <p:nvPr/>
        </p:nvSpPr>
        <p:spPr bwMode="auto">
          <a:xfrm>
            <a:off x="611188" y="1010245"/>
            <a:ext cx="7921625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40000"/>
              </a:lnSpc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取有效地址指令的应用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611560" y="2492896"/>
            <a:ext cx="828092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_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fastcall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cf212(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x,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y)    //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由寄存器传参数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( 3 * x + 7 * y + 200 );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076056" y="3284984"/>
            <a:ext cx="3384376" cy="864097"/>
          </a:xfrm>
          <a:prstGeom prst="wedgeRoundRectCallout">
            <a:avLst>
              <a:gd name="adj1" fmla="val -45907"/>
              <a:gd name="adj2" fmla="val 76535"/>
              <a:gd name="adj3" fmla="val 16667"/>
            </a:avLst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编译器生成的目标代码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（速度最大化）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6954822" y="4725144"/>
            <a:ext cx="2160240" cy="720080"/>
          </a:xfrm>
          <a:prstGeom prst="wedgeRectCallout">
            <a:avLst>
              <a:gd name="adj1" fmla="val -38330"/>
              <a:gd name="adj2" fmla="val 7103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x</a:t>
            </a:r>
          </a:p>
          <a:p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EDX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传递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y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43744" y="1635770"/>
            <a:ext cx="6455167" cy="569094"/>
          </a:xfrm>
          <a:prstGeom prst="wedgeRoundRectCallout">
            <a:avLst>
              <a:gd name="adj1" fmla="val -28114"/>
              <a:gd name="adj2" fmla="val 7729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通过高级语言源程序的目标代码来说明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指令的妙用。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0762" y="4150887"/>
            <a:ext cx="828092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函数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cf212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目标代码（使速度最大化）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*2]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=3*x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    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=8*y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=7*y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[eax+ecx+200]  ; </a:t>
            </a:r>
            <a:r>
              <a:rPr kumimoji="1"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=3*x+7*y+200</a:t>
            </a:r>
          </a:p>
          <a:p>
            <a:pPr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</a:t>
            </a:r>
          </a:p>
        </p:txBody>
      </p:sp>
    </p:spTree>
    <p:extLst>
      <p:ext uri="{BB962C8B-B14F-4D97-AF65-F5344CB8AC3E}">
        <p14:creationId xmlns:p14="http://schemas.microsoft.com/office/powerpoint/2010/main" val="84808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611188" y="1700808"/>
            <a:ext cx="80652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为了有效地管理存储器，常常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把地址空间划分为若干逻辑段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对应存储空间被划分为若干存储段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。逻辑段和存储段是一致的。</a:t>
            </a:r>
          </a:p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一般说来，运行着的程序在存储器中映像有三部分组成：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其一是代码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，代码是要执行的指令序列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其二是数据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，数据是要处理加工的内容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lvl="1" algn="just">
              <a:lnSpc>
                <a:spcPts val="3200"/>
              </a:lnSpc>
              <a:spcBef>
                <a:spcPts val="0"/>
              </a:spcBef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其三是堆栈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，堆栈是按“先进后出”规则存取的区域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通常，代码、数据和堆栈分别占用不同的存储器段，相应的段也就称为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代码段、数据段和堆栈段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存储器分段</a:t>
            </a:r>
          </a:p>
        </p:txBody>
      </p:sp>
    </p:spTree>
    <p:extLst>
      <p:ext uri="{BB962C8B-B14F-4D97-AF65-F5344CB8AC3E}">
        <p14:creationId xmlns:p14="http://schemas.microsoft.com/office/powerpoint/2010/main" val="11461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5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5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5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5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5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8281988" cy="648073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存储器分段</a:t>
            </a:r>
          </a:p>
        </p:txBody>
      </p:sp>
      <p:sp>
        <p:nvSpPr>
          <p:cNvPr id="4177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635560" y="1870581"/>
            <a:ext cx="3936440" cy="49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可以按需要进行段的划分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17798" name="Rectangle 6"/>
          <p:cNvSpPr>
            <a:spLocks noChangeArrowheads="1"/>
          </p:cNvSpPr>
          <p:nvPr/>
        </p:nvSpPr>
        <p:spPr bwMode="auto">
          <a:xfrm>
            <a:off x="0" y="1914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4177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660289"/>
              </p:ext>
            </p:extLst>
          </p:nvPr>
        </p:nvGraphicFramePr>
        <p:xfrm>
          <a:off x="4283967" y="1700213"/>
          <a:ext cx="4608513" cy="415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4" imgW="3361531" imgH="3030719" progId="Visio.Drawing.11">
                  <p:embed/>
                </p:oleObj>
              </mc:Choice>
              <mc:Fallback>
                <p:oleObj name="Visio" r:id="rId4" imgW="3361531" imgH="3030719" progId="Visio.Drawing.11">
                  <p:embed/>
                  <p:pic>
                    <p:nvPicPr>
                      <p:cNvPr id="417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7" y="1700213"/>
                        <a:ext cx="4608513" cy="415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存储器分段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6EBBCD3-2C40-47D1-AF98-4AA775ED6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64" y="2386743"/>
            <a:ext cx="3576400" cy="372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800"/>
              </a:spcBef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逻辑段与逻辑段可以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相连（例如段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A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、段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B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不相连（例如段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和段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E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部分重叠（例如段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和段</a:t>
            </a:r>
            <a:r>
              <a:rPr lang="en-US" altLang="zh-CN" sz="2000" b="1" dirty="0">
                <a:solidFill>
                  <a:srgbClr val="000000"/>
                </a:solidFill>
                <a:latin typeface="+mn-ea"/>
                <a:ea typeface="+mn-ea"/>
              </a:rPr>
              <a:t>D</a:t>
            </a:r>
            <a:r>
              <a:rPr lang="zh-CN" altLang="en-US" sz="2000" b="1" dirty="0">
                <a:solidFill>
                  <a:srgbClr val="000000"/>
                </a:solidFill>
                <a:latin typeface="+mn-ea"/>
                <a:ea typeface="+mn-ea"/>
              </a:rPr>
              <a:t>）</a:t>
            </a:r>
            <a:endParaRPr lang="en-US" altLang="zh-CN" sz="20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代码、数据和堆栈可以在同一个逻辑段内，占用不同区域</a:t>
            </a:r>
            <a:endParaRPr lang="zh-CN" altLang="en-US" sz="2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6513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8" y="1700808"/>
            <a:ext cx="8137276" cy="3029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在分段之后，程序中使用的某个存储单元总是属于某个段。  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8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所以，可以采用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某某段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某某单元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的方式来表示存储单元。 </a:t>
            </a: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在程序中用于表示存储单元的地址被称为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由于采用分段存储管理方式，程序中使用的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逻辑地址是二维的，第一维给出某某段，第二维给出段内的某某单元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逻辑地址</a:t>
            </a:r>
          </a:p>
        </p:txBody>
      </p:sp>
      <p:sp>
        <p:nvSpPr>
          <p:cNvPr id="2" name="剪去单角的矩形 1"/>
          <p:cNvSpPr/>
          <p:nvPr/>
        </p:nvSpPr>
        <p:spPr>
          <a:xfrm>
            <a:off x="611188" y="4941168"/>
            <a:ext cx="6481092" cy="648072"/>
          </a:xfrm>
          <a:prstGeom prst="snip1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如何表示某某段？如何表示段内的某某单元？</a:t>
            </a:r>
          </a:p>
        </p:txBody>
      </p:sp>
    </p:spTree>
    <p:extLst>
      <p:ext uri="{BB962C8B-B14F-4D97-AF65-F5344CB8AC3E}">
        <p14:creationId xmlns:p14="http://schemas.microsoft.com/office/powerpoint/2010/main" val="44744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28800"/>
            <a:ext cx="792162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二维的逻辑地址可以表示为：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段号∶段内地址</a:t>
            </a: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存储单元的物理地址与所在段的起始地址的差值被称为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段内偏移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，简称为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段内地址就是段内偏移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，也就是偏移。于是，二维的逻辑地址可以表示为：</a:t>
            </a: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段号∶偏移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逻辑地址</a:t>
            </a:r>
          </a:p>
        </p:txBody>
      </p:sp>
    </p:spTree>
    <p:extLst>
      <p:ext uri="{BB962C8B-B14F-4D97-AF65-F5344CB8AC3E}">
        <p14:creationId xmlns:p14="http://schemas.microsoft.com/office/powerpoint/2010/main" val="226203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2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2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逻辑地址</a:t>
            </a:r>
          </a:p>
        </p:txBody>
      </p:sp>
      <p:sp>
        <p:nvSpPr>
          <p:cNvPr id="43213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611187" y="1628800"/>
            <a:ext cx="8210551" cy="287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二维的逻辑地址：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600"/>
              </a:spcBef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段号∶偏移</a:t>
            </a:r>
            <a:endParaRPr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在实方式和保护方式下，都通过偏移指定段内的某某单元。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在实方式下，段号是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段值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；</a:t>
            </a:r>
            <a:endParaRPr lang="en-US" altLang="zh-CN" sz="24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ts val="3600"/>
              </a:lnSpc>
              <a:spcBef>
                <a:spcPts val="1200"/>
              </a:spcBef>
            </a:pPr>
            <a:r>
              <a:rPr lang="en-US" altLang="zh-CN" sz="2400" b="1">
                <a:solidFill>
                  <a:srgbClr val="000000"/>
                </a:solidFill>
                <a:latin typeface="+mn-ea"/>
                <a:ea typeface="+mn-ea"/>
              </a:rPr>
              <a:t>  </a:t>
            </a:r>
            <a:r>
              <a:rPr lang="zh-CN" altLang="en-US" sz="2400" b="1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保护方式下，段号则是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段选择子</a:t>
            </a:r>
            <a:r>
              <a:rPr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逻辑地址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4067944" y="4992384"/>
            <a:ext cx="2880320" cy="648072"/>
          </a:xfrm>
          <a:prstGeom prst="wedgeRoundRectCallout">
            <a:avLst>
              <a:gd name="adj1" fmla="val -32766"/>
              <a:gd name="adj2" fmla="val -79596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</a:rPr>
              <a:t>在第</a:t>
            </a:r>
            <a:r>
              <a:rPr lang="en-US" altLang="zh-CN" b="1" dirty="0">
                <a:solidFill>
                  <a:srgbClr val="0000FF"/>
                </a:solidFill>
              </a:rPr>
              <a:t>6</a:t>
            </a:r>
            <a:r>
              <a:rPr lang="zh-CN" altLang="en-US" b="1" dirty="0">
                <a:solidFill>
                  <a:srgbClr val="0000FF"/>
                </a:solidFill>
              </a:rPr>
              <a:t>章介绍</a:t>
            </a:r>
            <a:r>
              <a:rPr lang="zh-CN" altLang="en-US" b="1" dirty="0">
                <a:solidFill>
                  <a:srgbClr val="FF0000"/>
                </a:solidFill>
              </a:rPr>
              <a:t>段值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在第</a:t>
            </a:r>
            <a:r>
              <a:rPr lang="en-US" altLang="zh-CN" b="1" dirty="0">
                <a:solidFill>
                  <a:srgbClr val="0000FF"/>
                </a:solidFill>
              </a:rPr>
              <a:t>9</a:t>
            </a:r>
            <a:r>
              <a:rPr lang="zh-CN" altLang="en-US" b="1" dirty="0">
                <a:solidFill>
                  <a:srgbClr val="0000FF"/>
                </a:solidFill>
              </a:rPr>
              <a:t>章介绍</a:t>
            </a:r>
            <a:r>
              <a:rPr lang="zh-CN" altLang="en-US" b="1" dirty="0">
                <a:solidFill>
                  <a:srgbClr val="FF0000"/>
                </a:solidFill>
              </a:rPr>
              <a:t>段选择子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3174</TotalTime>
  <Words>4313</Words>
  <Application>Microsoft Office PowerPoint</Application>
  <PresentationFormat>全屏显示(4:3)</PresentationFormat>
  <Paragraphs>500</Paragraphs>
  <Slides>48</Slides>
  <Notes>48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隶书</vt:lpstr>
      <vt:lpstr>宋体</vt:lpstr>
      <vt:lpstr>微软雅黑</vt:lpstr>
      <vt:lpstr>Arial</vt:lpstr>
      <vt:lpstr>Times New Roman</vt:lpstr>
      <vt:lpstr>Verdana</vt:lpstr>
      <vt:lpstr>Wingdings</vt:lpstr>
      <vt:lpstr>Profile</vt:lpstr>
      <vt:lpstr>Visio</vt:lpstr>
      <vt:lpstr>第2章  IA-32处理器基本功能</vt:lpstr>
      <vt:lpstr>2.4  段寄存器</vt:lpstr>
      <vt:lpstr>2.4.1  存储器分段</vt:lpstr>
      <vt:lpstr>2.4.1  存储器分段</vt:lpstr>
      <vt:lpstr>2.4.1  存储器分段</vt:lpstr>
      <vt:lpstr>2.4.1  存储器分段</vt:lpstr>
      <vt:lpstr>2.4.2  逻辑地址</vt:lpstr>
      <vt:lpstr>2.4.2  逻辑地址</vt:lpstr>
      <vt:lpstr>2.4.2  逻辑地址</vt:lpstr>
      <vt:lpstr>2.4.2  逻辑地址</vt:lpstr>
      <vt:lpstr>2.4.2  逻辑地址</vt:lpstr>
      <vt:lpstr>2.4.3  段寄存器</vt:lpstr>
      <vt:lpstr>2.4.3  段寄存器</vt:lpstr>
      <vt:lpstr>2.4.3  段寄存器</vt:lpstr>
      <vt:lpstr>2.5 寻址方式</vt:lpstr>
      <vt:lpstr>2.5  寻址方式</vt:lpstr>
      <vt:lpstr>2.5.1  立即寻址方式和寄存器寻址方式</vt:lpstr>
      <vt:lpstr>2.5.1  立即寻址方式和寄存器寻址方式</vt:lpstr>
      <vt:lpstr>2.5.1  立即寻址方式和寄存器寻址方式</vt:lpstr>
      <vt:lpstr>2.5.1  立即寻址方式和寄存器寻址方式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2.5.2  32位的存储器寻址方式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  <vt:lpstr>2.5.3  取有效地址指令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561</cp:revision>
  <dcterms:created xsi:type="dcterms:W3CDTF">2008-02-14T05:21:14Z</dcterms:created>
  <dcterms:modified xsi:type="dcterms:W3CDTF">2024-03-07T08:03:24Z</dcterms:modified>
</cp:coreProperties>
</file>