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49"/>
  </p:notesMasterIdLst>
  <p:sldIdLst>
    <p:sldId id="256" r:id="rId2"/>
    <p:sldId id="423" r:id="rId3"/>
    <p:sldId id="424" r:id="rId4"/>
    <p:sldId id="425" r:id="rId5"/>
    <p:sldId id="426" r:id="rId6"/>
    <p:sldId id="427" r:id="rId7"/>
    <p:sldId id="428" r:id="rId8"/>
    <p:sldId id="431" r:id="rId9"/>
    <p:sldId id="432" r:id="rId10"/>
    <p:sldId id="433" r:id="rId11"/>
    <p:sldId id="434" r:id="rId12"/>
    <p:sldId id="435" r:id="rId13"/>
    <p:sldId id="429" r:id="rId14"/>
    <p:sldId id="430"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00FF"/>
    <a:srgbClr val="FFFFCC"/>
    <a:srgbClr val="00FFFF"/>
    <a:srgbClr val="66FFFF"/>
    <a:srgbClr val="FFFFFF"/>
    <a:srgbClr val="D5D38F"/>
    <a:srgbClr val="00CCFF"/>
    <a:srgbClr val="33CC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63" d="100"/>
          <a:sy n="63" d="100"/>
        </p:scale>
        <p:origin x="8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Hu" userId="213e45b8a479442b" providerId="LiveId" clId="{4B787C5A-3F63-4D5F-AD31-83679940DB7D}"/>
    <pc:docChg chg="modSld">
      <pc:chgData name="John Hu" userId="213e45b8a479442b" providerId="LiveId" clId="{4B787C5A-3F63-4D5F-AD31-83679940DB7D}" dt="2024-04-01T05:22:35.610" v="1" actId="403"/>
      <pc:docMkLst>
        <pc:docMk/>
      </pc:docMkLst>
      <pc:sldChg chg="modSp mod">
        <pc:chgData name="John Hu" userId="213e45b8a479442b" providerId="LiveId" clId="{4B787C5A-3F63-4D5F-AD31-83679940DB7D}" dt="2024-04-01T05:22:35.610" v="1" actId="403"/>
        <pc:sldMkLst>
          <pc:docMk/>
          <pc:sldMk cId="0" sldId="256"/>
        </pc:sldMkLst>
        <pc:spChg chg="mod">
          <ac:chgData name="John Hu" userId="213e45b8a479442b" providerId="LiveId" clId="{4B787C5A-3F63-4D5F-AD31-83679940DB7D}" dt="2024-04-01T05:22:35.610" v="1" actId="403"/>
          <ac:spMkLst>
            <pc:docMk/>
            <pc:sldMk cId="0" sldId="256"/>
            <ac:spMk id="2050" creationId="{00000000-0000-0000-0000-000000000000}"/>
          </ac:spMkLst>
        </pc:spChg>
      </pc:sldChg>
    </pc:docChg>
  </pc:docChgLst>
  <pc:docChgLst>
    <pc:chgData userId="213e45b8a479442b" providerId="LiveId" clId="{D93FAE36-95FB-4791-AF76-40AE6933B670}"/>
    <pc:docChg chg="custSel addSld delSld modSld">
      <pc:chgData name="" userId="213e45b8a479442b" providerId="LiveId" clId="{D93FAE36-95FB-4791-AF76-40AE6933B670}" dt="2022-10-28T11:36:07.890" v="46" actId="207"/>
      <pc:docMkLst>
        <pc:docMk/>
      </pc:docMkLst>
      <pc:sldChg chg="modSp">
        <pc:chgData name="" userId="213e45b8a479442b" providerId="LiveId" clId="{D93FAE36-95FB-4791-AF76-40AE6933B670}" dt="2022-10-28T01:45:15.397" v="3" actId="20577"/>
        <pc:sldMkLst>
          <pc:docMk/>
          <pc:sldMk cId="991798242" sldId="424"/>
        </pc:sldMkLst>
        <pc:spChg chg="mod">
          <ac:chgData name="" userId="213e45b8a479442b" providerId="LiveId" clId="{D93FAE36-95FB-4791-AF76-40AE6933B670}" dt="2022-10-28T01:45:15.397" v="3" actId="20577"/>
          <ac:spMkLst>
            <pc:docMk/>
            <pc:sldMk cId="991798242" sldId="424"/>
            <ac:spMk id="2" creationId="{00000000-0000-0000-0000-000000000000}"/>
          </ac:spMkLst>
        </pc:spChg>
      </pc:sldChg>
      <pc:sldChg chg="add del">
        <pc:chgData name="" userId="213e45b8a479442b" providerId="LiveId" clId="{D93FAE36-95FB-4791-AF76-40AE6933B670}" dt="2022-10-28T11:31:15.009" v="8"/>
        <pc:sldMkLst>
          <pc:docMk/>
          <pc:sldMk cId="2293519688" sldId="429"/>
        </pc:sldMkLst>
      </pc:sldChg>
      <pc:sldChg chg="del">
        <pc:chgData name="" userId="213e45b8a479442b" providerId="LiveId" clId="{D93FAE36-95FB-4791-AF76-40AE6933B670}" dt="2022-10-28T02:15:56.301" v="4" actId="2696"/>
        <pc:sldMkLst>
          <pc:docMk/>
          <pc:sldMk cId="2490608988" sldId="429"/>
        </pc:sldMkLst>
      </pc:sldChg>
      <pc:sldChg chg="del">
        <pc:chgData name="" userId="213e45b8a479442b" providerId="LiveId" clId="{D93FAE36-95FB-4791-AF76-40AE6933B670}" dt="2022-10-28T02:15:56.308" v="5" actId="2696"/>
        <pc:sldMkLst>
          <pc:docMk/>
          <pc:sldMk cId="1202725400" sldId="430"/>
        </pc:sldMkLst>
      </pc:sldChg>
      <pc:sldChg chg="add del">
        <pc:chgData name="" userId="213e45b8a479442b" providerId="LiveId" clId="{D93FAE36-95FB-4791-AF76-40AE6933B670}" dt="2022-10-28T11:31:15.009" v="8"/>
        <pc:sldMkLst>
          <pc:docMk/>
          <pc:sldMk cId="2046634592" sldId="430"/>
        </pc:sldMkLst>
      </pc:sldChg>
      <pc:sldChg chg="modSp">
        <pc:chgData name="" userId="213e45b8a479442b" providerId="LiveId" clId="{D93FAE36-95FB-4791-AF76-40AE6933B670}" dt="2022-10-28T11:36:07.890" v="46" actId="207"/>
        <pc:sldMkLst>
          <pc:docMk/>
          <pc:sldMk cId="1426804877" sldId="446"/>
        </pc:sldMkLst>
        <pc:spChg chg="mod">
          <ac:chgData name="" userId="213e45b8a479442b" providerId="LiveId" clId="{D93FAE36-95FB-4791-AF76-40AE6933B670}" dt="2022-10-28T11:36:07.890" v="46" actId="207"/>
          <ac:spMkLst>
            <pc:docMk/>
            <pc:sldMk cId="1426804877" sldId="446"/>
            <ac:spMk id="584709" creationId="{00000000-0000-0000-0000-000000000000}"/>
          </ac:spMkLst>
        </pc:spChg>
      </pc:sldChg>
    </pc:docChg>
  </pc:docChgLst>
  <pc:docChgLst>
    <pc:chgData name="John Hu" userId="213e45b8a479442b" providerId="LiveId" clId="{32B17D7E-E698-4EAC-9692-664516706761}"/>
    <pc:docChg chg="modSld">
      <pc:chgData name="John Hu" userId="213e45b8a479442b" providerId="LiveId" clId="{32B17D7E-E698-4EAC-9692-664516706761}" dt="2022-10-25T06:47:08.160" v="1" actId="20577"/>
      <pc:docMkLst>
        <pc:docMk/>
      </pc:docMkLst>
      <pc:sldChg chg="modSp mod">
        <pc:chgData name="John Hu" userId="213e45b8a479442b" providerId="LiveId" clId="{32B17D7E-E698-4EAC-9692-664516706761}" dt="2022-10-25T06:47:08.160" v="1" actId="20577"/>
        <pc:sldMkLst>
          <pc:docMk/>
          <pc:sldMk cId="0" sldId="256"/>
        </pc:sldMkLst>
        <pc:spChg chg="mod">
          <ac:chgData name="John Hu" userId="213e45b8a479442b" providerId="LiveId" clId="{32B17D7E-E698-4EAC-9692-664516706761}" dt="2022-10-25T06:47:08.160" v="1" actId="20577"/>
          <ac:spMkLst>
            <pc:docMk/>
            <pc:sldMk cId="0" sldId="256"/>
            <ac:spMk id="20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B71DE7-C746-4515-87BC-E530F99C3C4B}" type="slidenum">
              <a:rPr lang="en-US" altLang="zh-CN"/>
              <a:pPr/>
              <a:t>10</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0C0D9-AE96-4227-A521-CEA6EB10AD41}" type="slidenum">
              <a:rPr lang="en-US" altLang="zh-CN"/>
              <a:pPr/>
              <a:t>11</a:t>
            </a:fld>
            <a:endParaRPr lang="en-US" altLang="zh-CN"/>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12</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13</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5325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14</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9822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6CC56-0869-4FE5-983B-686160305B97}" type="slidenum">
              <a:rPr lang="en-US" altLang="zh-CN"/>
              <a:pPr/>
              <a:t>15</a:t>
            </a:fld>
            <a:endParaRPr lang="en-US" altLang="zh-CN"/>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16</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18D29-A5F6-441A-AE3A-21176A595B41}" type="slidenum">
              <a:rPr lang="en-US" altLang="zh-CN"/>
              <a:pPr/>
              <a:t>17</a:t>
            </a:fld>
            <a:endParaRPr lang="en-US" altLang="zh-CN"/>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18</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19</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20</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22</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869210-66CE-496A-AA1F-3F867C1F4D74}" type="slidenum">
              <a:rPr lang="en-US" altLang="zh-CN"/>
              <a:pPr/>
              <a:t>23</a:t>
            </a:fld>
            <a:endParaRPr lang="en-US" altLang="zh-CN"/>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24</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A2D5A3-A795-49CC-B387-D8E47A653409}" type="slidenum">
              <a:rPr lang="en-US" altLang="zh-CN"/>
              <a:pPr/>
              <a:t>25</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solidFill>
                  <a:prstClr val="black"/>
                </a:solidFill>
                <a:latin typeface="Arial" charset="0"/>
              </a:rPr>
              <a:pPr eaLnBrk="1" hangingPunct="1"/>
              <a:t>26</a:t>
            </a:fld>
            <a:endParaRPr lang="en-US" altLang="zh-CN">
              <a:solidFill>
                <a:prstClr val="black"/>
              </a:solidFill>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27</a:t>
            </a:fld>
            <a:endParaRPr lang="en-US" altLang="zh-CN">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28</a:t>
            </a:fld>
            <a:endParaRPr lang="en-US" altLang="zh-CN">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29</a:t>
            </a:fld>
            <a:endParaRPr lang="en-US" altLang="zh-CN">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latin typeface="Arial" charset="0"/>
              </a:rPr>
              <a:pPr eaLnBrk="1" hangingPunct="1"/>
              <a:t>3</a:t>
            </a:fld>
            <a:endParaRPr lang="en-US" altLang="zh-CN">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14DA6F4-9B6C-4BE9-95DF-60322B8DCB91}" type="slidenum">
              <a:rPr lang="en-US" altLang="zh-CN" smtClean="0">
                <a:solidFill>
                  <a:prstClr val="black"/>
                </a:solidFill>
                <a:latin typeface="Arial" charset="0"/>
              </a:rPr>
              <a:pPr eaLnBrk="1" hangingPunct="1"/>
              <a:t>30</a:t>
            </a:fld>
            <a:endParaRPr lang="en-US" altLang="zh-CN">
              <a:solidFill>
                <a:prstClr val="black"/>
              </a:solidFill>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66FC260-6000-4B14-919A-802ED489913E}" type="slidenum">
              <a:rPr lang="en-US" altLang="zh-CN">
                <a:solidFill>
                  <a:prstClr val="black"/>
                </a:solidFill>
                <a:latin typeface="Arial" pitchFamily="34" charset="0"/>
              </a:rPr>
              <a:pPr eaLnBrk="1" hangingPunct="1"/>
              <a:t>31</a:t>
            </a:fld>
            <a:endParaRPr lang="en-US" altLang="zh-CN">
              <a:solidFill>
                <a:prstClr val="black"/>
              </a:solidFill>
              <a:latin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B225D81-0E69-4EAA-B500-14D966DC3890}" type="slidenum">
              <a:rPr lang="en-US" altLang="zh-CN">
                <a:solidFill>
                  <a:prstClr val="black"/>
                </a:solidFill>
                <a:latin typeface="Arial" pitchFamily="34" charset="0"/>
              </a:rPr>
              <a:pPr eaLnBrk="1" hangingPunct="1"/>
              <a:t>32</a:t>
            </a:fld>
            <a:endParaRPr lang="en-US" altLang="zh-CN">
              <a:solidFill>
                <a:prstClr val="black"/>
              </a:solidFill>
              <a:latin typeface="Arial"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33</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34</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65CA63-291A-4409-B7BE-A32199240146}" type="slidenum">
              <a:rPr lang="en-US" altLang="zh-CN">
                <a:solidFill>
                  <a:prstClr val="black"/>
                </a:solidFill>
                <a:latin typeface="Arial" pitchFamily="34" charset="0"/>
              </a:rPr>
              <a:pPr eaLnBrk="1" hangingPunct="1"/>
              <a:t>35</a:t>
            </a:fld>
            <a:endParaRPr lang="en-US" altLang="zh-CN">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65CA63-291A-4409-B7BE-A32199240146}" type="slidenum">
              <a:rPr lang="en-US" altLang="zh-CN">
                <a:solidFill>
                  <a:prstClr val="black"/>
                </a:solidFill>
                <a:latin typeface="Arial" pitchFamily="34" charset="0"/>
              </a:rPr>
              <a:pPr eaLnBrk="1" hangingPunct="1"/>
              <a:t>36</a:t>
            </a:fld>
            <a:endParaRPr lang="en-US" altLang="zh-CN">
              <a:solidFill>
                <a:prstClr val="black"/>
              </a:solidFill>
              <a:latin typeface="Arial"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37</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38</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39</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4</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40</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E9E583B-9C1A-4BD6-BAF8-FB4EAE0B75E5}" type="slidenum">
              <a:rPr lang="en-US" altLang="zh-CN">
                <a:solidFill>
                  <a:prstClr val="black"/>
                </a:solidFill>
                <a:latin typeface="Arial" pitchFamily="34" charset="0"/>
              </a:rPr>
              <a:pPr eaLnBrk="1" hangingPunct="1"/>
              <a:t>41</a:t>
            </a:fld>
            <a:endParaRPr lang="en-US" altLang="zh-CN">
              <a:solidFill>
                <a:prstClr val="black"/>
              </a:solidFill>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4DCBEC-C5EB-44AE-8521-D66011F87F81}" type="slidenum">
              <a:rPr lang="en-US" altLang="zh-CN">
                <a:solidFill>
                  <a:prstClr val="black"/>
                </a:solidFill>
                <a:latin typeface="Arial" pitchFamily="34" charset="0"/>
              </a:rPr>
              <a:pPr eaLnBrk="1" hangingPunct="1"/>
              <a:t>42</a:t>
            </a:fld>
            <a:endParaRPr lang="en-US" altLang="zh-CN">
              <a:solidFill>
                <a:prstClr val="black"/>
              </a:solidFill>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1BBD8F5-BB4A-45F7-B664-CFF26B5389AB}" type="slidenum">
              <a:rPr lang="en-US" altLang="zh-CN">
                <a:solidFill>
                  <a:prstClr val="black"/>
                </a:solidFill>
                <a:latin typeface="Arial" pitchFamily="34" charset="0"/>
              </a:rPr>
              <a:pPr eaLnBrk="1" hangingPunct="1"/>
              <a:t>43</a:t>
            </a:fld>
            <a:endParaRPr lang="en-US" altLang="zh-CN">
              <a:solidFill>
                <a:prstClr val="black"/>
              </a:solidFill>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44</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45</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46</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EF93BFC-1730-4191-BF74-6C0317C71326}" type="slidenum">
              <a:rPr lang="en-US" altLang="zh-CN">
                <a:solidFill>
                  <a:prstClr val="black"/>
                </a:solidFill>
                <a:latin typeface="Arial" pitchFamily="34" charset="0"/>
              </a:rPr>
              <a:pPr eaLnBrk="1" hangingPunct="1"/>
              <a:t>47</a:t>
            </a:fld>
            <a:endParaRPr lang="en-US" altLang="zh-CN">
              <a:solidFill>
                <a:prstClr val="black"/>
              </a:solidFill>
              <a:latin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zh-CN" altLang="zh-CN">
              <a:latin typeface="Arial"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5</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F76235-170C-4A45-9927-13E405C2686D}" type="slidenum">
              <a:rPr lang="en-US" altLang="zh-CN"/>
              <a:pPr/>
              <a:t>6</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3A407-16A3-4018-949F-0349F873A1F0}" type="slidenum">
              <a:rPr lang="en-US" altLang="zh-CN"/>
              <a:pPr/>
              <a:t>7</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8</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147AA-E3D8-481D-BCE4-454DD4BBF3AB}" type="slidenum">
              <a:rPr lang="en-US" altLang="zh-CN"/>
              <a:pPr/>
              <a:t>9</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7.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b="1" dirty="0">
                <a:solidFill>
                  <a:srgbClr val="0000FF"/>
                </a:solidFill>
                <a:latin typeface="微软雅黑" panose="020B0503020204020204" pitchFamily="34" charset="-122"/>
                <a:ea typeface="微软雅黑" panose="020B0503020204020204" pitchFamily="34" charset="-122"/>
              </a:rPr>
              <a:t>第</a:t>
            </a: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章  </a:t>
            </a:r>
            <a:r>
              <a:rPr lang="en-US" altLang="zh-CN" sz="3600" b="1" dirty="0">
                <a:solidFill>
                  <a:srgbClr val="0000FF"/>
                </a:solidFill>
                <a:latin typeface="微软雅黑" panose="020B0503020204020204" pitchFamily="34" charset="-122"/>
                <a:ea typeface="微软雅黑" panose="020B0503020204020204" pitchFamily="34" charset="-122"/>
              </a:rPr>
              <a:t>IA-32</a:t>
            </a:r>
            <a:r>
              <a:rPr lang="zh-CN" altLang="en-US" b="1" dirty="0">
                <a:solidFill>
                  <a:srgbClr val="0000FF"/>
                </a:solidFill>
                <a:latin typeface="微软雅黑" panose="020B0503020204020204" pitchFamily="34" charset="-122"/>
                <a:ea typeface="微软雅黑" panose="020B0503020204020204" pitchFamily="34" charset="-122"/>
              </a:rPr>
              <a:t>处理器基本功能</a:t>
            </a:r>
            <a:endParaRPr lang="zh-CN" altLang="en-US" dirty="0">
              <a:latin typeface="微软雅黑" panose="020B0503020204020204" pitchFamily="34" charset="-122"/>
              <a:ea typeface="微软雅黑" panose="020B0503020204020204" pitchFamily="34" charset="-122"/>
            </a:endParaRPr>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157451"/>
            <a:ext cx="7921625" cy="4503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2.1  IA-32</a:t>
            </a:r>
            <a:r>
              <a:rPr lang="zh-CN" altLang="en-US" sz="3200" b="1" dirty="0">
                <a:solidFill>
                  <a:srgbClr val="D5D38F"/>
                </a:solidFill>
                <a:latin typeface="微软雅黑" panose="020B0503020204020204" pitchFamily="34" charset="-122"/>
                <a:ea typeface="微软雅黑" panose="020B0503020204020204" pitchFamily="34" charset="-122"/>
              </a:rPr>
              <a:t>处理器简介</a:t>
            </a: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2.2  </a:t>
            </a:r>
            <a:r>
              <a:rPr lang="zh-CN" altLang="en-US" sz="3200" b="1" dirty="0">
                <a:solidFill>
                  <a:srgbClr val="D5D38F"/>
                </a:solidFill>
                <a:latin typeface="微软雅黑" panose="020B0503020204020204" pitchFamily="34" charset="-122"/>
                <a:ea typeface="微软雅黑" panose="020B0503020204020204" pitchFamily="34" charset="-122"/>
              </a:rPr>
              <a:t>通用寄存器</a:t>
            </a: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2.3  </a:t>
            </a:r>
            <a:r>
              <a:rPr lang="zh-CN" altLang="en-US" sz="3200" b="1" dirty="0">
                <a:solidFill>
                  <a:srgbClr val="D5D38F"/>
                </a:solidFill>
                <a:latin typeface="微软雅黑" panose="020B0503020204020204" pitchFamily="34" charset="-122"/>
                <a:ea typeface="微软雅黑" panose="020B0503020204020204" pitchFamily="34" charset="-122"/>
              </a:rPr>
              <a:t>标志寄存器</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2.4  </a:t>
            </a:r>
            <a:r>
              <a:rPr lang="zh-CN" altLang="en-US" sz="3200" b="1" dirty="0">
                <a:solidFill>
                  <a:srgbClr val="D5D38F"/>
                </a:solidFill>
                <a:latin typeface="微软雅黑" panose="020B0503020204020204" pitchFamily="34" charset="-122"/>
                <a:ea typeface="微软雅黑" panose="020B0503020204020204" pitchFamily="34" charset="-122"/>
              </a:rPr>
              <a:t>段寄存器</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3600"/>
              </a:lnSpc>
              <a:spcBef>
                <a:spcPts val="600"/>
              </a:spcBef>
            </a:pPr>
            <a:r>
              <a:rPr lang="en-US" altLang="zh-CN" sz="3200" b="1" dirty="0">
                <a:solidFill>
                  <a:srgbClr val="D5D38F"/>
                </a:solidFill>
                <a:latin typeface="微软雅黑" panose="020B0503020204020204" pitchFamily="34" charset="-122"/>
                <a:ea typeface="微软雅黑" panose="020B0503020204020204" pitchFamily="34" charset="-122"/>
              </a:rPr>
              <a:t>2.5  </a:t>
            </a:r>
            <a:r>
              <a:rPr lang="zh-CN" altLang="en-US" sz="3200" b="1" dirty="0">
                <a:solidFill>
                  <a:srgbClr val="D5D38F"/>
                </a:solidFill>
                <a:latin typeface="微软雅黑" panose="020B0503020204020204" pitchFamily="34" charset="-122"/>
                <a:ea typeface="微软雅黑" panose="020B0503020204020204" pitchFamily="34" charset="-122"/>
              </a:rPr>
              <a:t>寻址方式</a:t>
            </a:r>
            <a:endParaRPr lang="en-US" altLang="zh-CN" sz="3200" b="1" dirty="0">
              <a:solidFill>
                <a:srgbClr val="D5D38F"/>
              </a:solidFill>
              <a:latin typeface="微软雅黑" panose="020B0503020204020204" pitchFamily="34" charset="-122"/>
              <a:ea typeface="微软雅黑" panose="020B0503020204020204" pitchFamily="34" charset="-122"/>
            </a:endParaRPr>
          </a:p>
          <a:p>
            <a:pPr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2.6  </a:t>
            </a:r>
            <a:r>
              <a:rPr lang="zh-CN" altLang="en-US" sz="3200" b="1" dirty="0">
                <a:solidFill>
                  <a:srgbClr val="0000FF"/>
                </a:solidFill>
                <a:latin typeface="微软雅黑" panose="020B0503020204020204" pitchFamily="34" charset="-122"/>
                <a:ea typeface="微软雅黑" panose="020B0503020204020204" pitchFamily="34" charset="-122"/>
              </a:rPr>
              <a:t>指令指针寄存器和简单控制转移</a:t>
            </a:r>
            <a:endParaRPr lang="en-US" altLang="zh-CN" sz="3200" b="1" dirty="0">
              <a:solidFill>
                <a:srgbClr val="0000FF"/>
              </a:solidFill>
              <a:latin typeface="微软雅黑" panose="020B0503020204020204" pitchFamily="34" charset="-122"/>
              <a:ea typeface="微软雅黑" panose="020B0503020204020204" pitchFamily="34" charset="-122"/>
            </a:endParaRPr>
          </a:p>
          <a:p>
            <a:pPr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2.7  </a:t>
            </a:r>
            <a:r>
              <a:rPr lang="zh-CN" altLang="en-US" sz="3200" b="1" dirty="0">
                <a:solidFill>
                  <a:srgbClr val="0000FF"/>
                </a:solidFill>
                <a:latin typeface="微软雅黑" panose="020B0503020204020204" pitchFamily="34" charset="-122"/>
                <a:ea typeface="微软雅黑" panose="020B0503020204020204" pitchFamily="34" charset="-122"/>
              </a:rPr>
              <a:t>堆栈和堆栈操作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574675" y="188640"/>
            <a:ext cx="8001000" cy="720081"/>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6115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6115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graphicFrame>
        <p:nvGraphicFramePr>
          <p:cNvPr id="561349" name="Group 197"/>
          <p:cNvGraphicFramePr>
            <a:graphicFrameLocks noGrp="1"/>
          </p:cNvGraphicFramePr>
          <p:nvPr>
            <p:ph idx="1"/>
            <p:extLst>
              <p:ext uri="{D42A27DB-BD31-4B8C-83A1-F6EECF244321}">
                <p14:modId xmlns:p14="http://schemas.microsoft.com/office/powerpoint/2010/main" val="1368012355"/>
              </p:ext>
            </p:extLst>
          </p:nvPr>
        </p:nvGraphicFramePr>
        <p:xfrm>
          <a:off x="611188" y="1838612"/>
          <a:ext cx="8001000" cy="3750628"/>
        </p:xfrm>
        <a:graphic>
          <a:graphicData uri="http://schemas.openxmlformats.org/drawingml/2006/table">
            <a:tbl>
              <a:tblPr/>
              <a:tblGrid>
                <a:gridCol w="14224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3025775">
                  <a:extLst>
                    <a:ext uri="{9D8B030D-6E8A-4147-A177-3AD203B41FA5}">
                      <a16:colId xmlns:a16="http://schemas.microsoft.com/office/drawing/2014/main" val="20002"/>
                    </a:ext>
                  </a:extLst>
                </a:gridCol>
                <a:gridCol w="1419225">
                  <a:extLst>
                    <a:ext uri="{9D8B030D-6E8A-4147-A177-3AD203B41FA5}">
                      <a16:colId xmlns:a16="http://schemas.microsoft.com/office/drawing/2014/main" val="20003"/>
                    </a:ext>
                  </a:extLst>
                </a:gridCol>
              </a:tblGrid>
              <a:tr h="307975">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指令格式</a:t>
                      </a:r>
                      <a:endParaRPr kumimoji="0" lang="zh-CN" altLang="en-US" sz="2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转移条件</a:t>
                      </a:r>
                      <a:endParaRPr kumimoji="0" lang="zh-CN" altLang="en-US" sz="2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转移说明</a:t>
                      </a:r>
                      <a:endParaRPr kumimoji="0" lang="zh-CN" altLang="en-US" sz="2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cs typeface="Times New Roman" pitchFamily="18" charset="0"/>
                        </a:rPr>
                        <a:t>其他说明</a:t>
                      </a:r>
                      <a:endParaRPr kumimoji="0" lang="zh-CN" altLang="en-US" sz="2400" b="1" i="0" u="none" strike="noStrike" cap="none" normalizeH="0" baseline="0" dirty="0">
                        <a:ln>
                          <a:noFill/>
                        </a:ln>
                        <a:solidFill>
                          <a:srgbClr val="0000FF"/>
                        </a:solidFill>
                        <a:effectLst>
                          <a:outerShdw blurRad="38100" dist="38100" dir="2700000" algn="tl">
                            <a:srgbClr val="000000">
                              <a:alpha val="43137"/>
                            </a:srgbClr>
                          </a:outerShdw>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JZ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等于</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Jump if zero</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相等转移（</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Jump if equal</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JNZ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不等于</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0</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转移（</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Jump if not zero</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不相等转移（</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Jump if not equal</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单个标志</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7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JB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JNAE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JC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宋体" charset="-122"/>
                          <a:ea typeface="宋体" charset="-122"/>
                          <a:cs typeface="Times New Roman" pitchFamily="18" charset="0"/>
                        </a:rPr>
                        <a:t>CF=1</a:t>
                      </a:r>
                      <a:endParaRPr kumimoji="0" lang="en-US" altLang="zh-CN"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同上</a:t>
                      </a:r>
                      <a:endParaRPr kumimoji="0" lang="zh-CN" altLang="en-US"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低于转移</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不高于等于转移</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进位位被置转移</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单个标志</a:t>
                      </a:r>
                      <a:endParaRPr kumimoji="0" lang="zh-CN" altLang="en-US"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8325">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JNBE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JA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宋体" charset="-122"/>
                          <a:ea typeface="宋体" charset="-122"/>
                          <a:cs typeface="Times New Roman" pitchFamily="18" charset="0"/>
                        </a:rPr>
                        <a:t>(CF</a:t>
                      </a: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a:ln>
                            <a:noFill/>
                          </a:ln>
                          <a:solidFill>
                            <a:schemeClr val="tx1"/>
                          </a:solidFill>
                          <a:effectLst/>
                          <a:latin typeface="宋体" charset="-122"/>
                          <a:ea typeface="宋体" charset="-122"/>
                          <a:cs typeface="Times New Roman" pitchFamily="18" charset="0"/>
                        </a:rPr>
                        <a:t>ZF)=0</a:t>
                      </a:r>
                      <a:endParaRPr kumimoji="0" lang="en-US" altLang="zh-CN"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不低于等于转移</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高于转移</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两个标志</a:t>
                      </a:r>
                      <a:endParaRPr kumimoji="0" lang="zh-CN" altLang="en-US"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（无符号数）</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23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JLE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JNG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小于等于转移</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不大于转移</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3563">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JNLE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JG    </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标号</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((SF</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异或</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OF)</a:t>
                      </a: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或</a:t>
                      </a:r>
                      <a:r>
                        <a:rPr kumimoji="0" lang="en-US" altLang="zh-CN" sz="1400" b="1" i="0" u="none" strike="noStrike" cap="none" normalizeH="0" baseline="0" dirty="0">
                          <a:ln>
                            <a:noFill/>
                          </a:ln>
                          <a:solidFill>
                            <a:schemeClr val="tx1"/>
                          </a:solidFill>
                          <a:effectLst/>
                          <a:latin typeface="宋体" charset="-122"/>
                          <a:ea typeface="宋体" charset="-122"/>
                          <a:cs typeface="Times New Roman" pitchFamily="18" charset="0"/>
                        </a:rPr>
                        <a:t>ZF)=1</a:t>
                      </a:r>
                      <a:endParaRPr kumimoji="0" lang="en-US" altLang="zh-CN"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同上</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不小于等于转移</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大于转移</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三个标志</a:t>
                      </a:r>
                      <a:endParaRPr kumimoji="0" lang="zh-CN" altLang="en-US" sz="1400" b="1" i="0" u="none" strike="noStrike" cap="none" normalizeH="0" baseline="0" dirty="0">
                        <a:ln>
                          <a:noFill/>
                        </a:ln>
                        <a:solidFill>
                          <a:schemeClr val="tx1"/>
                        </a:solidFill>
                        <a:effectLst/>
                        <a:latin typeface="宋体" charset="-122"/>
                        <a:ea typeface="宋体" charset="-122"/>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宋体" charset="-122"/>
                          <a:ea typeface="宋体" charset="-122"/>
                          <a:cs typeface="Times New Roman" pitchFamily="18" charset="0"/>
                        </a:rPr>
                        <a:t>（有符号数）</a:t>
                      </a:r>
                      <a:endParaRPr kumimoji="0" lang="zh-CN" altLang="en-US" sz="2400" b="1" i="0" u="none" strike="noStrike" cap="none" normalizeH="0" baseline="0" dirty="0">
                        <a:ln>
                          <a:noFill/>
                        </a:ln>
                        <a:solidFill>
                          <a:schemeClr val="tx1"/>
                        </a:solidFill>
                        <a:effectLst/>
                        <a:latin typeface="宋体" charset="-122"/>
                        <a:ea typeface="宋体"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75758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61" name="Text Box 9"/>
          <p:cNvSpPr txBox="1">
            <a:spLocks noChangeArrowheads="1"/>
          </p:cNvSpPr>
          <p:nvPr/>
        </p:nvSpPr>
        <p:spPr bwMode="auto">
          <a:xfrm>
            <a:off x="611560" y="3645024"/>
            <a:ext cx="8280920"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SUB   ECX, 0           ;</a:t>
            </a:r>
            <a:r>
              <a:rPr kumimoji="1" lang="zh-CN" altLang="en-US" b="1" dirty="0">
                <a:effectLst>
                  <a:outerShdw blurRad="38100" dist="38100" dir="2700000" algn="tl">
                    <a:srgbClr val="000000">
                      <a:alpha val="43137"/>
                    </a:srgbClr>
                  </a:outerShdw>
                </a:effectLst>
                <a:latin typeface="+mn-ea"/>
                <a:ea typeface="+mn-ea"/>
              </a:rPr>
              <a:t>在不改变</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值的同时，根据</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的值影响标志</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MOV   EAX, 0           ;</a:t>
            </a:r>
            <a:r>
              <a:rPr kumimoji="1" lang="zh-CN" altLang="en-US" b="1" dirty="0">
                <a:effectLst>
                  <a:outerShdw blurRad="38100" dist="38100" dir="2700000" algn="tl">
                    <a:srgbClr val="000000">
                      <a:alpha val="43137"/>
                    </a:srgbClr>
                  </a:outerShdw>
                </a:effectLst>
                <a:latin typeface="+mn-ea"/>
                <a:ea typeface="+mn-ea"/>
              </a:rPr>
              <a:t>先假设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a:t>
            </a:r>
            <a:r>
              <a:rPr kumimoji="1" lang="en-US" altLang="zh-CN" b="1" dirty="0">
                <a:effectLst>
                  <a:outerShdw blurRad="38100" dist="38100" dir="2700000" algn="tl">
                    <a:srgbClr val="000000">
                      <a:alpha val="43137"/>
                    </a:srgbClr>
                  </a:outerShdw>
                </a:effectLst>
                <a:latin typeface="+mn-ea"/>
                <a:ea typeface="+mn-ea"/>
              </a:rPr>
              <a:t>0</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    JZ    OVER             ;</a:t>
            </a:r>
            <a:r>
              <a:rPr kumimoji="1" lang="zh-CN" altLang="en-US" b="1" dirty="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ZF=1</a:t>
            </a:r>
            <a:r>
              <a:rPr kumimoji="1" lang="zh-CN" altLang="en-US" b="1" dirty="0">
                <a:effectLst>
                  <a:outerShdw blurRad="38100" dist="38100" dir="2700000" algn="tl">
                    <a:srgbClr val="000000">
                      <a:alpha val="43137"/>
                    </a:srgbClr>
                  </a:outerShdw>
                </a:effectLst>
                <a:latin typeface="+mn-ea"/>
                <a:ea typeface="+mn-ea"/>
              </a:rPr>
              <a:t>（表示确实为</a:t>
            </a:r>
            <a:r>
              <a:rPr kumimoji="1" lang="en-US" altLang="zh-CN" b="1" dirty="0">
                <a:effectLst>
                  <a:outerShdw blurRad="38100" dist="38100" dir="2700000" algn="tl">
                    <a:srgbClr val="000000">
                      <a:alpha val="43137"/>
                    </a:srgbClr>
                  </a:outerShdw>
                </a:effectLst>
                <a:latin typeface="+mn-ea"/>
                <a:ea typeface="+mn-ea"/>
              </a:rPr>
              <a:t>0</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处</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MOV   EAX, 1           ;</a:t>
            </a:r>
            <a:r>
              <a:rPr kumimoji="1" lang="zh-CN" altLang="en-US" b="1" dirty="0">
                <a:effectLst>
                  <a:outerShdw blurRad="38100" dist="38100" dir="2700000" algn="tl">
                    <a:srgbClr val="000000">
                      <a:alpha val="43137"/>
                    </a:srgbClr>
                  </a:outerShdw>
                </a:effectLst>
                <a:latin typeface="+mn-ea"/>
                <a:ea typeface="+mn-ea"/>
              </a:rPr>
              <a:t>再假设</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值为正</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JNS   OVER             ;</a:t>
            </a:r>
            <a:r>
              <a:rPr kumimoji="1" lang="zh-CN" altLang="en-US" b="1" dirty="0">
                <a:effectLst>
                  <a:outerShdw blurRad="38100" dist="38100" dir="2700000" algn="tl">
                    <a:srgbClr val="000000">
                      <a:alpha val="43137"/>
                    </a:srgbClr>
                  </a:outerShdw>
                </a:effectLst>
                <a:latin typeface="+mn-ea"/>
                <a:ea typeface="+mn-ea"/>
              </a:rPr>
              <a:t>如果</a:t>
            </a:r>
            <a:r>
              <a:rPr kumimoji="1" lang="en-US" altLang="zh-CN" b="1" dirty="0">
                <a:effectLst>
                  <a:outerShdw blurRad="38100" dist="38100" dir="2700000" algn="tl">
                    <a:srgbClr val="000000">
                      <a:alpha val="43137"/>
                    </a:srgbClr>
                  </a:outerShdw>
                </a:effectLst>
                <a:latin typeface="+mn-ea"/>
                <a:ea typeface="+mn-ea"/>
              </a:rPr>
              <a:t>SF=0</a:t>
            </a:r>
            <a:r>
              <a:rPr kumimoji="1" lang="zh-CN" altLang="en-US" b="1" dirty="0">
                <a:effectLst>
                  <a:outerShdw blurRad="38100" dist="38100" dir="2700000" algn="tl">
                    <a:srgbClr val="000000">
                      <a:alpha val="43137"/>
                    </a:srgbClr>
                  </a:outerShdw>
                </a:effectLst>
                <a:latin typeface="+mn-ea"/>
                <a:ea typeface="+mn-ea"/>
              </a:rPr>
              <a:t>（表示确实为正），转移</a:t>
            </a:r>
          </a:p>
          <a:p>
            <a:pPr>
              <a:lnSpc>
                <a:spcPts val="2800"/>
              </a:lnSpc>
              <a:spcBef>
                <a:spcPts val="0"/>
              </a:spcBef>
              <a:buFont typeface="Wingdings" pitchFamily="2" charset="2"/>
              <a:buNone/>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MOV   EAX, -1          ;</a:t>
            </a:r>
            <a:r>
              <a:rPr kumimoji="1" lang="zh-CN" altLang="en-US" b="1" dirty="0">
                <a:effectLst>
                  <a:outerShdw blurRad="38100" dist="38100" dir="2700000" algn="tl">
                    <a:srgbClr val="000000">
                      <a:alpha val="43137"/>
                    </a:srgbClr>
                  </a:outerShdw>
                </a:effectLst>
                <a:latin typeface="+mn-ea"/>
                <a:ea typeface="+mn-ea"/>
              </a:rPr>
              <a:t>至此，</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值为负</a:t>
            </a:r>
          </a:p>
          <a:p>
            <a:pPr>
              <a:lnSpc>
                <a:spcPts val="2800"/>
              </a:lnSpc>
              <a:spcBef>
                <a:spcPts val="0"/>
              </a:spcBef>
              <a:buFont typeface="Wingdings" pitchFamily="2" charset="2"/>
              <a:buNone/>
            </a:pPr>
            <a:r>
              <a:rPr kumimoji="1" lang="en-US" altLang="zh-CN" b="1" dirty="0">
                <a:effectLst>
                  <a:outerShdw blurRad="38100" dist="38100" dir="2700000" algn="tl">
                    <a:srgbClr val="000000">
                      <a:alpha val="43137"/>
                    </a:srgbClr>
                  </a:outerShdw>
                </a:effectLst>
                <a:latin typeface="+mn-ea"/>
                <a:ea typeface="+mn-ea"/>
              </a:rPr>
              <a:t>OVER</a:t>
            </a:r>
            <a:r>
              <a:rPr kumimoji="1" lang="zh-CN" altLang="en-US" b="1" dirty="0">
                <a:effectLst>
                  <a:outerShdw blurRad="38100" dist="38100" dir="2700000" algn="tl">
                    <a:srgbClr val="000000">
                      <a:alpha val="43137"/>
                    </a:srgbClr>
                  </a:outerShdw>
                </a:effectLst>
                <a:latin typeface="+mn-ea"/>
                <a:ea typeface="+mn-ea"/>
              </a:rPr>
              <a:t>： </a:t>
            </a:r>
            <a:endParaRPr kumimoji="1" lang="en-US" altLang="zh-CN" sz="1600" b="1" dirty="0">
              <a:effectLst>
                <a:outerShdw blurRad="38100" dist="38100" dir="2700000" algn="tl">
                  <a:srgbClr val="000000">
                    <a:alpha val="43137"/>
                  </a:srgbClr>
                </a:outerShdw>
              </a:effectLst>
              <a:latin typeface="+mn-ea"/>
              <a:ea typeface="+mn-ea"/>
            </a:endParaRPr>
          </a:p>
        </p:txBody>
      </p:sp>
      <p:sp>
        <p:nvSpPr>
          <p:cNvPr id="6" name="Text Box 4"/>
          <p:cNvSpPr txBox="1">
            <a:spLocks noChangeArrowheads="1"/>
          </p:cNvSpPr>
          <p:nvPr/>
        </p:nvSpPr>
        <p:spPr bwMode="auto">
          <a:xfrm>
            <a:off x="611188" y="117758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8"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7" name="圆角矩形标注 6"/>
          <p:cNvSpPr/>
          <p:nvPr/>
        </p:nvSpPr>
        <p:spPr>
          <a:xfrm>
            <a:off x="611187" y="1916832"/>
            <a:ext cx="7417197" cy="1296144"/>
          </a:xfrm>
          <a:prstGeom prst="wedgeRoundRectCallout">
            <a:avLst>
              <a:gd name="adj1" fmla="val -24726"/>
              <a:gd name="adj2" fmla="val 67013"/>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把寄存器</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中的值视为有符号数。如下指令片段的功能：</a:t>
            </a:r>
          </a:p>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中的值为</a:t>
            </a:r>
            <a:r>
              <a:rPr lang="en-US" altLang="zh-CN" sz="2000" b="1" dirty="0">
                <a:solidFill>
                  <a:srgbClr val="0000FF"/>
                </a:solidFill>
                <a:effectLst>
                  <a:outerShdw blurRad="38100" dist="38100" dir="2700000" algn="tl">
                    <a:srgbClr val="000000">
                      <a:alpha val="43137"/>
                    </a:srgbClr>
                  </a:outerShdw>
                </a:effectLst>
                <a:latin typeface="+mn-ea"/>
              </a:rPr>
              <a:t>0</a:t>
            </a:r>
            <a:r>
              <a:rPr lang="zh-CN" altLang="en-US" sz="2000" b="1" dirty="0">
                <a:solidFill>
                  <a:srgbClr val="0000FF"/>
                </a:solidFill>
                <a:effectLst>
                  <a:outerShdw blurRad="38100" dist="38100" dir="2700000" algn="tl">
                    <a:srgbClr val="000000">
                      <a:alpha val="43137"/>
                    </a:srgbClr>
                  </a:outerShdw>
                </a:effectLst>
                <a:latin typeface="+mn-ea"/>
              </a:rPr>
              <a:t>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0</a:t>
            </a:r>
            <a:r>
              <a:rPr lang="zh-CN" altLang="en-US" sz="2000" b="1" dirty="0">
                <a:solidFill>
                  <a:srgbClr val="0000FF"/>
                </a:solidFill>
                <a:effectLst>
                  <a:outerShdw blurRad="38100" dist="38100" dir="2700000" algn="tl">
                    <a:srgbClr val="000000">
                      <a:alpha val="43137"/>
                    </a:srgbClr>
                  </a:outerShdw>
                </a:effectLst>
                <a:latin typeface="+mn-ea"/>
              </a:rPr>
              <a:t>；</a:t>
            </a:r>
          </a:p>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为正数时，使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1</a:t>
            </a:r>
            <a:r>
              <a:rPr lang="zh-CN" altLang="en-US" sz="2000" b="1" dirty="0">
                <a:solidFill>
                  <a:srgbClr val="0000FF"/>
                </a:solidFill>
                <a:effectLst>
                  <a:outerShdw blurRad="38100" dist="38100" dir="2700000" algn="tl">
                    <a:srgbClr val="000000">
                      <a:alpha val="43137"/>
                    </a:srgbClr>
                  </a:outerShdw>
                </a:effectLst>
                <a:latin typeface="+mn-ea"/>
              </a:rPr>
              <a:t>；否则使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-1</a:t>
            </a:r>
            <a:r>
              <a:rPr lang="zh-CN" altLang="en-US" sz="2000" b="1" dirty="0">
                <a:solidFill>
                  <a:srgbClr val="0000FF"/>
                </a:solidFill>
                <a:effectLst>
                  <a:outerShdw blurRad="38100" dist="38100" dir="2700000" algn="tl">
                    <a:srgbClr val="000000">
                      <a:alpha val="43137"/>
                    </a:srgbClr>
                  </a:outerShdw>
                </a:effectLst>
                <a:latin typeface="+mn-ea"/>
              </a:rPr>
              <a:t>。</a:t>
            </a:r>
          </a:p>
        </p:txBody>
      </p:sp>
    </p:spTree>
    <p:extLst>
      <p:ext uri="{BB962C8B-B14F-4D97-AF65-F5344CB8AC3E}">
        <p14:creationId xmlns:p14="http://schemas.microsoft.com/office/powerpoint/2010/main" val="375335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0761"/>
                                        </p:tgtEl>
                                        <p:attrNameLst>
                                          <p:attrName>style.visibility</p:attrName>
                                        </p:attrNameLst>
                                      </p:cBhvr>
                                      <p:to>
                                        <p:strVal val="visible"/>
                                      </p:to>
                                    </p:set>
                                    <p:animEffect transition="in" filter="fade">
                                      <p:cBhvr>
                                        <p:cTn id="12" dur="500"/>
                                        <p:tgtEl>
                                          <p:spTgt spid="330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a:solidFill>
                  <a:srgbClr val="C00000"/>
                </a:solidFill>
                <a:effectLst>
                  <a:outerShdw blurRad="38100" dist="38100" dir="2700000" algn="tl">
                    <a:srgbClr val="000000">
                      <a:alpha val="43137"/>
                    </a:srgbClr>
                  </a:outerShdw>
                </a:effectLst>
              </a:rPr>
              <a:t>条件转移指令本身不影响标志</a:t>
            </a:r>
            <a:r>
              <a:rPr lang="zh-CN" altLang="en-US" sz="2400" b="1" dirty="0"/>
              <a:t>。</a:t>
            </a:r>
          </a:p>
          <a:p>
            <a:pPr algn="just">
              <a:lnSpc>
                <a:spcPts val="3600"/>
              </a:lnSpc>
              <a:spcBef>
                <a:spcPts val="1200"/>
              </a:spcBef>
              <a:buFont typeface="Wingdings" pitchFamily="2" charset="2"/>
              <a:buChar char="ü"/>
            </a:pPr>
            <a:r>
              <a:rPr lang="zh-CN" altLang="en-US" sz="2400" b="1" dirty="0"/>
              <a:t>条件转移指令在条件满足的情况下，只改变指令指针寄存器</a:t>
            </a:r>
            <a:r>
              <a:rPr kumimoji="1" lang="en-US" altLang="zh-CN" sz="2400" b="1" dirty="0">
                <a:latin typeface="Times New Roman" pitchFamily="18" charset="0"/>
              </a:rPr>
              <a:t>EIP</a:t>
            </a:r>
            <a:r>
              <a:rPr lang="zh-CN" altLang="en-US" sz="2400" b="1" dirty="0"/>
              <a:t>。也就是说，</a:t>
            </a:r>
            <a:r>
              <a:rPr lang="zh-CN" altLang="en-US" sz="2400" b="1" dirty="0">
                <a:solidFill>
                  <a:srgbClr val="FF0000"/>
                </a:solidFill>
                <a:effectLst>
                  <a:outerShdw blurRad="38100" dist="38100" dir="2700000" algn="tl">
                    <a:srgbClr val="000000">
                      <a:alpha val="43137"/>
                    </a:srgbClr>
                  </a:outerShdw>
                </a:effectLst>
              </a:rPr>
              <a:t>条件转移的转移目的地仅限于同一个代码段内</a:t>
            </a:r>
            <a:r>
              <a:rPr lang="zh-CN" altLang="en-US" sz="2400" b="1" dirty="0"/>
              <a:t>。这种不改变代码段寄存器</a:t>
            </a:r>
            <a:r>
              <a:rPr kumimoji="1" lang="en-US" altLang="zh-CN" sz="2400" b="1" dirty="0">
                <a:latin typeface="Times New Roman" pitchFamily="18" charset="0"/>
              </a:rPr>
              <a:t>CS</a:t>
            </a:r>
            <a:r>
              <a:rPr lang="zh-CN" altLang="en-US" sz="2400" b="1" dirty="0"/>
              <a:t>，仅改变</a:t>
            </a:r>
            <a:r>
              <a:rPr kumimoji="1" lang="en-US" altLang="zh-CN" sz="2400" b="1" dirty="0">
                <a:latin typeface="Times New Roman" pitchFamily="18" charset="0"/>
              </a:rPr>
              <a:t>EIP</a:t>
            </a:r>
            <a:r>
              <a:rPr lang="zh-CN" altLang="en-US" sz="2400" b="1" dirty="0"/>
              <a:t>的转移被称为</a:t>
            </a:r>
            <a:r>
              <a:rPr lang="zh-CN" altLang="en-US" sz="2400" b="1" dirty="0">
                <a:solidFill>
                  <a:srgbClr val="0000FF"/>
                </a:solidFill>
                <a:latin typeface="微软雅黑" panose="020B0503020204020204" pitchFamily="34" charset="-122"/>
                <a:ea typeface="微软雅黑" panose="020B0503020204020204" pitchFamily="34" charset="-122"/>
              </a:rPr>
              <a:t>段内转移</a:t>
            </a:r>
            <a:r>
              <a:rPr lang="zh-CN" altLang="en-US" sz="2400" b="1" dirty="0"/>
              <a:t>。</a:t>
            </a:r>
          </a:p>
          <a:p>
            <a:pPr algn="just">
              <a:lnSpc>
                <a:spcPts val="3600"/>
              </a:lnSpc>
              <a:spcBef>
                <a:spcPts val="1200"/>
              </a:spcBef>
              <a:buFont typeface="Wingdings" pitchFamily="2" charset="2"/>
              <a:buChar char="ü"/>
            </a:pPr>
            <a:r>
              <a:rPr lang="zh-CN" altLang="en-US" sz="2400" b="1" dirty="0"/>
              <a:t>条件转移指令可以实现向前方转移，也可以实现向后方转移。</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说明</a:t>
            </a:r>
          </a:p>
        </p:txBody>
      </p:sp>
      <p:sp>
        <p:nvSpPr>
          <p:cNvPr id="5" name="圆角矩形标注 4"/>
          <p:cNvSpPr/>
          <p:nvPr/>
        </p:nvSpPr>
        <p:spPr>
          <a:xfrm>
            <a:off x="1763688" y="5482230"/>
            <a:ext cx="4514462" cy="576064"/>
          </a:xfrm>
          <a:prstGeom prst="wedgeRoundRectCallout">
            <a:avLst>
              <a:gd name="adj1" fmla="val -32629"/>
              <a:gd name="adj2" fmla="val -7420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今后将进一步介绍条件转移指令</a:t>
            </a:r>
          </a:p>
        </p:txBody>
      </p:sp>
    </p:spTree>
    <p:extLst>
      <p:ext uri="{BB962C8B-B14F-4D97-AF65-F5344CB8AC3E}">
        <p14:creationId xmlns:p14="http://schemas.microsoft.com/office/powerpoint/2010/main" val="21167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4772">
                                            <p:txEl>
                                              <p:pRg st="1" end="1"/>
                                            </p:txEl>
                                          </p:spTgt>
                                        </p:tgtEl>
                                        <p:attrNameLst>
                                          <p:attrName>style.visibility</p:attrName>
                                        </p:attrNameLst>
                                      </p:cBhvr>
                                      <p:to>
                                        <p:strVal val="visible"/>
                                      </p:to>
                                    </p:set>
                                    <p:animEffect transition="in" filter="barn(inVertical)">
                                      <p:cBhvr>
                                        <p:cTn id="7" dur="500"/>
                                        <p:tgtEl>
                                          <p:spTgt spid="5447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4772">
                                            <p:txEl>
                                              <p:pRg st="2" end="2"/>
                                            </p:txEl>
                                          </p:spTgt>
                                        </p:tgtEl>
                                        <p:attrNameLst>
                                          <p:attrName>style.visibility</p:attrName>
                                        </p:attrNameLst>
                                      </p:cBhvr>
                                      <p:to>
                                        <p:strVal val="visible"/>
                                      </p:to>
                                    </p:set>
                                    <p:animEffect transition="in" filter="barn(inVertical)">
                                      <p:cBhvr>
                                        <p:cTn id="12" dur="500"/>
                                        <p:tgtEl>
                                          <p:spTgt spid="5447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dp213</a:t>
            </a:r>
            <a:endParaRPr lang="zh-CN" altLang="en-US" sz="2800" b="1" dirty="0">
              <a:solidFill>
                <a:srgbClr val="0000FF"/>
              </a:solidFill>
            </a:endParaRPr>
          </a:p>
        </p:txBody>
      </p:sp>
      <p:sp>
        <p:nvSpPr>
          <p:cNvPr id="6" name="矩形 5"/>
          <p:cNvSpPr/>
          <p:nvPr/>
        </p:nvSpPr>
        <p:spPr>
          <a:xfrm>
            <a:off x="609600" y="1672347"/>
            <a:ext cx="8283575" cy="4901342"/>
          </a:xfrm>
          <a:prstGeom prst="rect">
            <a:avLst/>
          </a:prstGeom>
        </p:spPr>
        <p:txBody>
          <a:bodyPr>
            <a:spAutoFit/>
          </a:bodyPr>
          <a:lstStyle/>
          <a:p>
            <a:pPr>
              <a:lnSpc>
                <a:spcPts val="2500"/>
              </a:lnSpc>
              <a:defRPr/>
            </a:pP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500"/>
              </a:lnSpc>
              <a:defRPr/>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 {23, 56, 78, 82, 77, 35, 22, 18, 44, 67};</a:t>
            </a:r>
          </a:p>
          <a:p>
            <a:pPr>
              <a:lnSpc>
                <a:spcPts val="2500"/>
              </a:lnSpc>
              <a:defRPr/>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main(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sum;  //</a:t>
            </a:r>
            <a:r>
              <a:rPr lang="zh-CN" altLang="en-US" sz="2000" b="1" dirty="0">
                <a:effectLst>
                  <a:outerShdw blurRad="38100" dist="38100" dir="2700000" algn="tl">
                    <a:srgbClr val="000000">
                      <a:alpha val="43137"/>
                    </a:srgbClr>
                  </a:outerShdw>
                </a:effectLst>
                <a:latin typeface="+mn-ea"/>
                <a:ea typeface="+mn-ea"/>
              </a:rPr>
              <a:t>用于存放累加和</a:t>
            </a: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嵌入汇编</a:t>
            </a:r>
          </a:p>
          <a:p>
            <a:pPr>
              <a:lnSpc>
                <a:spcPts val="2500"/>
              </a:lnSpc>
              <a:defRPr/>
            </a:pPr>
            <a:r>
              <a:rPr lang="zh-CN" altLang="en-US"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_</a:t>
            </a:r>
            <a:r>
              <a:rPr lang="en-US" altLang="zh-CN" sz="2000" b="1" dirty="0" err="1">
                <a:solidFill>
                  <a:srgbClr val="FF0000"/>
                </a:solidFill>
                <a:effectLst>
                  <a:outerShdw blurRad="38100" dist="38100" dir="2700000" algn="tl">
                    <a:srgbClr val="000000">
                      <a:alpha val="43137"/>
                    </a:srgbClr>
                  </a:outerShdw>
                </a:effectLst>
                <a:latin typeface="+mn-ea"/>
                <a:ea typeface="+mn-ea"/>
              </a:rPr>
              <a:t>asm</a:t>
            </a:r>
            <a:r>
              <a:rPr lang="en-US" altLang="zh-CN" sz="2000" b="1" dirty="0">
                <a:solidFill>
                  <a:srgbClr val="FF0000"/>
                </a:solidFill>
                <a:effectLst>
                  <a:outerShdw blurRad="38100" dist="38100" dir="2700000" algn="tl">
                    <a:srgbClr val="000000">
                      <a:alpha val="43137"/>
                    </a:srgbClr>
                  </a:outerShdw>
                </a:effectLst>
                <a:latin typeface="+mn-ea"/>
                <a:ea typeface="+mn-ea"/>
              </a:rPr>
              <a:t>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 .. ..</a:t>
            </a:r>
          </a:p>
          <a:p>
            <a:pPr>
              <a:lnSpc>
                <a:spcPts val="2500"/>
              </a:lnSpc>
              <a:defRPr/>
            </a:pPr>
            <a:r>
              <a:rPr lang="en-US" altLang="zh-CN" sz="2000" b="1" dirty="0">
                <a:solidFill>
                  <a:srgbClr val="FF0000"/>
                </a:solidFill>
                <a:effectLst>
                  <a:outerShdw blurRad="38100" dist="38100" dir="2700000" algn="tl">
                    <a:srgbClr val="000000">
                      <a:alpha val="43137"/>
                    </a:srgbClr>
                  </a:outerShdw>
                </a:effectLst>
                <a:latin typeface="+mn-ea"/>
                <a:ea typeface="+mn-ea"/>
              </a:rPr>
              <a:t>    }</a:t>
            </a:r>
          </a:p>
          <a:p>
            <a:pPr>
              <a:lnSpc>
                <a:spcPts val="2500"/>
              </a:lnSpc>
              <a:defRPr/>
            </a:pPr>
            <a:endParaRPr lang="en-US" altLang="zh-CN" sz="2000" b="1" dirty="0">
              <a:effectLst>
                <a:outerShdw blurRad="38100" dist="38100" dir="2700000" algn="tl">
                  <a:srgbClr val="000000">
                    <a:alpha val="43137"/>
                  </a:srgbClr>
                </a:outerShdw>
              </a:effectLst>
              <a:latin typeface="+mn-ea"/>
              <a:ea typeface="+mn-ea"/>
            </a:endParaRPr>
          </a:p>
          <a:p>
            <a:pPr>
              <a:lnSpc>
                <a:spcPts val="2500"/>
              </a:lnSpc>
              <a:defRPr/>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("sum=%d\n", sum);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effectLst>
                  <a:outerShdw blurRad="38100" dist="38100" dir="2700000" algn="tl">
                    <a:srgbClr val="000000">
                      <a:alpha val="43137"/>
                    </a:srgbClr>
                  </a:outerShdw>
                </a:effectLst>
                <a:latin typeface="+mn-ea"/>
                <a:ea typeface="+mn-ea"/>
              </a:rPr>
              <a:t>sum=502</a:t>
            </a:r>
          </a:p>
          <a:p>
            <a:pPr>
              <a:lnSpc>
                <a:spcPts val="2500"/>
              </a:lnSpc>
              <a:defRPr/>
            </a:pPr>
            <a:r>
              <a:rPr lang="en-US" altLang="zh-CN" sz="2000" b="1" dirty="0">
                <a:effectLst>
                  <a:outerShdw blurRad="38100" dist="38100" dir="2700000" algn="tl">
                    <a:srgbClr val="000000">
                      <a:alpha val="43137"/>
                    </a:srgbClr>
                  </a:outerShdw>
                </a:effectLst>
                <a:latin typeface="+mn-ea"/>
                <a:ea typeface="+mn-ea"/>
              </a:rPr>
              <a:t>    return  0;</a:t>
            </a:r>
          </a:p>
          <a:p>
            <a:pPr>
              <a:lnSpc>
                <a:spcPts val="2500"/>
              </a:lnSpc>
              <a:defRPr/>
            </a:pPr>
            <a:r>
              <a:rPr lang="en-US" altLang="zh-CN" sz="2000" b="1" dirty="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3" name="圆角矩形标注 2"/>
          <p:cNvSpPr/>
          <p:nvPr/>
        </p:nvSpPr>
        <p:spPr>
          <a:xfrm>
            <a:off x="3095203" y="3356992"/>
            <a:ext cx="3312368" cy="955051"/>
          </a:xfrm>
          <a:prstGeom prst="wedgeRoundRectCallout">
            <a:avLst>
              <a:gd name="adj1" fmla="val -45452"/>
              <a:gd name="adj2" fmla="val 7263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计算整型数组</a:t>
            </a:r>
            <a:r>
              <a:rPr lang="en-US" altLang="zh-CN" sz="2000" b="1" dirty="0" err="1">
                <a:solidFill>
                  <a:srgbClr val="0000FF"/>
                </a:solidFill>
              </a:rPr>
              <a:t>arri</a:t>
            </a:r>
            <a:r>
              <a:rPr lang="zh-CN" altLang="en-US" sz="2000" b="1" dirty="0">
                <a:solidFill>
                  <a:srgbClr val="0000FF"/>
                </a:solidFill>
              </a:rPr>
              <a:t>中</a:t>
            </a:r>
            <a:endParaRPr lang="en-US" altLang="zh-CN" sz="2000" b="1" dirty="0">
              <a:solidFill>
                <a:srgbClr val="0000FF"/>
              </a:solidFill>
            </a:endParaRPr>
          </a:p>
          <a:p>
            <a:pPr>
              <a:lnSpc>
                <a:spcPts val="3000"/>
              </a:lnSpc>
            </a:pPr>
            <a:r>
              <a:rPr lang="en-US" altLang="zh-CN" sz="2000" b="1" dirty="0">
                <a:solidFill>
                  <a:srgbClr val="0000FF"/>
                </a:solidFill>
              </a:rPr>
              <a:t>10</a:t>
            </a:r>
            <a:r>
              <a:rPr lang="zh-CN" altLang="en-US" sz="2000" b="1" dirty="0">
                <a:solidFill>
                  <a:srgbClr val="0000FF"/>
                </a:solidFill>
              </a:rPr>
              <a:t>个元素值之和</a:t>
            </a:r>
            <a:endParaRPr lang="zh-CN" altLang="en-US" dirty="0"/>
          </a:p>
        </p:txBody>
      </p:sp>
    </p:spTree>
    <p:extLst>
      <p:ext uri="{BB962C8B-B14F-4D97-AF65-F5344CB8AC3E}">
        <p14:creationId xmlns:p14="http://schemas.microsoft.com/office/powerpoint/2010/main" val="22935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dp213</a:t>
            </a:r>
            <a:endParaRPr lang="zh-CN" altLang="en-US" sz="2800" b="1" dirty="0">
              <a:solidFill>
                <a:srgbClr val="0000FF"/>
              </a:solidFill>
            </a:endParaRPr>
          </a:p>
        </p:txBody>
      </p:sp>
      <p:sp>
        <p:nvSpPr>
          <p:cNvPr id="6" name="矩形 5"/>
          <p:cNvSpPr/>
          <p:nvPr/>
        </p:nvSpPr>
        <p:spPr>
          <a:xfrm>
            <a:off x="609600" y="1556792"/>
            <a:ext cx="8283575" cy="5093702"/>
          </a:xfrm>
          <a:prstGeom prst="rect">
            <a:avLst/>
          </a:prstGeom>
        </p:spPr>
        <p:txBody>
          <a:bodyPr>
            <a:spAutoFit/>
          </a:bodyPr>
          <a:lstStyle/>
          <a:p>
            <a:pPr>
              <a:lnSpc>
                <a:spcPts val="3000"/>
              </a:lnSpc>
              <a:defRPr/>
            </a:pPr>
            <a:r>
              <a:rPr lang="en-US" altLang="zh-CN" sz="2000" b="1" dirty="0">
                <a:effectLst>
                  <a:outerShdw blurRad="38100" dist="38100" dir="2700000" algn="tl">
                    <a:srgbClr val="000000">
                      <a:alpha val="43137"/>
                    </a:srgbClr>
                  </a:outerShdw>
                </a:effectLst>
                <a:latin typeface="+mn-ea"/>
                <a:ea typeface="+mn-ea"/>
              </a:rPr>
              <a:t>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3000"/>
              </a:lnSpc>
              <a:defRPr/>
            </a:pPr>
            <a:r>
              <a:rPr lang="en-US" altLang="zh-CN" sz="2000" b="1" dirty="0">
                <a:effectLst>
                  <a:outerShdw blurRad="38100" dist="38100" dir="2700000" algn="tl">
                    <a:srgbClr val="000000">
                      <a:alpha val="43137"/>
                    </a:srgbClr>
                  </a:outerShdw>
                </a:effectLst>
                <a:latin typeface="+mn-ea"/>
                <a:ea typeface="+mn-ea"/>
              </a:rPr>
              <a:t>     MOV    EAX, 0            //</a:t>
            </a:r>
            <a:r>
              <a:rPr lang="zh-CN" altLang="en-US" sz="2000" b="1" dirty="0">
                <a:effectLst>
                  <a:outerShdw blurRad="38100" dist="38100" dir="2700000" algn="tl">
                    <a:srgbClr val="000000">
                      <a:alpha val="43137"/>
                    </a:srgbClr>
                  </a:outerShdw>
                </a:effectLst>
                <a:latin typeface="+mn-ea"/>
                <a:ea typeface="+mn-ea"/>
              </a:rPr>
              <a:t>用于存放累加和</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ESI, 0            //</a:t>
            </a:r>
            <a:r>
              <a:rPr lang="zh-CN" altLang="en-US" sz="2000" b="1" dirty="0">
                <a:effectLst>
                  <a:outerShdw blurRad="38100" dist="38100" dir="2700000" algn="tl">
                    <a:srgbClr val="000000">
                      <a:alpha val="43137"/>
                    </a:srgbClr>
                  </a:outerShdw>
                </a:effectLst>
                <a:latin typeface="+mn-ea"/>
                <a:ea typeface="+mn-ea"/>
              </a:rPr>
              <a:t>作为数组的下标（索引）</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ECX, 10           //</a:t>
            </a:r>
            <a:r>
              <a:rPr lang="zh-CN" altLang="en-US" sz="2000" b="1" dirty="0">
                <a:effectLst>
                  <a:outerShdw blurRad="38100" dist="38100" dir="2700000" algn="tl">
                    <a:srgbClr val="000000">
                      <a:alpha val="43137"/>
                    </a:srgbClr>
                  </a:outerShdw>
                </a:effectLst>
                <a:latin typeface="+mn-ea"/>
                <a:ea typeface="+mn-ea"/>
              </a:rPr>
              <a:t>作为计数器</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LEA    EBX, </a:t>
            </a:r>
            <a:r>
              <a:rPr lang="en-US" altLang="zh-CN" sz="2000" b="1" dirty="0" err="1">
                <a:effectLst>
                  <a:outerShdw blurRad="38100" dist="38100" dir="2700000" algn="tl">
                    <a:srgbClr val="000000">
                      <a:alpha val="43137"/>
                    </a:srgbClr>
                  </a:outerShdw>
                </a:effectLst>
                <a:latin typeface="+mn-ea"/>
                <a:ea typeface="+mn-ea"/>
              </a:rPr>
              <a:t>arri</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得到数组首元素的有效地址</a:t>
            </a:r>
          </a:p>
          <a:p>
            <a:pPr>
              <a:lnSpc>
                <a:spcPts val="3000"/>
              </a:lnSpc>
              <a:defRPr/>
            </a:pPr>
            <a:r>
              <a:rPr lang="en-US" altLang="zh-CN" sz="2000" b="1" dirty="0">
                <a:effectLst>
                  <a:outerShdw blurRad="38100" dist="38100" dir="2700000" algn="tl">
                    <a:srgbClr val="000000">
                      <a:alpha val="43137"/>
                    </a:srgbClr>
                  </a:outerShdw>
                </a:effectLst>
                <a:latin typeface="+mn-ea"/>
                <a:ea typeface="+mn-ea"/>
              </a:rPr>
              <a:t>   NEXT:</a:t>
            </a:r>
          </a:p>
          <a:p>
            <a:pPr>
              <a:lnSpc>
                <a:spcPts val="3000"/>
              </a:lnSpc>
              <a:defRPr/>
            </a:pPr>
            <a:r>
              <a:rPr lang="en-US" altLang="zh-CN" sz="2000" b="1" dirty="0">
                <a:effectLst>
                  <a:outerShdw blurRad="38100" dist="38100" dir="2700000" algn="tl">
                    <a:srgbClr val="000000">
                      <a:alpha val="43137"/>
                    </a:srgbClr>
                  </a:outerShdw>
                </a:effectLst>
                <a:latin typeface="+mn-ea"/>
                <a:ea typeface="+mn-ea"/>
              </a:rPr>
              <a:t>     ADD    EAX, [EBX+ESI*4]  //</a:t>
            </a:r>
            <a:r>
              <a:rPr lang="zh-CN" altLang="en-US" sz="2000" b="1" dirty="0">
                <a:effectLst>
                  <a:outerShdw blurRad="38100" dist="38100" dir="2700000" algn="tl">
                    <a:srgbClr val="000000">
                      <a:alpha val="43137"/>
                    </a:srgbClr>
                  </a:outerShdw>
                </a:effectLst>
                <a:latin typeface="+mn-ea"/>
                <a:ea typeface="+mn-ea"/>
              </a:rPr>
              <a:t>累加某个元素值（由索引确定）</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INC    ESI               //</a:t>
            </a:r>
            <a:r>
              <a:rPr lang="zh-CN" altLang="en-US" sz="2000" b="1" dirty="0">
                <a:effectLst>
                  <a:outerShdw blurRad="38100" dist="38100" dir="2700000" algn="tl">
                    <a:srgbClr val="000000">
                      <a:alpha val="43137"/>
                    </a:srgbClr>
                  </a:outerShdw>
                </a:effectLst>
                <a:latin typeface="+mn-ea"/>
                <a:ea typeface="+mn-ea"/>
              </a:rPr>
              <a:t>调整下标</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DEC    ECX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计数器减</a:t>
            </a:r>
            <a:r>
              <a:rPr lang="en-US" altLang="zh-CN" sz="2000" b="1" dirty="0">
                <a:effectLst>
                  <a:outerShdw blurRad="38100" dist="38100" dir="2700000" algn="tl">
                    <a:srgbClr val="000000">
                      <a:alpha val="43137"/>
                    </a:srgbClr>
                  </a:outerShdw>
                </a:effectLst>
                <a:latin typeface="+mn-ea"/>
                <a:ea typeface="+mn-ea"/>
              </a:rPr>
              <a:t>1</a:t>
            </a:r>
            <a:r>
              <a:rPr lang="zh-CN" altLang="en-US" sz="2000" b="1" dirty="0">
                <a:effectLst>
                  <a:outerShdw blurRad="38100" dist="38100" dir="2700000" algn="tl">
                    <a:srgbClr val="000000">
                      <a:alpha val="43137"/>
                    </a:srgbClr>
                  </a:outerShdw>
                </a:effectLst>
                <a:latin typeface="+mn-ea"/>
                <a:ea typeface="+mn-ea"/>
              </a:rPr>
              <a:t>（该指令会影响状态标志）</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mn-ea"/>
                <a:ea typeface="+mn-ea"/>
              </a:rPr>
              <a:t>JNZ    NEXT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当</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不为</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，则从</a:t>
            </a:r>
            <a:r>
              <a:rPr lang="en-US" altLang="zh-CN" sz="2000" b="1" dirty="0">
                <a:effectLst>
                  <a:outerShdw blurRad="38100" dist="38100" dir="2700000" algn="tl">
                    <a:srgbClr val="000000">
                      <a:alpha val="43137"/>
                    </a:srgbClr>
                  </a:outerShdw>
                </a:effectLst>
                <a:latin typeface="+mn-ea"/>
                <a:ea typeface="+mn-ea"/>
              </a:rPr>
              <a:t>NEXT</a:t>
            </a:r>
            <a:r>
              <a:rPr lang="zh-CN" altLang="en-US" sz="2000" b="1" dirty="0">
                <a:effectLst>
                  <a:outerShdw blurRad="38100" dist="38100" dir="2700000" algn="tl">
                    <a:srgbClr val="000000">
                      <a:alpha val="43137"/>
                    </a:srgbClr>
                  </a:outerShdw>
                </a:effectLst>
                <a:latin typeface="+mn-ea"/>
                <a:ea typeface="+mn-ea"/>
              </a:rPr>
              <a:t>处继续执行</a:t>
            </a:r>
          </a:p>
          <a:p>
            <a:pPr>
              <a:lnSpc>
                <a:spcPts val="3000"/>
              </a:lnSpc>
              <a:defRPr/>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3000"/>
              </a:lnSpc>
              <a:defRPr/>
            </a:pPr>
            <a:r>
              <a:rPr lang="en-US" altLang="zh-CN" sz="2000" b="1" dirty="0">
                <a:effectLst>
                  <a:outerShdw blurRad="38100" dist="38100" dir="2700000" algn="tl">
                    <a:srgbClr val="000000">
                      <a:alpha val="43137"/>
                    </a:srgbClr>
                  </a:outerShdw>
                </a:effectLst>
                <a:latin typeface="+mn-ea"/>
                <a:ea typeface="+mn-ea"/>
              </a:rPr>
              <a:t>     MOV    sum, EAX          //</a:t>
            </a:r>
            <a:r>
              <a:rPr lang="zh-CN" altLang="en-US" sz="2000" b="1" dirty="0">
                <a:effectLst>
                  <a:outerShdw blurRad="38100" dist="38100" dir="2700000" algn="tl">
                    <a:srgbClr val="000000">
                      <a:alpha val="43137"/>
                    </a:srgbClr>
                  </a:outerShdw>
                </a:effectLst>
                <a:latin typeface="+mn-ea"/>
                <a:ea typeface="+mn-ea"/>
              </a:rPr>
              <a:t>保存累加和</a:t>
            </a:r>
          </a:p>
          <a:p>
            <a:pPr>
              <a:lnSpc>
                <a:spcPts val="3000"/>
              </a:lnSpc>
              <a:defRPr/>
            </a:pPr>
            <a:r>
              <a:rPr lang="en-US" altLang="zh-CN" sz="2000" b="1" dirty="0">
                <a:effectLst>
                  <a:outerShdw blurRad="38100" dist="38100" dir="2700000" algn="tl">
                    <a:srgbClr val="000000">
                      <a:alpha val="43137"/>
                    </a:srgbClr>
                  </a:outerShdw>
                </a:effectLst>
                <a:latin typeface="+mn-ea"/>
                <a:ea typeface="+mn-ea"/>
              </a:rPr>
              <a:t>}</a:t>
            </a:r>
            <a:endParaRPr lang="zh-CN" altLang="en-US" sz="2000" b="1" dirty="0">
              <a:effectLst>
                <a:outerShdw blurRad="38100" dist="38100" dir="2700000" algn="tl">
                  <a:srgbClr val="000000">
                    <a:alpha val="43137"/>
                  </a:srgbClr>
                </a:outerShdw>
              </a:effectLst>
              <a:latin typeface="+mn-ea"/>
              <a:ea typeface="+mn-ea"/>
            </a:endParaRPr>
          </a:p>
        </p:txBody>
      </p:sp>
      <p:sp>
        <p:nvSpPr>
          <p:cNvPr id="7"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8" name="圆角矩形标注 7"/>
          <p:cNvSpPr/>
          <p:nvPr/>
        </p:nvSpPr>
        <p:spPr>
          <a:xfrm>
            <a:off x="3851920" y="1033789"/>
            <a:ext cx="3312368" cy="955051"/>
          </a:xfrm>
          <a:prstGeom prst="wedgeRoundRectCallout">
            <a:avLst>
              <a:gd name="adj1" fmla="val -45452"/>
              <a:gd name="adj2" fmla="val 7263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rPr>
              <a:t>计算整型数组</a:t>
            </a:r>
            <a:r>
              <a:rPr lang="en-US" altLang="zh-CN" sz="2000" b="1" dirty="0" err="1">
                <a:solidFill>
                  <a:srgbClr val="0000FF"/>
                </a:solidFill>
              </a:rPr>
              <a:t>arri</a:t>
            </a:r>
            <a:r>
              <a:rPr lang="zh-CN" altLang="en-US" sz="2000" b="1" dirty="0">
                <a:solidFill>
                  <a:srgbClr val="0000FF"/>
                </a:solidFill>
              </a:rPr>
              <a:t>中</a:t>
            </a:r>
            <a:endParaRPr lang="en-US" altLang="zh-CN" sz="2000" b="1" dirty="0">
              <a:solidFill>
                <a:srgbClr val="0000FF"/>
              </a:solidFill>
            </a:endParaRPr>
          </a:p>
          <a:p>
            <a:pPr>
              <a:lnSpc>
                <a:spcPts val="3000"/>
              </a:lnSpc>
            </a:pPr>
            <a:r>
              <a:rPr lang="en-US" altLang="zh-CN" sz="2000" b="1" dirty="0">
                <a:solidFill>
                  <a:srgbClr val="0000FF"/>
                </a:solidFill>
              </a:rPr>
              <a:t>10</a:t>
            </a:r>
            <a:r>
              <a:rPr lang="zh-CN" altLang="en-US" sz="2000" b="1" dirty="0">
                <a:solidFill>
                  <a:srgbClr val="0000FF"/>
                </a:solidFill>
              </a:rPr>
              <a:t>个元素值之和</a:t>
            </a:r>
            <a:endParaRPr lang="zh-CN" altLang="en-US" dirty="0"/>
          </a:p>
        </p:txBody>
      </p:sp>
    </p:spTree>
    <p:extLst>
      <p:ext uri="{BB962C8B-B14F-4D97-AF65-F5344CB8AC3E}">
        <p14:creationId xmlns:p14="http://schemas.microsoft.com/office/powerpoint/2010/main" val="204663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651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6516"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比较指令（</a:t>
            </a:r>
            <a:r>
              <a:rPr lang="en-US" altLang="zh-CN" sz="2800" b="1" dirty="0">
                <a:solidFill>
                  <a:srgbClr val="0000FF"/>
                </a:solidFill>
              </a:rPr>
              <a:t>CMP</a:t>
            </a:r>
            <a:r>
              <a:rPr lang="zh-CN" altLang="en-US" sz="2800" b="1" dirty="0">
                <a:solidFill>
                  <a:srgbClr val="0000FF"/>
                </a:solidFill>
              </a:rPr>
              <a:t>）</a:t>
            </a:r>
            <a:endParaRPr lang="en-US" altLang="zh-CN" sz="2800" b="1" dirty="0">
              <a:solidFill>
                <a:srgbClr val="0000FF"/>
              </a:solidFill>
            </a:endParaRPr>
          </a:p>
        </p:txBody>
      </p:sp>
      <p:sp>
        <p:nvSpPr>
          <p:cNvPr id="576517" name="Text Box 5"/>
          <p:cNvSpPr txBox="1">
            <a:spLocks noChangeArrowheads="1"/>
          </p:cNvSpPr>
          <p:nvPr/>
        </p:nvSpPr>
        <p:spPr bwMode="auto">
          <a:xfrm>
            <a:off x="466563" y="3079373"/>
            <a:ext cx="8209893" cy="96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spcBef>
                <a:spcPts val="1200"/>
              </a:spcBef>
            </a:pPr>
            <a:r>
              <a:rPr kumimoji="1" lang="zh-CN" altLang="en-US" sz="2400" b="1" dirty="0"/>
              <a:t>根据</a:t>
            </a:r>
            <a:r>
              <a:rPr kumimoji="1" lang="en-US" altLang="zh-CN" sz="2000" b="1" dirty="0"/>
              <a:t>DEST </a:t>
            </a:r>
            <a:r>
              <a:rPr kumimoji="1" lang="en-US" altLang="zh-CN" sz="2000" b="1" dirty="0">
                <a:latin typeface="Arial"/>
              </a:rPr>
              <a:t>–</a:t>
            </a:r>
            <a:r>
              <a:rPr kumimoji="1" lang="en-US" altLang="zh-CN" sz="2000" b="1" dirty="0"/>
              <a:t> SRC</a:t>
            </a:r>
            <a:r>
              <a:rPr kumimoji="1" lang="zh-CN" altLang="en-US" sz="2400" b="1" dirty="0"/>
              <a:t>的差影响标志寄存器中的各状态标志，但不把作为结果的差送的目的操作数</a:t>
            </a:r>
            <a:r>
              <a:rPr kumimoji="1" lang="en-US" altLang="zh-CN" sz="2000" b="1" dirty="0"/>
              <a:t>DEST</a:t>
            </a:r>
            <a:r>
              <a:rPr kumimoji="1" lang="zh-CN" altLang="en-US" sz="2400" b="1" dirty="0"/>
              <a:t>。</a:t>
            </a:r>
            <a:endParaRPr kumimoji="1" lang="en-US" altLang="zh-CN" sz="2400" b="1" dirty="0"/>
          </a:p>
        </p:txBody>
      </p:sp>
      <p:sp>
        <p:nvSpPr>
          <p:cNvPr id="576518" name="Text Box 6"/>
          <p:cNvSpPr txBox="1">
            <a:spLocks noChangeArrowheads="1"/>
          </p:cNvSpPr>
          <p:nvPr/>
        </p:nvSpPr>
        <p:spPr bwMode="auto">
          <a:xfrm>
            <a:off x="53975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比较指令的一般格式</a:t>
            </a:r>
          </a:p>
        </p:txBody>
      </p:sp>
      <p:sp>
        <p:nvSpPr>
          <p:cNvPr id="576519" name="Text Box 7"/>
          <p:cNvSpPr txBox="1">
            <a:spLocks noChangeArrowheads="1"/>
          </p:cNvSpPr>
          <p:nvPr/>
        </p:nvSpPr>
        <p:spPr bwMode="auto">
          <a:xfrm>
            <a:off x="610344" y="2395736"/>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CMP    DEST</a:t>
            </a:r>
            <a:r>
              <a:rPr kumimoji="1" lang="zh-CN" altLang="en-US"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SRC</a:t>
            </a:r>
          </a:p>
        </p:txBody>
      </p:sp>
      <p:sp>
        <p:nvSpPr>
          <p:cNvPr id="8" name="矩形标注 7"/>
          <p:cNvSpPr/>
          <p:nvPr/>
        </p:nvSpPr>
        <p:spPr>
          <a:xfrm>
            <a:off x="611188" y="4677207"/>
            <a:ext cx="7128792" cy="1075792"/>
          </a:xfrm>
          <a:prstGeom prst="wedgeRectCallout">
            <a:avLst>
              <a:gd name="adj1" fmla="val -31356"/>
              <a:gd name="adj2" fmla="val -7386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除了不把结果送到目的操作数外，这条指令与</a:t>
            </a:r>
            <a:r>
              <a:rPr lang="en-US" altLang="zh-CN" sz="2000" b="1" dirty="0">
                <a:solidFill>
                  <a:srgbClr val="0000FF"/>
                </a:solidFill>
                <a:effectLst>
                  <a:outerShdw blurRad="38100" dist="38100" dir="2700000" algn="tl">
                    <a:srgbClr val="000000">
                      <a:alpha val="43137"/>
                    </a:srgbClr>
                  </a:outerShdw>
                </a:effectLst>
              </a:rPr>
              <a:t>SUB</a:t>
            </a:r>
            <a:r>
              <a:rPr lang="zh-CN" altLang="en-US" sz="2000" b="1" dirty="0">
                <a:solidFill>
                  <a:srgbClr val="0000FF"/>
                </a:solidFill>
                <a:effectLst>
                  <a:outerShdw blurRad="38100" dist="38100" dir="2700000" algn="tl">
                    <a:srgbClr val="000000">
                      <a:alpha val="43137"/>
                    </a:srgbClr>
                  </a:outerShdw>
                </a:effectLst>
              </a:rPr>
              <a:t>指令一样。</a:t>
            </a:r>
          </a:p>
          <a:p>
            <a:pPr>
              <a:lnSpc>
                <a:spcPts val="3000"/>
              </a:lnSpc>
            </a:pPr>
            <a:r>
              <a:rPr lang="zh-CN" altLang="en-US" sz="2000" b="1" dirty="0">
                <a:solidFill>
                  <a:srgbClr val="FF0000"/>
                </a:solidFill>
                <a:effectLst>
                  <a:outerShdw blurRad="38100" dist="38100" dir="2700000" algn="tl">
                    <a:srgbClr val="000000">
                      <a:alpha val="43137"/>
                    </a:srgbClr>
                  </a:outerShdw>
                </a:effectLst>
              </a:rPr>
              <a:t>两个操作数的尺寸必须一致</a:t>
            </a:r>
            <a:r>
              <a:rPr lang="zh-CN" altLang="en-US" sz="2000" b="1" dirty="0">
                <a:solidFill>
                  <a:srgbClr val="0000FF"/>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4944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比较指令（</a:t>
            </a:r>
            <a:r>
              <a:rPr lang="en-US" altLang="zh-CN" sz="2800" b="1" dirty="0">
                <a:solidFill>
                  <a:srgbClr val="0000FF"/>
                </a:solidFill>
              </a:rPr>
              <a:t>CMP</a:t>
            </a:r>
            <a:r>
              <a:rPr lang="zh-CN" altLang="en-US" sz="2800" b="1" dirty="0">
                <a:solidFill>
                  <a:srgbClr val="0000FF"/>
                </a:solidFill>
              </a:rPr>
              <a:t>）</a:t>
            </a:r>
            <a:endParaRPr lang="en-US" altLang="zh-CN" sz="2800" b="1" dirty="0">
              <a:solidFill>
                <a:srgbClr val="0000FF"/>
              </a:solidFill>
            </a:endParaRPr>
          </a:p>
        </p:txBody>
      </p:sp>
      <p:sp>
        <p:nvSpPr>
          <p:cNvPr id="578565" name="Text Box 5"/>
          <p:cNvSpPr txBox="1">
            <a:spLocks noChangeArrowheads="1"/>
          </p:cNvSpPr>
          <p:nvPr/>
        </p:nvSpPr>
        <p:spPr bwMode="auto">
          <a:xfrm>
            <a:off x="585863" y="2204864"/>
            <a:ext cx="8604250"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en-US" altLang="zh-CN" b="1" dirty="0">
                <a:effectLst>
                  <a:outerShdw blurRad="38100" dist="38100" dir="2700000" algn="tl">
                    <a:srgbClr val="000000">
                      <a:alpha val="43137"/>
                    </a:srgbClr>
                  </a:outerShdw>
                </a:effectLst>
                <a:latin typeface="+mn-ea"/>
                <a:ea typeface="+mn-ea"/>
              </a:rPr>
              <a:t>    CMP   EDX, -2             ;</a:t>
            </a:r>
            <a:r>
              <a:rPr kumimoji="1" lang="zh-CN" altLang="en-US" b="1" dirty="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EDX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a:t>
            </a:r>
            <a:r>
              <a:rPr kumimoji="1" lang="zh-CN" altLang="en-US" b="1" dirty="0">
                <a:effectLst>
                  <a:outerShdw blurRad="38100" dist="38100" dir="2700000" algn="tl">
                    <a:srgbClr val="000000">
                      <a:alpha val="43137"/>
                    </a:srgbClr>
                  </a:outerShdw>
                </a:effectLst>
                <a:latin typeface="+mn-ea"/>
                <a:ea typeface="+mn-ea"/>
              </a:rPr>
              <a:t>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ESI, EBX            ;</a:t>
            </a:r>
            <a:r>
              <a:rPr kumimoji="1" lang="zh-CN" altLang="en-US" b="1" dirty="0">
                <a:effectLst>
                  <a:outerShdw blurRad="38100" dist="38100" dir="2700000" algn="tl">
                    <a:srgbClr val="000000">
                      <a:alpha val="43137"/>
                    </a:srgbClr>
                  </a:outerShdw>
                </a:effectLst>
                <a:latin typeface="+mn-ea"/>
                <a:ea typeface="+mn-ea"/>
              </a:rPr>
              <a:t>把</a:t>
            </a:r>
            <a:r>
              <a:rPr kumimoji="1" lang="en-US" altLang="zh-CN" b="1" dirty="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EBX</a:t>
            </a:r>
            <a:r>
              <a:rPr kumimoji="1" lang="zh-CN" altLang="en-US" b="1" dirty="0">
                <a:effectLst>
                  <a:outerShdw blurRad="38100" dist="38100" dir="2700000" algn="tl">
                    <a:srgbClr val="000000">
                      <a:alpha val="43137"/>
                    </a:srgbClr>
                  </a:outerShdw>
                </a:effectLst>
                <a:latin typeface="+mn-ea"/>
                <a:ea typeface="+mn-ea"/>
              </a:rPr>
              <a:t>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AL, [ESI]           ;AL</a:t>
            </a:r>
            <a:r>
              <a:rPr kumimoji="1" lang="zh-CN" altLang="en-US" b="1" dirty="0">
                <a:effectLst>
                  <a:outerShdw blurRad="38100" dist="38100" dir="2700000" algn="tl">
                    <a:srgbClr val="000000">
                      <a:alpha val="43137"/>
                    </a:srgbClr>
                  </a:outerShdw>
                </a:effectLst>
                <a:latin typeface="+mn-ea"/>
                <a:ea typeface="+mn-ea"/>
              </a:rPr>
              <a:t>与由</a:t>
            </a:r>
            <a:r>
              <a:rPr kumimoji="1" lang="en-US" altLang="zh-CN" b="1" dirty="0">
                <a:effectLst>
                  <a:outerShdw blurRad="38100" dist="38100" dir="2700000" algn="tl">
                    <a:srgbClr val="000000">
                      <a:alpha val="43137"/>
                    </a:srgbClr>
                  </a:outerShdw>
                </a:effectLst>
                <a:latin typeface="+mn-ea"/>
                <a:ea typeface="+mn-ea"/>
              </a:rPr>
              <a:t>ESI</a:t>
            </a:r>
            <a:r>
              <a:rPr kumimoji="1" lang="zh-CN" altLang="en-US" b="1" dirty="0">
                <a:effectLst>
                  <a:outerShdw blurRad="38100" dist="38100" dir="2700000" algn="tl">
                    <a:srgbClr val="000000">
                      <a:alpha val="43137"/>
                    </a:srgbClr>
                  </a:outerShdw>
                </a:effectLst>
                <a:latin typeface="+mn-ea"/>
                <a:ea typeface="+mn-ea"/>
              </a:rPr>
              <a:t>所指的字节存储单元值作比较</a:t>
            </a:r>
          </a:p>
          <a:p>
            <a:pPr>
              <a:lnSpc>
                <a:spcPts val="32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[EBX+EDI*4+5], DX   ;</a:t>
            </a:r>
            <a:r>
              <a:rPr kumimoji="1" lang="zh-CN" altLang="en-US" b="1" dirty="0">
                <a:effectLst>
                  <a:outerShdw blurRad="38100" dist="38100" dir="2700000" algn="tl">
                    <a:srgbClr val="000000">
                      <a:alpha val="43137"/>
                    </a:srgbClr>
                  </a:outerShdw>
                </a:effectLst>
                <a:latin typeface="+mn-ea"/>
                <a:ea typeface="+mn-ea"/>
              </a:rPr>
              <a:t>由</a:t>
            </a:r>
            <a:r>
              <a:rPr kumimoji="1" lang="en-US" altLang="zh-CN" b="1" dirty="0">
                <a:effectLst>
                  <a:outerShdw blurRad="38100" dist="38100" dir="2700000" algn="tl">
                    <a:srgbClr val="000000">
                      <a:alpha val="43137"/>
                    </a:srgbClr>
                  </a:outerShdw>
                </a:effectLst>
                <a:latin typeface="+mn-ea"/>
                <a:ea typeface="+mn-ea"/>
              </a:rPr>
              <a:t>EBX+EDI*4+5</a:t>
            </a:r>
            <a:r>
              <a:rPr kumimoji="1" lang="zh-CN" altLang="en-US" b="1" dirty="0">
                <a:effectLst>
                  <a:outerShdw blurRad="38100" dist="38100" dir="2700000" algn="tl">
                    <a:srgbClr val="000000">
                      <a:alpha val="43137"/>
                    </a:srgbClr>
                  </a:outerShdw>
                </a:effectLst>
                <a:latin typeface="+mn-ea"/>
                <a:ea typeface="+mn-ea"/>
              </a:rPr>
              <a:t>所指字存储单元值与</a:t>
            </a:r>
            <a:r>
              <a:rPr kumimoji="1" lang="en-US" altLang="zh-CN" b="1" dirty="0">
                <a:effectLst>
                  <a:outerShdw blurRad="38100" dist="38100" dir="2700000" algn="tl">
                    <a:srgbClr val="000000">
                      <a:alpha val="43137"/>
                    </a:srgbClr>
                  </a:outerShdw>
                </a:effectLst>
                <a:latin typeface="+mn-ea"/>
                <a:ea typeface="+mn-ea"/>
              </a:rPr>
              <a:t>DX</a:t>
            </a:r>
            <a:r>
              <a:rPr kumimoji="1" lang="zh-CN" altLang="en-US" b="1" dirty="0">
                <a:effectLst>
                  <a:outerShdw blurRad="38100" dist="38100" dir="2700000" algn="tl">
                    <a:srgbClr val="000000">
                      <a:alpha val="43137"/>
                    </a:srgbClr>
                  </a:outerShdw>
                </a:effectLst>
                <a:latin typeface="+mn-ea"/>
                <a:ea typeface="+mn-ea"/>
              </a:rPr>
              <a:t>作比较</a:t>
            </a:r>
          </a:p>
        </p:txBody>
      </p:sp>
      <p:sp>
        <p:nvSpPr>
          <p:cNvPr id="8" name="Text Box 3"/>
          <p:cNvSpPr txBox="1">
            <a:spLocks noChangeArrowheads="1"/>
          </p:cNvSpPr>
          <p:nvPr/>
        </p:nvSpPr>
        <p:spPr bwMode="auto">
          <a:xfrm>
            <a:off x="61156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使用举例</a:t>
            </a:r>
          </a:p>
        </p:txBody>
      </p:sp>
    </p:spTree>
    <p:extLst>
      <p:ext uri="{BB962C8B-B14F-4D97-AF65-F5344CB8AC3E}">
        <p14:creationId xmlns:p14="http://schemas.microsoft.com/office/powerpoint/2010/main" val="2733781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06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0612"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a:solidFill>
                  <a:srgbClr val="0000FF"/>
                </a:solidFill>
              </a:rPr>
              <a:t>比较数值大小</a:t>
            </a:r>
          </a:p>
        </p:txBody>
      </p:sp>
      <p:sp>
        <p:nvSpPr>
          <p:cNvPr id="580614" name="Text Box 6"/>
          <p:cNvSpPr txBox="1">
            <a:spLocks noChangeArrowheads="1"/>
          </p:cNvSpPr>
          <p:nvPr/>
        </p:nvSpPr>
        <p:spPr bwMode="auto">
          <a:xfrm>
            <a:off x="539750" y="1700808"/>
            <a:ext cx="86042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0"/>
              </a:spcBef>
              <a:buFont typeface="Wingdings" pitchFamily="2" charset="2"/>
              <a:buChar char="ü"/>
            </a:pPr>
            <a:r>
              <a:rPr kumimoji="1" lang="zh-CN" altLang="en-US" sz="2000" b="1" dirty="0"/>
              <a:t>为了比较两个数值的大小，一般使用比较指令。</a:t>
            </a:r>
            <a:endParaRPr kumimoji="1" lang="en-US" altLang="zh-CN" sz="2000" b="1" dirty="0"/>
          </a:p>
          <a:p>
            <a:pPr>
              <a:lnSpc>
                <a:spcPts val="3600"/>
              </a:lnSpc>
              <a:spcBef>
                <a:spcPts val="0"/>
              </a:spcBef>
            </a:pPr>
            <a:r>
              <a:rPr kumimoji="1" lang="zh-CN" altLang="en-US" sz="2000" b="1" dirty="0">
                <a:solidFill>
                  <a:srgbClr val="FF0000"/>
                </a:solidFill>
                <a:effectLst>
                  <a:outerShdw blurRad="38100" dist="38100" dir="2700000" algn="tl">
                    <a:srgbClr val="000000">
                      <a:alpha val="43137"/>
                    </a:srgbClr>
                  </a:outerShdw>
                </a:effectLst>
              </a:rPr>
              <a:t>根据零标志</a:t>
            </a:r>
            <a:r>
              <a:rPr kumimoji="1" lang="en-US" altLang="zh-CN" sz="2000" b="1" dirty="0">
                <a:solidFill>
                  <a:srgbClr val="FF0000"/>
                </a:solidFill>
                <a:effectLst>
                  <a:outerShdw blurRad="38100" dist="38100" dir="2700000" algn="tl">
                    <a:srgbClr val="000000">
                      <a:alpha val="43137"/>
                    </a:srgbClr>
                  </a:outerShdw>
                </a:effectLst>
              </a:rPr>
              <a:t>ZF</a:t>
            </a:r>
            <a:r>
              <a:rPr kumimoji="1" lang="zh-CN" altLang="en-US" sz="2000" b="1" dirty="0">
                <a:solidFill>
                  <a:srgbClr val="FF0000"/>
                </a:solidFill>
                <a:effectLst>
                  <a:outerShdw blurRad="38100" dist="38100" dir="2700000" algn="tl">
                    <a:srgbClr val="000000">
                      <a:alpha val="43137"/>
                    </a:srgbClr>
                  </a:outerShdw>
                </a:effectLst>
              </a:rPr>
              <a:t>是否置位，判断两者是否相等；</a:t>
            </a:r>
            <a:endParaRPr kumimoji="1" lang="en-US" altLang="zh-CN" sz="2000" b="1" dirty="0">
              <a:solidFill>
                <a:srgbClr val="FF0000"/>
              </a:solidFill>
              <a:effectLst>
                <a:outerShdw blurRad="38100" dist="38100" dir="2700000" algn="tl">
                  <a:srgbClr val="000000">
                    <a:alpha val="43137"/>
                  </a:srgbClr>
                </a:outerShdw>
              </a:effectLst>
            </a:endParaRPr>
          </a:p>
          <a:p>
            <a:pPr>
              <a:lnSpc>
                <a:spcPts val="3600"/>
              </a:lnSpc>
              <a:spcBef>
                <a:spcPts val="0"/>
              </a:spcBef>
            </a:pPr>
            <a:r>
              <a:rPr kumimoji="1" lang="zh-CN" altLang="en-US" sz="2000" b="1" dirty="0"/>
              <a:t>如果两者是无符号数，可根据进位标志</a:t>
            </a:r>
            <a:r>
              <a:rPr kumimoji="1" lang="en-US" altLang="zh-CN" sz="2000" b="1" dirty="0"/>
              <a:t>CF</a:t>
            </a:r>
            <a:r>
              <a:rPr kumimoji="1" lang="zh-CN" altLang="en-US" sz="2000" b="1" dirty="0"/>
              <a:t>判断大小；</a:t>
            </a:r>
            <a:endParaRPr kumimoji="1" lang="en-US" altLang="zh-CN" sz="2000" b="1" dirty="0"/>
          </a:p>
          <a:p>
            <a:pPr>
              <a:lnSpc>
                <a:spcPts val="3600"/>
              </a:lnSpc>
              <a:spcBef>
                <a:spcPts val="0"/>
              </a:spcBef>
            </a:pPr>
            <a:r>
              <a:rPr kumimoji="1" lang="zh-CN" altLang="en-US" sz="2000" b="1" dirty="0"/>
              <a:t>如果两者是有符号数，要同时根据符号标志</a:t>
            </a:r>
            <a:r>
              <a:rPr kumimoji="1" lang="en-US" altLang="zh-CN" sz="2000" b="1" dirty="0"/>
              <a:t>SF</a:t>
            </a:r>
            <a:r>
              <a:rPr kumimoji="1" lang="zh-CN" altLang="en-US" sz="2000" b="1" dirty="0"/>
              <a:t>和溢出标志</a:t>
            </a:r>
            <a:r>
              <a:rPr kumimoji="1" lang="en-US" altLang="zh-CN" sz="2000" b="1" dirty="0"/>
              <a:t>OF</a:t>
            </a:r>
            <a:r>
              <a:rPr kumimoji="1" lang="zh-CN" altLang="en-US" sz="2000" b="1" dirty="0"/>
              <a:t>判断大小。</a:t>
            </a:r>
          </a:p>
          <a:p>
            <a:pPr>
              <a:lnSpc>
                <a:spcPts val="3600"/>
              </a:lnSpc>
              <a:spcBef>
                <a:spcPts val="0"/>
              </a:spcBef>
              <a:buFont typeface="Wingdings" pitchFamily="2" charset="2"/>
              <a:buChar char="ü"/>
            </a:pPr>
            <a:r>
              <a:rPr kumimoji="1" lang="zh-CN" altLang="en-US" sz="2000" b="1" dirty="0"/>
              <a:t>为了方便进行数值大小比较，</a:t>
            </a:r>
            <a:r>
              <a:rPr kumimoji="1" lang="en-US" altLang="zh-CN" sz="2000" b="1" dirty="0"/>
              <a:t>IA-32</a:t>
            </a:r>
            <a:r>
              <a:rPr kumimoji="1" lang="zh-CN" altLang="en-US" sz="2000" b="1" dirty="0"/>
              <a:t>系列</a:t>
            </a:r>
            <a:r>
              <a:rPr kumimoji="1" lang="en-US" altLang="zh-CN" sz="2000" b="1" dirty="0"/>
              <a:t>CPU</a:t>
            </a:r>
            <a:r>
              <a:rPr kumimoji="1" lang="zh-CN" altLang="en-US" sz="2000" b="1" dirty="0"/>
              <a:t>提供两套以数值大小为条件的条件转移指令，</a:t>
            </a:r>
            <a:r>
              <a:rPr kumimoji="1" lang="zh-CN" altLang="en-US" sz="2000" b="1" dirty="0">
                <a:solidFill>
                  <a:srgbClr val="0000FF"/>
                </a:solidFill>
                <a:effectLst>
                  <a:outerShdw blurRad="38100" dist="38100" dir="2700000" algn="tl">
                    <a:srgbClr val="000000">
                      <a:alpha val="43137"/>
                    </a:srgbClr>
                  </a:outerShdw>
                </a:effectLst>
              </a:rPr>
              <a:t>一套适用于无符号数之间的比较，另一套适用于有符号数之间的比较</a:t>
            </a:r>
            <a:r>
              <a:rPr kumimoji="1" lang="zh-CN" altLang="en-US" sz="2000" b="1" dirty="0"/>
              <a:t>。这两套条件转移指令判断的标志是不同的。</a:t>
            </a:r>
            <a:endParaRPr kumimoji="1" lang="en-US" altLang="zh-CN" sz="2000" b="1" dirty="0"/>
          </a:p>
          <a:p>
            <a:pPr>
              <a:lnSpc>
                <a:spcPts val="3600"/>
              </a:lnSpc>
              <a:spcBef>
                <a:spcPts val="0"/>
              </a:spcBef>
            </a:pPr>
            <a:r>
              <a:rPr kumimoji="1" lang="zh-CN" altLang="en-US" sz="2000" b="1" dirty="0">
                <a:solidFill>
                  <a:srgbClr val="FF0000"/>
                </a:solidFill>
                <a:effectLst>
                  <a:outerShdw blurRad="38100" dist="38100" dir="2700000" algn="tl">
                    <a:srgbClr val="000000">
                      <a:alpha val="43137"/>
                    </a:srgbClr>
                  </a:outerShdw>
                </a:effectLst>
              </a:rPr>
              <a:t>有符号数间的次序关系称为大于</a:t>
            </a:r>
            <a:r>
              <a:rPr kumimoji="1" lang="en-US" altLang="zh-CN" sz="2000" b="1" dirty="0">
                <a:solidFill>
                  <a:srgbClr val="FF0000"/>
                </a:solidFill>
                <a:effectLst>
                  <a:outerShdw blurRad="38100" dist="38100" dir="2700000" algn="tl">
                    <a:srgbClr val="000000">
                      <a:alpha val="43137"/>
                    </a:srgbClr>
                  </a:outerShdw>
                </a:effectLst>
              </a:rPr>
              <a:t>(G)</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和小于</a:t>
            </a:r>
            <a:r>
              <a:rPr kumimoji="1" lang="en-US" altLang="zh-CN" sz="2000" b="1" dirty="0">
                <a:solidFill>
                  <a:srgbClr val="FF0000"/>
                </a:solidFill>
                <a:effectLst>
                  <a:outerShdw blurRad="38100" dist="38100" dir="2700000" algn="tl">
                    <a:srgbClr val="000000">
                      <a:alpha val="43137"/>
                    </a:srgbClr>
                  </a:outerShdw>
                </a:effectLst>
              </a:rPr>
              <a:t>(L)</a:t>
            </a:r>
            <a:r>
              <a:rPr kumimoji="1" lang="zh-CN" altLang="en-US" sz="2000" b="1" dirty="0"/>
              <a:t>；</a:t>
            </a:r>
            <a:endParaRPr kumimoji="1" lang="en-US" altLang="zh-CN" sz="2000" b="1" dirty="0"/>
          </a:p>
          <a:p>
            <a:pPr>
              <a:lnSpc>
                <a:spcPts val="3600"/>
              </a:lnSpc>
              <a:spcBef>
                <a:spcPts val="0"/>
              </a:spcBef>
            </a:pPr>
            <a:r>
              <a:rPr kumimoji="1" lang="zh-CN" altLang="en-US" sz="2000" b="1" dirty="0">
                <a:solidFill>
                  <a:srgbClr val="FF0000"/>
                </a:solidFill>
                <a:effectLst>
                  <a:outerShdw blurRad="38100" dist="38100" dir="2700000" algn="tl">
                    <a:srgbClr val="000000">
                      <a:alpha val="43137"/>
                    </a:srgbClr>
                  </a:outerShdw>
                </a:effectLst>
              </a:rPr>
              <a:t>无符号数间的次序关系称为高于</a:t>
            </a:r>
            <a:r>
              <a:rPr kumimoji="1" lang="en-US" altLang="zh-CN" sz="2000" b="1" dirty="0">
                <a:solidFill>
                  <a:srgbClr val="FF0000"/>
                </a:solidFill>
                <a:effectLst>
                  <a:outerShdw blurRad="38100" dist="38100" dir="2700000" algn="tl">
                    <a:srgbClr val="000000">
                      <a:alpha val="43137"/>
                    </a:srgbClr>
                  </a:outerShdw>
                </a:effectLst>
              </a:rPr>
              <a:t>(A)</a:t>
            </a:r>
            <a:r>
              <a:rPr kumimoji="1" lang="zh-CN" altLang="en-US" sz="2000" b="1" dirty="0">
                <a:solidFill>
                  <a:srgbClr val="FF0000"/>
                </a:solidFill>
                <a:effectLst>
                  <a:outerShdw blurRad="38100" dist="38100" dir="2700000" algn="tl">
                    <a:srgbClr val="000000">
                      <a:alpha val="43137"/>
                    </a:srgbClr>
                  </a:outerShdw>
                </a:effectLst>
              </a:rPr>
              <a:t>、等于</a:t>
            </a:r>
            <a:r>
              <a:rPr kumimoji="1" lang="en-US" altLang="zh-CN" sz="2000" b="1" dirty="0">
                <a:solidFill>
                  <a:srgbClr val="FF0000"/>
                </a:solidFill>
                <a:effectLst>
                  <a:outerShdw blurRad="38100" dist="38100" dir="2700000" algn="tl">
                    <a:srgbClr val="000000">
                      <a:alpha val="43137"/>
                    </a:srgbClr>
                  </a:outerShdw>
                </a:effectLst>
              </a:rPr>
              <a:t>(E)</a:t>
            </a:r>
            <a:r>
              <a:rPr kumimoji="1" lang="zh-CN" altLang="en-US" sz="2000" b="1" dirty="0">
                <a:solidFill>
                  <a:srgbClr val="FF0000"/>
                </a:solidFill>
                <a:effectLst>
                  <a:outerShdw blurRad="38100" dist="38100" dir="2700000" algn="tl">
                    <a:srgbClr val="000000">
                      <a:alpha val="43137"/>
                    </a:srgbClr>
                  </a:outerShdw>
                </a:effectLst>
              </a:rPr>
              <a:t>和低于</a:t>
            </a:r>
            <a:r>
              <a:rPr kumimoji="1" lang="en-US" altLang="zh-CN" sz="2000" b="1" dirty="0">
                <a:solidFill>
                  <a:srgbClr val="FF0000"/>
                </a:solidFill>
                <a:effectLst>
                  <a:outerShdw blurRad="38100" dist="38100" dir="2700000" algn="tl">
                    <a:srgbClr val="000000">
                      <a:alpha val="43137"/>
                    </a:srgbClr>
                  </a:outerShdw>
                </a:effectLst>
              </a:rPr>
              <a:t>(B)</a:t>
            </a:r>
            <a:r>
              <a:rPr kumimoji="1" lang="zh-CN" altLang="en-US" sz="2000" b="1" dirty="0">
                <a:solidFill>
                  <a:srgbClr val="FF0000"/>
                </a:solidFill>
                <a:effectLst>
                  <a:outerShdw blurRad="38100" dist="38100" dir="2700000" algn="tl">
                    <a:srgbClr val="000000">
                      <a:alpha val="43137"/>
                    </a:srgbClr>
                  </a:outerShdw>
                </a:effectLst>
              </a:rPr>
              <a:t>。</a:t>
            </a:r>
            <a:endParaRPr kumimoji="1" lang="en-US" altLang="zh-CN" sz="2000" b="1" dirty="0">
              <a:solidFill>
                <a:srgbClr val="FF0000"/>
              </a:solidFill>
              <a:effectLst>
                <a:outerShdw blurRad="38100" dist="38100" dir="2700000" algn="tl">
                  <a:srgbClr val="000000">
                    <a:alpha val="43137"/>
                  </a:srgbClr>
                </a:outerShdw>
              </a:effectLst>
            </a:endParaRPr>
          </a:p>
        </p:txBody>
      </p:sp>
      <p:sp>
        <p:nvSpPr>
          <p:cNvPr id="6" name="矩形标注 5"/>
          <p:cNvSpPr/>
          <p:nvPr/>
        </p:nvSpPr>
        <p:spPr>
          <a:xfrm>
            <a:off x="2339752" y="6168818"/>
            <a:ext cx="4896544" cy="507571"/>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rPr>
              <a:t>在使用时要注意区分它们，不能混淆。</a:t>
            </a:r>
          </a:p>
        </p:txBody>
      </p:sp>
    </p:spTree>
    <p:extLst>
      <p:ext uri="{BB962C8B-B14F-4D97-AF65-F5344CB8AC3E}">
        <p14:creationId xmlns:p14="http://schemas.microsoft.com/office/powerpoint/2010/main" val="29779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0614">
                                            <p:txEl>
                                              <p:pRg st="4" end="4"/>
                                            </p:txEl>
                                          </p:spTgt>
                                        </p:tgtEl>
                                        <p:attrNameLst>
                                          <p:attrName>style.visibility</p:attrName>
                                        </p:attrNameLst>
                                      </p:cBhvr>
                                      <p:to>
                                        <p:strVal val="visible"/>
                                      </p:to>
                                    </p:set>
                                    <p:animEffect transition="in" filter="fade">
                                      <p:cBhvr>
                                        <p:cTn id="7" dur="1000"/>
                                        <p:tgtEl>
                                          <p:spTgt spid="580614">
                                            <p:txEl>
                                              <p:pRg st="4" end="4"/>
                                            </p:txEl>
                                          </p:spTgt>
                                        </p:tgtEl>
                                      </p:cBhvr>
                                    </p:animEffect>
                                    <p:anim calcmode="lin" valueType="num">
                                      <p:cBhvr>
                                        <p:cTn id="8" dur="1000" fill="hold"/>
                                        <p:tgtEl>
                                          <p:spTgt spid="58061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80614">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80614">
                                            <p:txEl>
                                              <p:pRg st="5" end="5"/>
                                            </p:txEl>
                                          </p:spTgt>
                                        </p:tgtEl>
                                        <p:attrNameLst>
                                          <p:attrName>style.visibility</p:attrName>
                                        </p:attrNameLst>
                                      </p:cBhvr>
                                      <p:to>
                                        <p:strVal val="visible"/>
                                      </p:to>
                                    </p:set>
                                    <p:animEffect transition="in" filter="fade">
                                      <p:cBhvr>
                                        <p:cTn id="12" dur="1000"/>
                                        <p:tgtEl>
                                          <p:spTgt spid="580614">
                                            <p:txEl>
                                              <p:pRg st="5" end="5"/>
                                            </p:txEl>
                                          </p:spTgt>
                                        </p:tgtEl>
                                      </p:cBhvr>
                                    </p:animEffect>
                                    <p:anim calcmode="lin" valueType="num">
                                      <p:cBhvr>
                                        <p:cTn id="13" dur="1000" fill="hold"/>
                                        <p:tgtEl>
                                          <p:spTgt spid="580614">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80614">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80614">
                                            <p:txEl>
                                              <p:pRg st="6" end="6"/>
                                            </p:txEl>
                                          </p:spTgt>
                                        </p:tgtEl>
                                        <p:attrNameLst>
                                          <p:attrName>style.visibility</p:attrName>
                                        </p:attrNameLst>
                                      </p:cBhvr>
                                      <p:to>
                                        <p:strVal val="visible"/>
                                      </p:to>
                                    </p:set>
                                    <p:animEffect transition="in" filter="fade">
                                      <p:cBhvr>
                                        <p:cTn id="17" dur="1000"/>
                                        <p:tgtEl>
                                          <p:spTgt spid="580614">
                                            <p:txEl>
                                              <p:pRg st="6" end="6"/>
                                            </p:txEl>
                                          </p:spTgt>
                                        </p:tgtEl>
                                      </p:cBhvr>
                                    </p:animEffect>
                                    <p:anim calcmode="lin" valueType="num">
                                      <p:cBhvr>
                                        <p:cTn id="18" dur="1000" fill="hold"/>
                                        <p:tgtEl>
                                          <p:spTgt spid="580614">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806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endParaRPr lang="en-US" altLang="zh-CN" sz="2800" b="1" dirty="0">
              <a:solidFill>
                <a:srgbClr val="0000FF"/>
              </a:solidFill>
            </a:endParaRPr>
          </a:p>
        </p:txBody>
      </p:sp>
      <p:sp>
        <p:nvSpPr>
          <p:cNvPr id="578565" name="Text Box 5"/>
          <p:cNvSpPr txBox="1">
            <a:spLocks noChangeArrowheads="1"/>
          </p:cNvSpPr>
          <p:nvPr/>
        </p:nvSpPr>
        <p:spPr bwMode="auto">
          <a:xfrm>
            <a:off x="576262" y="2780928"/>
            <a:ext cx="8604250" cy="383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zh-CN" altLang="en-US" b="1" dirty="0">
                <a:effectLst>
                  <a:outerShdw blurRad="38100" dist="38100" dir="2700000" algn="tl">
                    <a:srgbClr val="000000">
                      <a:alpha val="43137"/>
                    </a:srgbClr>
                  </a:outerShdw>
                </a:effectLst>
                <a:latin typeface="+mn-ea"/>
                <a:ea typeface="+mn-ea"/>
              </a:rPr>
              <a:t>如果这两个数是有符号数，则代码片段如下：</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ECX, EDX</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J</a:t>
            </a:r>
            <a:r>
              <a:rPr kumimoji="1" lang="en-US" altLang="zh-CN" b="1" dirty="0">
                <a:solidFill>
                  <a:srgbClr val="FF0000"/>
                </a:solidFill>
                <a:effectLst>
                  <a:outerShdw blurRad="38100" dist="38100" dir="2700000" algn="tl">
                    <a:srgbClr val="000000">
                      <a:alpha val="43137"/>
                    </a:srgbClr>
                  </a:outerShdw>
                </a:effectLst>
                <a:latin typeface="+mn-ea"/>
                <a:ea typeface="+mn-ea"/>
              </a:rPr>
              <a:t>GE</a:t>
            </a:r>
            <a:r>
              <a:rPr kumimoji="1" lang="en-US" altLang="zh-CN" b="1" dirty="0">
                <a:solidFill>
                  <a:srgbClr val="0000FF"/>
                </a:solidFill>
                <a:effectLst>
                  <a:outerShdw blurRad="38100" dist="38100" dir="2700000" algn="tl">
                    <a:srgbClr val="000000">
                      <a:alpha val="43137"/>
                    </a:srgbClr>
                  </a:outerShdw>
                </a:effectLst>
                <a:latin typeface="+mn-ea"/>
                <a:ea typeface="+mn-ea"/>
              </a:rPr>
              <a:t>   OK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有符号数比较大小转移（判断</a:t>
            </a:r>
            <a:r>
              <a:rPr kumimoji="1" lang="en-US" altLang="zh-CN" b="1" dirty="0">
                <a:effectLst>
                  <a:outerShdw blurRad="38100" dist="38100" dir="2700000" algn="tl">
                    <a:srgbClr val="000000">
                      <a:alpha val="43137"/>
                    </a:srgbClr>
                  </a:outerShdw>
                </a:effectLst>
                <a:latin typeface="+mn-ea"/>
                <a:ea typeface="+mn-ea"/>
              </a:rPr>
              <a:t>SF</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OF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XCHG  ECX, EDX</a:t>
            </a:r>
          </a:p>
          <a:p>
            <a:pPr>
              <a:lnSpc>
                <a:spcPts val="2800"/>
              </a:lnSpc>
            </a:pPr>
            <a:r>
              <a:rPr kumimoji="1" lang="en-US" altLang="zh-CN" b="1" dirty="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a:p>
            <a:pPr>
              <a:lnSpc>
                <a:spcPts val="2800"/>
              </a:lnSpc>
              <a:spcBef>
                <a:spcPts val="1200"/>
              </a:spcBef>
            </a:pPr>
            <a:r>
              <a:rPr kumimoji="1" lang="zh-CN" altLang="en-US" b="1" dirty="0">
                <a:effectLst>
                  <a:outerShdw blurRad="38100" dist="38100" dir="2700000" algn="tl">
                    <a:srgbClr val="000000">
                      <a:alpha val="43137"/>
                    </a:srgbClr>
                  </a:outerShdw>
                </a:effectLst>
                <a:latin typeface="+mn-ea"/>
                <a:ea typeface="+mn-ea"/>
              </a:rPr>
              <a:t>如果这两个数是无符号数，则代码片段如下：</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CMP   ECX, EDX</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a:solidFill>
                  <a:srgbClr val="0000FF"/>
                </a:solidFill>
                <a:effectLst>
                  <a:outerShdw blurRad="38100" dist="38100" dir="2700000" algn="tl">
                    <a:srgbClr val="000000">
                      <a:alpha val="43137"/>
                    </a:srgbClr>
                  </a:outerShdw>
                </a:effectLst>
                <a:latin typeface="+mn-ea"/>
                <a:ea typeface="+mn-ea"/>
              </a:rPr>
              <a:t>J</a:t>
            </a:r>
            <a:r>
              <a:rPr kumimoji="1" lang="en-US" altLang="zh-CN" b="1" dirty="0">
                <a:solidFill>
                  <a:srgbClr val="FF0000"/>
                </a:solidFill>
                <a:effectLst>
                  <a:outerShdw blurRad="38100" dist="38100" dir="2700000" algn="tl">
                    <a:srgbClr val="000000">
                      <a:alpha val="43137"/>
                    </a:srgbClr>
                  </a:outerShdw>
                </a:effectLst>
                <a:latin typeface="+mn-ea"/>
                <a:ea typeface="+mn-ea"/>
              </a:rPr>
              <a:t>AE</a:t>
            </a:r>
            <a:r>
              <a:rPr kumimoji="1" lang="en-US" altLang="zh-CN" b="1" dirty="0">
                <a:solidFill>
                  <a:srgbClr val="0000FF"/>
                </a:solidFill>
                <a:effectLst>
                  <a:outerShdw blurRad="38100" dist="38100" dir="2700000" algn="tl">
                    <a:srgbClr val="000000">
                      <a:alpha val="43137"/>
                    </a:srgbClr>
                  </a:outerShdw>
                </a:effectLst>
                <a:latin typeface="+mn-ea"/>
                <a:ea typeface="+mn-ea"/>
              </a:rPr>
              <a:t>   OK</a:t>
            </a:r>
            <a:r>
              <a:rPr kumimoji="1" lang="en-US" altLang="zh-CN" b="1" dirty="0">
                <a:effectLst>
                  <a:outerShdw blurRad="38100" dist="38100" dir="2700000" algn="tl">
                    <a:srgbClr val="000000">
                      <a:alpha val="43137"/>
                    </a:srgbClr>
                  </a:outerShdw>
                </a:effectLst>
                <a:latin typeface="+mn-ea"/>
                <a:ea typeface="+mn-ea"/>
              </a:rPr>
              <a:t>                  ;</a:t>
            </a:r>
            <a:r>
              <a:rPr kumimoji="1" lang="zh-CN" altLang="en-US" b="1" dirty="0">
                <a:effectLst>
                  <a:outerShdw blurRad="38100" dist="38100" dir="2700000" algn="tl">
                    <a:srgbClr val="000000">
                      <a:alpha val="43137"/>
                    </a:srgbClr>
                  </a:outerShdw>
                </a:effectLst>
                <a:latin typeface="+mn-ea"/>
                <a:ea typeface="+mn-ea"/>
              </a:rPr>
              <a:t>无符号数比较大小转移（判断</a:t>
            </a:r>
            <a:r>
              <a:rPr kumimoji="1" lang="en-US" altLang="zh-CN" b="1" dirty="0">
                <a:effectLst>
                  <a:outerShdw blurRad="38100" dist="38100" dir="2700000" algn="tl">
                    <a:srgbClr val="000000">
                      <a:alpha val="43137"/>
                    </a:srgbClr>
                  </a:outerShdw>
                </a:effectLst>
                <a:latin typeface="+mn-ea"/>
                <a:ea typeface="+mn-ea"/>
              </a:rPr>
              <a:t>CF</a:t>
            </a:r>
            <a:r>
              <a:rPr kumimoji="1" lang="zh-CN" altLang="en-US" b="1" dirty="0">
                <a:effectLst>
                  <a:outerShdw blurRad="38100" dist="38100" dir="2700000" algn="tl">
                    <a:srgbClr val="000000">
                      <a:alpha val="43137"/>
                    </a:srgbClr>
                  </a:outerShdw>
                </a:effectLst>
                <a:latin typeface="+mn-ea"/>
                <a:ea typeface="+mn-ea"/>
              </a:rPr>
              <a:t>）</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XCHG  ECX, EDX</a:t>
            </a:r>
          </a:p>
          <a:p>
            <a:pPr>
              <a:lnSpc>
                <a:spcPts val="2800"/>
              </a:lnSpc>
            </a:pPr>
            <a:r>
              <a:rPr kumimoji="1" lang="en-US" altLang="zh-CN" b="1" dirty="0">
                <a:effectLst>
                  <a:outerShdw blurRad="38100" dist="38100" dir="2700000" algn="tl">
                    <a:srgbClr val="000000">
                      <a:alpha val="43137"/>
                    </a:srgbClr>
                  </a:outerShdw>
                </a:effectLst>
                <a:latin typeface="+mn-ea"/>
                <a:ea typeface="+mn-ea"/>
              </a:rPr>
              <a:t>OK</a:t>
            </a:r>
            <a:r>
              <a:rPr kumimoji="1" lang="zh-CN" altLang="en-US" b="1" dirty="0">
                <a:effectLst>
                  <a:outerShdw blurRad="38100" dist="38100" dir="2700000" algn="tl">
                    <a:srgbClr val="000000">
                      <a:alpha val="43137"/>
                    </a:srgbClr>
                  </a:outerShdw>
                </a:effectLst>
                <a:latin typeface="+mn-ea"/>
                <a:ea typeface="+mn-ea"/>
              </a:rPr>
              <a:t>：</a:t>
            </a:r>
          </a:p>
        </p:txBody>
      </p:sp>
      <p:sp>
        <p:nvSpPr>
          <p:cNvPr id="8" name="圆角矩形标注 7"/>
          <p:cNvSpPr/>
          <p:nvPr/>
        </p:nvSpPr>
        <p:spPr>
          <a:xfrm>
            <a:off x="565105" y="1707778"/>
            <a:ext cx="6455167" cy="929134"/>
          </a:xfrm>
          <a:prstGeom prst="wedgeRoundRectCallout">
            <a:avLst>
              <a:gd name="adj1" fmla="val -10869"/>
              <a:gd name="adj2" fmla="val 6986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设</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和</a:t>
            </a:r>
            <a:r>
              <a:rPr lang="en-US" altLang="zh-CN" sz="2000" b="1" dirty="0">
                <a:solidFill>
                  <a:srgbClr val="0000FF"/>
                </a:solidFill>
                <a:effectLst>
                  <a:outerShdw blurRad="38100" dist="38100" dir="2700000" algn="tl">
                    <a:srgbClr val="000000">
                      <a:alpha val="43137"/>
                    </a:srgbClr>
                  </a:outerShdw>
                </a:effectLst>
                <a:latin typeface="+mn-ea"/>
              </a:rPr>
              <a:t>EDX</a:t>
            </a:r>
            <a:r>
              <a:rPr lang="zh-CN" altLang="en-US" sz="2000" b="1" dirty="0">
                <a:solidFill>
                  <a:srgbClr val="0000FF"/>
                </a:solidFill>
                <a:effectLst>
                  <a:outerShdw blurRad="38100" dist="38100" dir="2700000" algn="tl">
                    <a:srgbClr val="000000">
                      <a:alpha val="43137"/>
                    </a:srgbClr>
                  </a:outerShdw>
                </a:effectLst>
                <a:latin typeface="+mn-ea"/>
              </a:rPr>
              <a:t>含有两个数，现要求把较大者保存在</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中，较小者保存在</a:t>
            </a:r>
            <a:r>
              <a:rPr lang="en-US" altLang="zh-CN" sz="2000" b="1" dirty="0">
                <a:solidFill>
                  <a:srgbClr val="0000FF"/>
                </a:solidFill>
                <a:effectLst>
                  <a:outerShdw blurRad="38100" dist="38100" dir="2700000" algn="tl">
                    <a:srgbClr val="000000">
                      <a:alpha val="43137"/>
                    </a:srgbClr>
                  </a:outerShdw>
                </a:effectLst>
                <a:latin typeface="+mn-ea"/>
              </a:rPr>
              <a:t>EDX</a:t>
            </a:r>
            <a:r>
              <a:rPr lang="zh-CN" altLang="en-US" sz="2000" b="1" dirty="0">
                <a:solidFill>
                  <a:srgbClr val="0000FF"/>
                </a:solidFill>
                <a:effectLst>
                  <a:outerShdw blurRad="38100" dist="38100" dir="2700000" algn="tl">
                    <a:srgbClr val="000000">
                      <a:alpha val="43137"/>
                    </a:srgbClr>
                  </a:outerShdw>
                </a:effectLst>
                <a:latin typeface="+mn-ea"/>
              </a:rPr>
              <a:t>中。</a:t>
            </a:r>
          </a:p>
        </p:txBody>
      </p:sp>
    </p:spTree>
    <p:extLst>
      <p:ext uri="{BB962C8B-B14F-4D97-AF65-F5344CB8AC3E}">
        <p14:creationId xmlns:p14="http://schemas.microsoft.com/office/powerpoint/2010/main" val="40344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78565">
                                            <p:txEl>
                                              <p:pRg st="0" end="0"/>
                                            </p:txEl>
                                          </p:spTgt>
                                        </p:tgtEl>
                                        <p:attrNameLst>
                                          <p:attrName>style.visibility</p:attrName>
                                        </p:attrNameLst>
                                      </p:cBhvr>
                                      <p:to>
                                        <p:strVal val="visible"/>
                                      </p:to>
                                    </p:set>
                                    <p:animEffect transition="in" filter="barn(inVertical)">
                                      <p:cBhvr>
                                        <p:cTn id="12" dur="500"/>
                                        <p:tgtEl>
                                          <p:spTgt spid="57856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78565">
                                            <p:txEl>
                                              <p:pRg st="1" end="1"/>
                                            </p:txEl>
                                          </p:spTgt>
                                        </p:tgtEl>
                                        <p:attrNameLst>
                                          <p:attrName>style.visibility</p:attrName>
                                        </p:attrNameLst>
                                      </p:cBhvr>
                                      <p:to>
                                        <p:strVal val="visible"/>
                                      </p:to>
                                    </p:set>
                                    <p:animEffect transition="in" filter="barn(inVertical)">
                                      <p:cBhvr>
                                        <p:cTn id="15" dur="500"/>
                                        <p:tgtEl>
                                          <p:spTgt spid="578565">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78565">
                                            <p:txEl>
                                              <p:pRg st="2" end="2"/>
                                            </p:txEl>
                                          </p:spTgt>
                                        </p:tgtEl>
                                        <p:attrNameLst>
                                          <p:attrName>style.visibility</p:attrName>
                                        </p:attrNameLst>
                                      </p:cBhvr>
                                      <p:to>
                                        <p:strVal val="visible"/>
                                      </p:to>
                                    </p:set>
                                    <p:animEffect transition="in" filter="barn(inVertical)">
                                      <p:cBhvr>
                                        <p:cTn id="18" dur="500"/>
                                        <p:tgtEl>
                                          <p:spTgt spid="578565">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78565">
                                            <p:txEl>
                                              <p:pRg st="3" end="3"/>
                                            </p:txEl>
                                          </p:spTgt>
                                        </p:tgtEl>
                                        <p:attrNameLst>
                                          <p:attrName>style.visibility</p:attrName>
                                        </p:attrNameLst>
                                      </p:cBhvr>
                                      <p:to>
                                        <p:strVal val="visible"/>
                                      </p:to>
                                    </p:set>
                                    <p:animEffect transition="in" filter="barn(inVertical)">
                                      <p:cBhvr>
                                        <p:cTn id="21" dur="500"/>
                                        <p:tgtEl>
                                          <p:spTgt spid="578565">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78565">
                                            <p:txEl>
                                              <p:pRg st="4" end="4"/>
                                            </p:txEl>
                                          </p:spTgt>
                                        </p:tgtEl>
                                        <p:attrNameLst>
                                          <p:attrName>style.visibility</p:attrName>
                                        </p:attrNameLst>
                                      </p:cBhvr>
                                      <p:to>
                                        <p:strVal val="visible"/>
                                      </p:to>
                                    </p:set>
                                    <p:animEffect transition="in" filter="barn(inVertical)">
                                      <p:cBhvr>
                                        <p:cTn id="24" dur="500"/>
                                        <p:tgtEl>
                                          <p:spTgt spid="57856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78565">
                                            <p:txEl>
                                              <p:pRg st="5" end="5"/>
                                            </p:txEl>
                                          </p:spTgt>
                                        </p:tgtEl>
                                        <p:attrNameLst>
                                          <p:attrName>style.visibility</p:attrName>
                                        </p:attrNameLst>
                                      </p:cBhvr>
                                      <p:to>
                                        <p:strVal val="visible"/>
                                      </p:to>
                                    </p:set>
                                    <p:anim calcmode="lin" valueType="num">
                                      <p:cBhvr additive="base">
                                        <p:cTn id="29" dur="500" fill="hold"/>
                                        <p:tgtEl>
                                          <p:spTgt spid="57856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856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8565">
                                            <p:txEl>
                                              <p:pRg st="6" end="6"/>
                                            </p:txEl>
                                          </p:spTgt>
                                        </p:tgtEl>
                                        <p:attrNameLst>
                                          <p:attrName>style.visibility</p:attrName>
                                        </p:attrNameLst>
                                      </p:cBhvr>
                                      <p:to>
                                        <p:strVal val="visible"/>
                                      </p:to>
                                    </p:set>
                                    <p:anim calcmode="lin" valueType="num">
                                      <p:cBhvr additive="base">
                                        <p:cTn id="33" dur="500" fill="hold"/>
                                        <p:tgtEl>
                                          <p:spTgt spid="57856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856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8565">
                                            <p:txEl>
                                              <p:pRg st="7" end="7"/>
                                            </p:txEl>
                                          </p:spTgt>
                                        </p:tgtEl>
                                        <p:attrNameLst>
                                          <p:attrName>style.visibility</p:attrName>
                                        </p:attrNameLst>
                                      </p:cBhvr>
                                      <p:to>
                                        <p:strVal val="visible"/>
                                      </p:to>
                                    </p:set>
                                    <p:anim calcmode="lin" valueType="num">
                                      <p:cBhvr additive="base">
                                        <p:cTn id="37" dur="500" fill="hold"/>
                                        <p:tgtEl>
                                          <p:spTgt spid="57856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856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8565">
                                            <p:txEl>
                                              <p:pRg st="8" end="8"/>
                                            </p:txEl>
                                          </p:spTgt>
                                        </p:tgtEl>
                                        <p:attrNameLst>
                                          <p:attrName>style.visibility</p:attrName>
                                        </p:attrNameLst>
                                      </p:cBhvr>
                                      <p:to>
                                        <p:strVal val="visible"/>
                                      </p:to>
                                    </p:set>
                                    <p:anim calcmode="lin" valueType="num">
                                      <p:cBhvr additive="base">
                                        <p:cTn id="41" dur="500" fill="hold"/>
                                        <p:tgtEl>
                                          <p:spTgt spid="57856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856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8565">
                                            <p:txEl>
                                              <p:pRg st="9" end="9"/>
                                            </p:txEl>
                                          </p:spTgt>
                                        </p:tgtEl>
                                        <p:attrNameLst>
                                          <p:attrName>style.visibility</p:attrName>
                                        </p:attrNameLst>
                                      </p:cBhvr>
                                      <p:to>
                                        <p:strVal val="visible"/>
                                      </p:to>
                                    </p:set>
                                    <p:anim calcmode="lin" valueType="num">
                                      <p:cBhvr additive="base">
                                        <p:cTn id="45" dur="500" fill="hold"/>
                                        <p:tgtEl>
                                          <p:spTgt spid="57856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856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6840760" cy="23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_</a:t>
            </a:r>
            <a:r>
              <a:rPr kumimoji="1" lang="en-US" altLang="zh-CN" b="1" dirty="0" err="1">
                <a:effectLst>
                  <a:outerShdw blurRad="38100" dist="38100" dir="2700000" algn="tl">
                    <a:srgbClr val="000000">
                      <a:alpha val="43137"/>
                    </a:srgbClr>
                  </a:outerShdw>
                </a:effectLst>
                <a:latin typeface="+mn-lt"/>
                <a:ea typeface="+mn-ea"/>
              </a:rPr>
              <a:t>fastcall</a:t>
            </a:r>
            <a:r>
              <a:rPr kumimoji="1" lang="en-US" altLang="zh-CN" b="1" dirty="0">
                <a:effectLst>
                  <a:outerShdw blurRad="38100" dist="38100" dir="2700000" algn="tl">
                    <a:srgbClr val="000000">
                      <a:alpha val="43137"/>
                    </a:srgbClr>
                  </a:outerShdw>
                </a:effectLst>
                <a:latin typeface="+mn-lt"/>
                <a:ea typeface="+mn-ea"/>
              </a:rPr>
              <a:t>   cf214(</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x, </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y) </a:t>
            </a:r>
          </a:p>
          <a:p>
            <a:pPr>
              <a:lnSpc>
                <a:spcPts val="2500"/>
              </a:lnSpc>
            </a:pPr>
            <a:r>
              <a:rPr kumimoji="1" lang="en-US" altLang="zh-CN" b="1" dirty="0">
                <a:effectLst>
                  <a:outerShdw blurRad="38100" dist="38100" dir="2700000" algn="tl">
                    <a:srgbClr val="000000">
                      <a:alpha val="43137"/>
                    </a:srgbClr>
                  </a:outerShdw>
                </a:effectLst>
                <a:latin typeface="+mn-lt"/>
                <a:ea typeface="+mn-ea"/>
              </a:rPr>
              <a:t>{</a:t>
            </a:r>
          </a:p>
          <a:p>
            <a:pPr>
              <a:lnSpc>
                <a:spcPts val="2500"/>
              </a:lnSpc>
            </a:pPr>
            <a:r>
              <a:rPr kumimoji="1" lang="en-US" altLang="zh-CN" b="1" dirty="0">
                <a:effectLst>
                  <a:outerShdw blurRad="38100" dist="38100" dir="2700000" algn="tl">
                    <a:srgbClr val="000000">
                      <a:alpha val="43137"/>
                    </a:srgbClr>
                  </a:outerShdw>
                </a:effectLst>
                <a:latin typeface="+mn-lt"/>
                <a:ea typeface="+mn-ea"/>
              </a:rPr>
              <a:t>    </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z = 1;</a:t>
            </a:r>
          </a:p>
          <a:p>
            <a:pPr>
              <a:lnSpc>
                <a:spcPts val="2500"/>
              </a:lnSpc>
            </a:pPr>
            <a:r>
              <a:rPr kumimoji="1" lang="en-US" altLang="zh-CN" b="1" dirty="0">
                <a:effectLst>
                  <a:outerShdw blurRad="38100" dist="38100" dir="2700000" algn="tl">
                    <a:srgbClr val="000000">
                      <a:alpha val="43137"/>
                    </a:srgbClr>
                  </a:outerShdw>
                </a:effectLst>
                <a:latin typeface="+mn-lt"/>
                <a:ea typeface="+mn-ea"/>
              </a:rPr>
              <a:t>    if  ( x &gt;= 13  &amp;&amp;  y &lt;= 28 )</a:t>
            </a:r>
          </a:p>
          <a:p>
            <a:pPr>
              <a:lnSpc>
                <a:spcPts val="2500"/>
              </a:lnSpc>
            </a:pPr>
            <a:r>
              <a:rPr kumimoji="1" lang="en-US" altLang="zh-CN" b="1" dirty="0">
                <a:effectLst>
                  <a:outerShdw blurRad="38100" dist="38100" dir="2700000" algn="tl">
                    <a:srgbClr val="000000">
                      <a:alpha val="43137"/>
                    </a:srgbClr>
                  </a:outerShdw>
                </a:effectLst>
                <a:latin typeface="+mn-lt"/>
                <a:ea typeface="+mn-ea"/>
              </a:rPr>
              <a:t>        z = 2;</a:t>
            </a:r>
          </a:p>
          <a:p>
            <a:pPr>
              <a:lnSpc>
                <a:spcPts val="2500"/>
              </a:lnSpc>
            </a:pPr>
            <a:r>
              <a:rPr kumimoji="1" lang="en-US" altLang="zh-CN" b="1" dirty="0">
                <a:effectLst>
                  <a:outerShdw blurRad="38100" dist="38100" dir="2700000" algn="tl">
                    <a:srgbClr val="000000">
                      <a:alpha val="43137"/>
                    </a:srgbClr>
                  </a:outerShdw>
                </a:effectLst>
                <a:latin typeface="+mn-lt"/>
                <a:ea typeface="+mn-ea"/>
              </a:rPr>
              <a:t>    return  z;</a:t>
            </a:r>
          </a:p>
          <a:p>
            <a:pPr>
              <a:lnSpc>
                <a:spcPts val="2500"/>
              </a:lnSpc>
            </a:pPr>
            <a:r>
              <a:rPr kumimoji="1" lang="en-US" altLang="zh-CN" b="1" dirty="0">
                <a:effectLst>
                  <a:outerShdw blurRad="38100" dist="38100" dir="2700000" algn="tl">
                    <a:srgbClr val="000000">
                      <a:alpha val="43137"/>
                    </a:srgbClr>
                  </a:outerShdw>
                </a:effectLst>
                <a:latin typeface="+mn-lt"/>
                <a:ea typeface="+mn-ea"/>
              </a:rPr>
              <a:t>}</a:t>
            </a:r>
          </a:p>
        </p:txBody>
      </p:sp>
      <p:sp>
        <p:nvSpPr>
          <p:cNvPr id="9" name="矩形标注 8"/>
          <p:cNvSpPr/>
          <p:nvPr/>
        </p:nvSpPr>
        <p:spPr>
          <a:xfrm>
            <a:off x="2483768" y="5366049"/>
            <a:ext cx="3600400" cy="802770"/>
          </a:xfrm>
          <a:prstGeom prst="wedgeRectCallout">
            <a:avLst>
              <a:gd name="adj1" fmla="val -41251"/>
              <a:gd name="adj2" fmla="val -8500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rPr>
              <a:t>调用约定 </a:t>
            </a:r>
            <a:r>
              <a:rPr lang="en-US" altLang="zh-CN" b="1" dirty="0">
                <a:solidFill>
                  <a:srgbClr val="0000FF"/>
                </a:solidFill>
              </a:rPr>
              <a:t>_</a:t>
            </a:r>
            <a:r>
              <a:rPr lang="en-US" altLang="zh-CN" b="1" dirty="0" err="1">
                <a:solidFill>
                  <a:srgbClr val="0000FF"/>
                </a:solidFill>
              </a:rPr>
              <a:t>fastcall</a:t>
            </a:r>
            <a:endParaRPr lang="en-US" altLang="zh-CN" b="1" dirty="0">
              <a:solidFill>
                <a:srgbClr val="0000FF"/>
              </a:solidFill>
            </a:endParaRPr>
          </a:p>
          <a:p>
            <a:pPr>
              <a:lnSpc>
                <a:spcPts val="3000"/>
              </a:lnSpc>
            </a:pPr>
            <a:r>
              <a:rPr lang="zh-CN" altLang="en-US" b="1" dirty="0">
                <a:solidFill>
                  <a:srgbClr val="0000FF"/>
                </a:solidFill>
              </a:rPr>
              <a:t>寄存器传递参数</a:t>
            </a:r>
          </a:p>
        </p:txBody>
      </p:sp>
      <p:sp>
        <p:nvSpPr>
          <p:cNvPr id="8" name="圆角矩形标注 7"/>
          <p:cNvSpPr/>
          <p:nvPr/>
        </p:nvSpPr>
        <p:spPr>
          <a:xfrm>
            <a:off x="611121" y="1775152"/>
            <a:ext cx="4392928" cy="580698"/>
          </a:xfrm>
          <a:prstGeom prst="wedgeRoundRectCallout">
            <a:avLst>
              <a:gd name="adj1" fmla="val -4094"/>
              <a:gd name="adj2" fmla="val 801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查看如下函数</a:t>
            </a:r>
            <a:r>
              <a:rPr lang="en-US" altLang="zh-CN" sz="2000" b="1" dirty="0">
                <a:solidFill>
                  <a:srgbClr val="0000FF"/>
                </a:solidFill>
                <a:effectLst>
                  <a:outerShdw blurRad="38100" dist="38100" dir="2700000" algn="tl">
                    <a:srgbClr val="000000">
                      <a:alpha val="43137"/>
                    </a:srgbClr>
                  </a:outerShdw>
                </a:effectLst>
                <a:latin typeface="+mn-ea"/>
              </a:rPr>
              <a:t>cf214</a:t>
            </a:r>
            <a:r>
              <a:rPr lang="zh-CN" altLang="en-US" sz="2000" b="1" dirty="0">
                <a:solidFill>
                  <a:srgbClr val="0000FF"/>
                </a:solidFill>
                <a:effectLst>
                  <a:outerShdw blurRad="38100" dist="38100" dir="2700000" algn="tl">
                    <a:srgbClr val="000000">
                      <a:alpha val="43137"/>
                    </a:srgbClr>
                  </a:outerShdw>
                </a:effectLst>
                <a:latin typeface="+mn-ea"/>
              </a:rPr>
              <a:t>的目标代码：</a:t>
            </a:r>
          </a:p>
        </p:txBody>
      </p:sp>
    </p:spTree>
    <p:extLst>
      <p:ext uri="{BB962C8B-B14F-4D97-AF65-F5344CB8AC3E}">
        <p14:creationId xmlns:p14="http://schemas.microsoft.com/office/powerpoint/2010/main" val="30903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 calcmode="lin" valueType="num">
                                      <p:cBhvr additive="base">
                                        <p:cTn id="7" dur="500" fill="hold"/>
                                        <p:tgtEl>
                                          <p:spTgt spid="584709"/>
                                        </p:tgtEl>
                                        <p:attrNameLst>
                                          <p:attrName>ppt_x</p:attrName>
                                        </p:attrNameLst>
                                      </p:cBhvr>
                                      <p:tavLst>
                                        <p:tav tm="0">
                                          <p:val>
                                            <p:strVal val="#ppt_x"/>
                                          </p:val>
                                        </p:tav>
                                        <p:tav tm="100000">
                                          <p:val>
                                            <p:strVal val="#ppt_x"/>
                                          </p:val>
                                        </p:tav>
                                      </p:tavLst>
                                    </p:anim>
                                    <p:anim calcmode="lin" valueType="num">
                                      <p:cBhvr additive="base">
                                        <p:cTn id="8" dur="500" fill="hold"/>
                                        <p:tgtEl>
                                          <p:spTgt spid="5847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2.6  </a:t>
            </a:r>
            <a:r>
              <a:rPr lang="zh-CN" altLang="en-US" sz="3600" b="1" dirty="0">
                <a:solidFill>
                  <a:srgbClr val="0000FF"/>
                </a:solidFill>
                <a:latin typeface="微软雅黑" panose="020B0503020204020204" pitchFamily="34" charset="-122"/>
                <a:ea typeface="微软雅黑" panose="020B0503020204020204" pitchFamily="34" charset="-122"/>
              </a:rPr>
              <a:t>指令指针寄存器和简单控制转移</a:t>
            </a:r>
            <a:endParaRPr lang="zh-CN" altLang="en-US" sz="3600" dirty="0">
              <a:latin typeface="微软雅黑" panose="020B0503020204020204" pitchFamily="34" charset="-122"/>
              <a:ea typeface="微软雅黑" panose="020B0503020204020204" pitchFamily="34" charset="-122"/>
            </a:endParaRPr>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332434"/>
            <a:ext cx="7921625" cy="26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2.6.1  </a:t>
            </a:r>
            <a:r>
              <a:rPr lang="zh-CN" altLang="en-US" sz="2800" b="1" dirty="0">
                <a:solidFill>
                  <a:srgbClr val="0000FF"/>
                </a:solidFill>
                <a:latin typeface="微软雅黑" panose="020B0503020204020204" pitchFamily="34" charset="-122"/>
                <a:ea typeface="微软雅黑" panose="020B0503020204020204" pitchFamily="34" charset="-122"/>
              </a:rPr>
              <a:t>指令指针寄存器</a:t>
            </a:r>
          </a:p>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2.6.2  </a:t>
            </a:r>
            <a:r>
              <a:rPr lang="zh-CN" altLang="en-US" sz="2800" b="1" dirty="0">
                <a:solidFill>
                  <a:srgbClr val="0000FF"/>
                </a:solidFill>
                <a:latin typeface="微软雅黑" panose="020B0503020204020204" pitchFamily="34" charset="-122"/>
                <a:ea typeface="微软雅黑" panose="020B0503020204020204" pitchFamily="34" charset="-122"/>
              </a:rPr>
              <a:t>常用条件转移指令</a:t>
            </a:r>
            <a:endParaRPr lang="en-US" altLang="zh-CN" sz="2800" b="1" dirty="0">
              <a:solidFill>
                <a:srgbClr val="0000FF"/>
              </a:solidFill>
              <a:latin typeface="微软雅黑" panose="020B0503020204020204" pitchFamily="34" charset="-122"/>
              <a:ea typeface="微软雅黑" panose="020B0503020204020204" pitchFamily="34" charset="-122"/>
            </a:endParaRPr>
          </a:p>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2.6.3  </a:t>
            </a:r>
            <a:r>
              <a:rPr lang="zh-CN" altLang="en-US" sz="2800" b="1" dirty="0">
                <a:solidFill>
                  <a:srgbClr val="0000FF"/>
                </a:solidFill>
                <a:latin typeface="微软雅黑" panose="020B0503020204020204" pitchFamily="34" charset="-122"/>
                <a:ea typeface="微软雅黑" panose="020B0503020204020204" pitchFamily="34" charset="-122"/>
              </a:rPr>
              <a:t>比较指令和数值大小比较</a:t>
            </a:r>
            <a:endParaRPr lang="en-US" altLang="zh-CN" sz="2800" b="1" dirty="0">
              <a:solidFill>
                <a:srgbClr val="0000FF"/>
              </a:solidFill>
              <a:latin typeface="微软雅黑" panose="020B0503020204020204" pitchFamily="34" charset="-122"/>
              <a:ea typeface="微软雅黑" panose="020B0503020204020204" pitchFamily="34" charset="-122"/>
            </a:endParaRPr>
          </a:p>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2.6.4  </a:t>
            </a:r>
            <a:r>
              <a:rPr lang="zh-CN" altLang="en-US" sz="2800" b="1" dirty="0">
                <a:solidFill>
                  <a:srgbClr val="0000FF"/>
                </a:solidFill>
                <a:latin typeface="微软雅黑" panose="020B0503020204020204" pitchFamily="34" charset="-122"/>
                <a:ea typeface="微软雅黑" panose="020B0503020204020204" pitchFamily="34" charset="-122"/>
              </a:rPr>
              <a:t>简单无条件转移指令</a:t>
            </a:r>
            <a:endParaRPr lang="zh-CN" altLang="en-US" sz="28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0969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2.6.3  </a:t>
            </a:r>
            <a:r>
              <a:rPr lang="zh-CN" altLang="en-US" sz="3600" b="1" dirty="0">
                <a:solidFill>
                  <a:srgbClr val="0000FF"/>
                </a:solidFill>
                <a:latin typeface="微软雅黑" panose="020B0503020204020204" pitchFamily="34" charset="-122"/>
                <a:ea typeface="微软雅黑" panose="020B0503020204020204" pitchFamily="34" charset="-122"/>
              </a:rPr>
              <a:t>比较指令和数值大小比较</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比较数值大小</a:t>
            </a:r>
          </a:p>
        </p:txBody>
      </p:sp>
      <p:sp>
        <p:nvSpPr>
          <p:cNvPr id="584709" name="Text Box 5"/>
          <p:cNvSpPr txBox="1">
            <a:spLocks noChangeArrowheads="1"/>
          </p:cNvSpPr>
          <p:nvPr/>
        </p:nvSpPr>
        <p:spPr bwMode="auto">
          <a:xfrm>
            <a:off x="611560" y="2688126"/>
            <a:ext cx="7992888" cy="2615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mov</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1</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13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13</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solidFill>
                  <a:srgbClr val="0000FF"/>
                </a:solidFill>
                <a:effectLst>
                  <a:outerShdw blurRad="38100" dist="38100" dir="2700000" algn="tl">
                    <a:srgbClr val="000000">
                      <a:alpha val="43137"/>
                    </a:srgbClr>
                  </a:outerShdw>
                </a:effectLst>
                <a:latin typeface="+mn-ea"/>
                <a:ea typeface="+mn-ea"/>
              </a:rPr>
              <a:t>jl</a:t>
            </a:r>
            <a:r>
              <a:rPr kumimoji="1" lang="en-US" altLang="zh-CN" b="1" dirty="0">
                <a:solidFill>
                  <a:srgbClr val="0000FF"/>
                </a:solidFill>
                <a:effectLst>
                  <a:outerShdw blurRad="38100" dist="38100" dir="2700000" algn="tl">
                    <a:srgbClr val="000000">
                      <a:alpha val="43137"/>
                    </a:srgbClr>
                  </a:outerShdw>
                </a:effectLst>
                <a:latin typeface="+mn-ea"/>
                <a:ea typeface="+mn-ea"/>
              </a:rPr>
              <a:t>    SHORT  LN1cf214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小于，则转移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28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28</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solidFill>
                  <a:srgbClr val="0000FF"/>
                </a:solidFill>
                <a:effectLst>
                  <a:outerShdw blurRad="38100" dist="38100" dir="2700000" algn="tl">
                    <a:srgbClr val="000000">
                      <a:alpha val="43137"/>
                    </a:srgbClr>
                  </a:outerShdw>
                </a:effectLst>
                <a:latin typeface="+mn-ea"/>
                <a:ea typeface="+mn-ea"/>
              </a:rPr>
              <a:t>jg</a:t>
            </a:r>
            <a:r>
              <a:rPr kumimoji="1" lang="en-US" altLang="zh-CN" b="1" dirty="0">
                <a:solidFill>
                  <a:srgbClr val="0000FF"/>
                </a:solidFill>
                <a:effectLst>
                  <a:outerShdw blurRad="38100" dist="38100" dir="2700000" algn="tl">
                    <a:srgbClr val="000000">
                      <a:alpha val="43137"/>
                    </a:srgbClr>
                  </a:outerShdw>
                </a:effectLst>
                <a:latin typeface="+mn-ea"/>
                <a:ea typeface="+mn-ea"/>
              </a:rPr>
              <a:t>    SHORT  LN1cf214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大于，则转移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mov</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2</a:t>
            </a:r>
          </a:p>
          <a:p>
            <a:pPr>
              <a:lnSpc>
                <a:spcPts val="2500"/>
              </a:lnSpc>
            </a:pPr>
            <a:r>
              <a:rPr kumimoji="1" lang="en-US" altLang="zh-CN" b="1" dirty="0">
                <a:effectLst>
                  <a:outerShdw blurRad="38100" dist="38100" dir="2700000" algn="tl">
                    <a:srgbClr val="000000">
                      <a:alpha val="43137"/>
                    </a:srgbClr>
                  </a:outerShdw>
                </a:effectLst>
                <a:latin typeface="+mn-ea"/>
                <a:ea typeface="+mn-ea"/>
              </a:rPr>
              <a:t>LN1cf214:</a:t>
            </a:r>
          </a:p>
          <a:p>
            <a:pPr>
              <a:lnSpc>
                <a:spcPts val="2500"/>
              </a:lnSpc>
            </a:pPr>
            <a:r>
              <a:rPr kumimoji="1" lang="en-US" altLang="zh-CN" b="1" dirty="0">
                <a:effectLst>
                  <a:outerShdw blurRad="38100" dist="38100" dir="2700000" algn="tl">
                    <a:srgbClr val="000000">
                      <a:alpha val="43137"/>
                    </a:srgbClr>
                  </a:outerShdw>
                </a:effectLst>
                <a:latin typeface="+mn-ea"/>
                <a:ea typeface="+mn-ea"/>
              </a:rPr>
              <a:t>    ret                            ;</a:t>
            </a:r>
            <a:r>
              <a:rPr kumimoji="1" lang="zh-CN" altLang="en-US" b="1" dirty="0">
                <a:effectLst>
                  <a:outerShdw blurRad="38100" dist="38100" dir="2700000" algn="tl">
                    <a:srgbClr val="000000">
                      <a:alpha val="43137"/>
                    </a:srgbClr>
                  </a:outerShdw>
                </a:effectLst>
                <a:latin typeface="+mn-ea"/>
                <a:ea typeface="+mn-ea"/>
              </a:rPr>
              <a:t>返回到调用者，函数</a:t>
            </a:r>
            <a:r>
              <a:rPr kumimoji="1" lang="en-US" altLang="zh-CN" b="1" dirty="0">
                <a:effectLst>
                  <a:outerShdw blurRad="38100" dist="38100" dir="2700000" algn="tl">
                    <a:srgbClr val="000000">
                      <a:alpha val="43137"/>
                    </a:srgbClr>
                  </a:outerShdw>
                </a:effectLst>
                <a:latin typeface="+mn-ea"/>
                <a:ea typeface="+mn-ea"/>
              </a:rPr>
              <a:t>cf23</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8" name="矩形标注 7"/>
          <p:cNvSpPr/>
          <p:nvPr/>
        </p:nvSpPr>
        <p:spPr>
          <a:xfrm>
            <a:off x="1704864" y="5661248"/>
            <a:ext cx="4896544" cy="504056"/>
          </a:xfrm>
          <a:prstGeom prst="wedgeRectCallout">
            <a:avLst>
              <a:gd name="adj1" fmla="val -35914"/>
              <a:gd name="adj2" fmla="val -10564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rPr>
              <a:t>符号“</a:t>
            </a:r>
            <a:r>
              <a:rPr lang="en-US" altLang="zh-CN" b="1" dirty="0">
                <a:solidFill>
                  <a:srgbClr val="0000FF"/>
                </a:solidFill>
              </a:rPr>
              <a:t>SHORT”</a:t>
            </a:r>
            <a:r>
              <a:rPr lang="zh-CN" altLang="en-US" b="1" dirty="0">
                <a:solidFill>
                  <a:srgbClr val="0000FF"/>
                </a:solidFill>
              </a:rPr>
              <a:t>表示转移目的地就在附近</a:t>
            </a:r>
          </a:p>
        </p:txBody>
      </p:sp>
      <p:sp>
        <p:nvSpPr>
          <p:cNvPr id="9" name="矩形标注 8"/>
          <p:cNvSpPr/>
          <p:nvPr/>
        </p:nvSpPr>
        <p:spPr>
          <a:xfrm>
            <a:off x="5292080" y="1775152"/>
            <a:ext cx="3155168" cy="849040"/>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a:solidFill>
                  <a:srgbClr val="0000FF"/>
                </a:solidFill>
                <a:effectLst>
                  <a:outerShdw blurRad="38100" dist="38100" dir="2700000" algn="tl">
                    <a:srgbClr val="000000">
                      <a:alpha val="43137"/>
                    </a:srgbClr>
                  </a:outerShdw>
                </a:effectLst>
                <a:latin typeface="+mn-ea"/>
              </a:rPr>
              <a:t>ECX</a:t>
            </a:r>
            <a:r>
              <a:rPr lang="zh-CN" altLang="en-US" b="1" dirty="0">
                <a:solidFill>
                  <a:srgbClr val="0000FF"/>
                </a:solidFill>
                <a:effectLst>
                  <a:outerShdw blurRad="38100" dist="38100" dir="2700000" algn="tl">
                    <a:srgbClr val="000000">
                      <a:alpha val="43137"/>
                    </a:srgbClr>
                  </a:outerShdw>
                </a:effectLst>
                <a:latin typeface="+mn-ea"/>
              </a:rPr>
              <a:t>传递</a:t>
            </a:r>
            <a:r>
              <a:rPr lang="en-US" altLang="zh-CN" b="1" dirty="0">
                <a:solidFill>
                  <a:srgbClr val="0000FF"/>
                </a:solidFill>
                <a:effectLst>
                  <a:outerShdw blurRad="38100" dist="38100" dir="2700000" algn="tl">
                    <a:srgbClr val="000000">
                      <a:alpha val="43137"/>
                    </a:srgbClr>
                  </a:outerShdw>
                </a:effectLst>
                <a:latin typeface="+mn-ea"/>
              </a:rPr>
              <a:t>x  ,   EDX</a:t>
            </a:r>
            <a:r>
              <a:rPr lang="zh-CN" altLang="en-US" b="1" dirty="0">
                <a:solidFill>
                  <a:srgbClr val="0000FF"/>
                </a:solidFill>
                <a:effectLst>
                  <a:outerShdw blurRad="38100" dist="38100" dir="2700000" algn="tl">
                    <a:srgbClr val="000000">
                      <a:alpha val="43137"/>
                    </a:srgbClr>
                  </a:outerShdw>
                </a:effectLst>
                <a:latin typeface="+mn-ea"/>
              </a:rPr>
              <a:t>传递</a:t>
            </a:r>
            <a:r>
              <a:rPr lang="en-US" altLang="zh-CN" b="1" dirty="0">
                <a:solidFill>
                  <a:srgbClr val="0000FF"/>
                </a:solidFill>
                <a:effectLst>
                  <a:outerShdw blurRad="38100" dist="38100" dir="2700000" algn="tl">
                    <a:srgbClr val="000000">
                      <a:alpha val="43137"/>
                    </a:srgbClr>
                  </a:outerShdw>
                </a:effectLst>
                <a:latin typeface="+mn-ea"/>
              </a:rPr>
              <a:t>y</a:t>
            </a:r>
          </a:p>
          <a:p>
            <a:pPr>
              <a:lnSpc>
                <a:spcPts val="2600"/>
              </a:lnSpc>
            </a:pPr>
            <a:r>
              <a:rPr lang="en-US" altLang="zh-CN" b="1" dirty="0">
                <a:solidFill>
                  <a:srgbClr val="0000FF"/>
                </a:solidFill>
                <a:effectLst>
                  <a:outerShdw blurRad="38100" dist="38100" dir="2700000" algn="tl">
                    <a:srgbClr val="000000">
                      <a:alpha val="43137"/>
                    </a:srgbClr>
                  </a:outerShdw>
                </a:effectLst>
                <a:latin typeface="+mn-ea"/>
              </a:rPr>
              <a:t>EAX</a:t>
            </a:r>
            <a:r>
              <a:rPr lang="zh-CN" altLang="en-US" b="1" dirty="0">
                <a:solidFill>
                  <a:srgbClr val="0000FF"/>
                </a:solidFill>
                <a:effectLst>
                  <a:outerShdw blurRad="38100" dist="38100" dir="2700000" algn="tl">
                    <a:srgbClr val="000000">
                      <a:alpha val="43137"/>
                    </a:srgbClr>
                  </a:outerShdw>
                </a:effectLst>
                <a:latin typeface="+mn-ea"/>
              </a:rPr>
              <a:t>作为变量</a:t>
            </a:r>
            <a:r>
              <a:rPr lang="en-US" altLang="zh-CN" b="1" dirty="0">
                <a:solidFill>
                  <a:srgbClr val="0000FF"/>
                </a:solidFill>
                <a:effectLst>
                  <a:outerShdw blurRad="38100" dist="38100" dir="2700000" algn="tl">
                    <a:srgbClr val="000000">
                      <a:alpha val="43137"/>
                    </a:srgbClr>
                  </a:outerShdw>
                </a:effectLst>
                <a:latin typeface="+mn-ea"/>
              </a:rPr>
              <a:t>z</a:t>
            </a:r>
            <a:endParaRPr lang="zh-CN" altLang="en-US" b="1" dirty="0">
              <a:solidFill>
                <a:srgbClr val="0000FF"/>
              </a:solidFill>
              <a:effectLst>
                <a:outerShdw blurRad="38100" dist="38100" dir="2700000" algn="tl">
                  <a:srgbClr val="000000">
                    <a:alpha val="43137"/>
                  </a:srgbClr>
                </a:outerShdw>
              </a:effectLst>
              <a:latin typeface="+mn-ea"/>
            </a:endParaRPr>
          </a:p>
        </p:txBody>
      </p:sp>
      <p:sp>
        <p:nvSpPr>
          <p:cNvPr id="10" name="圆角矩形标注 9"/>
          <p:cNvSpPr/>
          <p:nvPr/>
        </p:nvSpPr>
        <p:spPr>
          <a:xfrm>
            <a:off x="611121" y="1775152"/>
            <a:ext cx="4392928" cy="580698"/>
          </a:xfrm>
          <a:prstGeom prst="wedgeRoundRectCallout">
            <a:avLst>
              <a:gd name="adj1" fmla="val -4094"/>
              <a:gd name="adj2" fmla="val 80135"/>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函数</a:t>
            </a:r>
            <a:r>
              <a:rPr lang="en-US" altLang="zh-CN" sz="2000" b="1" dirty="0">
                <a:solidFill>
                  <a:srgbClr val="0000FF"/>
                </a:solidFill>
                <a:effectLst>
                  <a:outerShdw blurRad="38100" dist="38100" dir="2700000" algn="tl">
                    <a:srgbClr val="000000">
                      <a:alpha val="43137"/>
                    </a:srgbClr>
                  </a:outerShdw>
                </a:effectLst>
                <a:latin typeface="+mn-ea"/>
              </a:rPr>
              <a:t>cf214</a:t>
            </a:r>
            <a:r>
              <a:rPr lang="zh-CN" altLang="en-US" sz="2000" b="1" dirty="0">
                <a:solidFill>
                  <a:srgbClr val="0000FF"/>
                </a:solidFill>
                <a:effectLst>
                  <a:outerShdw blurRad="38100" dist="38100" dir="2700000" algn="tl">
                    <a:srgbClr val="000000">
                      <a:alpha val="43137"/>
                    </a:srgbClr>
                  </a:outerShdw>
                </a:effectLst>
                <a:latin typeface="+mn-ea"/>
              </a:rPr>
              <a:t>的目标代码：</a:t>
            </a:r>
          </a:p>
        </p:txBody>
      </p:sp>
    </p:spTree>
    <p:extLst>
      <p:ext uri="{BB962C8B-B14F-4D97-AF65-F5344CB8AC3E}">
        <p14:creationId xmlns:p14="http://schemas.microsoft.com/office/powerpoint/2010/main" val="21058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3" name="云形标注 2"/>
          <p:cNvSpPr/>
          <p:nvPr/>
        </p:nvSpPr>
        <p:spPr>
          <a:xfrm>
            <a:off x="1691680" y="1772816"/>
            <a:ext cx="4320480" cy="2160240"/>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无条件转移指令</a:t>
            </a:r>
            <a:endParaRPr lang="en-US" altLang="zh-CN" sz="2400" b="1" dirty="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类似于高级语言的</a:t>
            </a:r>
            <a:endParaRPr lang="en-US" altLang="zh-CN" sz="2400" b="1" dirty="0">
              <a:solidFill>
                <a:srgbClr val="0000FF"/>
              </a:solidFill>
              <a:effectLst>
                <a:outerShdw blurRad="38100" dist="38100" dir="2700000" algn="tl">
                  <a:srgbClr val="000000">
                    <a:alpha val="43137"/>
                  </a:srgbClr>
                </a:outerShdw>
              </a:effectLst>
              <a:latin typeface="+mn-ea"/>
            </a:endParaRPr>
          </a:p>
          <a:p>
            <a:pPr algn="ctr">
              <a:lnSpc>
                <a:spcPts val="3600"/>
              </a:lnSpc>
            </a:pPr>
            <a:r>
              <a:rPr lang="en-US" altLang="zh-CN" sz="2400" b="1" dirty="0" err="1">
                <a:solidFill>
                  <a:srgbClr val="0000FF"/>
                </a:solidFill>
                <a:effectLst>
                  <a:outerShdw blurRad="38100" dist="38100" dir="2700000" algn="tl">
                    <a:srgbClr val="000000">
                      <a:alpha val="43137"/>
                    </a:srgbClr>
                  </a:outerShdw>
                </a:effectLst>
                <a:latin typeface="+mn-ea"/>
              </a:rPr>
              <a:t>goto</a:t>
            </a:r>
            <a:r>
              <a:rPr lang="zh-CN" altLang="en-US" sz="2400" b="1" dirty="0">
                <a:solidFill>
                  <a:srgbClr val="0000FF"/>
                </a:solidFill>
                <a:effectLst>
                  <a:outerShdw blurRad="38100" dist="38100" dir="2700000" algn="tl">
                    <a:srgbClr val="000000">
                      <a:alpha val="43137"/>
                    </a:srgbClr>
                  </a:outerShdw>
                </a:effectLst>
                <a:latin typeface="+mn-ea"/>
              </a:rPr>
              <a:t>语句</a:t>
            </a:r>
          </a:p>
        </p:txBody>
      </p:sp>
    </p:spTree>
    <p:extLst>
      <p:ext uri="{BB962C8B-B14F-4D97-AF65-F5344CB8AC3E}">
        <p14:creationId xmlns:p14="http://schemas.microsoft.com/office/powerpoint/2010/main" val="135724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5" name="Text Box 5"/>
          <p:cNvSpPr txBox="1">
            <a:spLocks noChangeArrowheads="1"/>
          </p:cNvSpPr>
          <p:nvPr/>
        </p:nvSpPr>
        <p:spPr bwMode="auto">
          <a:xfrm>
            <a:off x="611188" y="2820665"/>
            <a:ext cx="7924800" cy="111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600"/>
              </a:lnSpc>
              <a:spcBef>
                <a:spcPts val="1200"/>
              </a:spcBef>
            </a:pPr>
            <a:r>
              <a:rPr kumimoji="1" lang="zh-CN" altLang="en-US" sz="2400" b="1" dirty="0"/>
              <a:t>指令使控制无条件地转移到标号</a:t>
            </a:r>
            <a:r>
              <a:rPr kumimoji="1" lang="en-US" altLang="zh-CN" sz="2400" b="1" dirty="0"/>
              <a:t>LAB</a:t>
            </a:r>
            <a:r>
              <a:rPr kumimoji="1" lang="zh-CN" altLang="en-US" sz="2400" b="1" dirty="0"/>
              <a:t>位置处。</a:t>
            </a:r>
          </a:p>
          <a:p>
            <a:pPr>
              <a:lnSpc>
                <a:spcPts val="3600"/>
              </a:lnSpc>
              <a:spcBef>
                <a:spcPts val="1200"/>
              </a:spcBef>
            </a:pPr>
            <a:r>
              <a:rPr kumimoji="1" lang="zh-CN" altLang="en-US" sz="2400" b="1" dirty="0"/>
              <a:t>所谓无条件是指没有任何前提，肯定实施转移。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无条件转移指令的一般格式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JMP    LAB</a:t>
            </a:r>
          </a:p>
        </p:txBody>
      </p:sp>
      <p:sp>
        <p:nvSpPr>
          <p:cNvPr id="8" name="矩形标注 7"/>
          <p:cNvSpPr/>
          <p:nvPr/>
        </p:nvSpPr>
        <p:spPr>
          <a:xfrm>
            <a:off x="755576" y="4653136"/>
            <a:ext cx="3600400" cy="720080"/>
          </a:xfrm>
          <a:prstGeom prst="wedgeRectCallout">
            <a:avLst>
              <a:gd name="adj1" fmla="val -39411"/>
              <a:gd name="adj2" fmla="val -11392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rPr>
              <a:t>无条件  </a:t>
            </a:r>
            <a:r>
              <a:rPr lang="zh-CN" altLang="en-US" sz="2000" b="1" dirty="0">
                <a:solidFill>
                  <a:srgbClr val="FF0000"/>
                </a:solidFill>
                <a:effectLst>
                  <a:outerShdw blurRad="38100" dist="38100" dir="2700000" algn="tl">
                    <a:srgbClr val="000000">
                      <a:alpha val="43137"/>
                    </a:srgbClr>
                  </a:outerShdw>
                </a:effectLst>
              </a:rPr>
              <a:t>段内  直接  </a:t>
            </a:r>
            <a:r>
              <a:rPr lang="zh-CN" altLang="en-US" sz="2000" b="1" dirty="0">
                <a:solidFill>
                  <a:srgbClr val="0000FF"/>
                </a:solidFill>
              </a:rPr>
              <a:t>转移指令</a:t>
            </a:r>
          </a:p>
        </p:txBody>
      </p:sp>
    </p:spTree>
    <p:extLst>
      <p:ext uri="{BB962C8B-B14F-4D97-AF65-F5344CB8AC3E}">
        <p14:creationId xmlns:p14="http://schemas.microsoft.com/office/powerpoint/2010/main" val="394473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7856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7856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无条件转移指令（直接、段内）</a:t>
            </a:r>
            <a:endParaRPr lang="en-US" altLang="zh-CN" sz="2800" b="1" dirty="0">
              <a:solidFill>
                <a:srgbClr val="0000FF"/>
              </a:solidFill>
            </a:endParaRPr>
          </a:p>
        </p:txBody>
      </p:sp>
      <p:sp>
        <p:nvSpPr>
          <p:cNvPr id="578565" name="Text Box 5"/>
          <p:cNvSpPr txBox="1">
            <a:spLocks noChangeArrowheads="1"/>
          </p:cNvSpPr>
          <p:nvPr/>
        </p:nvSpPr>
        <p:spPr bwMode="auto">
          <a:xfrm>
            <a:off x="576262" y="2924944"/>
            <a:ext cx="8604250"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800"/>
              </a:lnSpc>
            </a:pPr>
            <a:r>
              <a:rPr kumimoji="1" lang="en-US" altLang="zh-CN" b="1" dirty="0">
                <a:effectLst>
                  <a:outerShdw blurRad="38100" dist="38100" dir="2700000" algn="tl">
                    <a:srgbClr val="000000">
                      <a:alpha val="43137"/>
                    </a:srgbClr>
                  </a:outerShdw>
                </a:effectLst>
                <a:latin typeface="+mn-ea"/>
                <a:ea typeface="+mn-ea"/>
              </a:rPr>
              <a:t>    CMP   ECX, 3           </a:t>
            </a:r>
            <a:r>
              <a:rPr kumimoji="1" lang="zh-CN" altLang="en-US" b="1" dirty="0">
                <a:effectLst>
                  <a:outerShdw blurRad="38100" dist="38100" dir="2700000" algn="tl">
                    <a:srgbClr val="000000">
                      <a:alpha val="43137"/>
                    </a:srgbClr>
                  </a:outerShdw>
                </a:effectLst>
                <a:latin typeface="+mn-ea"/>
                <a:ea typeface="+mn-ea"/>
              </a:rPr>
              <a:t>；比较</a:t>
            </a:r>
            <a:r>
              <a:rPr kumimoji="1" lang="en-US" altLang="zh-CN" b="1" dirty="0">
                <a:effectLst>
                  <a:outerShdw blurRad="38100" dist="38100" dir="2700000" algn="tl">
                    <a:srgbClr val="000000">
                      <a:alpha val="43137"/>
                    </a:srgbClr>
                  </a:outerShdw>
                </a:effectLst>
                <a:latin typeface="+mn-ea"/>
                <a:ea typeface="+mn-ea"/>
              </a:rPr>
              <a:t>ECX</a:t>
            </a:r>
            <a:r>
              <a:rPr kumimoji="1" lang="zh-CN" altLang="en-US" b="1" dirty="0">
                <a:effectLst>
                  <a:outerShdw blurRad="38100" dist="38100" dir="2700000" algn="tl">
                    <a:srgbClr val="000000">
                      <a:alpha val="43137"/>
                    </a:srgbClr>
                  </a:outerShdw>
                </a:effectLst>
                <a:latin typeface="+mn-ea"/>
                <a:ea typeface="+mn-ea"/>
              </a:rPr>
              <a:t>和</a:t>
            </a:r>
            <a:r>
              <a:rPr kumimoji="1" lang="en-US" altLang="zh-CN" b="1" dirty="0">
                <a:effectLst>
                  <a:outerShdw blurRad="38100" dist="38100" dir="2700000" algn="tl">
                    <a:srgbClr val="000000">
                      <a:alpha val="43137"/>
                    </a:srgbClr>
                  </a:outerShdw>
                </a:effectLst>
                <a:latin typeface="+mn-ea"/>
                <a:ea typeface="+mn-ea"/>
              </a:rPr>
              <a:t>3 </a:t>
            </a:r>
          </a:p>
          <a:p>
            <a:pPr>
              <a:lnSpc>
                <a:spcPts val="2800"/>
              </a:lnSpc>
            </a:pPr>
            <a:r>
              <a:rPr kumimoji="1" lang="en-US" altLang="zh-CN" b="1" dirty="0">
                <a:effectLst>
                  <a:outerShdw blurRad="38100" dist="38100" dir="2700000" algn="tl">
                    <a:srgbClr val="000000">
                      <a:alpha val="43137"/>
                    </a:srgbClr>
                  </a:outerShdw>
                </a:effectLst>
                <a:latin typeface="+mn-ea"/>
                <a:ea typeface="+mn-ea"/>
              </a:rPr>
              <a:t>    JAE   LAB1             </a:t>
            </a:r>
            <a:r>
              <a:rPr kumimoji="1" lang="zh-CN" altLang="en-US" b="1" dirty="0">
                <a:effectLst>
                  <a:outerShdw blurRad="38100" dist="38100" dir="2700000" algn="tl">
                    <a:srgbClr val="000000">
                      <a:alpha val="43137"/>
                    </a:srgbClr>
                  </a:outerShdw>
                </a:effectLst>
                <a:latin typeface="+mn-ea"/>
                <a:ea typeface="+mn-ea"/>
              </a:rPr>
              <a:t>；如</a:t>
            </a:r>
            <a:r>
              <a:rPr kumimoji="1" lang="en-US" altLang="zh-CN" b="1" dirty="0">
                <a:effectLst>
                  <a:outerShdw blurRad="38100" dist="38100" dir="2700000" algn="tl">
                    <a:srgbClr val="000000">
                      <a:alpha val="43137"/>
                    </a:srgbClr>
                  </a:outerShdw>
                </a:effectLst>
                <a:latin typeface="+mn-ea"/>
                <a:ea typeface="+mn-ea"/>
              </a:rPr>
              <a:t>ECX&gt;=3</a:t>
            </a:r>
            <a:r>
              <a:rPr kumimoji="1" lang="zh-CN" altLang="en-US" b="1" dirty="0">
                <a:effectLst>
                  <a:outerShdw blurRad="38100" dist="38100" dir="2700000" algn="tl">
                    <a:srgbClr val="000000">
                      <a:alpha val="43137"/>
                    </a:srgbClr>
                  </a:outerShdw>
                </a:effectLst>
                <a:latin typeface="+mn-ea"/>
                <a:ea typeface="+mn-ea"/>
              </a:rPr>
              <a:t>，转移到标号</a:t>
            </a:r>
            <a:r>
              <a:rPr kumimoji="1" lang="en-US" altLang="zh-CN" b="1" dirty="0">
                <a:effectLst>
                  <a:outerShdw blurRad="38100" dist="38100" dir="2700000" algn="tl">
                    <a:srgbClr val="000000">
                      <a:alpha val="43137"/>
                    </a:srgbClr>
                  </a:outerShdw>
                </a:effectLst>
                <a:latin typeface="+mn-ea"/>
                <a:ea typeface="+mn-ea"/>
              </a:rPr>
              <a:t>NEXT</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MOV   EAX, 7           </a:t>
            </a:r>
            <a:r>
              <a:rPr kumimoji="1" lang="zh-CN" altLang="en-US" b="1" dirty="0">
                <a:effectLst>
                  <a:outerShdw blurRad="38100" dist="38100" dir="2700000" algn="tl">
                    <a:srgbClr val="000000">
                      <a:alpha val="43137"/>
                    </a:srgbClr>
                  </a:outerShdw>
                </a:effectLst>
                <a:latin typeface="+mn-ea"/>
                <a:ea typeface="+mn-ea"/>
              </a:rPr>
              <a:t>；否则，</a:t>
            </a:r>
            <a:r>
              <a:rPr kumimoji="1" lang="en-US" altLang="zh-CN" b="1" dirty="0">
                <a:effectLst>
                  <a:outerShdw blurRad="38100" dist="38100" dir="2700000" algn="tl">
                    <a:srgbClr val="000000">
                      <a:alpha val="43137"/>
                    </a:srgbClr>
                  </a:outerShdw>
                </a:effectLst>
                <a:latin typeface="+mn-ea"/>
                <a:ea typeface="+mn-ea"/>
              </a:rPr>
              <a:t>ECX=7</a:t>
            </a:r>
          </a:p>
          <a:p>
            <a:pPr>
              <a:lnSpc>
                <a:spcPts val="28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a:solidFill>
                  <a:srgbClr val="FF0000"/>
                </a:solidFill>
                <a:effectLst>
                  <a:outerShdw blurRad="38100" dist="38100" dir="2700000" algn="tl">
                    <a:srgbClr val="000000">
                      <a:alpha val="43137"/>
                    </a:srgbClr>
                  </a:outerShdw>
                </a:effectLst>
                <a:latin typeface="+mn-ea"/>
                <a:ea typeface="+mn-ea"/>
              </a:rPr>
              <a:t>JMP   LAB2             </a:t>
            </a:r>
            <a:r>
              <a:rPr kumimoji="1" lang="zh-CN" altLang="en-US" b="1" dirty="0">
                <a:effectLst>
                  <a:outerShdw blurRad="38100" dist="38100" dir="2700000" algn="tl">
                    <a:srgbClr val="000000">
                      <a:alpha val="43137"/>
                    </a:srgbClr>
                  </a:outerShdw>
                </a:effectLst>
                <a:latin typeface="+mn-ea"/>
                <a:ea typeface="+mn-ea"/>
              </a:rPr>
              <a:t>；无条件转移到</a:t>
            </a:r>
            <a:r>
              <a:rPr kumimoji="1" lang="en-US" altLang="zh-CN" b="1" dirty="0">
                <a:effectLst>
                  <a:outerShdw blurRad="38100" dist="38100" dir="2700000" algn="tl">
                    <a:srgbClr val="000000">
                      <a:alpha val="43137"/>
                    </a:srgbClr>
                  </a:outerShdw>
                </a:effectLst>
                <a:latin typeface="+mn-ea"/>
                <a:ea typeface="+mn-ea"/>
              </a:rPr>
              <a:t>LAB2</a:t>
            </a:r>
            <a:r>
              <a:rPr kumimoji="1" lang="zh-CN" altLang="en-US" b="1" dirty="0">
                <a:effectLst>
                  <a:outerShdw blurRad="38100" dist="38100" dir="2700000" algn="tl">
                    <a:srgbClr val="000000">
                      <a:alpha val="43137"/>
                    </a:srgbClr>
                  </a:outerShdw>
                </a:effectLst>
                <a:latin typeface="+mn-ea"/>
                <a:ea typeface="+mn-ea"/>
              </a:rPr>
              <a:t>处</a:t>
            </a:r>
          </a:p>
          <a:p>
            <a:pPr>
              <a:lnSpc>
                <a:spcPts val="2800"/>
              </a:lnSpc>
            </a:pPr>
            <a:r>
              <a:rPr kumimoji="1" lang="en-US" altLang="zh-CN" b="1" dirty="0">
                <a:effectLst>
                  <a:outerShdw blurRad="38100" dist="38100" dir="2700000" algn="tl">
                    <a:srgbClr val="000000">
                      <a:alpha val="43137"/>
                    </a:srgbClr>
                  </a:outerShdw>
                </a:effectLst>
                <a:latin typeface="+mn-ea"/>
                <a:ea typeface="+mn-ea"/>
              </a:rPr>
              <a:t>LAB1:</a:t>
            </a:r>
          </a:p>
          <a:p>
            <a:pPr>
              <a:lnSpc>
                <a:spcPts val="2800"/>
              </a:lnSpc>
            </a:pPr>
            <a:r>
              <a:rPr kumimoji="1" lang="en-US" altLang="zh-CN" b="1" dirty="0">
                <a:effectLst>
                  <a:outerShdw blurRad="38100" dist="38100" dir="2700000" algn="tl">
                    <a:srgbClr val="000000">
                      <a:alpha val="43137"/>
                    </a:srgbClr>
                  </a:outerShdw>
                </a:effectLst>
                <a:latin typeface="+mn-ea"/>
                <a:ea typeface="+mn-ea"/>
              </a:rPr>
              <a:t>    MOV   EAX, 5</a:t>
            </a:r>
          </a:p>
          <a:p>
            <a:pPr>
              <a:lnSpc>
                <a:spcPts val="2800"/>
              </a:lnSpc>
            </a:pPr>
            <a:r>
              <a:rPr kumimoji="1" lang="en-US" altLang="zh-CN" b="1" dirty="0">
                <a:effectLst>
                  <a:outerShdw blurRad="38100" dist="38100" dir="2700000" algn="tl">
                    <a:srgbClr val="000000">
                      <a:alpha val="43137"/>
                    </a:srgbClr>
                  </a:outerShdw>
                </a:effectLst>
                <a:latin typeface="+mn-ea"/>
                <a:ea typeface="+mn-ea"/>
              </a:rPr>
              <a:t>LAB2: </a:t>
            </a:r>
            <a:endParaRPr kumimoji="1" lang="zh-CN" altLang="en-US"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565984" y="1772816"/>
            <a:ext cx="6455167" cy="929134"/>
          </a:xfrm>
          <a:prstGeom prst="wedgeRoundRectCallout">
            <a:avLst>
              <a:gd name="adj1" fmla="val -10869"/>
              <a:gd name="adj2" fmla="val 6986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把寄存器</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中的值视为无符号数。当</a:t>
            </a:r>
            <a:r>
              <a:rPr lang="en-US" altLang="zh-CN" sz="2000" b="1" dirty="0">
                <a:solidFill>
                  <a:srgbClr val="0000FF"/>
                </a:solidFill>
                <a:effectLst>
                  <a:outerShdw blurRad="38100" dist="38100" dir="2700000" algn="tl">
                    <a:srgbClr val="000000">
                      <a:alpha val="43137"/>
                    </a:srgbClr>
                  </a:outerShdw>
                </a:effectLst>
                <a:latin typeface="+mn-ea"/>
              </a:rPr>
              <a:t>ECX</a:t>
            </a:r>
            <a:r>
              <a:rPr lang="zh-CN" altLang="en-US" sz="2000" b="1" dirty="0">
                <a:solidFill>
                  <a:srgbClr val="0000FF"/>
                </a:solidFill>
                <a:effectLst>
                  <a:outerShdw blurRad="38100" dist="38100" dir="2700000" algn="tl">
                    <a:srgbClr val="000000">
                      <a:alpha val="43137"/>
                    </a:srgbClr>
                  </a:outerShdw>
                </a:effectLst>
                <a:latin typeface="+mn-ea"/>
              </a:rPr>
              <a:t>中的值大于等于</a:t>
            </a:r>
            <a:r>
              <a:rPr lang="en-US" altLang="zh-CN" sz="2000" b="1" dirty="0">
                <a:solidFill>
                  <a:srgbClr val="0000FF"/>
                </a:solidFill>
                <a:effectLst>
                  <a:outerShdw blurRad="38100" dist="38100" dir="2700000" algn="tl">
                    <a:srgbClr val="000000">
                      <a:alpha val="43137"/>
                    </a:srgbClr>
                  </a:outerShdw>
                </a:effectLst>
                <a:latin typeface="+mn-ea"/>
              </a:rPr>
              <a:t>3</a:t>
            </a:r>
            <a:r>
              <a:rPr lang="zh-CN" altLang="en-US" sz="2000" b="1" dirty="0">
                <a:solidFill>
                  <a:srgbClr val="0000FF"/>
                </a:solidFill>
                <a:effectLst>
                  <a:outerShdw blurRad="38100" dist="38100" dir="2700000" algn="tl">
                    <a:srgbClr val="000000">
                      <a:alpha val="43137"/>
                    </a:srgbClr>
                  </a:outerShdw>
                </a:effectLst>
                <a:latin typeface="+mn-ea"/>
              </a:rPr>
              <a:t>时，使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5</a:t>
            </a:r>
            <a:r>
              <a:rPr lang="zh-CN" altLang="en-US" sz="2000" b="1" dirty="0">
                <a:solidFill>
                  <a:srgbClr val="0000FF"/>
                </a:solidFill>
                <a:effectLst>
                  <a:outerShdw blurRad="38100" dist="38100" dir="2700000" algn="tl">
                    <a:srgbClr val="000000">
                      <a:alpha val="43137"/>
                    </a:srgbClr>
                  </a:outerShdw>
                </a:effectLst>
                <a:latin typeface="+mn-ea"/>
              </a:rPr>
              <a:t>；否则使</a:t>
            </a:r>
            <a:r>
              <a:rPr lang="en-US" altLang="zh-CN" sz="2000" b="1" dirty="0">
                <a:solidFill>
                  <a:srgbClr val="0000FF"/>
                </a:solidFill>
                <a:effectLst>
                  <a:outerShdw blurRad="38100" dist="38100" dir="2700000" algn="tl">
                    <a:srgbClr val="000000">
                      <a:alpha val="43137"/>
                    </a:srgbClr>
                  </a:outerShdw>
                </a:effectLst>
                <a:latin typeface="+mn-ea"/>
              </a:rPr>
              <a:t>EAX</a:t>
            </a:r>
            <a:r>
              <a:rPr lang="zh-CN" altLang="en-US" sz="2000" b="1" dirty="0">
                <a:solidFill>
                  <a:srgbClr val="0000FF"/>
                </a:solidFill>
                <a:effectLst>
                  <a:outerShdw blurRad="38100" dist="38100" dir="2700000" algn="tl">
                    <a:srgbClr val="000000">
                      <a:alpha val="43137"/>
                    </a:srgbClr>
                  </a:outerShdw>
                </a:effectLst>
                <a:latin typeface="+mn-ea"/>
              </a:rPr>
              <a:t>为</a:t>
            </a:r>
            <a:r>
              <a:rPr lang="en-US" altLang="zh-CN" sz="2000" b="1" dirty="0">
                <a:solidFill>
                  <a:srgbClr val="0000FF"/>
                </a:solidFill>
                <a:effectLst>
                  <a:outerShdw blurRad="38100" dist="38100" dir="2700000" algn="tl">
                    <a:srgbClr val="000000">
                      <a:alpha val="43137"/>
                    </a:srgbClr>
                  </a:outerShdw>
                </a:effectLst>
                <a:latin typeface="+mn-ea"/>
              </a:rPr>
              <a:t>7</a:t>
            </a:r>
            <a:r>
              <a:rPr lang="zh-CN" altLang="en-US" sz="2000" b="1" dirty="0">
                <a:solidFill>
                  <a:srgbClr val="0000FF"/>
                </a:solidFill>
                <a:effectLst>
                  <a:outerShdw blurRad="38100" dist="38100" dir="2700000" algn="tl">
                    <a:srgbClr val="000000">
                      <a:alpha val="43137"/>
                    </a:srgbClr>
                  </a:outerShdw>
                </a:effectLst>
                <a:latin typeface="+mn-ea"/>
              </a:rPr>
              <a:t>。</a:t>
            </a:r>
          </a:p>
        </p:txBody>
      </p:sp>
      <p:sp>
        <p:nvSpPr>
          <p:cNvPr id="10" name="矩形标注 9"/>
          <p:cNvSpPr/>
          <p:nvPr/>
        </p:nvSpPr>
        <p:spPr>
          <a:xfrm>
            <a:off x="3275856" y="5085184"/>
            <a:ext cx="4608512" cy="1075792"/>
          </a:xfrm>
          <a:prstGeom prst="wedgeRectCallout">
            <a:avLst>
              <a:gd name="adj1" fmla="val -40989"/>
              <a:gd name="adj2" fmla="val -7509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效率上，这样的代码片段并不好；</a:t>
            </a:r>
          </a:p>
          <a:p>
            <a:pPr>
              <a:lnSpc>
                <a:spcPts val="3000"/>
              </a:lnSpc>
            </a:pPr>
            <a:r>
              <a:rPr lang="zh-CN" altLang="en-US" sz="2000" b="1" dirty="0">
                <a:solidFill>
                  <a:srgbClr val="0000FF"/>
                </a:solidFill>
                <a:effectLst>
                  <a:outerShdw blurRad="38100" dist="38100" dir="2700000" algn="tl">
                    <a:srgbClr val="000000">
                      <a:alpha val="43137"/>
                    </a:srgbClr>
                  </a:outerShdw>
                </a:effectLst>
              </a:rPr>
              <a:t>可读性，可以接受</a:t>
            </a:r>
          </a:p>
        </p:txBody>
      </p:sp>
    </p:spTree>
    <p:extLst>
      <p:ext uri="{BB962C8B-B14F-4D97-AF65-F5344CB8AC3E}">
        <p14:creationId xmlns:p14="http://schemas.microsoft.com/office/powerpoint/2010/main" val="92309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8565"/>
                                        </p:tgtEl>
                                        <p:attrNameLst>
                                          <p:attrName>style.visibility</p:attrName>
                                        </p:attrNameLst>
                                      </p:cBhvr>
                                      <p:to>
                                        <p:strVal val="visible"/>
                                      </p:to>
                                    </p:set>
                                    <p:animEffect transition="in" filter="barn(inVertical)">
                                      <p:cBhvr>
                                        <p:cTn id="7" dur="500"/>
                                        <p:tgtEl>
                                          <p:spTgt spid="578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5"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示例</a:t>
            </a:r>
          </a:p>
        </p:txBody>
      </p:sp>
      <p:sp>
        <p:nvSpPr>
          <p:cNvPr id="584709" name="Text Box 5"/>
          <p:cNvSpPr txBox="1">
            <a:spLocks noChangeArrowheads="1"/>
          </p:cNvSpPr>
          <p:nvPr/>
        </p:nvSpPr>
        <p:spPr bwMode="auto">
          <a:xfrm>
            <a:off x="611560" y="2417107"/>
            <a:ext cx="6840760"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pP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_</a:t>
            </a:r>
            <a:r>
              <a:rPr kumimoji="1" lang="en-US" altLang="zh-CN" b="1" dirty="0" err="1">
                <a:effectLst>
                  <a:outerShdw blurRad="38100" dist="38100" dir="2700000" algn="tl">
                    <a:srgbClr val="000000">
                      <a:alpha val="43137"/>
                    </a:srgbClr>
                  </a:outerShdw>
                </a:effectLst>
                <a:latin typeface="+mn-lt"/>
                <a:ea typeface="+mn-ea"/>
              </a:rPr>
              <a:t>fastcall</a:t>
            </a:r>
            <a:r>
              <a:rPr kumimoji="1" lang="en-US" altLang="zh-CN" b="1" dirty="0">
                <a:effectLst>
                  <a:outerShdw blurRad="38100" dist="38100" dir="2700000" algn="tl">
                    <a:srgbClr val="000000">
                      <a:alpha val="43137"/>
                    </a:srgbClr>
                  </a:outerShdw>
                </a:effectLst>
                <a:latin typeface="+mn-lt"/>
                <a:ea typeface="+mn-ea"/>
              </a:rPr>
              <a:t>  cf215(</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x, </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y)</a:t>
            </a:r>
            <a:endParaRPr kumimoji="1" lang="zh-CN" altLang="en-US" b="1" dirty="0">
              <a:effectLst>
                <a:outerShdw blurRad="38100" dist="38100" dir="2700000" algn="tl">
                  <a:srgbClr val="000000">
                    <a:alpha val="43137"/>
                  </a:srgbClr>
                </a:outerShdw>
              </a:effectLst>
              <a:latin typeface="+mn-lt"/>
              <a:ea typeface="+mn-ea"/>
            </a:endParaRPr>
          </a:p>
          <a:p>
            <a:pPr>
              <a:lnSpc>
                <a:spcPts val="3000"/>
              </a:lnSpc>
            </a:pPr>
            <a:r>
              <a:rPr kumimoji="1" lang="en-US" altLang="zh-CN" b="1" dirty="0">
                <a:effectLst>
                  <a:outerShdw blurRad="38100" dist="38100" dir="2700000" algn="tl">
                    <a:srgbClr val="000000">
                      <a:alpha val="43137"/>
                    </a:srgbClr>
                  </a:outerShdw>
                </a:effectLst>
                <a:latin typeface="+mn-lt"/>
                <a:ea typeface="+mn-ea"/>
              </a:rPr>
              <a:t>{</a:t>
            </a:r>
          </a:p>
          <a:p>
            <a:pPr>
              <a:lnSpc>
                <a:spcPts val="3000"/>
              </a:lnSpc>
            </a:pPr>
            <a:r>
              <a:rPr kumimoji="1" lang="en-US" altLang="zh-CN" b="1" dirty="0">
                <a:effectLst>
                  <a:outerShdw blurRad="38100" dist="38100" dir="2700000" algn="tl">
                    <a:srgbClr val="000000">
                      <a:alpha val="43137"/>
                    </a:srgbClr>
                  </a:outerShdw>
                </a:effectLst>
                <a:latin typeface="+mn-lt"/>
                <a:ea typeface="+mn-ea"/>
              </a:rPr>
              <a:t>    </a:t>
            </a:r>
            <a:r>
              <a:rPr kumimoji="1" lang="en-US" altLang="zh-CN" b="1" dirty="0" err="1">
                <a:effectLst>
                  <a:outerShdw blurRad="38100" dist="38100" dir="2700000" algn="tl">
                    <a:srgbClr val="000000">
                      <a:alpha val="43137"/>
                    </a:srgbClr>
                  </a:outerShdw>
                </a:effectLst>
                <a:latin typeface="+mn-lt"/>
                <a:ea typeface="+mn-ea"/>
              </a:rPr>
              <a:t>int</a:t>
            </a:r>
            <a:r>
              <a:rPr kumimoji="1" lang="en-US" altLang="zh-CN" b="1" dirty="0">
                <a:effectLst>
                  <a:outerShdw blurRad="38100" dist="38100" dir="2700000" algn="tl">
                    <a:srgbClr val="000000">
                      <a:alpha val="43137"/>
                    </a:srgbClr>
                  </a:outerShdw>
                </a:effectLst>
                <a:latin typeface="+mn-lt"/>
                <a:ea typeface="+mn-ea"/>
              </a:rPr>
              <a:t>  z;</a:t>
            </a:r>
          </a:p>
          <a:p>
            <a:pPr>
              <a:lnSpc>
                <a:spcPts val="3000"/>
              </a:lnSpc>
            </a:pPr>
            <a:r>
              <a:rPr kumimoji="1" lang="en-US" altLang="zh-CN" b="1" dirty="0">
                <a:effectLst>
                  <a:outerShdw blurRad="38100" dist="38100" dir="2700000" algn="tl">
                    <a:srgbClr val="000000">
                      <a:alpha val="43137"/>
                    </a:srgbClr>
                  </a:outerShdw>
                </a:effectLst>
                <a:latin typeface="+mn-lt"/>
                <a:ea typeface="+mn-ea"/>
              </a:rPr>
              <a:t>    if  ( x &gt; 10 )            //</a:t>
            </a:r>
            <a:r>
              <a:rPr kumimoji="1" lang="zh-CN" altLang="en-US" b="1" dirty="0">
                <a:effectLst>
                  <a:outerShdw blurRad="38100" dist="38100" dir="2700000" algn="tl">
                    <a:srgbClr val="000000">
                      <a:alpha val="43137"/>
                    </a:srgbClr>
                  </a:outerShdw>
                </a:effectLst>
                <a:latin typeface="+mn-lt"/>
                <a:ea typeface="+mn-ea"/>
              </a:rPr>
              <a:t>语句</a:t>
            </a:r>
            <a:r>
              <a:rPr kumimoji="1" lang="en-US" altLang="zh-CN" b="1" dirty="0">
                <a:effectLst>
                  <a:outerShdw blurRad="38100" dist="38100" dir="2700000" algn="tl">
                    <a:srgbClr val="000000">
                      <a:alpha val="43137"/>
                    </a:srgbClr>
                  </a:outerShdw>
                </a:effectLst>
                <a:latin typeface="+mn-lt"/>
                <a:ea typeface="+mn-ea"/>
              </a:rPr>
              <a:t>A</a:t>
            </a:r>
          </a:p>
          <a:p>
            <a:pPr>
              <a:lnSpc>
                <a:spcPts val="3000"/>
              </a:lnSpc>
            </a:pPr>
            <a:r>
              <a:rPr kumimoji="1" lang="en-US" altLang="zh-CN" b="1" dirty="0">
                <a:effectLst>
                  <a:outerShdw blurRad="38100" dist="38100" dir="2700000" algn="tl">
                    <a:srgbClr val="000000">
                      <a:alpha val="43137"/>
                    </a:srgbClr>
                  </a:outerShdw>
                </a:effectLst>
                <a:latin typeface="+mn-lt"/>
                <a:ea typeface="+mn-ea"/>
              </a:rPr>
              <a:t>        z = 3*x+4*y+7;</a:t>
            </a:r>
          </a:p>
          <a:p>
            <a:pPr>
              <a:lnSpc>
                <a:spcPts val="3000"/>
              </a:lnSpc>
            </a:pPr>
            <a:r>
              <a:rPr kumimoji="1" lang="en-US" altLang="zh-CN" b="1" dirty="0">
                <a:effectLst>
                  <a:outerShdw blurRad="38100" dist="38100" dir="2700000" algn="tl">
                    <a:srgbClr val="000000">
                      <a:alpha val="43137"/>
                    </a:srgbClr>
                  </a:outerShdw>
                </a:effectLst>
                <a:latin typeface="+mn-lt"/>
                <a:ea typeface="+mn-ea"/>
              </a:rPr>
              <a:t>    else</a:t>
            </a:r>
          </a:p>
          <a:p>
            <a:pPr>
              <a:lnSpc>
                <a:spcPts val="3000"/>
              </a:lnSpc>
            </a:pPr>
            <a:r>
              <a:rPr kumimoji="1" lang="en-US" altLang="zh-CN" b="1" dirty="0">
                <a:effectLst>
                  <a:outerShdw blurRad="38100" dist="38100" dir="2700000" algn="tl">
                    <a:srgbClr val="000000">
                      <a:alpha val="43137"/>
                    </a:srgbClr>
                  </a:outerShdw>
                </a:effectLst>
                <a:latin typeface="+mn-lt"/>
                <a:ea typeface="+mn-ea"/>
              </a:rPr>
              <a:t>        z = 2*x+7*y-12;</a:t>
            </a:r>
          </a:p>
          <a:p>
            <a:pPr>
              <a:lnSpc>
                <a:spcPts val="3000"/>
              </a:lnSpc>
            </a:pPr>
            <a:r>
              <a:rPr kumimoji="1" lang="en-US" altLang="zh-CN" b="1" dirty="0">
                <a:effectLst>
                  <a:outerShdw blurRad="38100" dist="38100" dir="2700000" algn="tl">
                    <a:srgbClr val="000000">
                      <a:alpha val="43137"/>
                    </a:srgbClr>
                  </a:outerShdw>
                </a:effectLst>
                <a:latin typeface="+mn-lt"/>
                <a:ea typeface="+mn-ea"/>
              </a:rPr>
              <a:t>    if ( y &lt;= 20 )           //</a:t>
            </a:r>
            <a:r>
              <a:rPr kumimoji="1" lang="zh-CN" altLang="en-US" b="1" dirty="0">
                <a:effectLst>
                  <a:outerShdw blurRad="38100" dist="38100" dir="2700000" algn="tl">
                    <a:srgbClr val="000000">
                      <a:alpha val="43137"/>
                    </a:srgbClr>
                  </a:outerShdw>
                </a:effectLst>
                <a:latin typeface="+mn-lt"/>
                <a:ea typeface="+mn-ea"/>
              </a:rPr>
              <a:t>语句</a:t>
            </a:r>
            <a:r>
              <a:rPr kumimoji="1" lang="en-US" altLang="zh-CN" b="1" dirty="0">
                <a:effectLst>
                  <a:outerShdw blurRad="38100" dist="38100" dir="2700000" algn="tl">
                    <a:srgbClr val="000000">
                      <a:alpha val="43137"/>
                    </a:srgbClr>
                  </a:outerShdw>
                </a:effectLst>
                <a:latin typeface="+mn-lt"/>
                <a:ea typeface="+mn-ea"/>
              </a:rPr>
              <a:t>B</a:t>
            </a:r>
          </a:p>
          <a:p>
            <a:pPr>
              <a:lnSpc>
                <a:spcPts val="3000"/>
              </a:lnSpc>
            </a:pPr>
            <a:r>
              <a:rPr kumimoji="1" lang="en-US" altLang="zh-CN" b="1" dirty="0">
                <a:effectLst>
                  <a:outerShdw blurRad="38100" dist="38100" dir="2700000" algn="tl">
                    <a:srgbClr val="000000">
                      <a:alpha val="43137"/>
                    </a:srgbClr>
                  </a:outerShdw>
                </a:effectLst>
                <a:latin typeface="+mn-lt"/>
                <a:ea typeface="+mn-ea"/>
              </a:rPr>
              <a:t>        z = 4*z+3;</a:t>
            </a:r>
          </a:p>
          <a:p>
            <a:pPr>
              <a:lnSpc>
                <a:spcPts val="3000"/>
              </a:lnSpc>
            </a:pPr>
            <a:r>
              <a:rPr kumimoji="1" lang="en-US" altLang="zh-CN" b="1" dirty="0">
                <a:effectLst>
                  <a:outerShdw blurRad="38100" dist="38100" dir="2700000" algn="tl">
                    <a:srgbClr val="000000">
                      <a:alpha val="43137"/>
                    </a:srgbClr>
                  </a:outerShdw>
                </a:effectLst>
                <a:latin typeface="+mn-lt"/>
                <a:ea typeface="+mn-ea"/>
              </a:rPr>
              <a:t>    return  z;                 //</a:t>
            </a:r>
            <a:r>
              <a:rPr kumimoji="1" lang="zh-CN" altLang="en-US" b="1" dirty="0">
                <a:effectLst>
                  <a:outerShdw blurRad="38100" dist="38100" dir="2700000" algn="tl">
                    <a:srgbClr val="000000">
                      <a:alpha val="43137"/>
                    </a:srgbClr>
                  </a:outerShdw>
                </a:effectLst>
                <a:latin typeface="+mn-lt"/>
                <a:ea typeface="+mn-ea"/>
              </a:rPr>
              <a:t>语句</a:t>
            </a:r>
            <a:r>
              <a:rPr kumimoji="1" lang="en-US" altLang="zh-CN" b="1" dirty="0">
                <a:effectLst>
                  <a:outerShdw blurRad="38100" dist="38100" dir="2700000" algn="tl">
                    <a:srgbClr val="000000">
                      <a:alpha val="43137"/>
                    </a:srgbClr>
                  </a:outerShdw>
                </a:effectLst>
                <a:latin typeface="+mn-lt"/>
                <a:ea typeface="+mn-ea"/>
              </a:rPr>
              <a:t>C</a:t>
            </a:r>
          </a:p>
          <a:p>
            <a:pPr>
              <a:lnSpc>
                <a:spcPts val="3000"/>
              </a:lnSpc>
            </a:pPr>
            <a:r>
              <a:rPr kumimoji="1" lang="en-US" altLang="zh-CN" b="1" dirty="0">
                <a:effectLst>
                  <a:outerShdw blurRad="38100" dist="38100" dir="2700000" algn="tl">
                    <a:srgbClr val="000000">
                      <a:alpha val="43137"/>
                    </a:srgbClr>
                  </a:outerShdw>
                </a:effectLst>
                <a:latin typeface="+mn-lt"/>
                <a:ea typeface="+mn-ea"/>
              </a:rPr>
              <a:t>}</a:t>
            </a:r>
          </a:p>
        </p:txBody>
      </p:sp>
      <p:sp>
        <p:nvSpPr>
          <p:cNvPr id="8" name="圆角矩形标注 7"/>
          <p:cNvSpPr/>
          <p:nvPr/>
        </p:nvSpPr>
        <p:spPr>
          <a:xfrm>
            <a:off x="611560" y="1696174"/>
            <a:ext cx="5328592" cy="580698"/>
          </a:xfrm>
          <a:prstGeom prst="wedgeRoundRectCallout">
            <a:avLst>
              <a:gd name="adj1" fmla="val -4697"/>
              <a:gd name="adj2" fmla="val 71006"/>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latin typeface="+mn-ea"/>
              </a:rPr>
              <a:t>查看如下函数</a:t>
            </a:r>
            <a:r>
              <a:rPr lang="en-US" altLang="zh-CN" sz="2000" b="1" dirty="0">
                <a:solidFill>
                  <a:srgbClr val="0000FF"/>
                </a:solidFill>
                <a:effectLst>
                  <a:outerShdw blurRad="38100" dist="38100" dir="2700000" algn="tl">
                    <a:srgbClr val="000000">
                      <a:alpha val="43137"/>
                    </a:srgbClr>
                  </a:outerShdw>
                </a:effectLst>
                <a:latin typeface="+mn-ea"/>
              </a:rPr>
              <a:t>cf215</a:t>
            </a:r>
            <a:r>
              <a:rPr lang="zh-CN" altLang="en-US" sz="2000" b="1" dirty="0">
                <a:solidFill>
                  <a:srgbClr val="0000FF"/>
                </a:solidFill>
                <a:effectLst>
                  <a:outerShdw blurRad="38100" dist="38100" dir="2700000" algn="tl">
                    <a:srgbClr val="000000">
                      <a:alpha val="43137"/>
                    </a:srgbClr>
                  </a:outerShdw>
                </a:effectLst>
                <a:latin typeface="+mn-ea"/>
              </a:rPr>
              <a:t>的目标代码：</a:t>
            </a:r>
          </a:p>
        </p:txBody>
      </p:sp>
    </p:spTree>
    <p:extLst>
      <p:ext uri="{BB962C8B-B14F-4D97-AF65-F5344CB8AC3E}">
        <p14:creationId xmlns:p14="http://schemas.microsoft.com/office/powerpoint/2010/main" val="42389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fade">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2.6.4  </a:t>
            </a:r>
            <a:r>
              <a:rPr lang="zh-CN" altLang="en-US" sz="3600" b="1" dirty="0">
                <a:solidFill>
                  <a:srgbClr val="0000FF"/>
                </a:solidFill>
                <a:latin typeface="微软雅黑" panose="020B0503020204020204" pitchFamily="34" charset="-122"/>
                <a:ea typeface="微软雅黑" panose="020B0503020204020204" pitchFamily="34" charset="-122"/>
              </a:rPr>
              <a:t>简单无条件转移指令</a:t>
            </a:r>
          </a:p>
        </p:txBody>
      </p:sp>
      <p:sp>
        <p:nvSpPr>
          <p:cNvPr id="58470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84708"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示例</a:t>
            </a:r>
          </a:p>
        </p:txBody>
      </p:sp>
      <p:sp>
        <p:nvSpPr>
          <p:cNvPr id="584709" name="Text Box 5"/>
          <p:cNvSpPr txBox="1">
            <a:spLocks noChangeArrowheads="1"/>
          </p:cNvSpPr>
          <p:nvPr/>
        </p:nvSpPr>
        <p:spPr bwMode="auto">
          <a:xfrm>
            <a:off x="611560" y="1665231"/>
            <a:ext cx="8532440" cy="518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500"/>
              </a:lnSpc>
            </a:pP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cf215</a:t>
            </a:r>
            <a:r>
              <a:rPr kumimoji="1" lang="zh-CN" altLang="en-US" b="1" dirty="0">
                <a:effectLst>
                  <a:outerShdw blurRad="38100" dist="38100" dir="2700000" algn="tl">
                    <a:srgbClr val="000000">
                      <a:alpha val="43137"/>
                    </a:srgbClr>
                  </a:outerShdw>
                </a:effectLst>
                <a:latin typeface="+mn-ea"/>
                <a:ea typeface="+mn-ea"/>
              </a:rPr>
              <a:t>目标代码（使速度最大化）</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ecx</a:t>
            </a:r>
            <a:r>
              <a:rPr kumimoji="1" lang="en-US" altLang="zh-CN" b="1" dirty="0">
                <a:effectLst>
                  <a:outerShdw blurRad="38100" dist="38100" dir="2700000" algn="tl">
                    <a:srgbClr val="000000">
                      <a:alpha val="43137"/>
                    </a:srgbClr>
                  </a:outerShdw>
                </a:effectLst>
                <a:latin typeface="+mn-ea"/>
                <a:ea typeface="+mn-ea"/>
              </a:rPr>
              <a:t>, 10                          ;x</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solidFill>
                  <a:srgbClr val="0000FF"/>
                </a:solidFill>
                <a:effectLst>
                  <a:outerShdw blurRad="38100" dist="38100" dir="2700000" algn="tl">
                    <a:srgbClr val="000000">
                      <a:alpha val="43137"/>
                    </a:srgbClr>
                  </a:outerShdw>
                </a:effectLst>
                <a:latin typeface="+mn-ea"/>
                <a:ea typeface="+mn-ea"/>
              </a:rPr>
              <a:t>jle</a:t>
            </a:r>
            <a:r>
              <a:rPr kumimoji="1" lang="en-US" altLang="zh-CN" b="1" dirty="0">
                <a:solidFill>
                  <a:srgbClr val="0000FF"/>
                </a:solidFill>
                <a:effectLst>
                  <a:outerShdw blurRad="38100" dist="38100" dir="2700000" algn="tl">
                    <a:srgbClr val="000000">
                      <a:alpha val="43137"/>
                    </a:srgbClr>
                  </a:outerShdw>
                </a:effectLst>
                <a:latin typeface="+mn-ea"/>
                <a:ea typeface="+mn-ea"/>
              </a:rPr>
              <a:t>   SHORT  LN3cf215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当小于等于</a:t>
            </a:r>
            <a:r>
              <a:rPr kumimoji="1" lang="en-US" altLang="zh-CN" b="1" dirty="0">
                <a:effectLst>
                  <a:outerShdw blurRad="38100" dist="38100" dir="2700000" algn="tl">
                    <a:srgbClr val="000000">
                      <a:alpha val="43137"/>
                    </a:srgbClr>
                  </a:outerShdw>
                </a:effectLst>
                <a:latin typeface="+mn-ea"/>
                <a:ea typeface="+mn-ea"/>
              </a:rPr>
              <a:t>10</a:t>
            </a:r>
            <a:r>
              <a:rPr kumimoji="1" lang="zh-CN" altLang="en-US" b="1" dirty="0">
                <a:effectLst>
                  <a:outerShdw blurRad="38100" dist="38100" dir="2700000" algn="tl">
                    <a:srgbClr val="000000">
                      <a:alpha val="43137"/>
                    </a:srgbClr>
                  </a:outerShdw>
                </a:effectLst>
                <a:latin typeface="+mn-ea"/>
                <a:ea typeface="+mn-ea"/>
              </a:rPr>
              <a:t>时转移</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ecx+ecx</a:t>
            </a:r>
            <a:r>
              <a:rPr kumimoji="1" lang="en-US" altLang="zh-CN" b="1" dirty="0">
                <a:effectLst>
                  <a:outerShdw blurRad="38100" dist="38100" dir="2700000" algn="tl">
                    <a:srgbClr val="000000">
                      <a:alpha val="43137"/>
                    </a:srgbClr>
                  </a:outerShdw>
                </a:effectLst>
                <a:latin typeface="+mn-ea"/>
                <a:ea typeface="+mn-ea"/>
              </a:rPr>
              <a:t>*2]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3*x+4*y+7</a:t>
            </a:r>
          </a:p>
          <a:p>
            <a:pPr>
              <a:lnSpc>
                <a:spcPts val="2500"/>
              </a:lnSpc>
            </a:pPr>
            <a:r>
              <a:rPr kumimoji="1" lang="en-US" altLang="zh-CN" b="1" dirty="0">
                <a:effectLst>
                  <a:outerShdw blurRad="38100" dist="38100" dir="2700000" algn="tl">
                    <a:srgbClr val="000000">
                      <a:alpha val="43137"/>
                    </a:srgbClr>
                  </a:outerShdw>
                </a:effectLst>
                <a:latin typeface="+mn-ea"/>
                <a:ea typeface="+mn-ea"/>
              </a:rPr>
              <a:t>    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eax+edx</a:t>
            </a:r>
            <a:r>
              <a:rPr kumimoji="1" lang="en-US" altLang="zh-CN" b="1" dirty="0">
                <a:effectLst>
                  <a:outerShdw blurRad="38100" dist="38100" dir="2700000" algn="tl">
                    <a:srgbClr val="000000">
                      <a:alpha val="43137"/>
                    </a:srgbClr>
                  </a:outerShdw>
                </a:effectLst>
                <a:latin typeface="+mn-ea"/>
                <a:ea typeface="+mn-ea"/>
              </a:rPr>
              <a:t>*4+7]</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solidFill>
                  <a:srgbClr val="FF0000"/>
                </a:solidFill>
                <a:effectLst>
                  <a:outerShdw blurRad="38100" dist="38100" dir="2700000" algn="tl">
                    <a:srgbClr val="000000">
                      <a:alpha val="43137"/>
                    </a:srgbClr>
                  </a:outerShdw>
                </a:effectLst>
                <a:latin typeface="+mn-ea"/>
                <a:ea typeface="+mn-ea"/>
              </a:rPr>
              <a:t>jmp</a:t>
            </a:r>
            <a:r>
              <a:rPr kumimoji="1" lang="en-US" altLang="zh-CN" b="1" dirty="0">
                <a:solidFill>
                  <a:srgbClr val="FF0000"/>
                </a:solidFill>
                <a:effectLst>
                  <a:outerShdw blurRad="38100" dist="38100" dir="2700000" algn="tl">
                    <a:srgbClr val="000000">
                      <a:alpha val="43137"/>
                    </a:srgbClr>
                  </a:outerShdw>
                </a:effectLst>
                <a:latin typeface="+mn-ea"/>
                <a:ea typeface="+mn-ea"/>
              </a:rPr>
              <a:t>   SHORT  LN2cf215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无条件转（</a:t>
            </a:r>
            <a:r>
              <a:rPr kumimoji="1" lang="en-US" altLang="zh-CN" b="1" dirty="0">
                <a:effectLst>
                  <a:outerShdw blurRad="38100" dist="38100" dir="2700000" algn="tl">
                    <a:srgbClr val="000000">
                      <a:alpha val="43137"/>
                    </a:srgbClr>
                  </a:outerShdw>
                </a:effectLst>
                <a:latin typeface="+mn-ea"/>
                <a:ea typeface="+mn-ea"/>
              </a:rPr>
              <a:t>if-else</a:t>
            </a:r>
            <a:r>
              <a:rPr kumimoji="1" lang="zh-CN" altLang="en-US" b="1" dirty="0">
                <a:effectLst>
                  <a:outerShdw blurRad="38100" dist="38100" dir="2700000" algn="tl">
                    <a:srgbClr val="000000">
                      <a:alpha val="43137"/>
                    </a:srgbClr>
                  </a:outerShdw>
                </a:effectLst>
                <a:latin typeface="+mn-ea"/>
                <a:ea typeface="+mn-ea"/>
              </a:rPr>
              <a:t>语句结束）</a:t>
            </a:r>
          </a:p>
          <a:p>
            <a:pPr>
              <a:lnSpc>
                <a:spcPts val="2500"/>
              </a:lnSpc>
            </a:pPr>
            <a:r>
              <a:rPr kumimoji="1" lang="en-US" altLang="zh-CN" b="1" dirty="0">
                <a:solidFill>
                  <a:srgbClr val="0000FF"/>
                </a:solidFill>
                <a:effectLst>
                  <a:outerShdw blurRad="38100" dist="38100" dir="2700000" algn="tl">
                    <a:srgbClr val="000000">
                      <a:alpha val="43137"/>
                    </a:srgbClr>
                  </a:outerShdw>
                </a:effectLst>
                <a:latin typeface="+mn-ea"/>
                <a:ea typeface="+mn-ea"/>
              </a:rPr>
              <a:t>LN3cf215:</a:t>
            </a:r>
          </a:p>
          <a:p>
            <a:pPr>
              <a:lnSpc>
                <a:spcPts val="2500"/>
              </a:lnSpc>
            </a:pPr>
            <a:r>
              <a:rPr kumimoji="1" lang="en-US" altLang="zh-CN" b="1" dirty="0">
                <a:effectLst>
                  <a:outerShdw blurRad="38100" dist="38100" dir="2700000" algn="tl">
                    <a:srgbClr val="000000">
                      <a:alpha val="43137"/>
                    </a:srgbClr>
                  </a:outerShdw>
                </a:effectLst>
                <a:latin typeface="+mn-ea"/>
                <a:ea typeface="+mn-ea"/>
              </a:rPr>
              <a:t>    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*8]           ;</a:t>
            </a:r>
            <a:r>
              <a:rPr kumimoji="1" lang="zh-CN" altLang="en-US" b="1" dirty="0">
                <a:effectLst>
                  <a:outerShdw blurRad="38100" dist="38100" dir="2700000" algn="tl">
                    <a:srgbClr val="000000">
                      <a:alpha val="43137"/>
                    </a:srgbClr>
                  </a:outerShdw>
                </a:effectLst>
                <a:latin typeface="+mn-ea"/>
                <a:ea typeface="+mn-ea"/>
              </a:rPr>
              <a:t>计算表达式</a:t>
            </a:r>
            <a:r>
              <a:rPr kumimoji="1" lang="en-US" altLang="zh-CN" b="1" dirty="0">
                <a:effectLst>
                  <a:outerShdw blurRad="38100" dist="38100" dir="2700000" algn="tl">
                    <a:srgbClr val="000000">
                      <a:alpha val="43137"/>
                    </a:srgbClr>
                  </a:outerShdw>
                </a:effectLst>
                <a:latin typeface="+mn-ea"/>
                <a:ea typeface="+mn-ea"/>
              </a:rPr>
              <a:t>7*y+2*x-12</a:t>
            </a:r>
          </a:p>
          <a:p>
            <a:pPr>
              <a:lnSpc>
                <a:spcPts val="2500"/>
              </a:lnSpc>
            </a:pPr>
            <a:r>
              <a:rPr kumimoji="1" lang="en-US" altLang="zh-CN" b="1" dirty="0">
                <a:effectLst>
                  <a:outerShdw blurRad="38100" dist="38100" dir="2700000" algn="tl">
                    <a:srgbClr val="000000">
                      <a:alpha val="43137"/>
                    </a:srgbClr>
                  </a:outerShdw>
                </a:effectLst>
                <a:latin typeface="+mn-ea"/>
                <a:ea typeface="+mn-ea"/>
              </a:rPr>
              <a:t>    sub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endParaRPr kumimoji="1" lang="en-US" altLang="zh-CN" b="1" dirty="0">
              <a:effectLst>
                <a:outerShdw blurRad="38100" dist="38100" dir="2700000" algn="tl">
                  <a:srgbClr val="000000">
                    <a:alpha val="43137"/>
                  </a:srgbClr>
                </a:outerShdw>
              </a:effectLst>
              <a:latin typeface="+mn-ea"/>
              <a:ea typeface="+mn-ea"/>
            </a:endParaRPr>
          </a:p>
          <a:p>
            <a:pPr>
              <a:lnSpc>
                <a:spcPts val="2500"/>
              </a:lnSpc>
            </a:pPr>
            <a:r>
              <a:rPr kumimoji="1" lang="en-US" altLang="zh-CN" b="1" dirty="0">
                <a:effectLst>
                  <a:outerShdw blurRad="38100" dist="38100" dir="2700000" algn="tl">
                    <a:srgbClr val="000000">
                      <a:alpha val="43137"/>
                    </a:srgbClr>
                  </a:outerShdw>
                </a:effectLst>
                <a:latin typeface="+mn-ea"/>
                <a:ea typeface="+mn-ea"/>
              </a:rPr>
              <a:t>    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eax+ecx</a:t>
            </a:r>
            <a:r>
              <a:rPr kumimoji="1" lang="en-US" altLang="zh-CN" b="1" dirty="0">
                <a:effectLst>
                  <a:outerShdw blurRad="38100" dist="38100" dir="2700000" algn="tl">
                    <a:srgbClr val="000000">
                      <a:alpha val="43137"/>
                    </a:srgbClr>
                  </a:outerShdw>
                </a:effectLst>
                <a:latin typeface="+mn-ea"/>
                <a:ea typeface="+mn-ea"/>
              </a:rPr>
              <a:t>*2-12]</a:t>
            </a:r>
          </a:p>
          <a:p>
            <a:pPr>
              <a:lnSpc>
                <a:spcPts val="2500"/>
              </a:lnSpc>
            </a:pPr>
            <a:r>
              <a:rPr kumimoji="1" lang="en-US" altLang="zh-CN" b="1" dirty="0">
                <a:solidFill>
                  <a:srgbClr val="FF0000"/>
                </a:solidFill>
                <a:effectLst>
                  <a:outerShdw blurRad="38100" dist="38100" dir="2700000" algn="tl">
                    <a:srgbClr val="000000">
                      <a:alpha val="43137"/>
                    </a:srgbClr>
                  </a:outerShdw>
                </a:effectLst>
                <a:latin typeface="+mn-ea"/>
                <a:ea typeface="+mn-ea"/>
              </a:rPr>
              <a:t>LN2cf215:</a:t>
            </a:r>
          </a:p>
          <a:p>
            <a:pPr>
              <a:lnSpc>
                <a:spcPts val="2500"/>
              </a:lnSpc>
            </a:pP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cmp</a:t>
            </a:r>
            <a:r>
              <a:rPr kumimoji="1" lang="en-US" altLang="zh-CN" b="1" dirty="0">
                <a:effectLst>
                  <a:outerShdw blurRad="38100" dist="38100" dir="2700000" algn="tl">
                    <a:srgbClr val="000000">
                      <a:alpha val="43137"/>
                    </a:srgbClr>
                  </a:outerShdw>
                </a:effectLst>
                <a:latin typeface="+mn-ea"/>
                <a:ea typeface="+mn-ea"/>
              </a:rPr>
              <a:t>   </a:t>
            </a:r>
            <a:r>
              <a:rPr kumimoji="1" lang="en-US" altLang="zh-CN" b="1" dirty="0" err="1">
                <a:effectLst>
                  <a:outerShdw blurRad="38100" dist="38100" dir="2700000" algn="tl">
                    <a:srgbClr val="000000">
                      <a:alpha val="43137"/>
                    </a:srgbClr>
                  </a:outerShdw>
                </a:effectLst>
                <a:latin typeface="+mn-ea"/>
                <a:ea typeface="+mn-ea"/>
              </a:rPr>
              <a:t>edx</a:t>
            </a:r>
            <a:r>
              <a:rPr kumimoji="1" lang="en-US" altLang="zh-CN" b="1" dirty="0">
                <a:effectLst>
                  <a:outerShdw blurRad="38100" dist="38100" dir="2700000" algn="tl">
                    <a:srgbClr val="000000">
                      <a:alpha val="43137"/>
                    </a:srgbClr>
                  </a:outerShdw>
                </a:effectLst>
                <a:latin typeface="+mn-ea"/>
                <a:ea typeface="+mn-ea"/>
              </a:rPr>
              <a:t>, 20                          ;y</a:t>
            </a:r>
            <a:r>
              <a:rPr kumimoji="1" lang="zh-CN" altLang="en-US" b="1" dirty="0">
                <a:effectLst>
                  <a:outerShdw blurRad="38100" dist="38100" dir="2700000" algn="tl">
                    <a:srgbClr val="000000">
                      <a:alpha val="43137"/>
                    </a:srgbClr>
                  </a:outerShdw>
                </a:effectLst>
                <a:latin typeface="+mn-ea"/>
                <a:ea typeface="+mn-ea"/>
              </a:rPr>
              <a:t>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比较</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err="1">
                <a:solidFill>
                  <a:srgbClr val="339966"/>
                </a:solidFill>
                <a:effectLst>
                  <a:outerShdw blurRad="38100" dist="38100" dir="2700000" algn="tl">
                    <a:srgbClr val="000000">
                      <a:alpha val="43137"/>
                    </a:srgbClr>
                  </a:outerShdw>
                </a:effectLst>
                <a:latin typeface="+mn-ea"/>
                <a:ea typeface="+mn-ea"/>
              </a:rPr>
              <a:t>jg</a:t>
            </a:r>
            <a:r>
              <a:rPr kumimoji="1" lang="en-US" altLang="zh-CN" b="1" dirty="0">
                <a:solidFill>
                  <a:srgbClr val="339966"/>
                </a:solidFill>
                <a:effectLst>
                  <a:outerShdw blurRad="38100" dist="38100" dir="2700000" algn="tl">
                    <a:srgbClr val="000000">
                      <a:alpha val="43137"/>
                    </a:srgbClr>
                  </a:outerShdw>
                </a:effectLst>
                <a:latin typeface="+mn-ea"/>
                <a:ea typeface="+mn-ea"/>
              </a:rPr>
              <a:t>    SHORT  LN1cf215                  </a:t>
            </a:r>
            <a:r>
              <a:rPr kumimoji="1" lang="en-US" altLang="zh-CN" b="1" dirty="0">
                <a:effectLst>
                  <a:outerShdw blurRad="38100" dist="38100" dir="2700000" algn="tl">
                    <a:srgbClr val="000000">
                      <a:alpha val="43137"/>
                    </a:srgbClr>
                  </a:outerShdw>
                </a:effectLst>
                <a:latin typeface="+mn-ea"/>
                <a:ea typeface="+mn-ea"/>
              </a:rPr>
              <a:t>;</a:t>
            </a:r>
            <a:r>
              <a:rPr kumimoji="1" lang="zh-CN" altLang="en-US" b="1" dirty="0">
                <a:effectLst>
                  <a:outerShdw blurRad="38100" dist="38100" dir="2700000" algn="tl">
                    <a:srgbClr val="000000">
                      <a:alpha val="43137"/>
                    </a:srgbClr>
                  </a:outerShdw>
                </a:effectLst>
                <a:latin typeface="+mn-ea"/>
                <a:ea typeface="+mn-ea"/>
              </a:rPr>
              <a:t>当大于</a:t>
            </a:r>
            <a:r>
              <a:rPr kumimoji="1" lang="en-US" altLang="zh-CN" b="1" dirty="0">
                <a:effectLst>
                  <a:outerShdw blurRad="38100" dist="38100" dir="2700000" algn="tl">
                    <a:srgbClr val="000000">
                      <a:alpha val="43137"/>
                    </a:srgbClr>
                  </a:outerShdw>
                </a:effectLst>
                <a:latin typeface="+mn-ea"/>
                <a:ea typeface="+mn-ea"/>
              </a:rPr>
              <a:t>20</a:t>
            </a:r>
            <a:r>
              <a:rPr kumimoji="1" lang="zh-CN" altLang="en-US" b="1" dirty="0">
                <a:effectLst>
                  <a:outerShdw blurRad="38100" dist="38100" dir="2700000" algn="tl">
                    <a:srgbClr val="000000">
                      <a:alpha val="43137"/>
                    </a:srgbClr>
                  </a:outerShdw>
                </a:effectLst>
                <a:latin typeface="+mn-ea"/>
                <a:ea typeface="+mn-ea"/>
              </a:rPr>
              <a:t>时转</a:t>
            </a:r>
          </a:p>
          <a:p>
            <a:pPr>
              <a:lnSpc>
                <a:spcPts val="2500"/>
              </a:lnSpc>
            </a:pPr>
            <a:r>
              <a:rPr kumimoji="1" lang="zh-CN" altLang="en-US" b="1" dirty="0">
                <a:effectLst>
                  <a:outerShdw blurRad="38100" dist="38100" dir="2700000" algn="tl">
                    <a:srgbClr val="000000">
                      <a:alpha val="43137"/>
                    </a:srgbClr>
                  </a:outerShdw>
                </a:effectLst>
                <a:latin typeface="+mn-ea"/>
                <a:ea typeface="+mn-ea"/>
              </a:rPr>
              <a:t>    </a:t>
            </a:r>
            <a:r>
              <a:rPr kumimoji="1" lang="en-US" altLang="zh-CN" b="1" dirty="0">
                <a:effectLst>
                  <a:outerShdw blurRad="38100" dist="38100" dir="2700000" algn="tl">
                    <a:srgbClr val="000000">
                      <a:alpha val="43137"/>
                    </a:srgbClr>
                  </a:outerShdw>
                </a:effectLst>
                <a:latin typeface="+mn-ea"/>
                <a:ea typeface="+mn-ea"/>
              </a:rPr>
              <a:t>lea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 DWORD PTR [</a:t>
            </a:r>
            <a:r>
              <a:rPr kumimoji="1" lang="en-US" altLang="zh-CN" b="1" dirty="0" err="1">
                <a:effectLst>
                  <a:outerShdw blurRad="38100" dist="38100" dir="2700000" algn="tl">
                    <a:srgbClr val="000000">
                      <a:alpha val="43137"/>
                    </a:srgbClr>
                  </a:outerShdw>
                </a:effectLst>
                <a:latin typeface="+mn-ea"/>
                <a:ea typeface="+mn-ea"/>
              </a:rPr>
              <a:t>eax</a:t>
            </a:r>
            <a:r>
              <a:rPr kumimoji="1" lang="en-US" altLang="zh-CN" b="1" dirty="0">
                <a:effectLst>
                  <a:outerShdw blurRad="38100" dist="38100" dir="2700000" algn="tl">
                    <a:srgbClr val="000000">
                      <a:alpha val="43137"/>
                    </a:srgbClr>
                  </a:outerShdw>
                </a:effectLst>
                <a:latin typeface="+mn-ea"/>
                <a:ea typeface="+mn-ea"/>
              </a:rPr>
              <a:t>*4+3]         ;</a:t>
            </a:r>
            <a:r>
              <a:rPr kumimoji="1" lang="zh-CN" altLang="en-US" b="1" dirty="0">
                <a:effectLst>
                  <a:outerShdw blurRad="38100" dist="38100" dir="2700000" algn="tl">
                    <a:srgbClr val="000000">
                      <a:alpha val="43137"/>
                    </a:srgbClr>
                  </a:outerShdw>
                </a:effectLst>
                <a:latin typeface="+mn-ea"/>
                <a:ea typeface="+mn-ea"/>
              </a:rPr>
              <a:t>计算</a:t>
            </a:r>
            <a:r>
              <a:rPr kumimoji="1" lang="en-US" altLang="zh-CN" b="1" dirty="0">
                <a:effectLst>
                  <a:outerShdw blurRad="38100" dist="38100" dir="2700000" algn="tl">
                    <a:srgbClr val="000000">
                      <a:alpha val="43137"/>
                    </a:srgbClr>
                  </a:outerShdw>
                </a:effectLst>
                <a:latin typeface="+mn-ea"/>
                <a:ea typeface="+mn-ea"/>
              </a:rPr>
              <a:t>4*z+3LN1cf215:</a:t>
            </a:r>
          </a:p>
          <a:p>
            <a:pPr>
              <a:lnSpc>
                <a:spcPts val="2500"/>
              </a:lnSpc>
            </a:pPr>
            <a:r>
              <a:rPr kumimoji="1" lang="en-US" altLang="zh-CN" b="1" dirty="0">
                <a:solidFill>
                  <a:srgbClr val="339966"/>
                </a:solidFill>
                <a:effectLst>
                  <a:outerShdw blurRad="38100" dist="38100" dir="2700000" algn="tl">
                    <a:srgbClr val="000000">
                      <a:alpha val="43137"/>
                    </a:srgbClr>
                  </a:outerShdw>
                </a:effectLst>
                <a:latin typeface="+mn-ea"/>
                <a:ea typeface="+mn-ea"/>
              </a:rPr>
              <a:t>LN1cf215:</a:t>
            </a:r>
          </a:p>
          <a:p>
            <a:pPr>
              <a:lnSpc>
                <a:spcPts val="2500"/>
              </a:lnSpc>
            </a:pPr>
            <a:r>
              <a:rPr kumimoji="1" lang="en-US" altLang="zh-CN" b="1" dirty="0">
                <a:effectLst>
                  <a:outerShdw blurRad="38100" dist="38100" dir="2700000" algn="tl">
                    <a:srgbClr val="000000">
                      <a:alpha val="43137"/>
                    </a:srgbClr>
                  </a:outerShdw>
                </a:effectLst>
                <a:latin typeface="+mn-ea"/>
                <a:ea typeface="+mn-ea"/>
              </a:rPr>
              <a:t>    ret                                    ;</a:t>
            </a:r>
            <a:r>
              <a:rPr kumimoji="1" lang="zh-CN" altLang="en-US" b="1" dirty="0">
                <a:effectLst>
                  <a:outerShdw blurRad="38100" dist="38100" dir="2700000" algn="tl">
                    <a:srgbClr val="000000">
                      <a:alpha val="43137"/>
                    </a:srgbClr>
                  </a:outerShdw>
                </a:effectLst>
                <a:latin typeface="+mn-ea"/>
                <a:ea typeface="+mn-ea"/>
              </a:rPr>
              <a:t>函数</a:t>
            </a:r>
            <a:r>
              <a:rPr kumimoji="1" lang="en-US" altLang="zh-CN" b="1" dirty="0">
                <a:effectLst>
                  <a:outerShdw blurRad="38100" dist="38100" dir="2700000" algn="tl">
                    <a:srgbClr val="000000">
                      <a:alpha val="43137"/>
                    </a:srgbClr>
                  </a:outerShdw>
                </a:effectLst>
                <a:latin typeface="+mn-ea"/>
                <a:ea typeface="+mn-ea"/>
              </a:rPr>
              <a:t>cf24</a:t>
            </a:r>
            <a:r>
              <a:rPr kumimoji="1" lang="zh-CN" altLang="en-US" b="1" dirty="0">
                <a:effectLst>
                  <a:outerShdw blurRad="38100" dist="38100" dir="2700000" algn="tl">
                    <a:srgbClr val="000000">
                      <a:alpha val="43137"/>
                    </a:srgbClr>
                  </a:outerShdw>
                </a:effectLst>
                <a:latin typeface="+mn-ea"/>
                <a:ea typeface="+mn-ea"/>
              </a:rPr>
              <a:t>结束返回</a:t>
            </a:r>
            <a:endParaRPr kumimoji="1" lang="en-US" altLang="zh-CN" b="1" dirty="0">
              <a:effectLst>
                <a:outerShdw blurRad="38100" dist="38100" dir="2700000" algn="tl">
                  <a:srgbClr val="000000">
                    <a:alpha val="43137"/>
                  </a:srgbClr>
                </a:outerShdw>
              </a:effectLst>
              <a:latin typeface="+mn-ea"/>
              <a:ea typeface="+mn-ea"/>
            </a:endParaRPr>
          </a:p>
        </p:txBody>
      </p:sp>
      <p:sp>
        <p:nvSpPr>
          <p:cNvPr id="6" name="矩形标注 5"/>
          <p:cNvSpPr/>
          <p:nvPr/>
        </p:nvSpPr>
        <p:spPr>
          <a:xfrm>
            <a:off x="5436096" y="917409"/>
            <a:ext cx="3155168" cy="783399"/>
          </a:xfrm>
          <a:prstGeom prst="wedgeRectCallout">
            <a:avLst>
              <a:gd name="adj1" fmla="val -54059"/>
              <a:gd name="adj2" fmla="val 809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en-US" altLang="zh-CN" b="1" dirty="0">
                <a:solidFill>
                  <a:srgbClr val="0000FF"/>
                </a:solidFill>
                <a:effectLst>
                  <a:outerShdw blurRad="38100" dist="38100" dir="2700000" algn="tl">
                    <a:srgbClr val="000000">
                      <a:alpha val="43137"/>
                    </a:srgbClr>
                  </a:outerShdw>
                </a:effectLst>
                <a:latin typeface="+mn-ea"/>
              </a:rPr>
              <a:t>ECX</a:t>
            </a:r>
            <a:r>
              <a:rPr lang="zh-CN" altLang="en-US" b="1" dirty="0">
                <a:solidFill>
                  <a:srgbClr val="0000FF"/>
                </a:solidFill>
                <a:effectLst>
                  <a:outerShdw blurRad="38100" dist="38100" dir="2700000" algn="tl">
                    <a:srgbClr val="000000">
                      <a:alpha val="43137"/>
                    </a:srgbClr>
                  </a:outerShdw>
                </a:effectLst>
                <a:latin typeface="+mn-ea"/>
              </a:rPr>
              <a:t>传递</a:t>
            </a:r>
            <a:r>
              <a:rPr lang="en-US" altLang="zh-CN" b="1" dirty="0">
                <a:solidFill>
                  <a:srgbClr val="0000FF"/>
                </a:solidFill>
                <a:effectLst>
                  <a:outerShdw blurRad="38100" dist="38100" dir="2700000" algn="tl">
                    <a:srgbClr val="000000">
                      <a:alpha val="43137"/>
                    </a:srgbClr>
                  </a:outerShdw>
                </a:effectLst>
                <a:latin typeface="+mn-ea"/>
              </a:rPr>
              <a:t>x  ,   EDX</a:t>
            </a:r>
            <a:r>
              <a:rPr lang="zh-CN" altLang="en-US" b="1" dirty="0">
                <a:solidFill>
                  <a:srgbClr val="0000FF"/>
                </a:solidFill>
                <a:effectLst>
                  <a:outerShdw blurRad="38100" dist="38100" dir="2700000" algn="tl">
                    <a:srgbClr val="000000">
                      <a:alpha val="43137"/>
                    </a:srgbClr>
                  </a:outerShdw>
                </a:effectLst>
                <a:latin typeface="+mn-ea"/>
              </a:rPr>
              <a:t>传递</a:t>
            </a:r>
            <a:r>
              <a:rPr lang="en-US" altLang="zh-CN" b="1" dirty="0">
                <a:solidFill>
                  <a:srgbClr val="0000FF"/>
                </a:solidFill>
                <a:effectLst>
                  <a:outerShdw blurRad="38100" dist="38100" dir="2700000" algn="tl">
                    <a:srgbClr val="000000">
                      <a:alpha val="43137"/>
                    </a:srgbClr>
                  </a:outerShdw>
                </a:effectLst>
                <a:latin typeface="+mn-ea"/>
              </a:rPr>
              <a:t>y</a:t>
            </a:r>
          </a:p>
          <a:p>
            <a:pPr>
              <a:lnSpc>
                <a:spcPts val="2800"/>
              </a:lnSpc>
            </a:pPr>
            <a:r>
              <a:rPr lang="en-US" altLang="zh-CN" b="1" dirty="0">
                <a:solidFill>
                  <a:srgbClr val="0000FF"/>
                </a:solidFill>
                <a:effectLst>
                  <a:outerShdw blurRad="38100" dist="38100" dir="2700000" algn="tl">
                    <a:srgbClr val="000000">
                      <a:alpha val="43137"/>
                    </a:srgbClr>
                  </a:outerShdw>
                </a:effectLst>
                <a:latin typeface="+mn-ea"/>
              </a:rPr>
              <a:t>EAX</a:t>
            </a:r>
            <a:r>
              <a:rPr lang="zh-CN" altLang="en-US" b="1" dirty="0">
                <a:solidFill>
                  <a:srgbClr val="0000FF"/>
                </a:solidFill>
                <a:effectLst>
                  <a:outerShdw blurRad="38100" dist="38100" dir="2700000" algn="tl">
                    <a:srgbClr val="000000">
                      <a:alpha val="43137"/>
                    </a:srgbClr>
                  </a:outerShdw>
                </a:effectLst>
                <a:latin typeface="+mn-ea"/>
              </a:rPr>
              <a:t>作为变量</a:t>
            </a:r>
            <a:r>
              <a:rPr lang="en-US" altLang="zh-CN" b="1" dirty="0">
                <a:solidFill>
                  <a:srgbClr val="0000FF"/>
                </a:solidFill>
                <a:effectLst>
                  <a:outerShdw blurRad="38100" dist="38100" dir="2700000" algn="tl">
                    <a:srgbClr val="000000">
                      <a:alpha val="43137"/>
                    </a:srgbClr>
                  </a:outerShdw>
                </a:effectLst>
                <a:latin typeface="+mn-ea"/>
              </a:rPr>
              <a:t>z</a:t>
            </a:r>
            <a:endParaRPr lang="zh-CN" altLang="en-US"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142680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333375"/>
            <a:ext cx="8281988" cy="574675"/>
          </a:xfrm>
        </p:spPr>
        <p:txBody>
          <a:bodyPr/>
          <a:lstStyle/>
          <a:p>
            <a:pPr eaLnBrk="1" hangingPunct="1"/>
            <a:r>
              <a:rPr lang="en-US" altLang="zh-CN" b="1" dirty="0">
                <a:solidFill>
                  <a:srgbClr val="0000FF"/>
                </a:solidFill>
              </a:rPr>
              <a:t>2.7  </a:t>
            </a:r>
            <a:r>
              <a:rPr lang="zh-CN" altLang="en-US" b="1" dirty="0">
                <a:solidFill>
                  <a:srgbClr val="0000FF"/>
                </a:solidFill>
              </a:rPr>
              <a:t>堆栈和堆栈操作</a:t>
            </a:r>
            <a:endParaRPr lang="zh-CN" altLang="en-US" dirty="0"/>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3076" name="Text Box 4"/>
          <p:cNvSpPr txBox="1">
            <a:spLocks noChangeArrowheads="1"/>
          </p:cNvSpPr>
          <p:nvPr/>
        </p:nvSpPr>
        <p:spPr bwMode="auto">
          <a:xfrm>
            <a:off x="611188" y="1332434"/>
            <a:ext cx="7921625"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2.7.1  </a:t>
            </a:r>
            <a:r>
              <a:rPr lang="zh-CN" altLang="en-US" sz="2800" b="1" dirty="0">
                <a:solidFill>
                  <a:srgbClr val="0000FF"/>
                </a:solidFill>
                <a:latin typeface="微软雅黑" panose="020B0503020204020204" pitchFamily="34" charset="-122"/>
                <a:ea typeface="微软雅黑" panose="020B0503020204020204" pitchFamily="34" charset="-122"/>
              </a:rPr>
              <a:t>堆栈</a:t>
            </a:r>
          </a:p>
          <a:p>
            <a:pPr algn="just" eaLnBrk="1" hangingPunct="1">
              <a:lnSpc>
                <a:spcPts val="3600"/>
              </a:lnSpc>
              <a:spcBef>
                <a:spcPts val="1800"/>
              </a:spcBef>
            </a:pPr>
            <a:r>
              <a:rPr lang="en-US" altLang="zh-CN" sz="2800" b="1" dirty="0">
                <a:solidFill>
                  <a:srgbClr val="0000FF"/>
                </a:solidFill>
                <a:latin typeface="微软雅黑" panose="020B0503020204020204" pitchFamily="34" charset="-122"/>
                <a:ea typeface="微软雅黑" panose="020B0503020204020204" pitchFamily="34" charset="-122"/>
              </a:rPr>
              <a:t>2.7.2  </a:t>
            </a:r>
            <a:r>
              <a:rPr lang="zh-CN" altLang="en-US" sz="2800" b="1" dirty="0">
                <a:solidFill>
                  <a:srgbClr val="0000FF"/>
                </a:solidFill>
                <a:latin typeface="微软雅黑" panose="020B0503020204020204" pitchFamily="34" charset="-122"/>
                <a:ea typeface="微软雅黑" panose="020B0503020204020204" pitchFamily="34" charset="-122"/>
              </a:rPr>
              <a:t>堆栈操作指令</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sp>
        <p:nvSpPr>
          <p:cNvPr id="6" name="云形标注 5"/>
          <p:cNvSpPr/>
          <p:nvPr/>
        </p:nvSpPr>
        <p:spPr>
          <a:xfrm>
            <a:off x="4571999" y="1823627"/>
            <a:ext cx="4104457" cy="2232248"/>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pPr>
            <a:r>
              <a:rPr lang="zh-CN" altLang="en-US" sz="2400" b="1" dirty="0">
                <a:solidFill>
                  <a:srgbClr val="0000FF"/>
                </a:solidFill>
                <a:effectLst>
                  <a:outerShdw blurRad="38100" dist="38100" dir="2700000" algn="tl">
                    <a:srgbClr val="000000">
                      <a:alpha val="43137"/>
                    </a:srgbClr>
                  </a:outerShdw>
                </a:effectLst>
              </a:rPr>
              <a:t>汇编语言中的</a:t>
            </a:r>
            <a:r>
              <a:rPr lang="zh-CN" altLang="en-US" sz="2400" b="1" dirty="0">
                <a:solidFill>
                  <a:srgbClr val="FF0000"/>
                </a:solidFill>
                <a:effectLst>
                  <a:outerShdw blurRad="38100" dist="38100" dir="2700000" algn="tl">
                    <a:srgbClr val="000000">
                      <a:alpha val="43137"/>
                    </a:srgbClr>
                  </a:outerShdw>
                </a:effectLst>
              </a:rPr>
              <a:t>堆栈，</a:t>
            </a:r>
            <a:r>
              <a:rPr lang="zh-CN" altLang="en-US" sz="2400" b="1" dirty="0">
                <a:solidFill>
                  <a:srgbClr val="0000FF"/>
                </a:solidFill>
                <a:effectLst>
                  <a:outerShdw blurRad="38100" dist="38100" dir="2700000" algn="tl">
                    <a:srgbClr val="000000">
                      <a:alpha val="43137"/>
                    </a:srgbClr>
                  </a:outerShdw>
                </a:effectLst>
              </a:rPr>
              <a:t>就是高级语言中的</a:t>
            </a:r>
            <a:r>
              <a:rPr lang="zh-CN" altLang="en-US" sz="2400" b="1" dirty="0">
                <a:solidFill>
                  <a:srgbClr val="FF0000"/>
                </a:solidFill>
                <a:effectLst>
                  <a:outerShdw blurRad="38100" dist="38100" dir="2700000" algn="tl">
                    <a:srgbClr val="000000">
                      <a:alpha val="43137"/>
                    </a:srgbClr>
                  </a:outerShdw>
                </a:effectLst>
              </a:rPr>
              <a:t>栈</a:t>
            </a:r>
          </a:p>
        </p:txBody>
      </p:sp>
    </p:spTree>
    <p:extLst>
      <p:ext uri="{BB962C8B-B14F-4D97-AF65-F5344CB8AC3E}">
        <p14:creationId xmlns:p14="http://schemas.microsoft.com/office/powerpoint/2010/main" val="387048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918411"/>
            <a:ext cx="7992888" cy="3785652"/>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程序的运行与堆栈有密切关系：</a:t>
            </a:r>
            <a:endParaRPr lang="en-US" altLang="zh-CN" sz="2400" b="1" dirty="0">
              <a:solidFill>
                <a:srgbClr val="000000"/>
              </a:solidFill>
            </a:endParaRPr>
          </a:p>
          <a:p>
            <a:pPr marL="800100" lvl="1" indent="-342900">
              <a:lnSpc>
                <a:spcPts val="3600"/>
              </a:lnSpc>
              <a:spcBef>
                <a:spcPts val="1200"/>
              </a:spcBef>
              <a:buFont typeface="Wingdings" panose="05000000000000000000" pitchFamily="2" charset="2"/>
              <a:buChar char="l"/>
            </a:pPr>
            <a:r>
              <a:rPr lang="en-US" altLang="zh-CN" sz="2400" b="1" dirty="0">
                <a:solidFill>
                  <a:srgbClr val="000000"/>
                </a:solidFill>
              </a:rPr>
              <a:t>CPU</a:t>
            </a:r>
            <a:r>
              <a:rPr lang="zh-CN" altLang="en-US" sz="2400" b="1" dirty="0">
                <a:solidFill>
                  <a:srgbClr val="000000"/>
                </a:solidFill>
              </a:rPr>
              <a:t>在运行程序期间往往需要利用堆栈保存某些关键信息</a:t>
            </a:r>
            <a:endParaRPr lang="en-US" altLang="zh-CN" sz="2400" b="1" dirty="0">
              <a:solidFill>
                <a:srgbClr val="000000"/>
              </a:solidFill>
            </a:endParaRPr>
          </a:p>
          <a:p>
            <a:pPr marL="800100" lvl="1" indent="-342900">
              <a:lnSpc>
                <a:spcPts val="3600"/>
              </a:lnSpc>
              <a:spcBef>
                <a:spcPts val="1200"/>
              </a:spcBef>
              <a:buFont typeface="Wingdings" panose="05000000000000000000" pitchFamily="2" charset="2"/>
              <a:buChar char="l"/>
            </a:pPr>
            <a:r>
              <a:rPr lang="zh-CN" altLang="en-US" sz="2400" b="1" dirty="0">
                <a:solidFill>
                  <a:srgbClr val="000000"/>
                </a:solidFill>
              </a:rPr>
              <a:t>程序自身也经常会利用堆栈临时保存一些数据</a:t>
            </a:r>
            <a:endParaRPr lang="en-US" altLang="zh-CN" sz="2400" b="1" dirty="0">
              <a:solidFill>
                <a:srgbClr val="000000"/>
              </a:solidFill>
            </a:endParaRPr>
          </a:p>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所谓</a:t>
            </a:r>
            <a:r>
              <a:rPr lang="zh-CN" altLang="en-US" sz="2400" b="1" dirty="0">
                <a:solidFill>
                  <a:srgbClr val="0000FF"/>
                </a:solidFill>
                <a:latin typeface="微软雅黑" panose="020B0503020204020204" pitchFamily="34" charset="-122"/>
                <a:ea typeface="微软雅黑" panose="020B0503020204020204" pitchFamily="34" charset="-122"/>
              </a:rPr>
              <a:t>堆栈</a:t>
            </a:r>
            <a:r>
              <a:rPr lang="zh-CN" altLang="en-US" sz="2400" b="1" dirty="0">
                <a:solidFill>
                  <a:srgbClr val="000000"/>
                </a:solidFill>
              </a:rPr>
              <a:t>其实就是一段内存区域，只是对它的访问操作仅限于一端进行。地址较大的一端被称为</a:t>
            </a:r>
            <a:r>
              <a:rPr lang="zh-CN" altLang="en-US" sz="2400" b="1" dirty="0">
                <a:solidFill>
                  <a:srgbClr val="C00000"/>
                </a:solidFill>
                <a:effectLst>
                  <a:outerShdw blurRad="38100" dist="38100" dir="2700000" algn="tl">
                    <a:srgbClr val="000000">
                      <a:alpha val="43137"/>
                    </a:srgbClr>
                  </a:outerShdw>
                </a:effectLst>
              </a:rPr>
              <a:t>栈底</a:t>
            </a:r>
            <a:r>
              <a:rPr lang="zh-CN" altLang="en-US" sz="2400" b="1" dirty="0">
                <a:solidFill>
                  <a:srgbClr val="000000"/>
                </a:solidFill>
              </a:rPr>
              <a:t>，地址较小的一端被称为</a:t>
            </a:r>
            <a:r>
              <a:rPr lang="zh-CN" altLang="en-US" sz="2400" b="1" dirty="0">
                <a:solidFill>
                  <a:srgbClr val="C00000"/>
                </a:solidFill>
                <a:effectLst>
                  <a:outerShdw blurRad="38100" dist="38100" dir="2700000" algn="tl">
                    <a:srgbClr val="000000">
                      <a:alpha val="43137"/>
                    </a:srgbClr>
                  </a:outerShdw>
                </a:effectLst>
              </a:rPr>
              <a:t>栈顶</a:t>
            </a:r>
            <a:r>
              <a:rPr lang="zh-CN" altLang="en-US" sz="2400" b="1" dirty="0">
                <a:solidFill>
                  <a:srgbClr val="000000"/>
                </a:solidFill>
              </a:rPr>
              <a:t>。</a:t>
            </a:r>
            <a:endParaRPr lang="en-US" altLang="zh-CN" sz="2400" b="1" dirty="0">
              <a:solidFill>
                <a:srgbClr val="00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堆栈</a:t>
            </a:r>
          </a:p>
        </p:txBody>
      </p:sp>
    </p:spTree>
    <p:extLst>
      <p:ext uri="{BB962C8B-B14F-4D97-AF65-F5344CB8AC3E}">
        <p14:creationId xmlns:p14="http://schemas.microsoft.com/office/powerpoint/2010/main" val="3628503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772816"/>
            <a:ext cx="7992888" cy="2554545"/>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a:solidFill>
                  <a:srgbClr val="FF0000"/>
                </a:solidFill>
                <a:effectLst>
                  <a:outerShdw blurRad="38100" dist="38100" dir="2700000" algn="tl">
                    <a:srgbClr val="000000">
                      <a:alpha val="43137"/>
                    </a:srgbClr>
                  </a:outerShdw>
                </a:effectLst>
              </a:rPr>
              <a:t>堆栈操作遵守“后进先出”的原则，所有数据的存入和取出都在栈顶进行</a:t>
            </a:r>
            <a:r>
              <a:rPr lang="zh-CN" altLang="en-US" sz="2400" b="1" dirty="0">
                <a:solidFill>
                  <a:srgbClr val="000000"/>
                </a:solidFill>
              </a:rPr>
              <a:t>。</a:t>
            </a:r>
            <a:endParaRPr lang="en-US" altLang="zh-CN" sz="2400" b="1" dirty="0">
              <a:solidFill>
                <a:srgbClr val="000000"/>
              </a:solidFill>
            </a:endParaRPr>
          </a:p>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把存入数据的操作称为</a:t>
            </a:r>
            <a:r>
              <a:rPr lang="zh-CN" altLang="en-US" sz="2400" b="1" dirty="0">
                <a:solidFill>
                  <a:srgbClr val="0000FF"/>
                </a:solidFill>
                <a:latin typeface="微软雅黑" panose="020B0503020204020204" pitchFamily="34" charset="-122"/>
                <a:ea typeface="微软雅黑" panose="020B0503020204020204" pitchFamily="34" charset="-122"/>
              </a:rPr>
              <a:t>进栈操作</a:t>
            </a:r>
            <a:r>
              <a:rPr lang="zh-CN" altLang="en-US" sz="2400" b="1" dirty="0">
                <a:solidFill>
                  <a:srgbClr val="000000"/>
                </a:solidFill>
              </a:rPr>
              <a:t>，把取出数据的操作称为</a:t>
            </a:r>
            <a:r>
              <a:rPr lang="zh-CN" altLang="en-US" sz="2400" b="1" dirty="0">
                <a:solidFill>
                  <a:srgbClr val="0000FF"/>
                </a:solidFill>
                <a:latin typeface="微软雅黑" panose="020B0503020204020204" pitchFamily="34" charset="-122"/>
                <a:ea typeface="微软雅黑" panose="020B0503020204020204" pitchFamily="34" charset="-122"/>
              </a:rPr>
              <a:t>出栈操作</a:t>
            </a:r>
            <a:r>
              <a:rPr lang="zh-CN" altLang="en-US" sz="2400" b="1" dirty="0">
                <a:solidFill>
                  <a:srgbClr val="000000"/>
                </a:solidFill>
              </a:rPr>
              <a:t>。进栈操作也称为</a:t>
            </a:r>
            <a:r>
              <a:rPr lang="zh-CN" altLang="en-US" sz="2400" b="1" dirty="0">
                <a:solidFill>
                  <a:srgbClr val="0000FF"/>
                </a:solidFill>
                <a:latin typeface="微软雅黑" panose="020B0503020204020204" pitchFamily="34" charset="-122"/>
                <a:ea typeface="微软雅黑" panose="020B0503020204020204" pitchFamily="34" charset="-122"/>
              </a:rPr>
              <a:t>压栈操作</a:t>
            </a:r>
            <a:r>
              <a:rPr lang="zh-CN" altLang="en-US" sz="2400" b="1" dirty="0">
                <a:solidFill>
                  <a:srgbClr val="000000"/>
                </a:solidFill>
              </a:rPr>
              <a:t>，出栈操作也称为</a:t>
            </a:r>
            <a:r>
              <a:rPr lang="zh-CN" altLang="en-US" sz="2400" b="1" dirty="0">
                <a:solidFill>
                  <a:srgbClr val="0000FF"/>
                </a:solidFill>
                <a:latin typeface="微软雅黑" panose="020B0503020204020204" pitchFamily="34" charset="-122"/>
                <a:ea typeface="微软雅黑" panose="020B0503020204020204" pitchFamily="34" charset="-122"/>
              </a:rPr>
              <a:t>弹出操作</a:t>
            </a:r>
            <a:r>
              <a:rPr lang="zh-CN" altLang="en-US" sz="2400" b="1" dirty="0">
                <a:solidFill>
                  <a:srgbClr val="000000"/>
                </a:solidFill>
              </a:rPr>
              <a:t>。</a:t>
            </a:r>
            <a:endParaRPr lang="en-US" altLang="zh-CN" sz="2400" b="1" dirty="0">
              <a:solidFill>
                <a:srgbClr val="00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堆栈</a:t>
            </a:r>
          </a:p>
        </p:txBody>
      </p:sp>
    </p:spTree>
    <p:extLst>
      <p:ext uri="{BB962C8B-B14F-4D97-AF65-F5344CB8AC3E}">
        <p14:creationId xmlns:p14="http://schemas.microsoft.com/office/powerpoint/2010/main" val="795810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628800"/>
            <a:ext cx="7992888" cy="2092881"/>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堆栈段寄存器</a:t>
            </a:r>
            <a:r>
              <a:rPr lang="en-US" altLang="zh-CN" sz="2400" b="1" dirty="0">
                <a:solidFill>
                  <a:srgbClr val="000000"/>
                </a:solidFill>
              </a:rPr>
              <a:t>SS</a:t>
            </a:r>
            <a:r>
              <a:rPr lang="zh-CN" altLang="en-US" sz="2400" b="1" dirty="0">
                <a:solidFill>
                  <a:srgbClr val="000000"/>
                </a:solidFill>
              </a:rPr>
              <a:t>含有当前堆栈段的段号，</a:t>
            </a:r>
            <a:r>
              <a:rPr lang="en-US" altLang="zh-CN" sz="2400" b="1" dirty="0">
                <a:solidFill>
                  <a:srgbClr val="000000"/>
                </a:solidFill>
              </a:rPr>
              <a:t>SS</a:t>
            </a:r>
            <a:r>
              <a:rPr lang="zh-CN" altLang="en-US" sz="2400" b="1" dirty="0">
                <a:solidFill>
                  <a:srgbClr val="000000"/>
                </a:solidFill>
              </a:rPr>
              <a:t>指示堆栈所在内存区域的位置</a:t>
            </a:r>
            <a:endParaRPr lang="en-US" altLang="zh-CN" sz="2400" b="1" dirty="0">
              <a:solidFill>
                <a:srgbClr val="000000"/>
              </a:solidFill>
            </a:endParaRPr>
          </a:p>
          <a:p>
            <a:pPr marL="342900" indent="-342900">
              <a:lnSpc>
                <a:spcPts val="3600"/>
              </a:lnSpc>
              <a:spcBef>
                <a:spcPts val="1200"/>
              </a:spcBef>
              <a:buFont typeface="Wingdings" panose="05000000000000000000" pitchFamily="2" charset="2"/>
              <a:buChar char="ü"/>
            </a:pPr>
            <a:r>
              <a:rPr lang="zh-CN" altLang="en-US" sz="2400" b="1" dirty="0">
                <a:solidFill>
                  <a:srgbClr val="FF0000"/>
                </a:solidFill>
                <a:effectLst>
                  <a:outerShdw blurRad="38100" dist="38100" dir="2700000" algn="tl">
                    <a:srgbClr val="000000">
                      <a:alpha val="43137"/>
                    </a:srgbClr>
                  </a:outerShdw>
                </a:effectLst>
              </a:rPr>
              <a:t>堆栈指针寄存器</a:t>
            </a:r>
            <a:r>
              <a:rPr lang="en-US" altLang="zh-CN" sz="2400" b="1" dirty="0">
                <a:solidFill>
                  <a:srgbClr val="FF0000"/>
                </a:solidFill>
                <a:effectLst>
                  <a:outerShdw blurRad="38100" dist="38100" dir="2700000" algn="tl">
                    <a:srgbClr val="000000">
                      <a:alpha val="43137"/>
                    </a:srgbClr>
                  </a:outerShdw>
                </a:effectLst>
              </a:rPr>
              <a:t>ESP</a:t>
            </a:r>
            <a:r>
              <a:rPr lang="zh-CN" altLang="en-US" sz="2400" b="1" dirty="0">
                <a:solidFill>
                  <a:srgbClr val="FF0000"/>
                </a:solidFill>
                <a:effectLst>
                  <a:outerShdw blurRad="38100" dist="38100" dir="2700000" algn="tl">
                    <a:srgbClr val="000000">
                      <a:alpha val="43137"/>
                    </a:srgbClr>
                  </a:outerShdw>
                </a:effectLst>
              </a:rPr>
              <a:t>含有栈顶的偏移</a:t>
            </a:r>
            <a:r>
              <a:rPr lang="zh-CN" altLang="en-US" sz="2400" b="1" dirty="0">
                <a:solidFill>
                  <a:srgbClr val="000000"/>
                </a:solidFill>
              </a:rPr>
              <a:t>（有效地址），</a:t>
            </a:r>
            <a:r>
              <a:rPr lang="en-US" altLang="zh-CN" sz="2400" b="1" dirty="0">
                <a:solidFill>
                  <a:srgbClr val="FF0000"/>
                </a:solidFill>
                <a:effectLst>
                  <a:outerShdw blurRad="38100" dist="38100" dir="2700000" algn="tl">
                    <a:srgbClr val="000000">
                      <a:alpha val="43137"/>
                    </a:srgbClr>
                  </a:outerShdw>
                </a:effectLst>
              </a:rPr>
              <a:t>ESP</a:t>
            </a:r>
            <a:r>
              <a:rPr lang="zh-CN" altLang="en-US" sz="2400" b="1" dirty="0">
                <a:solidFill>
                  <a:srgbClr val="FF0000"/>
                </a:solidFill>
                <a:effectLst>
                  <a:outerShdw blurRad="38100" dist="38100" dir="2700000" algn="tl">
                    <a:srgbClr val="000000">
                      <a:alpha val="43137"/>
                    </a:srgbClr>
                  </a:outerShdw>
                </a:effectLst>
              </a:rPr>
              <a:t>指向栈顶</a:t>
            </a:r>
            <a:endParaRPr lang="en-US" altLang="zh-CN" sz="2400" b="1" dirty="0">
              <a:solidFill>
                <a:srgbClr val="FF0000"/>
              </a:solidFill>
              <a:effectLst>
                <a:outerShdw blurRad="38100" dist="38100" dir="2700000" algn="tl">
                  <a:srgbClr val="000000">
                    <a:alpha val="43137"/>
                  </a:srgbClr>
                </a:outerShdw>
              </a:effectLst>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堆栈</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827284160"/>
              </p:ext>
            </p:extLst>
          </p:nvPr>
        </p:nvGraphicFramePr>
        <p:xfrm>
          <a:off x="539551" y="3918412"/>
          <a:ext cx="6693467" cy="2678940"/>
        </p:xfrm>
        <a:graphic>
          <a:graphicData uri="http://schemas.openxmlformats.org/presentationml/2006/ole">
            <mc:AlternateContent xmlns:mc="http://schemas.openxmlformats.org/markup-compatibility/2006">
              <mc:Choice xmlns:v="urn:schemas-microsoft-com:vml" Requires="v">
                <p:oleObj name="Visio" r:id="rId3" imgW="5476135" imgH="2190060" progId="Visio.Drawing.11">
                  <p:embed/>
                </p:oleObj>
              </mc:Choice>
              <mc:Fallback>
                <p:oleObj name="Visio" r:id="rId3" imgW="5476135" imgH="2190060" progId="Visio.Drawing.11">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1" y="3918412"/>
                        <a:ext cx="6693467" cy="2678940"/>
                      </a:xfrm>
                      <a:prstGeom prst="rect">
                        <a:avLst/>
                      </a:prstGeom>
                      <a:noFill/>
                    </p:spPr>
                  </p:pic>
                </p:oleObj>
              </mc:Fallback>
            </mc:AlternateContent>
          </a:graphicData>
        </a:graphic>
      </p:graphicFrame>
    </p:spTree>
    <p:extLst>
      <p:ext uri="{BB962C8B-B14F-4D97-AF65-F5344CB8AC3E}">
        <p14:creationId xmlns:p14="http://schemas.microsoft.com/office/powerpoint/2010/main" val="275483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2.6.1  </a:t>
            </a:r>
            <a:r>
              <a:rPr lang="zh-CN" altLang="en-US" sz="3600" b="1" dirty="0">
                <a:solidFill>
                  <a:srgbClr val="0000FF"/>
                </a:solidFill>
                <a:latin typeface="微软雅黑" panose="020B0503020204020204" pitchFamily="34" charset="-122"/>
                <a:ea typeface="微软雅黑" panose="020B0503020204020204" pitchFamily="34" charset="-122"/>
              </a:rPr>
              <a:t>指令指针寄存器</a:t>
            </a:r>
          </a:p>
        </p:txBody>
      </p:sp>
      <p:sp>
        <p:nvSpPr>
          <p:cNvPr id="2" name="矩形 1"/>
          <p:cNvSpPr/>
          <p:nvPr/>
        </p:nvSpPr>
        <p:spPr>
          <a:xfrm>
            <a:off x="605677" y="1700808"/>
            <a:ext cx="7992888" cy="4401205"/>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en-US" altLang="zh-CN" sz="2400" b="1" dirty="0">
                <a:latin typeface="+mn-ea"/>
                <a:ea typeface="+mn-ea"/>
              </a:rPr>
              <a:t>IA-32</a:t>
            </a:r>
            <a:r>
              <a:rPr lang="zh-CN" altLang="en-US" sz="2400" b="1" dirty="0">
                <a:latin typeface="+mn-ea"/>
                <a:ea typeface="+mn-ea"/>
              </a:rPr>
              <a:t>系列</a:t>
            </a:r>
            <a:r>
              <a:rPr lang="en-US" altLang="zh-CN" sz="2400" b="1" dirty="0">
                <a:latin typeface="+mn-ea"/>
                <a:ea typeface="+mn-ea"/>
              </a:rPr>
              <a:t>CPU</a:t>
            </a:r>
            <a:r>
              <a:rPr lang="zh-CN" altLang="en-US" sz="2400" b="1" dirty="0">
                <a:solidFill>
                  <a:srgbClr val="FF0000"/>
                </a:solidFill>
                <a:effectLst>
                  <a:outerShdw blurRad="38100" dist="38100" dir="2700000" algn="tl">
                    <a:srgbClr val="000000">
                      <a:alpha val="43137"/>
                    </a:srgbClr>
                  </a:outerShdw>
                </a:effectLst>
                <a:latin typeface="+mn-ea"/>
                <a:ea typeface="+mn-ea"/>
              </a:rPr>
              <a:t>有一个</a:t>
            </a:r>
            <a:r>
              <a:rPr lang="en-US" altLang="zh-CN" sz="2400" b="1" dirty="0">
                <a:solidFill>
                  <a:srgbClr val="FF0000"/>
                </a:solidFill>
                <a:effectLst>
                  <a:outerShdw blurRad="38100" dist="38100" dir="2700000" algn="tl">
                    <a:srgbClr val="000000">
                      <a:alpha val="43137"/>
                    </a:srgbClr>
                  </a:outerShdw>
                </a:effectLst>
                <a:latin typeface="+mn-ea"/>
                <a:ea typeface="+mn-ea"/>
              </a:rPr>
              <a:t>32</a:t>
            </a:r>
            <a:r>
              <a:rPr lang="zh-CN" altLang="en-US" sz="2400" b="1" dirty="0">
                <a:solidFill>
                  <a:srgbClr val="FF0000"/>
                </a:solidFill>
                <a:effectLst>
                  <a:outerShdw blurRad="38100" dist="38100" dir="2700000" algn="tl">
                    <a:srgbClr val="000000">
                      <a:alpha val="43137"/>
                    </a:srgbClr>
                  </a:outerShdw>
                </a:effectLst>
                <a:latin typeface="+mn-ea"/>
                <a:ea typeface="+mn-ea"/>
              </a:rPr>
              <a:t>位的指令指针寄存器</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EIP</a:t>
            </a:r>
          </a:p>
          <a:p>
            <a:pPr marL="342900" indent="-342900">
              <a:lnSpc>
                <a:spcPts val="3600"/>
              </a:lnSpc>
              <a:spcBef>
                <a:spcPts val="1200"/>
              </a:spcBef>
              <a:buFont typeface="Wingdings" panose="05000000000000000000" pitchFamily="2" charset="2"/>
              <a:buChar char="ü"/>
            </a:pPr>
            <a:r>
              <a:rPr lang="zh-CN" altLang="en-US" sz="2400" b="1" dirty="0">
                <a:latin typeface="+mn-ea"/>
                <a:ea typeface="+mn-ea"/>
              </a:rPr>
              <a:t>它是早先</a:t>
            </a:r>
            <a:r>
              <a:rPr lang="en-US" altLang="zh-CN" sz="2400" b="1" dirty="0">
                <a:latin typeface="+mn-ea"/>
                <a:ea typeface="+mn-ea"/>
              </a:rPr>
              <a:t>8086CPU</a:t>
            </a:r>
            <a:r>
              <a:rPr lang="zh-CN" altLang="en-US" sz="2400" b="1" dirty="0">
                <a:latin typeface="+mn-ea"/>
                <a:ea typeface="+mn-ea"/>
              </a:rPr>
              <a:t>指令指针寄存器</a:t>
            </a:r>
            <a:r>
              <a:rPr lang="en-US" altLang="zh-CN" sz="2400" b="1" dirty="0">
                <a:latin typeface="微软雅黑" panose="020B0503020204020204" pitchFamily="34" charset="-122"/>
                <a:ea typeface="微软雅黑" panose="020B0503020204020204" pitchFamily="34" charset="-122"/>
              </a:rPr>
              <a:t>IP</a:t>
            </a:r>
            <a:r>
              <a:rPr lang="zh-CN" altLang="en-US" sz="2400" b="1" dirty="0">
                <a:latin typeface="+mn-ea"/>
                <a:ea typeface="+mn-ea"/>
              </a:rPr>
              <a:t>的扩展</a:t>
            </a:r>
          </a:p>
          <a:p>
            <a:pPr marL="342900" indent="-342900">
              <a:lnSpc>
                <a:spcPts val="3600"/>
              </a:lnSpc>
              <a:spcBef>
                <a:spcPts val="1200"/>
              </a:spcBef>
              <a:buFont typeface="Wingdings" panose="05000000000000000000" pitchFamily="2" charset="2"/>
              <a:buChar char="ü"/>
            </a:pPr>
            <a:r>
              <a:rPr lang="zh-CN" altLang="en-US" sz="2400" b="1" dirty="0">
                <a:solidFill>
                  <a:srgbClr val="FF0000"/>
                </a:solidFill>
                <a:effectLst>
                  <a:outerShdw blurRad="38100" dist="38100" dir="2700000" algn="tl">
                    <a:srgbClr val="000000">
                      <a:alpha val="43137"/>
                    </a:srgbClr>
                  </a:outerShdw>
                </a:effectLst>
                <a:latin typeface="+mn-ea"/>
                <a:ea typeface="+mn-ea"/>
              </a:rPr>
              <a:t>由</a:t>
            </a:r>
            <a:r>
              <a:rPr lang="en-US" altLang="zh-CN" sz="2000" b="1" dirty="0">
                <a:solidFill>
                  <a:srgbClr val="FF0000"/>
                </a:solidFill>
                <a:effectLst>
                  <a:outerShdw blurRad="38100" dist="38100" dir="2700000" algn="tl">
                    <a:srgbClr val="000000">
                      <a:alpha val="43137"/>
                    </a:srgbClr>
                  </a:outerShdw>
                </a:effectLst>
                <a:latin typeface="+mn-ea"/>
                <a:ea typeface="+mn-ea"/>
              </a:rPr>
              <a:t>CS</a:t>
            </a:r>
            <a:r>
              <a:rPr lang="zh-CN" altLang="en-US" sz="2400" b="1" dirty="0">
                <a:solidFill>
                  <a:srgbClr val="FF0000"/>
                </a:solidFill>
                <a:effectLst>
                  <a:outerShdw blurRad="38100" dist="38100" dir="2700000" algn="tl">
                    <a:srgbClr val="000000">
                      <a:alpha val="43137"/>
                    </a:srgbClr>
                  </a:outerShdw>
                </a:effectLst>
                <a:latin typeface="+mn-ea"/>
                <a:ea typeface="+mn-ea"/>
              </a:rPr>
              <a:t>和</a:t>
            </a:r>
            <a:r>
              <a:rPr lang="en-US" altLang="zh-CN" sz="2000" b="1" dirty="0">
                <a:solidFill>
                  <a:srgbClr val="FF0000"/>
                </a:solidFill>
                <a:effectLst>
                  <a:outerShdw blurRad="38100" dist="38100" dir="2700000" algn="tl">
                    <a:srgbClr val="000000">
                      <a:alpha val="43137"/>
                    </a:srgbClr>
                  </a:outerShdw>
                </a:effectLst>
                <a:latin typeface="+mn-ea"/>
                <a:ea typeface="+mn-ea"/>
              </a:rPr>
              <a:t>EIP</a:t>
            </a:r>
            <a:r>
              <a:rPr lang="zh-CN" altLang="en-US" sz="2400" b="1" dirty="0">
                <a:solidFill>
                  <a:srgbClr val="FF0000"/>
                </a:solidFill>
                <a:effectLst>
                  <a:outerShdw blurRad="38100" dist="38100" dir="2700000" algn="tl">
                    <a:srgbClr val="000000">
                      <a:alpha val="43137"/>
                    </a:srgbClr>
                  </a:outerShdw>
                </a:effectLst>
                <a:latin typeface="+mn-ea"/>
                <a:ea typeface="+mn-ea"/>
              </a:rPr>
              <a:t>确定所取指令的存储单元地址</a:t>
            </a:r>
            <a:r>
              <a:rPr lang="zh-CN" altLang="en-US" sz="2400" b="1" dirty="0">
                <a:latin typeface="+mn-ea"/>
                <a:ea typeface="+mn-ea"/>
              </a:rPr>
              <a:t>。</a:t>
            </a:r>
            <a:r>
              <a:rPr lang="en-US" altLang="zh-CN" sz="2400" b="1" dirty="0">
                <a:latin typeface="微软雅黑" panose="020B0503020204020204" pitchFamily="34" charset="-122"/>
                <a:ea typeface="微软雅黑" panose="020B0503020204020204" pitchFamily="34" charset="-122"/>
              </a:rPr>
              <a:t>CS</a:t>
            </a:r>
            <a:r>
              <a:rPr lang="zh-CN" altLang="en-US" sz="2400" b="1" dirty="0">
                <a:latin typeface="+mn-ea"/>
                <a:ea typeface="+mn-ea"/>
              </a:rPr>
              <a:t>给出当前代码段的段号，</a:t>
            </a:r>
            <a:r>
              <a:rPr lang="zh-CN" altLang="en-US" sz="2400" b="1" dirty="0">
                <a:solidFill>
                  <a:srgbClr val="FF0000"/>
                </a:solidFill>
                <a:effectLst>
                  <a:outerShdw blurRad="38100" dist="38100" dir="2700000" algn="tl">
                    <a:srgbClr val="000000">
                      <a:alpha val="43137"/>
                    </a:srgbClr>
                  </a:outerShdw>
                </a:effectLst>
                <a:latin typeface="+mn-ea"/>
                <a:ea typeface="+mn-ea"/>
              </a:rPr>
              <a:t>指令指针寄存器</a:t>
            </a:r>
            <a:r>
              <a:rPr lang="en-US" altLang="zh-CN"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EIP</a:t>
            </a:r>
            <a:r>
              <a:rPr lang="zh-CN" altLang="en-US" sz="2400" b="1" dirty="0">
                <a:solidFill>
                  <a:srgbClr val="FF0000"/>
                </a:solidFill>
                <a:effectLst>
                  <a:outerShdw blurRad="38100" dist="38100" dir="2700000" algn="tl">
                    <a:srgbClr val="000000">
                      <a:alpha val="43137"/>
                    </a:srgbClr>
                  </a:outerShdw>
                </a:effectLst>
                <a:latin typeface="+mn-ea"/>
                <a:ea typeface="+mn-ea"/>
              </a:rPr>
              <a:t>给出偏移</a:t>
            </a:r>
            <a:endParaRPr lang="en-US" altLang="zh-CN" sz="2400" b="1" dirty="0">
              <a:solidFill>
                <a:srgbClr val="FF0000"/>
              </a:solidFill>
              <a:effectLst>
                <a:outerShdw blurRad="38100" dist="38100" dir="2700000" algn="tl">
                  <a:srgbClr val="000000">
                    <a:alpha val="43137"/>
                  </a:srgbClr>
                </a:outerShdw>
              </a:effectLst>
              <a:latin typeface="+mn-ea"/>
              <a:ea typeface="+mn-ea"/>
            </a:endParaRPr>
          </a:p>
          <a:p>
            <a:pPr marL="342900" indent="-342900">
              <a:lnSpc>
                <a:spcPts val="3600"/>
              </a:lnSpc>
              <a:spcBef>
                <a:spcPts val="1200"/>
              </a:spcBef>
              <a:buFont typeface="Wingdings" panose="05000000000000000000" pitchFamily="2" charset="2"/>
              <a:buChar char="ü"/>
            </a:pPr>
            <a:r>
              <a:rPr lang="zh-CN" altLang="en-US" sz="2400" b="1" dirty="0">
                <a:latin typeface="+mn-ea"/>
                <a:ea typeface="+mn-ea"/>
              </a:rPr>
              <a:t>如果代码段起始地址是</a:t>
            </a:r>
            <a:r>
              <a:rPr lang="en-US" altLang="zh-CN" sz="2400" b="1" dirty="0">
                <a:latin typeface="+mn-ea"/>
                <a:ea typeface="+mn-ea"/>
              </a:rPr>
              <a:t>0</a:t>
            </a:r>
            <a:r>
              <a:rPr lang="zh-CN" altLang="en-US" sz="2400" b="1" dirty="0">
                <a:latin typeface="+mn-ea"/>
                <a:ea typeface="+mn-ea"/>
              </a:rPr>
              <a:t>，则</a:t>
            </a:r>
            <a:r>
              <a:rPr lang="en-US" altLang="zh-CN" sz="2400" b="1" dirty="0">
                <a:solidFill>
                  <a:srgbClr val="0000FF"/>
                </a:solidFill>
                <a:latin typeface="微软雅黑" panose="020B0503020204020204" pitchFamily="34" charset="-122"/>
                <a:ea typeface="微软雅黑" panose="020B0503020204020204" pitchFamily="34" charset="-122"/>
              </a:rPr>
              <a:t>EIP</a:t>
            </a:r>
            <a:r>
              <a:rPr lang="zh-CN" altLang="en-US" sz="2400" b="1" dirty="0">
                <a:latin typeface="+mn-ea"/>
                <a:ea typeface="+mn-ea"/>
              </a:rPr>
              <a:t>给出的偏移，或者说有效地址，直接决定所取指令的存储单元地址</a:t>
            </a:r>
          </a:p>
          <a:p>
            <a:pPr marL="342900" indent="-342900">
              <a:lnSpc>
                <a:spcPts val="3600"/>
              </a:lnSpc>
              <a:spcBef>
                <a:spcPts val="1200"/>
              </a:spcBef>
              <a:buFont typeface="Wingdings" panose="05000000000000000000" pitchFamily="2" charset="2"/>
              <a:buChar char="ü"/>
            </a:pPr>
            <a:r>
              <a:rPr lang="zh-CN" altLang="en-US" sz="2400" b="1" dirty="0">
                <a:latin typeface="+mn-ea"/>
                <a:ea typeface="+mn-ea"/>
              </a:rPr>
              <a:t>实方式下，段的最大范围是</a:t>
            </a:r>
            <a:r>
              <a:rPr lang="en-US" altLang="zh-CN" sz="2400" b="1" dirty="0">
                <a:latin typeface="+mn-ea"/>
                <a:ea typeface="+mn-ea"/>
              </a:rPr>
              <a:t>64K</a:t>
            </a:r>
            <a:r>
              <a:rPr lang="zh-CN" altLang="en-US" sz="2400" b="1" dirty="0">
                <a:latin typeface="+mn-ea"/>
                <a:ea typeface="+mn-ea"/>
              </a:rPr>
              <a:t>，</a:t>
            </a:r>
            <a:r>
              <a:rPr lang="en-US" altLang="zh-CN" sz="2400" b="1" dirty="0">
                <a:solidFill>
                  <a:srgbClr val="0000FF"/>
                </a:solidFill>
                <a:latin typeface="微软雅黑" panose="020B0503020204020204" pitchFamily="34" charset="-122"/>
                <a:ea typeface="微软雅黑" panose="020B0503020204020204" pitchFamily="34" charset="-122"/>
              </a:rPr>
              <a:t>EIP</a:t>
            </a:r>
            <a:r>
              <a:rPr lang="zh-CN" altLang="en-US" sz="2400" b="1" dirty="0">
                <a:latin typeface="+mn-ea"/>
                <a:ea typeface="+mn-ea"/>
              </a:rPr>
              <a:t>中的高</a:t>
            </a:r>
            <a:r>
              <a:rPr lang="en-US" altLang="zh-CN" sz="2400" b="1" dirty="0">
                <a:latin typeface="+mn-ea"/>
                <a:ea typeface="+mn-ea"/>
              </a:rPr>
              <a:t>16</a:t>
            </a:r>
            <a:r>
              <a:rPr lang="zh-CN" altLang="en-US" sz="2400" b="1" dirty="0">
                <a:latin typeface="+mn-ea"/>
                <a:ea typeface="+mn-ea"/>
              </a:rPr>
              <a:t>位必须是</a:t>
            </a:r>
            <a:r>
              <a:rPr lang="en-US" altLang="zh-CN" sz="2400" b="1" dirty="0">
                <a:latin typeface="+mn-ea"/>
                <a:ea typeface="+mn-ea"/>
              </a:rPr>
              <a:t>0</a:t>
            </a:r>
            <a:r>
              <a:rPr lang="zh-CN" altLang="en-US" sz="2400" b="1" dirty="0">
                <a:latin typeface="+mn-ea"/>
                <a:ea typeface="+mn-ea"/>
              </a:rPr>
              <a:t>，相当于只有低</a:t>
            </a:r>
            <a:r>
              <a:rPr lang="en-US" altLang="zh-CN" sz="2400" b="1" dirty="0">
                <a:latin typeface="+mn-ea"/>
                <a:ea typeface="+mn-ea"/>
              </a:rPr>
              <a:t>16</a:t>
            </a:r>
            <a:r>
              <a:rPr lang="zh-CN" altLang="en-US" sz="2400" b="1" dirty="0">
                <a:latin typeface="+mn-ea"/>
                <a:ea typeface="+mn-ea"/>
              </a:rPr>
              <a:t>位的</a:t>
            </a:r>
            <a:r>
              <a:rPr lang="en-US" altLang="zh-CN" sz="2400" b="1" dirty="0">
                <a:solidFill>
                  <a:srgbClr val="0000FF"/>
                </a:solidFill>
                <a:latin typeface="微软雅黑" panose="020B0503020204020204" pitchFamily="34" charset="-122"/>
                <a:ea typeface="微软雅黑" panose="020B0503020204020204" pitchFamily="34" charset="-122"/>
              </a:rPr>
              <a:t>IP</a:t>
            </a:r>
            <a:r>
              <a:rPr lang="zh-CN" altLang="en-US" sz="2400" b="1" dirty="0">
                <a:latin typeface="+mn-ea"/>
                <a:ea typeface="+mn-ea"/>
              </a:rPr>
              <a:t>起作用</a:t>
            </a:r>
            <a:endParaRPr lang="zh-CN" altLang="en-US" sz="2400" b="1" dirty="0">
              <a:solidFill>
                <a:srgbClr val="FF0000"/>
              </a:solidFill>
              <a:latin typeface="+mn-ea"/>
              <a:ea typeface="+mn-ea"/>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指令指针寄存器</a:t>
            </a:r>
          </a:p>
        </p:txBody>
      </p:sp>
    </p:spTree>
    <p:extLst>
      <p:ext uri="{BB962C8B-B14F-4D97-AF65-F5344CB8AC3E}">
        <p14:creationId xmlns:p14="http://schemas.microsoft.com/office/powerpoint/2010/main" val="991798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39750" y="260350"/>
            <a:ext cx="8281988" cy="647700"/>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2.7.1  </a:t>
            </a:r>
            <a:r>
              <a:rPr lang="zh-CN" altLang="en-US" sz="3600" b="1" dirty="0">
                <a:solidFill>
                  <a:srgbClr val="0000FF"/>
                </a:solidFill>
                <a:latin typeface="微软雅黑" panose="020B0503020204020204" pitchFamily="34" charset="-122"/>
                <a:ea typeface="微软雅黑" panose="020B0503020204020204" pitchFamily="34" charset="-122"/>
              </a:rPr>
              <a:t>堆栈</a:t>
            </a:r>
          </a:p>
        </p:txBody>
      </p:sp>
      <p:sp>
        <p:nvSpPr>
          <p:cNvPr id="2" name="矩形 1"/>
          <p:cNvSpPr/>
          <p:nvPr/>
        </p:nvSpPr>
        <p:spPr>
          <a:xfrm>
            <a:off x="605677" y="1918411"/>
            <a:ext cx="7992888" cy="2962606"/>
          </a:xfrm>
          <a:prstGeom prst="rect">
            <a:avLst/>
          </a:prstGeom>
        </p:spPr>
        <p:txBody>
          <a:bodyPr wrap="square">
            <a:spAutoFit/>
          </a:bodyPr>
          <a:lstStyle/>
          <a:p>
            <a:pPr marL="342900" indent="-342900">
              <a:lnSpc>
                <a:spcPts val="3600"/>
              </a:lnSpc>
              <a:spcBef>
                <a:spcPts val="1200"/>
              </a:spcBef>
              <a:buFont typeface="Wingdings" panose="05000000000000000000" pitchFamily="2" charset="2"/>
              <a:buChar char="ü"/>
            </a:pPr>
            <a:r>
              <a:rPr lang="zh-CN" altLang="en-US" sz="2400" b="1" dirty="0">
                <a:solidFill>
                  <a:srgbClr val="000000"/>
                </a:solidFill>
              </a:rPr>
              <a:t>堆栈有如下所列的主要用途：</a:t>
            </a:r>
          </a:p>
          <a:p>
            <a:pPr>
              <a:lnSpc>
                <a:spcPts val="3600"/>
              </a:lnSpc>
              <a:spcBef>
                <a:spcPts val="1200"/>
              </a:spcBef>
            </a:pPr>
            <a:r>
              <a:rPr lang="zh-CN" altLang="en-US" sz="2400" b="1" dirty="0">
                <a:solidFill>
                  <a:srgbClr val="FF0000"/>
                </a:solidFill>
              </a:rPr>
              <a:t>    （</a:t>
            </a:r>
            <a:r>
              <a:rPr lang="en-US" altLang="zh-CN" sz="2400" b="1" dirty="0">
                <a:solidFill>
                  <a:srgbClr val="FF0000"/>
                </a:solidFill>
              </a:rPr>
              <a:t>1</a:t>
            </a:r>
            <a:r>
              <a:rPr lang="zh-CN" altLang="en-US" sz="2400" b="1" dirty="0">
                <a:solidFill>
                  <a:srgbClr val="FF0000"/>
                </a:solidFill>
              </a:rPr>
              <a:t>）保护寄存器内容或者保护现场；</a:t>
            </a:r>
          </a:p>
          <a:p>
            <a:pPr>
              <a:lnSpc>
                <a:spcPts val="3600"/>
              </a:lnSpc>
              <a:spcBef>
                <a:spcPts val="1200"/>
              </a:spcBef>
            </a:pPr>
            <a:r>
              <a:rPr lang="zh-CN" altLang="en-US" sz="2400" b="1" dirty="0">
                <a:solidFill>
                  <a:srgbClr val="FF0000"/>
                </a:solidFill>
              </a:rPr>
              <a:t>    （</a:t>
            </a:r>
            <a:r>
              <a:rPr lang="en-US" altLang="zh-CN" sz="2400" b="1" dirty="0">
                <a:solidFill>
                  <a:srgbClr val="FF0000"/>
                </a:solidFill>
              </a:rPr>
              <a:t>2</a:t>
            </a:r>
            <a:r>
              <a:rPr lang="zh-CN" altLang="en-US" sz="2400" b="1" dirty="0">
                <a:solidFill>
                  <a:srgbClr val="FF0000"/>
                </a:solidFill>
              </a:rPr>
              <a:t>）保存返回地址；</a:t>
            </a:r>
          </a:p>
          <a:p>
            <a:pPr>
              <a:lnSpc>
                <a:spcPts val="3600"/>
              </a:lnSpc>
              <a:spcBef>
                <a:spcPts val="1200"/>
              </a:spcBef>
            </a:pPr>
            <a:r>
              <a:rPr lang="zh-CN" altLang="en-US" sz="2400" b="1" dirty="0">
                <a:solidFill>
                  <a:srgbClr val="FF0000"/>
                </a:solidFill>
              </a:rPr>
              <a:t>    （</a:t>
            </a:r>
            <a:r>
              <a:rPr lang="en-US" altLang="zh-CN" sz="2400" b="1" dirty="0">
                <a:solidFill>
                  <a:srgbClr val="FF0000"/>
                </a:solidFill>
              </a:rPr>
              <a:t>3</a:t>
            </a:r>
            <a:r>
              <a:rPr lang="zh-CN" altLang="en-US" sz="2400" b="1" dirty="0">
                <a:solidFill>
                  <a:srgbClr val="FF0000"/>
                </a:solidFill>
              </a:rPr>
              <a:t>）传递参数；</a:t>
            </a:r>
          </a:p>
          <a:p>
            <a:pPr>
              <a:lnSpc>
                <a:spcPts val="3600"/>
              </a:lnSpc>
              <a:spcBef>
                <a:spcPts val="1200"/>
              </a:spcBef>
            </a:pPr>
            <a:r>
              <a:rPr lang="zh-CN" altLang="en-US" sz="2400" b="1" dirty="0">
                <a:solidFill>
                  <a:srgbClr val="FF0000"/>
                </a:solidFill>
              </a:rPr>
              <a:t>    （</a:t>
            </a:r>
            <a:r>
              <a:rPr lang="en-US" altLang="zh-CN" sz="2400" b="1" dirty="0">
                <a:solidFill>
                  <a:srgbClr val="FF0000"/>
                </a:solidFill>
              </a:rPr>
              <a:t>4</a:t>
            </a:r>
            <a:r>
              <a:rPr lang="zh-CN" altLang="en-US" sz="2400" b="1" dirty="0">
                <a:solidFill>
                  <a:srgbClr val="FF0000"/>
                </a:solidFill>
              </a:rPr>
              <a:t>）安排局部变量或者临时变量。</a:t>
            </a:r>
            <a:endParaRPr lang="en-US" altLang="zh-CN" sz="2400" b="1" dirty="0">
              <a:solidFill>
                <a:srgbClr val="FF0000"/>
              </a:solidFill>
            </a:endParaRPr>
          </a:p>
        </p:txBody>
      </p:sp>
      <p:sp>
        <p:nvSpPr>
          <p:cNvPr id="5" name="Text Box 4"/>
          <p:cNvSpPr txBox="1">
            <a:spLocks noChangeArrowheads="1"/>
          </p:cNvSpPr>
          <p:nvPr/>
        </p:nvSpPr>
        <p:spPr bwMode="auto">
          <a:xfrm>
            <a:off x="611188" y="124959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堆栈的用途</a:t>
            </a:r>
          </a:p>
        </p:txBody>
      </p:sp>
    </p:spTree>
    <p:extLst>
      <p:ext uri="{BB962C8B-B14F-4D97-AF65-F5344CB8AC3E}">
        <p14:creationId xmlns:p14="http://schemas.microsoft.com/office/powerpoint/2010/main" val="176400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6147"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6148" name="Text Box 4"/>
          <p:cNvSpPr txBox="1">
            <a:spLocks noChangeArrowheads="1"/>
          </p:cNvSpPr>
          <p:nvPr/>
        </p:nvSpPr>
        <p:spPr bwMode="auto">
          <a:xfrm>
            <a:off x="611188" y="1196752"/>
            <a:ext cx="7921625" cy="189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800"/>
              </a:spcBef>
              <a:buFont typeface="Wingdings" pitchFamily="2" charset="2"/>
              <a:buChar char="Ø"/>
            </a:pPr>
            <a:r>
              <a:rPr lang="zh-CN" altLang="en-US" sz="2800" b="1" dirty="0">
                <a:solidFill>
                  <a:srgbClr val="0000FF"/>
                </a:solidFill>
              </a:rPr>
              <a:t> 进栈指令</a:t>
            </a:r>
            <a:r>
              <a:rPr lang="en-US" altLang="zh-CN" sz="2800" b="1" dirty="0">
                <a:solidFill>
                  <a:srgbClr val="0000FF"/>
                </a:solidFill>
              </a:rPr>
              <a:t>PUSH</a:t>
            </a:r>
          </a:p>
          <a:p>
            <a:pPr algn="just" eaLnBrk="1" hangingPunct="1">
              <a:lnSpc>
                <a:spcPts val="3600"/>
              </a:lnSpc>
              <a:spcBef>
                <a:spcPts val="1800"/>
              </a:spcBef>
              <a:buFont typeface="Wingdings" pitchFamily="2" charset="2"/>
              <a:buChar char="Ø"/>
            </a:pPr>
            <a:r>
              <a:rPr lang="en-US" altLang="zh-CN" sz="2800" dirty="0">
                <a:solidFill>
                  <a:srgbClr val="0000FF"/>
                </a:solidFill>
              </a:rPr>
              <a:t> </a:t>
            </a:r>
            <a:r>
              <a:rPr lang="zh-CN" altLang="en-US" sz="2800" b="1" dirty="0">
                <a:solidFill>
                  <a:srgbClr val="0000FF"/>
                </a:solidFill>
              </a:rPr>
              <a:t>出栈指令</a:t>
            </a:r>
            <a:r>
              <a:rPr lang="en-US" altLang="zh-CN" sz="2800" b="1" dirty="0">
                <a:solidFill>
                  <a:srgbClr val="0000FF"/>
                </a:solidFill>
              </a:rPr>
              <a:t>POP</a:t>
            </a:r>
          </a:p>
          <a:p>
            <a:pPr algn="just" eaLnBrk="1" hangingPunct="1">
              <a:lnSpc>
                <a:spcPts val="3600"/>
              </a:lnSpc>
              <a:spcBef>
                <a:spcPts val="1800"/>
              </a:spcBef>
              <a:buFont typeface="Wingdings" pitchFamily="2" charset="2"/>
              <a:buChar char="Ø"/>
            </a:pPr>
            <a:r>
              <a:rPr lang="en-US" altLang="zh-CN" sz="2800" dirty="0">
                <a:solidFill>
                  <a:srgbClr val="0000FF"/>
                </a:solidFill>
              </a:rPr>
              <a:t> </a:t>
            </a:r>
            <a:r>
              <a:rPr lang="zh-CN" altLang="en-US" sz="2800" b="1" dirty="0">
                <a:solidFill>
                  <a:srgbClr val="0000FF"/>
                </a:solidFill>
              </a:rPr>
              <a:t>通用寄存器全进栈指令和全出栈指令</a:t>
            </a:r>
          </a:p>
        </p:txBody>
      </p:sp>
    </p:spTree>
    <p:extLst>
      <p:ext uri="{BB962C8B-B14F-4D97-AF65-F5344CB8AC3E}">
        <p14:creationId xmlns:p14="http://schemas.microsoft.com/office/powerpoint/2010/main" val="3543618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71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7172"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7173" name="Text Box 5"/>
          <p:cNvSpPr txBox="1">
            <a:spLocks noChangeArrowheads="1"/>
          </p:cNvSpPr>
          <p:nvPr/>
        </p:nvSpPr>
        <p:spPr bwMode="auto">
          <a:xfrm>
            <a:off x="611188" y="2924944"/>
            <a:ext cx="7924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000"/>
              </a:lnSpc>
            </a:pPr>
            <a:r>
              <a:rPr kumimoji="1" lang="zh-CN" altLang="en-US" sz="2000" b="1" dirty="0">
                <a:solidFill>
                  <a:srgbClr val="000000"/>
                </a:solidFill>
              </a:rPr>
              <a:t>指令把源操作数</a:t>
            </a:r>
            <a:r>
              <a:rPr kumimoji="1" lang="en-US" altLang="zh-CN" sz="2000" b="1" dirty="0">
                <a:solidFill>
                  <a:srgbClr val="000000"/>
                </a:solidFill>
              </a:rPr>
              <a:t>SRC</a:t>
            </a:r>
            <a:r>
              <a:rPr kumimoji="1" lang="zh-CN" altLang="en-US" sz="2000" b="1" dirty="0">
                <a:solidFill>
                  <a:srgbClr val="000000"/>
                </a:solidFill>
              </a:rPr>
              <a:t>压入堆栈。</a:t>
            </a:r>
            <a:endParaRPr kumimoji="1" lang="en-US" altLang="zh-CN" sz="2000" b="1" dirty="0">
              <a:solidFill>
                <a:srgbClr val="000000"/>
              </a:solidFill>
            </a:endParaRPr>
          </a:p>
          <a:p>
            <a:pPr algn="just" eaLnBrk="1" hangingPunct="1">
              <a:lnSpc>
                <a:spcPts val="3000"/>
              </a:lnSpc>
            </a:pPr>
            <a:r>
              <a:rPr kumimoji="1" lang="zh-CN" altLang="en-US" sz="2000" b="1" dirty="0">
                <a:solidFill>
                  <a:srgbClr val="000000"/>
                </a:solidFill>
              </a:rPr>
              <a:t>源操作数</a:t>
            </a:r>
            <a:r>
              <a:rPr kumimoji="1" lang="en-US" altLang="zh-CN" sz="2000" b="1" dirty="0">
                <a:solidFill>
                  <a:srgbClr val="000000"/>
                </a:solidFill>
              </a:rPr>
              <a:t>SRC</a:t>
            </a:r>
            <a:r>
              <a:rPr kumimoji="1" lang="zh-CN" altLang="en-US" sz="2000" b="1" dirty="0">
                <a:solidFill>
                  <a:srgbClr val="000000"/>
                </a:solidFill>
              </a:rPr>
              <a:t>可以是</a:t>
            </a:r>
            <a:r>
              <a:rPr kumimoji="1" lang="en-US" altLang="zh-CN" sz="2000" b="1" dirty="0">
                <a:solidFill>
                  <a:srgbClr val="000000"/>
                </a:solidFill>
              </a:rPr>
              <a:t>32</a:t>
            </a:r>
            <a:r>
              <a:rPr kumimoji="1" lang="zh-CN" altLang="en-US" sz="2000" b="1" dirty="0">
                <a:solidFill>
                  <a:srgbClr val="000000"/>
                </a:solidFill>
              </a:rPr>
              <a:t>位通用寄存器、</a:t>
            </a:r>
            <a:r>
              <a:rPr kumimoji="1" lang="en-US" altLang="zh-CN" sz="2000" b="1" dirty="0">
                <a:solidFill>
                  <a:srgbClr val="000000"/>
                </a:solidFill>
              </a:rPr>
              <a:t>16</a:t>
            </a:r>
            <a:r>
              <a:rPr kumimoji="1" lang="zh-CN" altLang="en-US" sz="2000" b="1" dirty="0">
                <a:solidFill>
                  <a:srgbClr val="000000"/>
                </a:solidFill>
              </a:rPr>
              <a:t>位通用寄存器和段寄存器，也可以是双字存储单元或者字存储单元，还可以是立即数。</a:t>
            </a:r>
            <a:endParaRPr kumimoji="1" lang="en-US" altLang="zh-CN" sz="2000" b="1" dirty="0">
              <a:solidFill>
                <a:srgbClr val="000000"/>
              </a:solidFill>
            </a:endParaRPr>
          </a:p>
          <a:p>
            <a:pPr algn="just" eaLnBrk="1" hangingPunct="1">
              <a:lnSpc>
                <a:spcPts val="3000"/>
              </a:lnSpc>
            </a:pPr>
            <a:r>
              <a:rPr kumimoji="1" lang="zh-CN" altLang="en-US" sz="2000" b="1" dirty="0">
                <a:solidFill>
                  <a:srgbClr val="000000"/>
                </a:solidFill>
              </a:rPr>
              <a:t>把一个双字数据压入堆栈时，先把</a:t>
            </a:r>
            <a:r>
              <a:rPr kumimoji="1" lang="en-US" altLang="zh-CN" sz="2000" b="1" dirty="0">
                <a:solidFill>
                  <a:srgbClr val="000000"/>
                </a:solidFill>
              </a:rPr>
              <a:t>ESP</a:t>
            </a:r>
            <a:r>
              <a:rPr kumimoji="1" lang="zh-CN" altLang="en-US" sz="2000" b="1" dirty="0">
                <a:solidFill>
                  <a:srgbClr val="000000"/>
                </a:solidFill>
              </a:rPr>
              <a:t>减</a:t>
            </a:r>
            <a:r>
              <a:rPr kumimoji="1" lang="en-US" altLang="zh-CN" sz="2000" b="1" dirty="0">
                <a:solidFill>
                  <a:srgbClr val="000000"/>
                </a:solidFill>
              </a:rPr>
              <a:t>4</a:t>
            </a:r>
            <a:r>
              <a:rPr kumimoji="1" lang="zh-CN" altLang="en-US" sz="2000" b="1" dirty="0">
                <a:solidFill>
                  <a:srgbClr val="000000"/>
                </a:solidFill>
              </a:rPr>
              <a:t>，然后再把双字数据送到</a:t>
            </a:r>
            <a:r>
              <a:rPr kumimoji="1" lang="en-US" altLang="zh-CN" sz="2000" b="1" dirty="0">
                <a:solidFill>
                  <a:srgbClr val="000000"/>
                </a:solidFill>
              </a:rPr>
              <a:t>ESP</a:t>
            </a:r>
            <a:r>
              <a:rPr kumimoji="1" lang="zh-CN" altLang="en-US" sz="2000" b="1" dirty="0">
                <a:solidFill>
                  <a:srgbClr val="000000"/>
                </a:solidFill>
              </a:rPr>
              <a:t>所指示的存储单元。</a:t>
            </a:r>
            <a:endParaRPr kumimoji="1" lang="en-US" altLang="zh-CN" sz="2000" b="1" dirty="0">
              <a:solidFill>
                <a:srgbClr val="000000"/>
              </a:solidFill>
            </a:endParaRPr>
          </a:p>
          <a:p>
            <a:pPr algn="just" eaLnBrk="1" hangingPunct="1">
              <a:lnSpc>
                <a:spcPts val="3000"/>
              </a:lnSpc>
            </a:pPr>
            <a:r>
              <a:rPr kumimoji="1" lang="zh-CN" altLang="en-US" sz="2000" b="1" dirty="0">
                <a:solidFill>
                  <a:srgbClr val="000000"/>
                </a:solidFill>
              </a:rPr>
              <a:t>把一个字数据压入堆栈时，先把</a:t>
            </a:r>
            <a:r>
              <a:rPr kumimoji="1" lang="en-US" altLang="zh-CN" sz="2000" b="1" dirty="0">
                <a:solidFill>
                  <a:srgbClr val="000000"/>
                </a:solidFill>
              </a:rPr>
              <a:t>ESP</a:t>
            </a:r>
            <a:r>
              <a:rPr kumimoji="1" lang="zh-CN" altLang="en-US" sz="2000" b="1" dirty="0">
                <a:solidFill>
                  <a:srgbClr val="000000"/>
                </a:solidFill>
              </a:rPr>
              <a:t>减</a:t>
            </a:r>
            <a:r>
              <a:rPr kumimoji="1" lang="en-US" altLang="zh-CN" sz="2000" b="1" dirty="0">
                <a:solidFill>
                  <a:srgbClr val="000000"/>
                </a:solidFill>
              </a:rPr>
              <a:t>2</a:t>
            </a:r>
            <a:r>
              <a:rPr kumimoji="1" lang="zh-CN" altLang="en-US" sz="2000" b="1" dirty="0">
                <a:solidFill>
                  <a:srgbClr val="000000"/>
                </a:solidFill>
              </a:rPr>
              <a:t>，再把字数据送到</a:t>
            </a:r>
            <a:r>
              <a:rPr kumimoji="1" lang="en-US" altLang="zh-CN" sz="2000" b="1" dirty="0">
                <a:solidFill>
                  <a:srgbClr val="000000"/>
                </a:solidFill>
              </a:rPr>
              <a:t>ESP</a:t>
            </a:r>
            <a:r>
              <a:rPr kumimoji="1" lang="zh-CN" altLang="en-US" sz="2000" b="1" dirty="0">
                <a:solidFill>
                  <a:srgbClr val="000000"/>
                </a:solidFill>
              </a:rPr>
              <a:t>所指示的存储单元。</a:t>
            </a:r>
            <a:endParaRPr kumimoji="1" lang="en-US" altLang="zh-CN" sz="2000" b="1" dirty="0">
              <a:solidFill>
                <a:srgbClr val="000000"/>
              </a:solidFill>
            </a:endParaRPr>
          </a:p>
          <a:p>
            <a:pPr algn="just" eaLnBrk="1" hangingPunct="1">
              <a:lnSpc>
                <a:spcPts val="3000"/>
              </a:lnSpc>
            </a:pPr>
            <a:r>
              <a:rPr kumimoji="1" lang="en-US" altLang="zh-CN" sz="2000" b="1" dirty="0">
                <a:solidFill>
                  <a:srgbClr val="FF0000"/>
                </a:solidFill>
                <a:effectLst>
                  <a:outerShdw blurRad="38100" dist="38100" dir="2700000" algn="tl">
                    <a:srgbClr val="000000">
                      <a:alpha val="43137"/>
                    </a:srgbClr>
                  </a:outerShdw>
                </a:effectLst>
              </a:rPr>
              <a:t>ESP</a:t>
            </a:r>
            <a:r>
              <a:rPr kumimoji="1" lang="zh-CN" altLang="en-US" sz="2000" b="1" dirty="0">
                <a:solidFill>
                  <a:srgbClr val="FF0000"/>
                </a:solidFill>
                <a:effectLst>
                  <a:outerShdw blurRad="38100" dist="38100" dir="2700000" algn="tl">
                    <a:srgbClr val="000000">
                      <a:alpha val="43137"/>
                    </a:srgbClr>
                  </a:outerShdw>
                </a:effectLst>
              </a:rPr>
              <a:t>总是指向栈顶</a:t>
            </a:r>
            <a:r>
              <a:rPr kumimoji="1" lang="zh-CN" altLang="en-US" sz="2000" b="1" dirty="0">
                <a:solidFill>
                  <a:srgbClr val="000000"/>
                </a:solidFill>
              </a:rPr>
              <a:t>。</a:t>
            </a:r>
          </a:p>
        </p:txBody>
      </p:sp>
      <p:sp>
        <p:nvSpPr>
          <p:cNvPr id="7174" name="Text Box 6"/>
          <p:cNvSpPr txBox="1">
            <a:spLocks noChangeArrowheads="1"/>
          </p:cNvSpPr>
          <p:nvPr/>
        </p:nvSpPr>
        <p:spPr bwMode="auto">
          <a:xfrm>
            <a:off x="539750"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进栈指令的一般格式</a:t>
            </a:r>
          </a:p>
        </p:txBody>
      </p:sp>
      <p:sp>
        <p:nvSpPr>
          <p:cNvPr id="7175"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PUSH    SRC</a:t>
            </a:r>
          </a:p>
        </p:txBody>
      </p:sp>
    </p:spTree>
    <p:extLst>
      <p:ext uri="{BB962C8B-B14F-4D97-AF65-F5344CB8AC3E}">
        <p14:creationId xmlns:p14="http://schemas.microsoft.com/office/powerpoint/2010/main" val="817506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6" name="Text Box 5"/>
          <p:cNvSpPr txBox="1">
            <a:spLocks noChangeArrowheads="1"/>
          </p:cNvSpPr>
          <p:nvPr/>
        </p:nvSpPr>
        <p:spPr bwMode="auto">
          <a:xfrm>
            <a:off x="576262" y="2271256"/>
            <a:ext cx="8604250"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PUSH   EAX                ;</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EAX</a:t>
            </a:r>
            <a:r>
              <a:rPr kumimoji="1" lang="zh-CN" altLang="en-US" b="1" dirty="0">
                <a:solidFill>
                  <a:srgbClr val="000000"/>
                </a:solidFill>
                <a:effectLst>
                  <a:outerShdw blurRad="38100" dist="38100" dir="2700000" algn="tl">
                    <a:srgbClr val="000000">
                      <a:alpha val="43137"/>
                    </a:srgbClr>
                  </a:outerShdw>
                </a:effectLst>
                <a:latin typeface="宋体"/>
                <a:ea typeface="宋体"/>
              </a:rPr>
              <a:t>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PUSH   DWORD PTR [ECX]    ;</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ECX</a:t>
            </a:r>
            <a:r>
              <a:rPr kumimoji="1" lang="zh-CN" altLang="en-US" b="1" dirty="0">
                <a:solidFill>
                  <a:srgbClr val="000000"/>
                </a:solidFill>
                <a:effectLst>
                  <a:outerShdw blurRad="38100" dist="38100" dir="2700000" algn="tl">
                    <a:srgbClr val="000000">
                      <a:alpha val="43137"/>
                    </a:srgbClr>
                  </a:outerShdw>
                </a:effectLst>
                <a:latin typeface="宋体"/>
                <a:ea typeface="宋体"/>
              </a:rPr>
              <a:t>指示的双字存储单元的内容压入堆栈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PUSH   BX                 ;</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BX</a:t>
            </a:r>
            <a:r>
              <a:rPr kumimoji="1" lang="zh-CN" altLang="en-US" b="1" dirty="0">
                <a:solidFill>
                  <a:srgbClr val="000000"/>
                </a:solidFill>
                <a:effectLst>
                  <a:outerShdw blurRad="38100" dist="38100" dir="2700000" algn="tl">
                    <a:srgbClr val="000000">
                      <a:alpha val="43137"/>
                    </a:srgbClr>
                  </a:outerShdw>
                </a:effectLst>
                <a:latin typeface="宋体"/>
                <a:ea typeface="宋体"/>
              </a:rPr>
              <a:t>的内容压入堆栈</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PUSH   WORD PTR [EDX]     ;</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EDX</a:t>
            </a:r>
            <a:r>
              <a:rPr kumimoji="1" lang="zh-CN" altLang="en-US" b="1" dirty="0">
                <a:solidFill>
                  <a:srgbClr val="000000"/>
                </a:solidFill>
                <a:effectLst>
                  <a:outerShdw blurRad="38100" dist="38100" dir="2700000" algn="tl">
                    <a:srgbClr val="000000">
                      <a:alpha val="43137"/>
                    </a:srgbClr>
                  </a:outerShdw>
                </a:effectLst>
                <a:latin typeface="宋体"/>
                <a:ea typeface="宋体"/>
              </a:rPr>
              <a:t>指示的字存储单元的内容压入堆栈</a:t>
            </a:r>
          </a:p>
        </p:txBody>
      </p:sp>
      <p:sp>
        <p:nvSpPr>
          <p:cNvPr id="8" name="矩形标注 7"/>
          <p:cNvSpPr/>
          <p:nvPr/>
        </p:nvSpPr>
        <p:spPr>
          <a:xfrm>
            <a:off x="1259632" y="4293096"/>
            <a:ext cx="4896544" cy="802770"/>
          </a:xfrm>
          <a:prstGeom prst="wedgeRectCallout">
            <a:avLst>
              <a:gd name="adj1" fmla="val -31178"/>
              <a:gd name="adj2" fmla="val -7427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rPr>
              <a:t>符号“</a:t>
            </a:r>
            <a:r>
              <a:rPr lang="en-US" altLang="zh-CN" b="1" dirty="0">
                <a:solidFill>
                  <a:srgbClr val="0000FF"/>
                </a:solidFill>
              </a:rPr>
              <a:t>DWORD  PTR</a:t>
            </a:r>
            <a:r>
              <a:rPr lang="zh-CN" altLang="en-US" b="1" dirty="0">
                <a:solidFill>
                  <a:srgbClr val="0000FF"/>
                </a:solidFill>
              </a:rPr>
              <a:t>”表示双字存储单元</a:t>
            </a:r>
            <a:endParaRPr lang="en-US" altLang="zh-CN" b="1" dirty="0">
              <a:solidFill>
                <a:srgbClr val="0000FF"/>
              </a:solidFill>
            </a:endParaRPr>
          </a:p>
          <a:p>
            <a:pPr>
              <a:lnSpc>
                <a:spcPts val="3000"/>
              </a:lnSpc>
            </a:pPr>
            <a:r>
              <a:rPr lang="zh-CN" altLang="en-US" b="1" dirty="0">
                <a:solidFill>
                  <a:srgbClr val="0000FF"/>
                </a:solidFill>
              </a:rPr>
              <a:t>符号“</a:t>
            </a:r>
            <a:r>
              <a:rPr lang="en-US" altLang="zh-CN" b="1" dirty="0">
                <a:solidFill>
                  <a:srgbClr val="0000FF"/>
                </a:solidFill>
              </a:rPr>
              <a:t>WORD  PTR</a:t>
            </a:r>
            <a:r>
              <a:rPr lang="zh-CN" altLang="en-US" b="1" dirty="0">
                <a:solidFill>
                  <a:srgbClr val="0000FF"/>
                </a:solidFill>
              </a:rPr>
              <a:t>”   表示字存储单元</a:t>
            </a:r>
            <a:endParaRPr lang="en-US" altLang="zh-CN" b="1" dirty="0">
              <a:solidFill>
                <a:srgbClr val="0000FF"/>
              </a:solidFill>
            </a:endParaRPr>
          </a:p>
        </p:txBody>
      </p:sp>
      <p:sp>
        <p:nvSpPr>
          <p:cNvPr id="9" name="圆角矩形标注 8"/>
          <p:cNvSpPr/>
          <p:nvPr/>
        </p:nvSpPr>
        <p:spPr>
          <a:xfrm>
            <a:off x="1187624" y="5617435"/>
            <a:ext cx="2917118" cy="522196"/>
          </a:xfrm>
          <a:prstGeom prst="wedgeRoundRectCallout">
            <a:avLst>
              <a:gd name="adj1" fmla="val -37502"/>
              <a:gd name="adj2" fmla="val -8825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至少进栈一个字！</a:t>
            </a:r>
            <a:endParaRPr lang="zh-CN" altLang="en-US" dirty="0">
              <a:solidFill>
                <a:srgbClr val="FF0000"/>
              </a:solidFill>
              <a:effectLst>
                <a:outerShdw blurRad="38100" dist="38100" dir="2700000" algn="tl">
                  <a:srgbClr val="000000">
                    <a:alpha val="43137"/>
                  </a:srgbClr>
                </a:outerShdw>
              </a:effectLst>
            </a:endParaRPr>
          </a:p>
        </p:txBody>
      </p:sp>
      <p:sp>
        <p:nvSpPr>
          <p:cNvPr id="10"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345153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进栈指令</a:t>
            </a:r>
            <a:r>
              <a:rPr lang="en-US" altLang="zh-CN" sz="2800" b="1" dirty="0">
                <a:solidFill>
                  <a:srgbClr val="0000FF"/>
                </a:solidFill>
              </a:rPr>
              <a:t>PUSH</a:t>
            </a:r>
          </a:p>
        </p:txBody>
      </p:sp>
      <p:sp>
        <p:nvSpPr>
          <p:cNvPr id="6" name="Text Box 5"/>
          <p:cNvSpPr txBox="1">
            <a:spLocks noChangeArrowheads="1"/>
          </p:cNvSpPr>
          <p:nvPr/>
        </p:nvSpPr>
        <p:spPr bwMode="auto">
          <a:xfrm>
            <a:off x="576262" y="2259449"/>
            <a:ext cx="60119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EAX, 12345678H</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PUSH   EAX                 ;ESP=0013FA70H</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PUSH   AX                  ;ESP=0013FA6EH</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93285298"/>
              </p:ext>
            </p:extLst>
          </p:nvPr>
        </p:nvGraphicFramePr>
        <p:xfrm>
          <a:off x="107504" y="3717032"/>
          <a:ext cx="5929599" cy="2808312"/>
        </p:xfrm>
        <a:graphic>
          <a:graphicData uri="http://schemas.openxmlformats.org/presentationml/2006/ole">
            <mc:AlternateContent xmlns:mc="http://schemas.openxmlformats.org/markup-compatibility/2006">
              <mc:Choice xmlns:v="urn:schemas-microsoft-com:vml" Requires="v">
                <p:oleObj name="Visio" r:id="rId3" imgW="4447540" imgH="2110359" progId="Visio.Drawing.11">
                  <p:embed/>
                </p:oleObj>
              </mc:Choice>
              <mc:Fallback>
                <p:oleObj name="Visio" r:id="rId3" imgW="4447540" imgH="2110359"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717032"/>
                        <a:ext cx="5929599" cy="2808312"/>
                      </a:xfrm>
                      <a:prstGeom prst="rect">
                        <a:avLst/>
                      </a:prstGeom>
                      <a:noFill/>
                    </p:spPr>
                  </p:pic>
                </p:oleObj>
              </mc:Fallback>
            </mc:AlternateContent>
          </a:graphicData>
        </a:graphic>
      </p:graphicFrame>
      <p:sp>
        <p:nvSpPr>
          <p:cNvPr id="10" name="矩形标注 9"/>
          <p:cNvSpPr/>
          <p:nvPr/>
        </p:nvSpPr>
        <p:spPr>
          <a:xfrm>
            <a:off x="5940152" y="3382778"/>
            <a:ext cx="3024336" cy="802770"/>
          </a:xfrm>
          <a:prstGeom prst="wedgeRectCallout">
            <a:avLst>
              <a:gd name="adj1" fmla="val -35914"/>
              <a:gd name="adj2" fmla="val 8667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rPr>
              <a:t>为节省篇幅，假设每一格为</a:t>
            </a:r>
            <a:endParaRPr lang="en-US" altLang="zh-CN" b="1" dirty="0">
              <a:solidFill>
                <a:srgbClr val="0000FF"/>
              </a:solidFill>
            </a:endParaRPr>
          </a:p>
          <a:p>
            <a:pPr>
              <a:lnSpc>
                <a:spcPts val="3000"/>
              </a:lnSpc>
            </a:pPr>
            <a:r>
              <a:rPr lang="zh-CN" altLang="en-US" b="1" dirty="0">
                <a:solidFill>
                  <a:srgbClr val="0000FF"/>
                </a:solidFill>
              </a:rPr>
              <a:t>一个字存储单元（</a:t>
            </a:r>
            <a:r>
              <a:rPr lang="en-US" altLang="zh-CN" b="1" dirty="0">
                <a:solidFill>
                  <a:srgbClr val="0000FF"/>
                </a:solidFill>
              </a:rPr>
              <a:t>16</a:t>
            </a:r>
            <a:r>
              <a:rPr lang="zh-CN" altLang="en-US" b="1" dirty="0">
                <a:solidFill>
                  <a:srgbClr val="0000FF"/>
                </a:solidFill>
              </a:rPr>
              <a:t>位）</a:t>
            </a:r>
            <a:endParaRPr lang="en-US" altLang="zh-CN" b="1" dirty="0">
              <a:solidFill>
                <a:srgbClr val="0000FF"/>
              </a:solidFill>
            </a:endParaRPr>
          </a:p>
        </p:txBody>
      </p:sp>
      <p:sp>
        <p:nvSpPr>
          <p:cNvPr id="11"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27689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024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10244" name="Text Box 4"/>
          <p:cNvSpPr txBox="1">
            <a:spLocks noChangeArrowheads="1"/>
          </p:cNvSpPr>
          <p:nvPr/>
        </p:nvSpPr>
        <p:spPr bwMode="auto">
          <a:xfrm>
            <a:off x="611188" y="110558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出栈指令</a:t>
            </a:r>
            <a:r>
              <a:rPr lang="en-US" altLang="zh-CN" sz="2800" b="1" dirty="0">
                <a:solidFill>
                  <a:srgbClr val="0000FF"/>
                </a:solidFill>
              </a:rPr>
              <a:t>POP</a:t>
            </a:r>
          </a:p>
        </p:txBody>
      </p:sp>
      <p:sp>
        <p:nvSpPr>
          <p:cNvPr id="10245" name="Text Box 5"/>
          <p:cNvSpPr txBox="1">
            <a:spLocks noChangeArrowheads="1"/>
          </p:cNvSpPr>
          <p:nvPr/>
        </p:nvSpPr>
        <p:spPr bwMode="auto">
          <a:xfrm>
            <a:off x="611188" y="2924944"/>
            <a:ext cx="7924800" cy="211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3000"/>
              </a:lnSpc>
              <a:spcBef>
                <a:spcPts val="1200"/>
              </a:spcBef>
            </a:pPr>
            <a:r>
              <a:rPr kumimoji="1" lang="zh-CN" altLang="en-US" sz="2000" b="1" dirty="0">
                <a:solidFill>
                  <a:srgbClr val="000000"/>
                </a:solidFill>
                <a:latin typeface="宋体"/>
                <a:ea typeface="宋体"/>
              </a:rPr>
              <a:t>指令从栈顶弹出一个双字或者字数据到目的操作数</a:t>
            </a:r>
            <a:r>
              <a:rPr kumimoji="1" lang="en-US" altLang="zh-CN" sz="2000" b="1" dirty="0">
                <a:solidFill>
                  <a:srgbClr val="000000"/>
                </a:solidFill>
                <a:latin typeface="宋体"/>
                <a:ea typeface="宋体"/>
              </a:rPr>
              <a:t>DEST</a:t>
            </a:r>
            <a:r>
              <a:rPr kumimoji="1" lang="zh-CN" altLang="en-US" sz="2000" b="1" dirty="0">
                <a:solidFill>
                  <a:srgbClr val="000000"/>
                </a:solidFill>
                <a:latin typeface="宋体"/>
                <a:ea typeface="宋体"/>
              </a:rPr>
              <a:t>。</a:t>
            </a:r>
            <a:endParaRPr kumimoji="1" lang="en-US" altLang="zh-CN" sz="2000" b="1" dirty="0">
              <a:solidFill>
                <a:srgbClr val="000000"/>
              </a:solidFill>
              <a:latin typeface="宋体"/>
              <a:ea typeface="宋体"/>
            </a:endParaRPr>
          </a:p>
          <a:p>
            <a:pPr eaLnBrk="1" hangingPunct="1">
              <a:lnSpc>
                <a:spcPts val="3000"/>
              </a:lnSpc>
              <a:spcBef>
                <a:spcPts val="1200"/>
              </a:spcBef>
            </a:pPr>
            <a:r>
              <a:rPr kumimoji="1" lang="zh-CN" altLang="en-US" sz="2000" b="1" dirty="0">
                <a:solidFill>
                  <a:srgbClr val="000000"/>
                </a:solidFill>
                <a:latin typeface="宋体"/>
                <a:ea typeface="宋体"/>
              </a:rPr>
              <a:t>目的操作数可以是</a:t>
            </a:r>
            <a:r>
              <a:rPr kumimoji="1" lang="en-US" altLang="zh-CN" sz="2000" b="1" dirty="0">
                <a:solidFill>
                  <a:srgbClr val="000000"/>
                </a:solidFill>
                <a:latin typeface="宋体"/>
                <a:ea typeface="宋体"/>
              </a:rPr>
              <a:t>32</a:t>
            </a:r>
            <a:r>
              <a:rPr kumimoji="1" lang="zh-CN" altLang="en-US" sz="2000" b="1" dirty="0">
                <a:solidFill>
                  <a:srgbClr val="000000"/>
                </a:solidFill>
                <a:latin typeface="宋体"/>
                <a:ea typeface="宋体"/>
              </a:rPr>
              <a:t>位通用寄存器、</a:t>
            </a:r>
            <a:r>
              <a:rPr kumimoji="1" lang="en-US" altLang="zh-CN" sz="2000" b="1" dirty="0">
                <a:solidFill>
                  <a:srgbClr val="000000"/>
                </a:solidFill>
                <a:latin typeface="宋体"/>
                <a:ea typeface="宋体"/>
              </a:rPr>
              <a:t>16</a:t>
            </a:r>
            <a:r>
              <a:rPr kumimoji="1" lang="zh-CN" altLang="en-US" sz="2000" b="1" dirty="0">
                <a:solidFill>
                  <a:srgbClr val="000000"/>
                </a:solidFill>
                <a:latin typeface="宋体"/>
                <a:ea typeface="宋体"/>
              </a:rPr>
              <a:t>位通用寄存器和段寄存器，也可以是字存储单元或者双字存储单元。如果目的操作数是双字的，那么就从栈顶弹出一个双字数据；否则，从栈顶弹出一个字数据。</a:t>
            </a:r>
            <a:endParaRPr kumimoji="1" lang="en-US" altLang="zh-CN" sz="2000" b="1" dirty="0">
              <a:solidFill>
                <a:srgbClr val="000000"/>
              </a:solidFill>
              <a:latin typeface="宋体"/>
              <a:ea typeface="宋体"/>
            </a:endParaRPr>
          </a:p>
          <a:p>
            <a:pPr eaLnBrk="1" hangingPunct="1">
              <a:lnSpc>
                <a:spcPts val="3000"/>
              </a:lnSpc>
            </a:pPr>
            <a:endParaRPr kumimoji="1" lang="zh-CN" altLang="en-US" sz="2000" b="1" dirty="0">
              <a:solidFill>
                <a:srgbClr val="000000"/>
              </a:solidFill>
              <a:latin typeface="宋体"/>
              <a:ea typeface="宋体"/>
            </a:endParaRPr>
          </a:p>
        </p:txBody>
      </p:sp>
      <p:sp>
        <p:nvSpPr>
          <p:cNvPr id="10246" name="Text Box 6"/>
          <p:cNvSpPr txBox="1">
            <a:spLocks noChangeArrowheads="1"/>
          </p:cNvSpPr>
          <p:nvPr/>
        </p:nvSpPr>
        <p:spPr bwMode="auto">
          <a:xfrm>
            <a:off x="607640" y="167565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出栈指令的一般格式</a:t>
            </a:r>
          </a:p>
        </p:txBody>
      </p:sp>
      <p:sp>
        <p:nvSpPr>
          <p:cNvPr id="10247"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POP    DEST</a:t>
            </a:r>
          </a:p>
        </p:txBody>
      </p:sp>
      <p:sp>
        <p:nvSpPr>
          <p:cNvPr id="9" name="矩形标注 8"/>
          <p:cNvSpPr/>
          <p:nvPr/>
        </p:nvSpPr>
        <p:spPr>
          <a:xfrm>
            <a:off x="899592" y="4941168"/>
            <a:ext cx="4571256" cy="1248071"/>
          </a:xfrm>
          <a:prstGeom prst="wedgeRectCallout">
            <a:avLst>
              <a:gd name="adj1" fmla="val -27846"/>
              <a:gd name="adj2" fmla="val -6678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注意：</a:t>
            </a:r>
          </a:p>
          <a:p>
            <a:pPr>
              <a:lnSpc>
                <a:spcPts val="3000"/>
              </a:lnSpc>
            </a:pPr>
            <a:r>
              <a:rPr lang="zh-CN" altLang="en-US" sz="2000" b="1" dirty="0">
                <a:solidFill>
                  <a:srgbClr val="0000FF"/>
                </a:solidFill>
                <a:effectLst>
                  <a:outerShdw blurRad="38100" dist="38100" dir="2700000" algn="tl">
                    <a:srgbClr val="000000">
                      <a:alpha val="43137"/>
                    </a:srgbClr>
                  </a:outerShdw>
                </a:effectLst>
              </a:rPr>
              <a:t>出栈指令操作数不可以是立即数，</a:t>
            </a:r>
            <a:endParaRPr lang="en-US" altLang="zh-CN" sz="2000" b="1" dirty="0">
              <a:solidFill>
                <a:srgbClr val="0000FF"/>
              </a:solidFill>
              <a:effectLst>
                <a:outerShdw blurRad="38100" dist="38100" dir="2700000" algn="tl">
                  <a:srgbClr val="000000">
                    <a:alpha val="43137"/>
                  </a:srgbClr>
                </a:outerShdw>
              </a:effectLst>
            </a:endParaRPr>
          </a:p>
          <a:p>
            <a:pPr>
              <a:lnSpc>
                <a:spcPts val="3000"/>
              </a:lnSpc>
            </a:pPr>
            <a:r>
              <a:rPr lang="zh-CN" altLang="en-US" sz="2000" b="1" dirty="0">
                <a:solidFill>
                  <a:srgbClr val="0000FF"/>
                </a:solidFill>
                <a:effectLst>
                  <a:outerShdw blurRad="38100" dist="38100" dir="2700000" algn="tl">
                    <a:srgbClr val="000000">
                      <a:alpha val="43137"/>
                    </a:srgbClr>
                  </a:outerShdw>
                </a:effectLst>
              </a:rPr>
              <a:t>也不能是代码段寄存器</a:t>
            </a:r>
            <a:r>
              <a:rPr lang="en-US" altLang="zh-CN" sz="2000" b="1" dirty="0">
                <a:solidFill>
                  <a:srgbClr val="0000FF"/>
                </a:solidFill>
                <a:effectLst>
                  <a:outerShdw blurRad="38100" dist="38100" dir="2700000" algn="tl">
                    <a:srgbClr val="000000">
                      <a:alpha val="43137"/>
                    </a:srgbClr>
                  </a:outerShdw>
                </a:effectLst>
              </a:rPr>
              <a:t>CS</a:t>
            </a:r>
            <a:r>
              <a:rPr lang="zh-CN" altLang="en-US" sz="2000" b="1" dirty="0">
                <a:solidFill>
                  <a:srgbClr val="0000FF"/>
                </a:solidFill>
                <a:effectLst>
                  <a:outerShdw blurRad="38100" dist="38100" dir="2700000" algn="tl">
                    <a:srgbClr val="000000">
                      <a:alpha val="43137"/>
                    </a:srgbClr>
                  </a:outerShdw>
                </a:effectLst>
              </a:rPr>
              <a:t>。</a:t>
            </a:r>
            <a:endParaRPr lang="en-US" altLang="zh-CN" sz="2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598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0243"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10244" name="Text Box 4"/>
          <p:cNvSpPr txBox="1">
            <a:spLocks noChangeArrowheads="1"/>
          </p:cNvSpPr>
          <p:nvPr/>
        </p:nvSpPr>
        <p:spPr bwMode="auto">
          <a:xfrm>
            <a:off x="611188" y="110558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出栈指令</a:t>
            </a:r>
            <a:r>
              <a:rPr lang="en-US" altLang="zh-CN" sz="2800" b="1" dirty="0">
                <a:solidFill>
                  <a:srgbClr val="0000FF"/>
                </a:solidFill>
              </a:rPr>
              <a:t>POP</a:t>
            </a:r>
          </a:p>
        </p:txBody>
      </p:sp>
      <p:sp>
        <p:nvSpPr>
          <p:cNvPr id="10245" name="Text Box 5"/>
          <p:cNvSpPr txBox="1">
            <a:spLocks noChangeArrowheads="1"/>
          </p:cNvSpPr>
          <p:nvPr/>
        </p:nvSpPr>
        <p:spPr bwMode="auto">
          <a:xfrm>
            <a:off x="611188" y="2924944"/>
            <a:ext cx="7924800"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3200"/>
              </a:lnSpc>
              <a:spcBef>
                <a:spcPts val="1200"/>
              </a:spcBef>
            </a:pPr>
            <a:r>
              <a:rPr kumimoji="1" lang="zh-CN" altLang="en-US" sz="2000" b="1" dirty="0">
                <a:solidFill>
                  <a:srgbClr val="000000"/>
                </a:solidFill>
              </a:rPr>
              <a:t>从栈顶弹出一个双字数据时，先从</a:t>
            </a:r>
            <a:r>
              <a:rPr kumimoji="1" lang="en-US" altLang="zh-CN" sz="2000" b="1" dirty="0">
                <a:solidFill>
                  <a:srgbClr val="000000"/>
                </a:solidFill>
              </a:rPr>
              <a:t>ESP</a:t>
            </a:r>
            <a:r>
              <a:rPr kumimoji="1" lang="zh-CN" altLang="en-US" sz="2000" b="1" dirty="0">
                <a:solidFill>
                  <a:srgbClr val="000000"/>
                </a:solidFill>
              </a:rPr>
              <a:t>所指示的存储单元中取出一个双字送到目的操作数，然后把</a:t>
            </a:r>
            <a:r>
              <a:rPr kumimoji="1" lang="en-US" altLang="zh-CN" sz="2000" b="1" dirty="0">
                <a:solidFill>
                  <a:srgbClr val="000000"/>
                </a:solidFill>
              </a:rPr>
              <a:t>ESP</a:t>
            </a:r>
            <a:r>
              <a:rPr kumimoji="1" lang="zh-CN" altLang="en-US" sz="2000" b="1" dirty="0">
                <a:solidFill>
                  <a:srgbClr val="000000"/>
                </a:solidFill>
              </a:rPr>
              <a:t>加</a:t>
            </a:r>
            <a:r>
              <a:rPr kumimoji="1" lang="en-US" altLang="zh-CN" sz="2000" b="1" dirty="0">
                <a:solidFill>
                  <a:srgbClr val="000000"/>
                </a:solidFill>
              </a:rPr>
              <a:t>4</a:t>
            </a:r>
            <a:r>
              <a:rPr kumimoji="1" lang="zh-CN" altLang="en-US" sz="2000" b="1" dirty="0">
                <a:solidFill>
                  <a:srgbClr val="000000"/>
                </a:solidFill>
              </a:rPr>
              <a:t>。</a:t>
            </a:r>
            <a:endParaRPr kumimoji="1" lang="en-US" altLang="zh-CN" sz="2000" b="1" dirty="0">
              <a:solidFill>
                <a:srgbClr val="000000"/>
              </a:solidFill>
            </a:endParaRPr>
          </a:p>
          <a:p>
            <a:pPr eaLnBrk="1" hangingPunct="1">
              <a:lnSpc>
                <a:spcPts val="3200"/>
              </a:lnSpc>
              <a:spcBef>
                <a:spcPts val="1200"/>
              </a:spcBef>
            </a:pPr>
            <a:r>
              <a:rPr kumimoji="1" lang="zh-CN" altLang="en-US" sz="2000" b="1" dirty="0">
                <a:solidFill>
                  <a:srgbClr val="000000"/>
                </a:solidFill>
              </a:rPr>
              <a:t>从栈顶弹出一个字数据时，先从</a:t>
            </a:r>
            <a:r>
              <a:rPr kumimoji="1" lang="en-US" altLang="zh-CN" sz="2000" b="1" dirty="0">
                <a:solidFill>
                  <a:srgbClr val="000000"/>
                </a:solidFill>
              </a:rPr>
              <a:t>ESP</a:t>
            </a:r>
            <a:r>
              <a:rPr kumimoji="1" lang="zh-CN" altLang="en-US" sz="2000" b="1" dirty="0">
                <a:solidFill>
                  <a:srgbClr val="000000"/>
                </a:solidFill>
              </a:rPr>
              <a:t>所指示的存储单元中取出一个字送到目的操作数，然后把</a:t>
            </a:r>
            <a:r>
              <a:rPr kumimoji="1" lang="en-US" altLang="zh-CN" sz="2000" b="1" dirty="0">
                <a:solidFill>
                  <a:srgbClr val="000000"/>
                </a:solidFill>
              </a:rPr>
              <a:t>ESP</a:t>
            </a:r>
            <a:r>
              <a:rPr kumimoji="1" lang="zh-CN" altLang="en-US" sz="2000" b="1" dirty="0">
                <a:solidFill>
                  <a:srgbClr val="000000"/>
                </a:solidFill>
              </a:rPr>
              <a:t>加</a:t>
            </a:r>
            <a:r>
              <a:rPr kumimoji="1" lang="en-US" altLang="zh-CN" sz="2000" b="1" dirty="0">
                <a:solidFill>
                  <a:srgbClr val="000000"/>
                </a:solidFill>
              </a:rPr>
              <a:t>2</a:t>
            </a:r>
            <a:r>
              <a:rPr kumimoji="1" lang="zh-CN" altLang="en-US" sz="2000" b="1" dirty="0">
                <a:solidFill>
                  <a:srgbClr val="000000"/>
                </a:solidFill>
              </a:rPr>
              <a:t>。</a:t>
            </a:r>
            <a:endParaRPr kumimoji="1" lang="en-US" altLang="zh-CN" sz="2000" b="1" dirty="0">
              <a:solidFill>
                <a:srgbClr val="000000"/>
              </a:solidFill>
            </a:endParaRPr>
          </a:p>
          <a:p>
            <a:pPr eaLnBrk="1" hangingPunct="1">
              <a:lnSpc>
                <a:spcPts val="3200"/>
              </a:lnSpc>
              <a:spcBef>
                <a:spcPts val="1200"/>
              </a:spcBef>
            </a:pPr>
            <a:r>
              <a:rPr kumimoji="1" lang="en-US" altLang="zh-CN" sz="2000" b="1" dirty="0">
                <a:solidFill>
                  <a:srgbClr val="FF0000"/>
                </a:solidFill>
                <a:effectLst>
                  <a:outerShdw blurRad="38100" dist="38100" dir="2700000" algn="tl">
                    <a:srgbClr val="000000">
                      <a:alpha val="43137"/>
                    </a:srgbClr>
                  </a:outerShdw>
                </a:effectLst>
              </a:rPr>
              <a:t>ESP</a:t>
            </a:r>
            <a:r>
              <a:rPr kumimoji="1" lang="zh-CN" altLang="en-US" sz="2000" b="1" dirty="0">
                <a:solidFill>
                  <a:srgbClr val="FF0000"/>
                </a:solidFill>
                <a:effectLst>
                  <a:outerShdw blurRad="38100" dist="38100" dir="2700000" algn="tl">
                    <a:srgbClr val="000000">
                      <a:alpha val="43137"/>
                    </a:srgbClr>
                  </a:outerShdw>
                </a:effectLst>
              </a:rPr>
              <a:t>总是指向栈顶</a:t>
            </a:r>
            <a:r>
              <a:rPr kumimoji="1" lang="zh-CN" altLang="en-US" sz="2000" b="1" dirty="0">
                <a:solidFill>
                  <a:srgbClr val="000000"/>
                </a:solidFill>
              </a:rPr>
              <a:t>。</a:t>
            </a:r>
          </a:p>
        </p:txBody>
      </p:sp>
      <p:sp>
        <p:nvSpPr>
          <p:cNvPr id="10246" name="Text Box 6"/>
          <p:cNvSpPr txBox="1">
            <a:spLocks noChangeArrowheads="1"/>
          </p:cNvSpPr>
          <p:nvPr/>
        </p:nvSpPr>
        <p:spPr bwMode="auto">
          <a:xfrm>
            <a:off x="607640" y="167565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zh-CN" altLang="en-US" sz="2400" b="1" dirty="0">
                <a:solidFill>
                  <a:srgbClr val="000000"/>
                </a:solidFill>
                <a:latin typeface="Times New Roman" pitchFamily="18" charset="0"/>
              </a:rPr>
              <a:t>出栈指令的一般格式</a:t>
            </a:r>
          </a:p>
        </p:txBody>
      </p:sp>
      <p:sp>
        <p:nvSpPr>
          <p:cNvPr id="10247" name="Text Box 7"/>
          <p:cNvSpPr txBox="1">
            <a:spLocks noChangeArrowheads="1"/>
          </p:cNvSpPr>
          <p:nvPr/>
        </p:nvSpPr>
        <p:spPr bwMode="auto">
          <a:xfrm>
            <a:off x="6842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POP    DEST</a:t>
            </a:r>
          </a:p>
        </p:txBody>
      </p:sp>
    </p:spTree>
    <p:extLst>
      <p:ext uri="{BB962C8B-B14F-4D97-AF65-F5344CB8AC3E}">
        <p14:creationId xmlns:p14="http://schemas.microsoft.com/office/powerpoint/2010/main" val="356318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出栈指令</a:t>
            </a:r>
            <a:r>
              <a:rPr lang="en-US" altLang="zh-CN" sz="2800" b="1" dirty="0">
                <a:solidFill>
                  <a:srgbClr val="0000FF"/>
                </a:solidFill>
              </a:rPr>
              <a:t>POP</a:t>
            </a:r>
          </a:p>
        </p:txBody>
      </p:sp>
      <p:sp>
        <p:nvSpPr>
          <p:cNvPr id="6" name="Text Box 5"/>
          <p:cNvSpPr txBox="1">
            <a:spLocks noChangeArrowheads="1"/>
          </p:cNvSpPr>
          <p:nvPr/>
        </p:nvSpPr>
        <p:spPr bwMode="auto">
          <a:xfrm>
            <a:off x="576262" y="2276872"/>
            <a:ext cx="8604250" cy="167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POP   ESI                  ;</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从堆栈弹出一个双字到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3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POP   DWORD PTR [EBX+4]    ;</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从堆栈弹出一个双字到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EBX+4</a:t>
            </a:r>
            <a:r>
              <a:rPr kumimoji="1" lang="zh-CN" altLang="en-US" b="1" dirty="0">
                <a:solidFill>
                  <a:srgbClr val="000000"/>
                </a:solidFill>
                <a:effectLst>
                  <a:outerShdw blurRad="38100" dist="38100" dir="2700000" algn="tl">
                    <a:srgbClr val="000000">
                      <a:alpha val="43137"/>
                    </a:srgbClr>
                  </a:outerShdw>
                </a:effectLst>
                <a:latin typeface="宋体"/>
                <a:ea typeface="宋体"/>
              </a:rPr>
              <a:t>所指示存储单元</a:t>
            </a:r>
          </a:p>
          <a:p>
            <a:pPr>
              <a:lnSpc>
                <a:spcPts val="3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POP   DI                   ;</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从堆栈弹出一个字到</a:t>
            </a:r>
            <a:r>
              <a:rPr kumimoji="1" lang="en-US" altLang="zh-CN" b="1" dirty="0">
                <a:solidFill>
                  <a:srgbClr val="000000"/>
                </a:solidFill>
                <a:effectLst>
                  <a:outerShdw blurRad="38100" dist="38100" dir="2700000" algn="tl">
                    <a:srgbClr val="000000">
                      <a:alpha val="43137"/>
                    </a:srgbClr>
                  </a:outerShdw>
                </a:effectLst>
                <a:latin typeface="宋体"/>
                <a:ea typeface="宋体"/>
              </a:rPr>
              <a:t>DI</a:t>
            </a:r>
          </a:p>
          <a:p>
            <a:pPr>
              <a:lnSpc>
                <a:spcPts val="3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POP   WORD PTR [EDX+8]     ;</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从堆栈弹出一个字到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EDX+8</a:t>
            </a:r>
            <a:r>
              <a:rPr kumimoji="1" lang="zh-CN" altLang="en-US" b="1" dirty="0">
                <a:solidFill>
                  <a:srgbClr val="000000"/>
                </a:solidFill>
                <a:effectLst>
                  <a:outerShdw blurRad="38100" dist="38100" dir="2700000" algn="tl">
                    <a:srgbClr val="000000">
                      <a:alpha val="43137"/>
                    </a:srgbClr>
                  </a:outerShdw>
                </a:effectLst>
                <a:latin typeface="宋体"/>
                <a:ea typeface="宋体"/>
              </a:rPr>
              <a:t>所指示的存储单元</a:t>
            </a:r>
          </a:p>
        </p:txBody>
      </p:sp>
      <p:sp>
        <p:nvSpPr>
          <p:cNvPr id="8" name="矩形标注 7"/>
          <p:cNvSpPr/>
          <p:nvPr/>
        </p:nvSpPr>
        <p:spPr>
          <a:xfrm>
            <a:off x="1475656" y="4240122"/>
            <a:ext cx="4896544" cy="802770"/>
          </a:xfrm>
          <a:prstGeom prst="wedgeRectCallout">
            <a:avLst>
              <a:gd name="adj1" fmla="val -34831"/>
              <a:gd name="adj2" fmla="val -6932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b="1" dirty="0">
                <a:solidFill>
                  <a:srgbClr val="0000FF"/>
                </a:solidFill>
              </a:rPr>
              <a:t>符号“</a:t>
            </a:r>
            <a:r>
              <a:rPr lang="en-US" altLang="zh-CN" b="1" dirty="0">
                <a:solidFill>
                  <a:srgbClr val="0000FF"/>
                </a:solidFill>
              </a:rPr>
              <a:t>DWORD  PTR</a:t>
            </a:r>
            <a:r>
              <a:rPr lang="zh-CN" altLang="en-US" b="1" dirty="0">
                <a:solidFill>
                  <a:srgbClr val="0000FF"/>
                </a:solidFill>
              </a:rPr>
              <a:t>”表示双字存储单元</a:t>
            </a:r>
            <a:endParaRPr lang="en-US" altLang="zh-CN" b="1" dirty="0">
              <a:solidFill>
                <a:srgbClr val="0000FF"/>
              </a:solidFill>
            </a:endParaRPr>
          </a:p>
          <a:p>
            <a:pPr>
              <a:lnSpc>
                <a:spcPts val="3000"/>
              </a:lnSpc>
            </a:pPr>
            <a:r>
              <a:rPr lang="zh-CN" altLang="en-US" b="1" dirty="0">
                <a:solidFill>
                  <a:srgbClr val="0000FF"/>
                </a:solidFill>
              </a:rPr>
              <a:t>符号“</a:t>
            </a:r>
            <a:r>
              <a:rPr lang="en-US" altLang="zh-CN" b="1" dirty="0">
                <a:solidFill>
                  <a:srgbClr val="0000FF"/>
                </a:solidFill>
              </a:rPr>
              <a:t>WORD  PTR</a:t>
            </a:r>
            <a:r>
              <a:rPr lang="zh-CN" altLang="en-US" b="1" dirty="0">
                <a:solidFill>
                  <a:srgbClr val="0000FF"/>
                </a:solidFill>
              </a:rPr>
              <a:t>”   表示字存储单元</a:t>
            </a:r>
            <a:endParaRPr lang="en-US" altLang="zh-CN" b="1" dirty="0">
              <a:solidFill>
                <a:srgbClr val="0000FF"/>
              </a:solidFill>
            </a:endParaRPr>
          </a:p>
        </p:txBody>
      </p:sp>
      <p:sp>
        <p:nvSpPr>
          <p:cNvPr id="9" name="圆角矩形标注 8"/>
          <p:cNvSpPr/>
          <p:nvPr/>
        </p:nvSpPr>
        <p:spPr>
          <a:xfrm>
            <a:off x="1459699" y="5589240"/>
            <a:ext cx="2917118" cy="522196"/>
          </a:xfrm>
          <a:prstGeom prst="wedgeRoundRectCallout">
            <a:avLst>
              <a:gd name="adj1" fmla="val -38183"/>
              <a:gd name="adj2" fmla="val -9586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至少出栈一个字！</a:t>
            </a:r>
            <a:endParaRPr lang="zh-CN" altLang="en-US" dirty="0">
              <a:solidFill>
                <a:srgbClr val="FF0000"/>
              </a:solidFill>
              <a:effectLst>
                <a:outerShdw blurRad="38100" dist="38100" dir="2700000" algn="tl">
                  <a:srgbClr val="000000">
                    <a:alpha val="43137"/>
                  </a:srgbClr>
                </a:outerShdw>
              </a:effectLst>
            </a:endParaRPr>
          </a:p>
        </p:txBody>
      </p:sp>
      <p:sp>
        <p:nvSpPr>
          <p:cNvPr id="10" name="Text Box 4"/>
          <p:cNvSpPr txBox="1">
            <a:spLocks noChangeArrowheads="1"/>
          </p:cNvSpPr>
          <p:nvPr/>
        </p:nvSpPr>
        <p:spPr bwMode="auto">
          <a:xfrm>
            <a:off x="611188" y="1747664"/>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lang="zh-CN" altLang="en-US" sz="2400" b="1" dirty="0">
                <a:latin typeface="Times New Roman" pitchFamily="18" charset="0"/>
              </a:rPr>
              <a:t>使用举例</a:t>
            </a:r>
          </a:p>
        </p:txBody>
      </p:sp>
    </p:spTree>
    <p:extLst>
      <p:ext uri="{BB962C8B-B14F-4D97-AF65-F5344CB8AC3E}">
        <p14:creationId xmlns:p14="http://schemas.microsoft.com/office/powerpoint/2010/main" val="33651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98072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2276872"/>
            <a:ext cx="8604250"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#include  &lt;</a:t>
            </a:r>
            <a:r>
              <a:rPr kumimoji="1" lang="en-US" altLang="zh-CN" b="1" dirty="0" err="1">
                <a:solidFill>
                  <a:srgbClr val="000000"/>
                </a:solidFill>
                <a:effectLst>
                  <a:outerShdw blurRad="38100" dist="38100" dir="2700000" algn="tl">
                    <a:srgbClr val="000000">
                      <a:alpha val="43137"/>
                    </a:srgbClr>
                  </a:outerShdw>
                </a:effectLst>
                <a:latin typeface="宋体"/>
                <a:ea typeface="宋体"/>
              </a:rPr>
              <a:t>stdio.h</a:t>
            </a:r>
            <a:r>
              <a:rPr kumimoji="1" lang="en-US" altLang="zh-CN" b="1" dirty="0">
                <a:solidFill>
                  <a:srgbClr val="000000"/>
                </a:solidFill>
                <a:effectLst>
                  <a:outerShdw blurRad="38100" dist="38100" dir="2700000" algn="tl">
                    <a:srgbClr val="000000">
                      <a:alpha val="43137"/>
                    </a:srgbClr>
                  </a:outerShdw>
                </a:effectLst>
                <a:latin typeface="宋体"/>
                <a:ea typeface="宋体"/>
              </a:rPr>
              <a:t>&gt;</a:t>
            </a:r>
          </a:p>
          <a:p>
            <a:pPr>
              <a:lnSpc>
                <a:spcPts val="2200"/>
              </a:lnSpc>
            </a:pP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main( )  {</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varsp1, varsp2, varsp3, varsp4, varsp5;  //</a:t>
            </a:r>
            <a:r>
              <a:rPr kumimoji="1" lang="zh-CN" altLang="en-US" b="1" dirty="0">
                <a:solidFill>
                  <a:srgbClr val="000000"/>
                </a:solidFill>
                <a:effectLst>
                  <a:outerShdw blurRad="38100" dist="38100" dir="2700000" algn="tl">
                    <a:srgbClr val="000000">
                      <a:alpha val="43137"/>
                    </a:srgbClr>
                  </a:outerShdw>
                </a:effectLst>
                <a:latin typeface="宋体"/>
                <a:ea typeface="宋体"/>
              </a:rPr>
              <a:t>用于存放</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值</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varr1, varr2;                            //</a:t>
            </a:r>
            <a:r>
              <a:rPr kumimoji="1" lang="zh-CN" altLang="en-US" b="1" dirty="0">
                <a:solidFill>
                  <a:srgbClr val="000000"/>
                </a:solidFill>
                <a:effectLst>
                  <a:outerShdw blurRad="38100" dist="38100" dir="2700000" algn="tl">
                    <a:srgbClr val="000000">
                      <a:alpha val="43137"/>
                    </a:srgbClr>
                  </a:outerShdw>
                </a:effectLst>
                <a:latin typeface="宋体"/>
                <a:ea typeface="宋体"/>
              </a:rPr>
              <a:t>用于存放</a:t>
            </a:r>
            <a:r>
              <a:rPr kumimoji="1" lang="en-US" altLang="zh-CN" b="1" dirty="0">
                <a:solidFill>
                  <a:srgbClr val="000000"/>
                </a:solidFill>
                <a:effectLst>
                  <a:outerShdw blurRad="38100" dist="38100" dir="2700000" algn="tl">
                    <a:srgbClr val="000000">
                      <a:alpha val="43137"/>
                    </a:srgbClr>
                  </a:outerShdw>
                </a:effectLst>
                <a:latin typeface="宋体"/>
                <a:ea typeface="宋体"/>
              </a:rPr>
              <a:t>EBX</a:t>
            </a:r>
            <a:r>
              <a:rPr kumimoji="1" lang="zh-CN" altLang="en-US" b="1" dirty="0">
                <a:solidFill>
                  <a:srgbClr val="000000"/>
                </a:solidFill>
                <a:effectLst>
                  <a:outerShdw blurRad="38100" dist="38100" dir="2700000" algn="tl">
                    <a:srgbClr val="000000">
                      <a:alpha val="43137"/>
                    </a:srgbClr>
                  </a:outerShdw>
                </a:effectLst>
                <a:latin typeface="宋体"/>
                <a:ea typeface="宋体"/>
              </a:rPr>
              <a:t>值</a:t>
            </a:r>
          </a:p>
          <a:p>
            <a:pPr>
              <a:lnSpc>
                <a:spcPts val="2200"/>
              </a:lnSpc>
            </a:pPr>
            <a:r>
              <a:rPr kumimoji="1" lang="en-US" altLang="zh-CN" b="1" dirty="0">
                <a:solidFill>
                  <a:srgbClr val="0000FF"/>
                </a:solidFill>
                <a:effectLst>
                  <a:outerShdw blurRad="38100" dist="38100" dir="2700000" algn="tl">
                    <a:srgbClr val="000000">
                      <a:alpha val="43137"/>
                    </a:srgbClr>
                  </a:outerShdw>
                </a:effectLst>
                <a:latin typeface="宋体"/>
                <a:ea typeface="宋体"/>
              </a:rPr>
              <a:t>    _</a:t>
            </a:r>
            <a:r>
              <a:rPr kumimoji="1" lang="en-US" altLang="zh-CN" b="1" dirty="0" err="1">
                <a:solidFill>
                  <a:srgbClr val="0000FF"/>
                </a:solidFill>
                <a:effectLst>
                  <a:outerShdw blurRad="38100" dist="38100" dir="2700000" algn="tl">
                    <a:srgbClr val="000000">
                      <a:alpha val="43137"/>
                    </a:srgbClr>
                  </a:outerShdw>
                </a:effectLst>
                <a:latin typeface="宋体"/>
                <a:ea typeface="宋体"/>
              </a:rPr>
              <a:t>asm</a:t>
            </a:r>
            <a:r>
              <a:rPr kumimoji="1" lang="en-US" altLang="zh-CN" b="1" dirty="0">
                <a:solidFill>
                  <a:srgbClr val="0000FF"/>
                </a:solidFill>
                <a:effectLst>
                  <a:outerShdw blurRad="38100" dist="38100" dir="2700000" algn="tl">
                    <a:srgbClr val="000000">
                      <a:alpha val="43137"/>
                    </a:srgbClr>
                  </a:outerShdw>
                </a:effectLst>
                <a:latin typeface="宋体"/>
                <a:ea typeface="宋体"/>
              </a:rPr>
              <a:t> {    </a:t>
            </a:r>
            <a:r>
              <a:rPr kumimoji="1" lang="en-US" altLang="zh-CN" b="1" dirty="0">
                <a:solidFill>
                  <a:srgbClr val="0000FF"/>
                </a:solidFill>
                <a:effectLst>
                  <a:outerShdw blurRad="38100" dist="38100" dir="2700000" algn="tl">
                    <a:srgbClr val="000000">
                      <a:alpha val="43137"/>
                    </a:srgbClr>
                  </a:outerShdw>
                </a:effectLst>
                <a:latin typeface="宋体"/>
              </a:rPr>
              <a:t>//</a:t>
            </a:r>
            <a:r>
              <a:rPr kumimoji="1" lang="zh-CN" altLang="en-US" b="1" dirty="0">
                <a:solidFill>
                  <a:srgbClr val="0000FF"/>
                </a:solidFill>
                <a:effectLst>
                  <a:outerShdw blurRad="38100" dist="38100" dir="2700000" algn="tl">
                    <a:srgbClr val="000000">
                      <a:alpha val="43137"/>
                    </a:srgbClr>
                  </a:outerShdw>
                </a:effectLst>
                <a:latin typeface="宋体"/>
              </a:rPr>
              <a:t>嵌入汇编</a:t>
            </a:r>
            <a:endParaRPr kumimoji="1" lang="en-US" altLang="zh-CN" b="1" dirty="0">
              <a:solidFill>
                <a:srgbClr val="0000FF"/>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a:solidFill>
                  <a:srgbClr val="FF0000"/>
                </a:solidFill>
                <a:effectLst>
                  <a:outerShdw blurRad="38100" dist="38100" dir="2700000" algn="tl">
                    <a:srgbClr val="000000">
                      <a:alpha val="43137"/>
                    </a:srgbClr>
                  </a:outerShdw>
                </a:effectLst>
                <a:latin typeface="宋体"/>
                <a:ea typeface="宋体"/>
              </a:rPr>
              <a:t>         </a:t>
            </a:r>
            <a:r>
              <a:rPr kumimoji="1" lang="zh-CN" altLang="en-US" b="1" dirty="0">
                <a:solidFill>
                  <a:srgbClr val="FF0000"/>
                </a:solidFill>
                <a:effectLst>
                  <a:outerShdw blurRad="38100" dist="38100" dir="2700000" algn="tl">
                    <a:srgbClr val="000000">
                      <a:alpha val="43137"/>
                    </a:srgbClr>
                  </a:outerShdw>
                </a:effectLst>
                <a:latin typeface="宋体"/>
                <a:ea typeface="宋体"/>
              </a:rPr>
              <a:t>。。。。。。</a:t>
            </a:r>
            <a:endParaRPr kumimoji="1" lang="en-US" altLang="zh-CN" b="1" dirty="0">
              <a:solidFill>
                <a:srgbClr val="FF0000"/>
              </a:solidFill>
              <a:effectLst>
                <a:outerShdw blurRad="38100" dist="38100" dir="2700000" algn="tl">
                  <a:srgbClr val="000000">
                    <a:alpha val="43137"/>
                  </a:srgbClr>
                </a:outerShdw>
              </a:effectLst>
              <a:latin typeface="宋体"/>
              <a:ea typeface="宋体"/>
            </a:endParaRPr>
          </a:p>
          <a:p>
            <a:pPr>
              <a:lnSpc>
                <a:spcPts val="2200"/>
              </a:lnSpc>
            </a:pPr>
            <a:r>
              <a:rPr kumimoji="1" lang="en-US" altLang="zh-CN" b="1" dirty="0">
                <a:solidFill>
                  <a:srgbClr val="0000FF"/>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("ESP1=%08XH\n",varsp1);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ESP1=0013FA74H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("ESP2=%08XH\n",varsp2);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ESP2=0013FA70H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("ESP3=%08XH\n",varsp3);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ESP3=0013FA6EH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("ESP4=%08XH\n",varsp4);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ESP4=0013FA72H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("ESP5=%08XH\n",varsp5);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ESP5=0013FA74H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("EBX1=%08XH\n",varr1);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EBX1=56785678H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("EBX2=%08XH\n",varr2);     //</a:t>
            </a:r>
            <a:r>
              <a:rPr kumimoji="1" lang="zh-CN" altLang="en-US" b="1" dirty="0">
                <a:solidFill>
                  <a:srgbClr val="000000"/>
                </a:solidFill>
                <a:effectLst>
                  <a:outerShdw blurRad="38100" dist="38100" dir="2700000" algn="tl">
                    <a:srgbClr val="000000">
                      <a:alpha val="43137"/>
                    </a:srgbClr>
                  </a:outerShdw>
                </a:effectLst>
                <a:latin typeface="宋体"/>
                <a:ea typeface="宋体"/>
              </a:rPr>
              <a:t>显示为</a:t>
            </a:r>
            <a:r>
              <a:rPr kumimoji="1" lang="en-US" altLang="zh-CN" b="1" dirty="0">
                <a:solidFill>
                  <a:srgbClr val="000000"/>
                </a:solidFill>
                <a:effectLst>
                  <a:outerShdw blurRad="38100" dist="38100" dir="2700000" algn="tl">
                    <a:srgbClr val="000000">
                      <a:alpha val="43137"/>
                    </a:srgbClr>
                  </a:outerShdw>
                </a:effectLst>
                <a:latin typeface="宋体"/>
                <a:ea typeface="宋体"/>
              </a:rPr>
              <a:t>EBX2=56781234H</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return  0;</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圆角矩形标注 6"/>
          <p:cNvSpPr/>
          <p:nvPr/>
        </p:nvSpPr>
        <p:spPr>
          <a:xfrm>
            <a:off x="611188" y="1503948"/>
            <a:ext cx="5112940" cy="772924"/>
          </a:xfrm>
          <a:prstGeom prst="wedgeRoundRectCallout">
            <a:avLst>
              <a:gd name="adj1" fmla="val 8339"/>
              <a:gd name="adj2" fmla="val 82431"/>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a:solidFill>
                  <a:schemeClr val="tx1"/>
                </a:solidFill>
                <a:effectLst>
                  <a:outerShdw blurRad="38100" dist="38100" dir="2700000" algn="tl">
                    <a:srgbClr val="000000">
                      <a:alpha val="43137"/>
                    </a:srgbClr>
                  </a:outerShdw>
                </a:effectLst>
              </a:rPr>
              <a:t>演示程序</a:t>
            </a:r>
            <a:r>
              <a:rPr lang="en-US" altLang="zh-CN" b="1" dirty="0">
                <a:solidFill>
                  <a:schemeClr val="tx1"/>
                </a:solidFill>
                <a:effectLst>
                  <a:outerShdw blurRad="38100" dist="38100" dir="2700000" algn="tl">
                    <a:srgbClr val="000000">
                      <a:alpha val="43137"/>
                    </a:srgbClr>
                  </a:outerShdw>
                </a:effectLst>
              </a:rPr>
              <a:t>dp216</a:t>
            </a:r>
            <a:r>
              <a:rPr lang="zh-CN" altLang="en-US" b="1" dirty="0">
                <a:solidFill>
                  <a:schemeClr val="tx1"/>
                </a:solidFill>
                <a:effectLst>
                  <a:outerShdw blurRad="38100" dist="38100" dir="2700000" algn="tl">
                    <a:srgbClr val="000000">
                      <a:alpha val="43137"/>
                    </a:srgbClr>
                  </a:outerShdw>
                </a:effectLst>
              </a:rPr>
              <a:t>及其嵌入汇编代码片段，</a:t>
            </a:r>
            <a:endParaRPr lang="en-US" altLang="zh-CN" b="1" dirty="0">
              <a:solidFill>
                <a:schemeClr val="tx1"/>
              </a:solidFill>
              <a:effectLst>
                <a:outerShdw blurRad="38100" dist="38100" dir="2700000" algn="tl">
                  <a:srgbClr val="000000">
                    <a:alpha val="43137"/>
                  </a:srgbClr>
                </a:outerShdw>
              </a:effectLst>
            </a:endParaRPr>
          </a:p>
          <a:p>
            <a:pPr>
              <a:lnSpc>
                <a:spcPts val="3000"/>
              </a:lnSpc>
              <a:defRPr/>
            </a:pPr>
            <a:r>
              <a:rPr lang="zh-CN" altLang="en-US" b="1" dirty="0">
                <a:solidFill>
                  <a:schemeClr val="tx1"/>
                </a:solidFill>
                <a:effectLst>
                  <a:outerShdw blurRad="38100" dist="38100" dir="2700000" algn="tl">
                    <a:srgbClr val="000000">
                      <a:alpha val="43137"/>
                    </a:srgbClr>
                  </a:outerShdw>
                </a:effectLst>
              </a:rPr>
              <a:t>演示堆栈操作和堆栈指针寄存器变化。</a:t>
            </a:r>
          </a:p>
        </p:txBody>
      </p:sp>
    </p:spTree>
    <p:extLst>
      <p:ext uri="{BB962C8B-B14F-4D97-AF65-F5344CB8AC3E}">
        <p14:creationId xmlns:p14="http://schemas.microsoft.com/office/powerpoint/2010/main" val="62622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980728"/>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674340"/>
            <a:ext cx="8033626" cy="513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EAX, 12345678H     //</a:t>
            </a:r>
            <a:r>
              <a:rPr kumimoji="1" lang="zh-CN" altLang="en-US" b="1" dirty="0">
                <a:solidFill>
                  <a:srgbClr val="000000"/>
                </a:solidFill>
                <a:effectLst>
                  <a:outerShdw blurRad="38100" dist="38100" dir="2700000" algn="tl">
                    <a:srgbClr val="000000">
                      <a:alpha val="43137"/>
                    </a:srgbClr>
                  </a:outerShdw>
                </a:effectLst>
                <a:latin typeface="宋体"/>
                <a:ea typeface="宋体"/>
              </a:rPr>
              <a:t>初值</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varsp1,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保存演示之初的</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（假设为</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0013FA74H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PUSH  EAX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EAX</a:t>
            </a:r>
            <a:r>
              <a:rPr kumimoji="1" lang="zh-CN" altLang="en-US" b="1" dirty="0">
                <a:solidFill>
                  <a:srgbClr val="000000"/>
                </a:solidFill>
                <a:effectLst>
                  <a:outerShdw blurRad="38100" dist="38100" dir="2700000" algn="tl">
                    <a:srgbClr val="000000">
                      <a:alpha val="43137"/>
                    </a:srgbClr>
                  </a:outerShdw>
                </a:effectLst>
                <a:latin typeface="宋体"/>
                <a:ea typeface="宋体"/>
              </a:rPr>
              <a:t>压入堆栈</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varsp2,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0013FA70H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PUSH  AX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AX</a:t>
            </a:r>
            <a:r>
              <a:rPr kumimoji="1" lang="zh-CN" altLang="en-US" b="1" dirty="0">
                <a:solidFill>
                  <a:srgbClr val="000000"/>
                </a:solidFill>
                <a:effectLst>
                  <a:outerShdw blurRad="38100" dist="38100" dir="2700000" algn="tl">
                    <a:srgbClr val="000000">
                      <a:alpha val="43137"/>
                    </a:srgbClr>
                  </a:outerShdw>
                </a:effectLst>
                <a:latin typeface="宋体"/>
                <a:ea typeface="宋体"/>
              </a:rPr>
              <a:t>压入堆栈</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varsp3,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0013FA6EH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POP   EBX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从堆栈弹出双字到</a:t>
            </a:r>
            <a:r>
              <a:rPr kumimoji="1" lang="en-US" altLang="zh-CN" b="1" dirty="0">
                <a:solidFill>
                  <a:srgbClr val="000000"/>
                </a:solidFill>
                <a:effectLst>
                  <a:outerShdw blurRad="38100" dist="38100" dir="2700000" algn="tl">
                    <a:srgbClr val="000000">
                      <a:alpha val="43137"/>
                    </a:srgbClr>
                  </a:outerShdw>
                </a:effectLst>
                <a:latin typeface="宋体"/>
                <a:ea typeface="宋体"/>
              </a:rPr>
              <a:t>EBX</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varsp4,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0013FA72H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varr1, EBX</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POP   BX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从堆栈弹出字到</a:t>
            </a:r>
            <a:r>
              <a:rPr kumimoji="1" lang="en-US" altLang="zh-CN" b="1" dirty="0">
                <a:solidFill>
                  <a:srgbClr val="000000"/>
                </a:solidFill>
                <a:effectLst>
                  <a:outerShdw blurRad="38100" dist="38100" dir="2700000" algn="tl">
                    <a:srgbClr val="000000">
                      <a:alpha val="43137"/>
                    </a:srgbClr>
                  </a:outerShdw>
                </a:effectLst>
                <a:latin typeface="宋体"/>
                <a:ea typeface="宋体"/>
              </a:rPr>
              <a:t>BX</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varsp5, ESP        //</a:t>
            </a:r>
            <a:r>
              <a:rPr kumimoji="1" lang="zh-CN" altLang="en-US" b="1" dirty="0">
                <a:solidFill>
                  <a:srgbClr val="000000"/>
                </a:solidFill>
                <a:effectLst>
                  <a:outerShdw blurRad="38100" dist="38100" dir="2700000" algn="tl">
                    <a:srgbClr val="000000">
                      <a:alpha val="43137"/>
                    </a:srgbClr>
                  </a:outerShdw>
                </a:effectLst>
                <a:latin typeface="宋体"/>
                <a:ea typeface="宋体"/>
              </a:rPr>
              <a:t>保存当前</a:t>
            </a:r>
            <a:r>
              <a:rPr kumimoji="1" lang="en-US" altLang="zh-CN" b="1" dirty="0">
                <a:solidFill>
                  <a:srgbClr val="000000"/>
                </a:solidFill>
                <a:effectLst>
                  <a:outerShdw blurRad="38100" dist="38100" dir="2700000" algn="tl">
                    <a:srgbClr val="000000">
                      <a:alpha val="43137"/>
                    </a:srgbClr>
                  </a:outerShdw>
                </a:effectLst>
                <a:latin typeface="宋体"/>
                <a:ea typeface="宋体"/>
              </a:rPr>
              <a:t>ESP</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r>
              <a:rPr kumimoji="1" lang="en-US" altLang="zh-CN" b="1" dirty="0">
                <a:solidFill>
                  <a:srgbClr val="000000"/>
                </a:solidFill>
                <a:effectLst>
                  <a:outerShdw blurRad="38100" dist="38100" dir="2700000" algn="tl">
                    <a:srgbClr val="000000">
                      <a:alpha val="43137"/>
                    </a:srgbClr>
                  </a:outerShdw>
                </a:effectLst>
                <a:latin typeface="宋体"/>
                <a:ea typeface="宋体"/>
              </a:rPr>
              <a:t>0013FA74H</a:t>
            </a:r>
            <a:r>
              <a:rPr kumimoji="1" lang="zh-CN" altLang="en-US" b="1" dirty="0">
                <a:solidFill>
                  <a:srgbClr val="000000"/>
                </a:solidFill>
                <a:effectLst>
                  <a:outerShdw blurRad="38100" dist="38100" dir="2700000" algn="tl">
                    <a:srgbClr val="000000">
                      <a:alpha val="43137"/>
                    </a:srgbClr>
                  </a:outerShdw>
                </a:effectLst>
                <a:latin typeface="宋体"/>
                <a:ea typeface="宋体"/>
              </a:rPr>
              <a:t>）</a:t>
            </a:r>
          </a:p>
          <a:p>
            <a:pPr>
              <a:lnSpc>
                <a:spcPts val="22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varr2, EBX</a:t>
            </a:r>
          </a:p>
          <a:p>
            <a:pPr>
              <a:lnSpc>
                <a:spcPts val="22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爆炸形 1 6"/>
          <p:cNvSpPr/>
          <p:nvPr/>
        </p:nvSpPr>
        <p:spPr>
          <a:xfrm>
            <a:off x="6804248" y="3284984"/>
            <a:ext cx="2449712" cy="1584176"/>
          </a:xfrm>
          <a:prstGeom prst="irregularSeal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ffectLst>
                  <a:outerShdw blurRad="38100" dist="38100" dir="2700000" algn="tl">
                    <a:srgbClr val="000000">
                      <a:alpha val="43137"/>
                    </a:srgbClr>
                  </a:outerShdw>
                </a:effectLst>
              </a:rPr>
              <a:t>仅仅是示例！</a:t>
            </a:r>
          </a:p>
        </p:txBody>
      </p:sp>
    </p:spTree>
    <p:extLst>
      <p:ext uri="{BB962C8B-B14F-4D97-AF65-F5344CB8AC3E}">
        <p14:creationId xmlns:p14="http://schemas.microsoft.com/office/powerpoint/2010/main" val="17076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2.6.1  </a:t>
            </a:r>
            <a:r>
              <a:rPr lang="zh-CN" altLang="en-US" sz="3600" b="1" dirty="0">
                <a:solidFill>
                  <a:srgbClr val="0000FF"/>
                </a:solidFill>
                <a:latin typeface="微软雅黑" panose="020B0503020204020204" pitchFamily="34" charset="-122"/>
                <a:ea typeface="微软雅黑" panose="020B0503020204020204" pitchFamily="34" charset="-122"/>
              </a:rPr>
              <a:t>指令指针寄存器</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7747"/>
            <a:ext cx="777557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en-US" altLang="zh-CN" sz="2400" b="1" dirty="0">
                <a:latin typeface="+mn-ea"/>
                <a:ea typeface="+mn-ea"/>
              </a:rPr>
              <a:t>CPU</a:t>
            </a:r>
            <a:r>
              <a:rPr lang="zh-CN" altLang="en-US" sz="2400" b="1" dirty="0">
                <a:latin typeface="+mn-ea"/>
                <a:ea typeface="+mn-ea"/>
              </a:rPr>
              <a:t>执行代码（程序）就是一条接一条地执行机器指令。可以把</a:t>
            </a:r>
            <a:r>
              <a:rPr lang="en-US" altLang="zh-CN" sz="2400" b="1" dirty="0">
                <a:latin typeface="+mn-ea"/>
                <a:ea typeface="+mn-ea"/>
              </a:rPr>
              <a:t>CPU</a:t>
            </a:r>
            <a:r>
              <a:rPr lang="zh-CN" altLang="en-US" sz="2400" b="1" dirty="0">
                <a:latin typeface="+mn-ea"/>
                <a:ea typeface="+mn-ea"/>
              </a:rPr>
              <a:t>执行指令的过程看作一条处理指令的流水线，其第一步是从存储器中取出指令。</a:t>
            </a:r>
          </a:p>
          <a:p>
            <a:pPr algn="just">
              <a:lnSpc>
                <a:spcPts val="3600"/>
              </a:lnSpc>
              <a:spcBef>
                <a:spcPts val="1200"/>
              </a:spcBef>
              <a:buFont typeface="Wingdings" pitchFamily="2" charset="2"/>
              <a:buChar char="ü"/>
            </a:pPr>
            <a:r>
              <a:rPr lang="zh-CN" altLang="en-US" sz="2400" b="1" dirty="0">
                <a:latin typeface="+mn-ea"/>
                <a:ea typeface="+mn-ea"/>
              </a:rPr>
              <a:t>在取出一条指令后，会根据所取指令的长度，</a:t>
            </a:r>
            <a:r>
              <a:rPr lang="zh-CN" altLang="en-US" sz="2400" b="1" dirty="0">
                <a:solidFill>
                  <a:srgbClr val="FF0000"/>
                </a:solidFill>
                <a:effectLst>
                  <a:outerShdw blurRad="38100" dist="38100" dir="2700000" algn="tl">
                    <a:srgbClr val="000000">
                      <a:alpha val="43137"/>
                    </a:srgbClr>
                  </a:outerShdw>
                </a:effectLst>
                <a:latin typeface="+mn-ea"/>
                <a:ea typeface="+mn-ea"/>
              </a:rPr>
              <a:t>自动调整指令指针寄存器</a:t>
            </a:r>
            <a:r>
              <a:rPr lang="en-US" altLang="zh-CN" sz="2400" b="1" dirty="0">
                <a:solidFill>
                  <a:srgbClr val="FF0000"/>
                </a:solidFill>
                <a:effectLst>
                  <a:outerShdw blurRad="38100" dist="38100" dir="2700000" algn="tl">
                    <a:srgbClr val="000000">
                      <a:alpha val="43137"/>
                    </a:srgbClr>
                  </a:outerShdw>
                </a:effectLst>
                <a:latin typeface="+mn-ea"/>
                <a:ea typeface="+mn-ea"/>
              </a:rPr>
              <a:t>EIP</a:t>
            </a:r>
            <a:r>
              <a:rPr lang="zh-CN" altLang="en-US" sz="2400" b="1" dirty="0">
                <a:solidFill>
                  <a:srgbClr val="FF0000"/>
                </a:solidFill>
                <a:effectLst>
                  <a:outerShdw blurRad="38100" dist="38100" dir="2700000" algn="tl">
                    <a:srgbClr val="000000">
                      <a:alpha val="43137"/>
                    </a:srgbClr>
                  </a:outerShdw>
                </a:effectLst>
                <a:latin typeface="+mn-ea"/>
                <a:ea typeface="+mn-ea"/>
              </a:rPr>
              <a:t>的值，使其指向下一条指令</a:t>
            </a:r>
            <a:r>
              <a:rPr lang="zh-CN" altLang="en-US" sz="2400" b="1" dirty="0">
                <a:latin typeface="+mn-ea"/>
                <a:ea typeface="+mn-ea"/>
              </a:rPr>
              <a:t>。这样，就实现了</a:t>
            </a:r>
            <a:r>
              <a:rPr lang="zh-CN" altLang="en-US" sz="24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顺序执行指令</a:t>
            </a:r>
            <a:r>
              <a:rPr lang="zh-CN" altLang="en-US" sz="2400" b="1" dirty="0">
                <a:latin typeface="+mn-ea"/>
                <a:ea typeface="+mn-ea"/>
              </a:rPr>
              <a:t>。</a:t>
            </a:r>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顺序执行指令的过程</a:t>
            </a:r>
          </a:p>
        </p:txBody>
      </p:sp>
    </p:spTree>
    <p:extLst>
      <p:ext uri="{BB962C8B-B14F-4D97-AF65-F5344CB8AC3E}">
        <p14:creationId xmlns:p14="http://schemas.microsoft.com/office/powerpoint/2010/main" val="15671357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720278" y="2492896"/>
            <a:ext cx="7740154" cy="296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PUSH   EBP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PUSH   ESI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PUSH   EDI                </a:t>
            </a:r>
            <a:r>
              <a:rPr kumimoji="1" lang="zh-CN" altLang="en-US" b="1" dirty="0">
                <a:solidFill>
                  <a:srgbClr val="000000"/>
                </a:solidFill>
                <a:effectLst>
                  <a:outerShdw blurRad="38100" dist="38100" dir="2700000" algn="tl">
                    <a:srgbClr val="000000">
                      <a:alpha val="43137"/>
                    </a:srgbClr>
                  </a:outerShdw>
                </a:effectLst>
                <a:latin typeface="宋体"/>
                <a:ea typeface="宋体"/>
              </a:rPr>
              <a:t>；保护</a:t>
            </a:r>
            <a:r>
              <a:rPr kumimoji="1" lang="en-US" altLang="zh-CN" b="1" dirty="0">
                <a:solidFill>
                  <a:srgbClr val="000000"/>
                </a:solidFill>
                <a:effectLst>
                  <a:outerShdw blurRad="38100" dist="38100" dir="2700000" algn="tl">
                    <a:srgbClr val="000000">
                      <a:alpha val="43137"/>
                    </a:srgbClr>
                  </a:outerShdw>
                </a:effectLst>
                <a:latin typeface="宋体"/>
                <a:ea typeface="宋体"/>
              </a:rPr>
              <a:t>EDI</a:t>
            </a:r>
          </a:p>
          <a:p>
            <a:pPr>
              <a:lnSpc>
                <a:spcPts val="2800"/>
              </a:lnSpc>
            </a:pPr>
            <a:r>
              <a:rPr kumimoji="1" lang="en-US" altLang="zh-CN" b="1" dirty="0">
                <a:solidFill>
                  <a:srgbClr val="0000FF"/>
                </a:solidFill>
                <a:effectLst>
                  <a:outerShdw blurRad="38100" dist="38100" dir="2700000" algn="tl">
                    <a:srgbClr val="000000">
                      <a:alpha val="43137"/>
                    </a:srgbClr>
                  </a:outerShdw>
                </a:effectLst>
                <a:latin typeface="宋体"/>
                <a:ea typeface="宋体"/>
              </a:rPr>
              <a:t>.........                 </a:t>
            </a:r>
            <a:r>
              <a:rPr kumimoji="1" lang="zh-CN" altLang="en-US" b="1" dirty="0">
                <a:solidFill>
                  <a:srgbClr val="0000FF"/>
                </a:solidFill>
                <a:effectLst>
                  <a:outerShdw blurRad="38100" dist="38100" dir="2700000" algn="tl">
                    <a:srgbClr val="000000">
                      <a:alpha val="43137"/>
                    </a:srgbClr>
                  </a:outerShdw>
                </a:effectLst>
                <a:latin typeface="宋体"/>
                <a:ea typeface="宋体"/>
              </a:rPr>
              <a:t>；其他操作</a:t>
            </a:r>
          </a:p>
          <a:p>
            <a:pPr>
              <a:lnSpc>
                <a:spcPts val="2800"/>
              </a:lnSpc>
            </a:pPr>
            <a:r>
              <a:rPr kumimoji="1" lang="en-US" altLang="zh-CN" b="1" dirty="0">
                <a:solidFill>
                  <a:srgbClr val="0000FF"/>
                </a:solidFill>
                <a:effectLst>
                  <a:outerShdw blurRad="38100" dist="38100" dir="2700000" algn="tl">
                    <a:srgbClr val="000000">
                      <a:alpha val="43137"/>
                    </a:srgbClr>
                  </a:outerShdw>
                </a:effectLst>
                <a:latin typeface="宋体"/>
                <a:ea typeface="宋体"/>
              </a:rPr>
              <a:t>.........                 </a:t>
            </a:r>
            <a:r>
              <a:rPr kumimoji="1" lang="zh-CN" altLang="en-US" b="1" dirty="0">
                <a:solidFill>
                  <a:srgbClr val="0000FF"/>
                </a:solidFill>
                <a:effectLst>
                  <a:outerShdw blurRad="38100" dist="38100" dir="2700000" algn="tl">
                    <a:srgbClr val="000000">
                      <a:alpha val="43137"/>
                    </a:srgbClr>
                  </a:outerShdw>
                </a:effectLst>
                <a:latin typeface="宋体"/>
                <a:ea typeface="宋体"/>
              </a:rPr>
              <a:t>；其间会破坏</a:t>
            </a:r>
            <a:r>
              <a:rPr kumimoji="1" lang="en-US" altLang="zh-CN" b="1" dirty="0">
                <a:solidFill>
                  <a:srgbClr val="0000FF"/>
                </a:solidFill>
                <a:effectLst>
                  <a:outerShdw blurRad="38100" dist="38100" dir="2700000" algn="tl">
                    <a:srgbClr val="000000">
                      <a:alpha val="43137"/>
                    </a:srgbClr>
                  </a:outerShdw>
                </a:effectLst>
                <a:latin typeface="宋体"/>
                <a:ea typeface="宋体"/>
              </a:rPr>
              <a:t>EBP</a:t>
            </a:r>
            <a:r>
              <a:rPr kumimoji="1" lang="zh-CN" altLang="en-US" b="1" dirty="0">
                <a:solidFill>
                  <a:srgbClr val="0000FF"/>
                </a:solidFill>
                <a:effectLst>
                  <a:outerShdw blurRad="38100" dist="38100" dir="2700000" algn="tl">
                    <a:srgbClr val="000000">
                      <a:alpha val="43137"/>
                    </a:srgbClr>
                  </a:outerShdw>
                </a:effectLst>
                <a:latin typeface="宋体"/>
                <a:ea typeface="宋体"/>
              </a:rPr>
              <a:t>、</a:t>
            </a:r>
            <a:r>
              <a:rPr kumimoji="1" lang="en-US" altLang="zh-CN" b="1" dirty="0">
                <a:solidFill>
                  <a:srgbClr val="0000FF"/>
                </a:solidFill>
                <a:effectLst>
                  <a:outerShdw blurRad="38100" dist="38100" dir="2700000" algn="tl">
                    <a:srgbClr val="000000">
                      <a:alpha val="43137"/>
                    </a:srgbClr>
                  </a:outerShdw>
                </a:effectLst>
                <a:latin typeface="宋体"/>
                <a:ea typeface="宋体"/>
              </a:rPr>
              <a:t>ESI</a:t>
            </a:r>
            <a:r>
              <a:rPr kumimoji="1" lang="zh-CN" altLang="en-US" b="1" dirty="0">
                <a:solidFill>
                  <a:srgbClr val="0000FF"/>
                </a:solidFill>
                <a:effectLst>
                  <a:outerShdw blurRad="38100" dist="38100" dir="2700000" algn="tl">
                    <a:srgbClr val="000000">
                      <a:alpha val="43137"/>
                    </a:srgbClr>
                  </a:outerShdw>
                </a:effectLst>
                <a:latin typeface="宋体"/>
                <a:ea typeface="宋体"/>
              </a:rPr>
              <a:t>和</a:t>
            </a:r>
            <a:r>
              <a:rPr kumimoji="1" lang="en-US" altLang="zh-CN" b="1" dirty="0">
                <a:solidFill>
                  <a:srgbClr val="0000FF"/>
                </a:solidFill>
                <a:effectLst>
                  <a:outerShdw blurRad="38100" dist="38100" dir="2700000" algn="tl">
                    <a:srgbClr val="000000">
                      <a:alpha val="43137"/>
                    </a:srgbClr>
                  </a:outerShdw>
                </a:effectLst>
                <a:latin typeface="宋体"/>
                <a:ea typeface="宋体"/>
              </a:rPr>
              <a:t>EDI</a:t>
            </a:r>
            <a:r>
              <a:rPr kumimoji="1" lang="zh-CN" altLang="en-US" b="1" dirty="0">
                <a:solidFill>
                  <a:srgbClr val="0000FF"/>
                </a:solidFill>
                <a:effectLst>
                  <a:outerShdw blurRad="38100" dist="38100" dir="2700000" algn="tl">
                    <a:srgbClr val="000000">
                      <a:alpha val="43137"/>
                    </a:srgbClr>
                  </a:outerShdw>
                </a:effectLst>
                <a:latin typeface="宋体"/>
                <a:ea typeface="宋体"/>
              </a:rPr>
              <a:t>的原有值</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POP    EDI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EDI</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POP    ESI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ESI</a:t>
            </a:r>
          </a:p>
          <a:p>
            <a:pPr>
              <a:lnSpc>
                <a:spcPts val="28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POP    EBP                </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11" name="圆角矩形标注 10"/>
          <p:cNvSpPr/>
          <p:nvPr/>
        </p:nvSpPr>
        <p:spPr>
          <a:xfrm>
            <a:off x="1979712" y="5661248"/>
            <a:ext cx="4770971" cy="864096"/>
          </a:xfrm>
          <a:prstGeom prst="wedgeRoundRectCallout">
            <a:avLst>
              <a:gd name="adj1" fmla="val -43407"/>
              <a:gd name="adj2" fmla="val -8698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必须充分注意堆栈操作“后进先出”</a:t>
            </a:r>
            <a:endParaRPr lang="en-US" altLang="zh-CN" sz="2000" b="1" dirty="0">
              <a:solidFill>
                <a:srgbClr val="FF0000"/>
              </a:solidFill>
            </a:endParaRPr>
          </a:p>
          <a:p>
            <a:r>
              <a:rPr lang="zh-CN" altLang="en-US" sz="2000" b="1" dirty="0">
                <a:solidFill>
                  <a:srgbClr val="FF0000"/>
                </a:solidFill>
              </a:rPr>
              <a:t>同时确保堆栈平衡！</a:t>
            </a:r>
            <a:endParaRPr lang="zh-CN" altLang="en-US" dirty="0">
              <a:solidFill>
                <a:srgbClr val="FF0000"/>
              </a:solidFill>
              <a:effectLst>
                <a:outerShdw blurRad="38100" dist="38100" dir="2700000" algn="tl">
                  <a:srgbClr val="000000">
                    <a:alpha val="43137"/>
                  </a:srgbClr>
                </a:outerShdw>
              </a:effectLst>
            </a:endParaRPr>
          </a:p>
        </p:txBody>
      </p:sp>
      <p:sp>
        <p:nvSpPr>
          <p:cNvPr id="8" name="圆角矩形标注 7"/>
          <p:cNvSpPr/>
          <p:nvPr/>
        </p:nvSpPr>
        <p:spPr>
          <a:xfrm>
            <a:off x="611188" y="1733178"/>
            <a:ext cx="5112940" cy="543694"/>
          </a:xfrm>
          <a:prstGeom prst="wedgeRoundRectCallout">
            <a:avLst>
              <a:gd name="adj1" fmla="val 8339"/>
              <a:gd name="adj2" fmla="val 82431"/>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a:solidFill>
                  <a:schemeClr val="tx1"/>
                </a:solidFill>
                <a:effectLst>
                  <a:outerShdw blurRad="38100" dist="38100" dir="2700000" algn="tl">
                    <a:srgbClr val="000000">
                      <a:alpha val="43137"/>
                    </a:srgbClr>
                  </a:outerShdw>
                </a:effectLst>
              </a:rPr>
              <a:t>演示堆栈用途之一，保护寄存器内容。</a:t>
            </a:r>
          </a:p>
        </p:txBody>
      </p:sp>
    </p:spTree>
    <p:extLst>
      <p:ext uri="{BB962C8B-B14F-4D97-AF65-F5344CB8AC3E}">
        <p14:creationId xmlns:p14="http://schemas.microsoft.com/office/powerpoint/2010/main" val="283492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5364" name="Text Box 6"/>
          <p:cNvSpPr txBox="1">
            <a:spLocks noChangeArrowheads="1"/>
          </p:cNvSpPr>
          <p:nvPr/>
        </p:nvSpPr>
        <p:spPr bwMode="auto">
          <a:xfrm>
            <a:off x="539750" y="1124744"/>
            <a:ext cx="7921625" cy="110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3600"/>
              </a:lnSpc>
              <a:spcBef>
                <a:spcPts val="1200"/>
              </a:spcBef>
              <a:buFont typeface="Wingdings" pitchFamily="2" charset="2"/>
              <a:buChar char="Ø"/>
            </a:pPr>
            <a:r>
              <a:rPr lang="en-US" altLang="zh-CN" sz="2400" b="1" dirty="0">
                <a:solidFill>
                  <a:srgbClr val="0000FF"/>
                </a:solidFill>
                <a:effectLst>
                  <a:outerShdw blurRad="38100" dist="38100" dir="2700000" algn="tl">
                    <a:srgbClr val="000000">
                      <a:alpha val="43137"/>
                    </a:srgbClr>
                  </a:outerShdw>
                </a:effectLst>
                <a:latin typeface="+mn-ea"/>
                <a:ea typeface="+mn-ea"/>
              </a:rPr>
              <a:t>16</a:t>
            </a:r>
            <a:r>
              <a:rPr lang="zh-CN" altLang="en-US" sz="2400" b="1" dirty="0">
                <a:solidFill>
                  <a:srgbClr val="0000FF"/>
                </a:solidFill>
                <a:effectLst>
                  <a:outerShdw blurRad="38100" dist="38100" dir="2700000" algn="tl">
                    <a:srgbClr val="000000">
                      <a:alpha val="43137"/>
                    </a:srgbClr>
                  </a:outerShdw>
                </a:effectLst>
                <a:latin typeface="+mn-ea"/>
                <a:ea typeface="+mn-ea"/>
              </a:rPr>
              <a:t>位通用寄存器全进栈、出栈指令</a:t>
            </a:r>
          </a:p>
          <a:p>
            <a:pPr algn="just" eaLnBrk="1" hangingPunct="1">
              <a:lnSpc>
                <a:spcPts val="3600"/>
              </a:lnSpc>
              <a:spcBef>
                <a:spcPts val="1200"/>
              </a:spcBef>
              <a:buFont typeface="Wingdings" pitchFamily="2" charset="2"/>
              <a:buChar char="Ø"/>
            </a:pPr>
            <a:r>
              <a:rPr lang="en-US" altLang="zh-CN" sz="2400" b="1" dirty="0">
                <a:solidFill>
                  <a:srgbClr val="0000FF"/>
                </a:solidFill>
                <a:effectLst>
                  <a:outerShdw blurRad="38100" dist="38100" dir="2700000" algn="tl">
                    <a:srgbClr val="000000">
                      <a:alpha val="43137"/>
                    </a:srgbClr>
                  </a:outerShdw>
                </a:effectLst>
                <a:latin typeface="+mn-ea"/>
                <a:ea typeface="+mn-ea"/>
              </a:rPr>
              <a:t>32</a:t>
            </a:r>
            <a:r>
              <a:rPr lang="zh-CN" altLang="en-US" sz="2400" b="1" dirty="0">
                <a:solidFill>
                  <a:srgbClr val="0000FF"/>
                </a:solidFill>
                <a:effectLst>
                  <a:outerShdw blurRad="38100" dist="38100" dir="2700000" algn="tl">
                    <a:srgbClr val="000000">
                      <a:alpha val="43137"/>
                    </a:srgbClr>
                  </a:outerShdw>
                </a:effectLst>
                <a:latin typeface="+mn-ea"/>
                <a:ea typeface="+mn-ea"/>
              </a:rPr>
              <a:t>位通用寄存器全进栈、出栈指令</a:t>
            </a:r>
          </a:p>
        </p:txBody>
      </p:sp>
      <p:sp>
        <p:nvSpPr>
          <p:cNvPr id="6" name="矩形标注 5"/>
          <p:cNvSpPr/>
          <p:nvPr/>
        </p:nvSpPr>
        <p:spPr>
          <a:xfrm>
            <a:off x="611560" y="2996952"/>
            <a:ext cx="7920880" cy="1728192"/>
          </a:xfrm>
          <a:prstGeom prst="wedgeRectCallout">
            <a:avLst>
              <a:gd name="adj1" fmla="val -27846"/>
              <a:gd name="adj2" fmla="val -6678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200"/>
              </a:lnSpc>
              <a:spcBef>
                <a:spcPts val="1200"/>
              </a:spcBef>
            </a:pPr>
            <a:r>
              <a:rPr lang="zh-CN" altLang="en-US" sz="2000" b="1" dirty="0">
                <a:solidFill>
                  <a:srgbClr val="0000FF"/>
                </a:solidFill>
                <a:effectLst>
                  <a:outerShdw blurRad="38100" dist="38100" dir="2700000" algn="tl">
                    <a:srgbClr val="000000">
                      <a:alpha val="43137"/>
                    </a:srgbClr>
                  </a:outerShdw>
                </a:effectLst>
              </a:rPr>
              <a:t>有时需要把多个通用寄存器压入堆栈，以保护这些通用寄存器中的值。</a:t>
            </a:r>
            <a:endParaRPr lang="en-US" altLang="zh-CN" sz="2000" b="1" dirty="0">
              <a:solidFill>
                <a:srgbClr val="0000FF"/>
              </a:solidFill>
              <a:effectLst>
                <a:outerShdw blurRad="38100" dist="38100" dir="2700000" algn="tl">
                  <a:srgbClr val="000000">
                    <a:alpha val="43137"/>
                  </a:srgbClr>
                </a:outerShdw>
              </a:effectLst>
            </a:endParaRPr>
          </a:p>
          <a:p>
            <a:pPr>
              <a:lnSpc>
                <a:spcPts val="3200"/>
              </a:lnSpc>
              <a:spcBef>
                <a:spcPts val="1200"/>
              </a:spcBef>
            </a:pPr>
            <a:r>
              <a:rPr lang="zh-CN" altLang="en-US" sz="2000" b="1" dirty="0">
                <a:solidFill>
                  <a:srgbClr val="0000FF"/>
                </a:solidFill>
                <a:effectLst>
                  <a:outerShdw blurRad="38100" dist="38100" dir="2700000" algn="tl">
                    <a:srgbClr val="000000">
                      <a:alpha val="43137"/>
                    </a:srgbClr>
                  </a:outerShdw>
                </a:effectLst>
              </a:rPr>
              <a:t>为了提高效率，从</a:t>
            </a:r>
            <a:r>
              <a:rPr lang="en-US" altLang="zh-CN" sz="2000" b="1" dirty="0">
                <a:solidFill>
                  <a:srgbClr val="0000FF"/>
                </a:solidFill>
                <a:effectLst>
                  <a:outerShdw blurRad="38100" dist="38100" dir="2700000" algn="tl">
                    <a:srgbClr val="000000">
                      <a:alpha val="43137"/>
                    </a:srgbClr>
                  </a:outerShdw>
                </a:effectLst>
              </a:rPr>
              <a:t>Intel 80186</a:t>
            </a:r>
            <a:r>
              <a:rPr lang="zh-CN" altLang="en-US" sz="2000" b="1" dirty="0">
                <a:solidFill>
                  <a:srgbClr val="0000FF"/>
                </a:solidFill>
                <a:effectLst>
                  <a:outerShdw blurRad="38100" dist="38100" dir="2700000" algn="tl">
                    <a:srgbClr val="000000">
                      <a:alpha val="43137"/>
                    </a:srgbClr>
                  </a:outerShdw>
                </a:effectLst>
              </a:rPr>
              <a:t>开始，提供了通用寄存器全进栈指令和全出栈指令。</a:t>
            </a:r>
          </a:p>
        </p:txBody>
      </p:sp>
    </p:spTree>
    <p:extLst>
      <p:ext uri="{BB962C8B-B14F-4D97-AF65-F5344CB8AC3E}">
        <p14:creationId xmlns:p14="http://schemas.microsoft.com/office/powerpoint/2010/main" val="141985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6387" name="Text Box 4"/>
          <p:cNvSpPr txBox="1">
            <a:spLocks noChangeArrowheads="1"/>
          </p:cNvSpPr>
          <p:nvPr/>
        </p:nvSpPr>
        <p:spPr bwMode="auto">
          <a:xfrm>
            <a:off x="539750" y="1196752"/>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400" b="1" dirty="0">
                <a:solidFill>
                  <a:srgbClr val="0000FF"/>
                </a:solidFill>
              </a:rPr>
              <a:t>16</a:t>
            </a:r>
            <a:r>
              <a:rPr lang="zh-CN" altLang="en-US" sz="2400" b="1" dirty="0">
                <a:solidFill>
                  <a:srgbClr val="0000FF"/>
                </a:solidFill>
              </a:rPr>
              <a:t>位通用寄存器全进栈、出栈指令</a:t>
            </a:r>
          </a:p>
        </p:txBody>
      </p:sp>
      <p:sp>
        <p:nvSpPr>
          <p:cNvPr id="16388" name="Rectangle 5"/>
          <p:cNvSpPr>
            <a:spLocks noChangeArrowheads="1"/>
          </p:cNvSpPr>
          <p:nvPr/>
        </p:nvSpPr>
        <p:spPr bwMode="auto">
          <a:xfrm>
            <a:off x="468313" y="4308192"/>
            <a:ext cx="8424167"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spcBef>
                <a:spcPts val="1200"/>
              </a:spcBef>
              <a:buFont typeface="Wingdings" pitchFamily="2" charset="2"/>
              <a:buChar char="ü"/>
            </a:pPr>
            <a:r>
              <a:rPr lang="en-US" altLang="zh-CN" sz="2000" b="1" dirty="0">
                <a:solidFill>
                  <a:srgbClr val="000000"/>
                </a:solidFill>
              </a:rPr>
              <a:t>PUSHA</a:t>
            </a:r>
            <a:r>
              <a:rPr lang="zh-CN" altLang="en-US" sz="2000" b="1" dirty="0">
                <a:solidFill>
                  <a:srgbClr val="000000"/>
                </a:solidFill>
              </a:rPr>
              <a:t>指令将</a:t>
            </a:r>
            <a:r>
              <a:rPr lang="en-US" altLang="zh-CN" sz="2000" b="1" dirty="0">
                <a:solidFill>
                  <a:srgbClr val="000000"/>
                </a:solidFill>
              </a:rPr>
              <a:t>8</a:t>
            </a:r>
            <a:r>
              <a:rPr lang="zh-CN" altLang="en-US" sz="2000" b="1" dirty="0">
                <a:solidFill>
                  <a:srgbClr val="000000"/>
                </a:solidFill>
              </a:rPr>
              <a:t>个</a:t>
            </a:r>
            <a:r>
              <a:rPr lang="en-US" altLang="zh-CN" sz="2000" b="1" dirty="0">
                <a:solidFill>
                  <a:srgbClr val="000000"/>
                </a:solidFill>
              </a:rPr>
              <a:t>16</a:t>
            </a:r>
            <a:r>
              <a:rPr lang="zh-CN" altLang="en-US" sz="2000" b="1" dirty="0">
                <a:solidFill>
                  <a:srgbClr val="000000"/>
                </a:solidFill>
              </a:rPr>
              <a:t>位通用寄存器的内容压入堆栈，压入顺序：</a:t>
            </a:r>
            <a:endParaRPr lang="en-US" altLang="zh-CN" sz="2000" b="1" dirty="0">
              <a:solidFill>
                <a:srgbClr val="000000"/>
              </a:solidFill>
            </a:endParaRPr>
          </a:p>
          <a:p>
            <a:pPr>
              <a:lnSpc>
                <a:spcPts val="3600"/>
              </a:lnSpc>
              <a:spcBef>
                <a:spcPts val="1200"/>
              </a:spcBef>
            </a:pPr>
            <a:r>
              <a:rPr lang="en-US" altLang="zh-CN" sz="2000" b="1" dirty="0">
                <a:solidFill>
                  <a:srgbClr val="000000"/>
                </a:solidFill>
              </a:rPr>
              <a:t>        AX</a:t>
            </a:r>
            <a:r>
              <a:rPr lang="zh-CN" altLang="en-US" sz="2000" b="1" dirty="0">
                <a:solidFill>
                  <a:srgbClr val="000000"/>
                </a:solidFill>
              </a:rPr>
              <a:t>、</a:t>
            </a:r>
            <a:r>
              <a:rPr lang="en-US" altLang="zh-CN" sz="2000" b="1" dirty="0">
                <a:solidFill>
                  <a:srgbClr val="000000"/>
                </a:solidFill>
              </a:rPr>
              <a:t>CX</a:t>
            </a:r>
            <a:r>
              <a:rPr lang="zh-CN" altLang="en-US" sz="2000" b="1" dirty="0">
                <a:solidFill>
                  <a:srgbClr val="000000"/>
                </a:solidFill>
              </a:rPr>
              <a:t>、</a:t>
            </a:r>
            <a:r>
              <a:rPr lang="en-US" altLang="zh-CN" sz="2000" b="1" dirty="0">
                <a:solidFill>
                  <a:srgbClr val="000000"/>
                </a:solidFill>
              </a:rPr>
              <a:t>DX</a:t>
            </a:r>
            <a:r>
              <a:rPr lang="zh-CN" altLang="en-US" sz="2000" b="1" dirty="0">
                <a:solidFill>
                  <a:srgbClr val="000000"/>
                </a:solidFill>
              </a:rPr>
              <a:t>、</a:t>
            </a:r>
            <a:r>
              <a:rPr lang="en-US" altLang="zh-CN" sz="2000" b="1" dirty="0">
                <a:solidFill>
                  <a:srgbClr val="000000"/>
                </a:solidFill>
              </a:rPr>
              <a:t>BX</a:t>
            </a:r>
            <a:r>
              <a:rPr lang="zh-CN" altLang="en-US" sz="2000" b="1" dirty="0">
                <a:solidFill>
                  <a:srgbClr val="000000"/>
                </a:solidFill>
              </a:rPr>
              <a:t>、</a:t>
            </a:r>
            <a:r>
              <a:rPr lang="en-US" altLang="zh-CN" sz="2000" b="1" dirty="0">
                <a:solidFill>
                  <a:srgbClr val="000000"/>
                </a:solidFill>
              </a:rPr>
              <a:t>SP</a:t>
            </a:r>
            <a:r>
              <a:rPr lang="zh-CN" altLang="en-US" sz="2000" b="1" dirty="0">
                <a:solidFill>
                  <a:srgbClr val="000000"/>
                </a:solidFill>
              </a:rPr>
              <a:t>、</a:t>
            </a:r>
            <a:r>
              <a:rPr lang="en-US" altLang="zh-CN" sz="2000" b="1" dirty="0">
                <a:solidFill>
                  <a:srgbClr val="000000"/>
                </a:solidFill>
              </a:rPr>
              <a:t>BP</a:t>
            </a:r>
            <a:r>
              <a:rPr lang="zh-CN" altLang="en-US" sz="2000" b="1" dirty="0">
                <a:solidFill>
                  <a:srgbClr val="000000"/>
                </a:solidFill>
              </a:rPr>
              <a:t>、</a:t>
            </a:r>
            <a:r>
              <a:rPr lang="en-US" altLang="zh-CN" sz="2000" b="1" dirty="0">
                <a:solidFill>
                  <a:srgbClr val="000000"/>
                </a:solidFill>
              </a:rPr>
              <a:t>SI</a:t>
            </a:r>
            <a:r>
              <a:rPr lang="zh-CN" altLang="en-US" sz="2000" b="1" dirty="0">
                <a:solidFill>
                  <a:srgbClr val="000000"/>
                </a:solidFill>
              </a:rPr>
              <a:t>、</a:t>
            </a:r>
            <a:r>
              <a:rPr lang="en-US" altLang="zh-CN" sz="2000" b="1" dirty="0">
                <a:solidFill>
                  <a:srgbClr val="000000"/>
                </a:solidFill>
              </a:rPr>
              <a:t>DI</a:t>
            </a:r>
            <a:endParaRPr lang="zh-CN" altLang="en-US" sz="2000" dirty="0">
              <a:solidFill>
                <a:srgbClr val="000000"/>
              </a:solidFill>
            </a:endParaRPr>
          </a:p>
          <a:p>
            <a:pPr>
              <a:lnSpc>
                <a:spcPts val="3600"/>
              </a:lnSpc>
              <a:spcBef>
                <a:spcPts val="1200"/>
              </a:spcBef>
              <a:buFont typeface="Wingdings" pitchFamily="2" charset="2"/>
              <a:buChar char="ü"/>
            </a:pPr>
            <a:r>
              <a:rPr lang="en-US" altLang="zh-CN" sz="2000" b="1" dirty="0">
                <a:solidFill>
                  <a:srgbClr val="000000"/>
                </a:solidFill>
              </a:rPr>
              <a:t>POPA</a:t>
            </a:r>
            <a:r>
              <a:rPr lang="zh-CN" altLang="en-US" sz="2000" b="1" dirty="0">
                <a:solidFill>
                  <a:srgbClr val="000000"/>
                </a:solidFill>
              </a:rPr>
              <a:t>指令从堆栈弹出内容，以</a:t>
            </a:r>
            <a:r>
              <a:rPr lang="en-US" altLang="zh-CN" sz="2000" b="1" dirty="0">
                <a:solidFill>
                  <a:srgbClr val="000000"/>
                </a:solidFill>
              </a:rPr>
              <a:t>PUSHA</a:t>
            </a:r>
            <a:r>
              <a:rPr lang="zh-CN" altLang="en-US" sz="2000" b="1" dirty="0">
                <a:solidFill>
                  <a:srgbClr val="000000"/>
                </a:solidFill>
              </a:rPr>
              <a:t>相反的顺序送通用寄存器 </a:t>
            </a:r>
          </a:p>
        </p:txBody>
      </p:sp>
      <p:sp>
        <p:nvSpPr>
          <p:cNvPr id="16389" name="Text Box 6"/>
          <p:cNvSpPr txBox="1">
            <a:spLocks noChangeArrowheads="1"/>
          </p:cNvSpPr>
          <p:nvPr/>
        </p:nvSpPr>
        <p:spPr bwMode="auto">
          <a:xfrm>
            <a:off x="611188" y="242088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PUSHA</a:t>
            </a:r>
          </a:p>
        </p:txBody>
      </p:sp>
      <p:sp>
        <p:nvSpPr>
          <p:cNvPr id="16390" name="Text Box 7"/>
          <p:cNvSpPr txBox="1">
            <a:spLocks noChangeArrowheads="1"/>
          </p:cNvSpPr>
          <p:nvPr/>
        </p:nvSpPr>
        <p:spPr bwMode="auto">
          <a:xfrm>
            <a:off x="539750" y="177281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16</a:t>
            </a:r>
            <a:r>
              <a:rPr kumimoji="1" lang="zh-CN" altLang="en-US" sz="2400" b="1" dirty="0">
                <a:solidFill>
                  <a:srgbClr val="000000"/>
                </a:solidFill>
                <a:latin typeface="Times New Roman" pitchFamily="18" charset="0"/>
              </a:rPr>
              <a:t>位通用寄存器全进栈指令</a:t>
            </a:r>
          </a:p>
        </p:txBody>
      </p:sp>
      <p:sp>
        <p:nvSpPr>
          <p:cNvPr id="16391" name="Text Box 8"/>
          <p:cNvSpPr txBox="1">
            <a:spLocks noChangeArrowheads="1"/>
          </p:cNvSpPr>
          <p:nvPr/>
        </p:nvSpPr>
        <p:spPr bwMode="auto">
          <a:xfrm>
            <a:off x="611188" y="3645024"/>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POPA</a:t>
            </a:r>
          </a:p>
        </p:txBody>
      </p:sp>
      <p:sp>
        <p:nvSpPr>
          <p:cNvPr id="16392" name="Text Box 9"/>
          <p:cNvSpPr txBox="1">
            <a:spLocks noChangeArrowheads="1"/>
          </p:cNvSpPr>
          <p:nvPr/>
        </p:nvSpPr>
        <p:spPr bwMode="auto">
          <a:xfrm>
            <a:off x="539750" y="306896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16</a:t>
            </a:r>
            <a:r>
              <a:rPr kumimoji="1" lang="zh-CN" altLang="en-US" sz="2400" b="1" dirty="0">
                <a:solidFill>
                  <a:srgbClr val="000000"/>
                </a:solidFill>
                <a:latin typeface="Times New Roman" pitchFamily="18" charset="0"/>
              </a:rPr>
              <a:t>位通用寄存器全出栈指令</a:t>
            </a:r>
          </a:p>
        </p:txBody>
      </p:sp>
    </p:spTree>
    <p:extLst>
      <p:ext uri="{BB962C8B-B14F-4D97-AF65-F5344CB8AC3E}">
        <p14:creationId xmlns:p14="http://schemas.microsoft.com/office/powerpoint/2010/main" val="1791025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17411" name="Text Box 3"/>
          <p:cNvSpPr txBox="1">
            <a:spLocks noChangeArrowheads="1"/>
          </p:cNvSpPr>
          <p:nvPr/>
        </p:nvSpPr>
        <p:spPr bwMode="auto">
          <a:xfrm>
            <a:off x="539750" y="1124744"/>
            <a:ext cx="792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en-US" altLang="zh-CN" sz="2400" b="1" dirty="0">
                <a:solidFill>
                  <a:srgbClr val="0000FF"/>
                </a:solidFill>
              </a:rPr>
              <a:t>32</a:t>
            </a:r>
            <a:r>
              <a:rPr lang="zh-CN" altLang="en-US" sz="2400" b="1" dirty="0">
                <a:solidFill>
                  <a:srgbClr val="0000FF"/>
                </a:solidFill>
              </a:rPr>
              <a:t>位通用寄存器全进栈、出栈指令</a:t>
            </a:r>
          </a:p>
        </p:txBody>
      </p:sp>
      <p:sp>
        <p:nvSpPr>
          <p:cNvPr id="17412" name="Rectangle 4"/>
          <p:cNvSpPr>
            <a:spLocks noChangeArrowheads="1"/>
          </p:cNvSpPr>
          <p:nvPr/>
        </p:nvSpPr>
        <p:spPr bwMode="auto">
          <a:xfrm>
            <a:off x="468313" y="4164176"/>
            <a:ext cx="8568183"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spcBef>
                <a:spcPts val="1200"/>
              </a:spcBef>
              <a:buFont typeface="Wingdings" pitchFamily="2" charset="2"/>
              <a:buChar char="ü"/>
            </a:pPr>
            <a:r>
              <a:rPr lang="en-US" altLang="zh-CN" sz="2000" b="1" dirty="0">
                <a:solidFill>
                  <a:srgbClr val="000000"/>
                </a:solidFill>
              </a:rPr>
              <a:t>PUSHAD</a:t>
            </a:r>
            <a:r>
              <a:rPr lang="zh-CN" altLang="en-US" sz="2000" b="1" dirty="0">
                <a:solidFill>
                  <a:srgbClr val="000000"/>
                </a:solidFill>
              </a:rPr>
              <a:t>指令将</a:t>
            </a:r>
            <a:r>
              <a:rPr lang="en-US" altLang="zh-CN" sz="2000" b="1" dirty="0">
                <a:solidFill>
                  <a:srgbClr val="000000"/>
                </a:solidFill>
              </a:rPr>
              <a:t>8</a:t>
            </a:r>
            <a:r>
              <a:rPr lang="zh-CN" altLang="en-US" sz="2000" b="1" dirty="0">
                <a:solidFill>
                  <a:srgbClr val="000000"/>
                </a:solidFill>
              </a:rPr>
              <a:t>个</a:t>
            </a:r>
            <a:r>
              <a:rPr lang="en-US" altLang="zh-CN" sz="2000" b="1" dirty="0">
                <a:solidFill>
                  <a:srgbClr val="000000"/>
                </a:solidFill>
              </a:rPr>
              <a:t>32</a:t>
            </a:r>
            <a:r>
              <a:rPr lang="zh-CN" altLang="en-US" sz="2000" b="1" dirty="0">
                <a:solidFill>
                  <a:srgbClr val="000000"/>
                </a:solidFill>
              </a:rPr>
              <a:t>位通用寄存器的内容压入堆栈，压入顺序：</a:t>
            </a:r>
            <a:endParaRPr lang="en-US" altLang="zh-CN" sz="2000" b="1" dirty="0">
              <a:solidFill>
                <a:srgbClr val="000000"/>
              </a:solidFill>
            </a:endParaRPr>
          </a:p>
          <a:p>
            <a:pPr>
              <a:lnSpc>
                <a:spcPts val="3600"/>
              </a:lnSpc>
              <a:spcBef>
                <a:spcPts val="1200"/>
              </a:spcBef>
            </a:pPr>
            <a:r>
              <a:rPr lang="en-US" altLang="zh-CN" sz="2000" b="1" dirty="0">
                <a:solidFill>
                  <a:srgbClr val="000000"/>
                </a:solidFill>
              </a:rPr>
              <a:t>        EAX</a:t>
            </a:r>
            <a:r>
              <a:rPr lang="zh-CN" altLang="en-US" sz="2000" b="1" dirty="0">
                <a:solidFill>
                  <a:srgbClr val="000000"/>
                </a:solidFill>
              </a:rPr>
              <a:t>、</a:t>
            </a:r>
            <a:r>
              <a:rPr lang="en-US" altLang="zh-CN" sz="2000" b="1" dirty="0">
                <a:solidFill>
                  <a:srgbClr val="000000"/>
                </a:solidFill>
              </a:rPr>
              <a:t>ECX</a:t>
            </a:r>
            <a:r>
              <a:rPr lang="zh-CN" altLang="en-US" sz="2000" b="1" dirty="0">
                <a:solidFill>
                  <a:srgbClr val="000000"/>
                </a:solidFill>
              </a:rPr>
              <a:t>、</a:t>
            </a:r>
            <a:r>
              <a:rPr lang="en-US" altLang="zh-CN" sz="2000" b="1" dirty="0">
                <a:solidFill>
                  <a:srgbClr val="000000"/>
                </a:solidFill>
              </a:rPr>
              <a:t>EDX</a:t>
            </a:r>
            <a:r>
              <a:rPr lang="zh-CN" altLang="en-US" sz="2000" b="1" dirty="0">
                <a:solidFill>
                  <a:srgbClr val="000000"/>
                </a:solidFill>
              </a:rPr>
              <a:t>、</a:t>
            </a:r>
            <a:r>
              <a:rPr lang="en-US" altLang="zh-CN" sz="2000" b="1" dirty="0">
                <a:solidFill>
                  <a:srgbClr val="000000"/>
                </a:solidFill>
              </a:rPr>
              <a:t>EBX</a:t>
            </a:r>
            <a:r>
              <a:rPr lang="zh-CN" altLang="en-US" sz="2000" b="1" dirty="0">
                <a:solidFill>
                  <a:srgbClr val="000000"/>
                </a:solidFill>
              </a:rPr>
              <a:t>、</a:t>
            </a:r>
            <a:r>
              <a:rPr lang="en-US" altLang="zh-CN" sz="2000" b="1" dirty="0">
                <a:solidFill>
                  <a:srgbClr val="000000"/>
                </a:solidFill>
              </a:rPr>
              <a:t>ESP</a:t>
            </a:r>
            <a:r>
              <a:rPr lang="zh-CN" altLang="en-US" sz="2000" b="1" dirty="0">
                <a:solidFill>
                  <a:srgbClr val="000000"/>
                </a:solidFill>
              </a:rPr>
              <a:t>、</a:t>
            </a:r>
            <a:r>
              <a:rPr lang="en-US" altLang="zh-CN" sz="2000" b="1" dirty="0">
                <a:solidFill>
                  <a:srgbClr val="000000"/>
                </a:solidFill>
              </a:rPr>
              <a:t>EBP</a:t>
            </a:r>
            <a:r>
              <a:rPr lang="zh-CN" altLang="en-US" sz="2000" b="1" dirty="0">
                <a:solidFill>
                  <a:srgbClr val="000000"/>
                </a:solidFill>
              </a:rPr>
              <a:t>、</a:t>
            </a:r>
            <a:r>
              <a:rPr lang="en-US" altLang="zh-CN" sz="2000" b="1" dirty="0">
                <a:solidFill>
                  <a:srgbClr val="000000"/>
                </a:solidFill>
              </a:rPr>
              <a:t>ESI</a:t>
            </a:r>
            <a:r>
              <a:rPr lang="zh-CN" altLang="en-US" sz="2000" b="1" dirty="0">
                <a:solidFill>
                  <a:srgbClr val="000000"/>
                </a:solidFill>
              </a:rPr>
              <a:t>、</a:t>
            </a:r>
            <a:r>
              <a:rPr lang="en-US" altLang="zh-CN" sz="2000" b="1" dirty="0">
                <a:solidFill>
                  <a:srgbClr val="000000"/>
                </a:solidFill>
              </a:rPr>
              <a:t>EDI</a:t>
            </a:r>
            <a:endParaRPr lang="zh-CN" altLang="en-US" sz="2000" dirty="0">
              <a:solidFill>
                <a:srgbClr val="000000"/>
              </a:solidFill>
            </a:endParaRPr>
          </a:p>
          <a:p>
            <a:pPr>
              <a:lnSpc>
                <a:spcPts val="3600"/>
              </a:lnSpc>
              <a:spcBef>
                <a:spcPts val="1200"/>
              </a:spcBef>
              <a:buFont typeface="Wingdings" pitchFamily="2" charset="2"/>
              <a:buChar char="ü"/>
            </a:pPr>
            <a:r>
              <a:rPr lang="en-US" altLang="zh-CN" sz="2000" b="1" dirty="0">
                <a:solidFill>
                  <a:srgbClr val="000000"/>
                </a:solidFill>
              </a:rPr>
              <a:t>POPAD</a:t>
            </a:r>
            <a:r>
              <a:rPr lang="zh-CN" altLang="en-US" sz="2000" b="1" dirty="0">
                <a:solidFill>
                  <a:srgbClr val="000000"/>
                </a:solidFill>
              </a:rPr>
              <a:t>指令从堆栈弹出内容，以</a:t>
            </a:r>
            <a:r>
              <a:rPr lang="en-US" altLang="zh-CN" sz="2000" b="1" dirty="0">
                <a:solidFill>
                  <a:srgbClr val="000000"/>
                </a:solidFill>
              </a:rPr>
              <a:t>PUSHA</a:t>
            </a:r>
            <a:r>
              <a:rPr lang="zh-CN" altLang="en-US" sz="2000" b="1" dirty="0">
                <a:solidFill>
                  <a:srgbClr val="000000"/>
                </a:solidFill>
              </a:rPr>
              <a:t>相反的顺序送通用寄存器 </a:t>
            </a:r>
          </a:p>
        </p:txBody>
      </p:sp>
      <p:sp>
        <p:nvSpPr>
          <p:cNvPr id="17413" name="Text Box 5"/>
          <p:cNvSpPr txBox="1">
            <a:spLocks noChangeArrowheads="1"/>
          </p:cNvSpPr>
          <p:nvPr/>
        </p:nvSpPr>
        <p:spPr bwMode="auto">
          <a:xfrm>
            <a:off x="611188" y="234888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dirty="0">
                <a:solidFill>
                  <a:srgbClr val="FFFF00"/>
                </a:solidFill>
                <a:latin typeface="Times New Roman" pitchFamily="18" charset="0"/>
              </a:rPr>
              <a:t>PUSHAD</a:t>
            </a:r>
          </a:p>
        </p:txBody>
      </p:sp>
      <p:sp>
        <p:nvSpPr>
          <p:cNvPr id="17414" name="Text Box 6"/>
          <p:cNvSpPr txBox="1">
            <a:spLocks noChangeArrowheads="1"/>
          </p:cNvSpPr>
          <p:nvPr/>
        </p:nvSpPr>
        <p:spPr bwMode="auto">
          <a:xfrm>
            <a:off x="53975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32</a:t>
            </a:r>
            <a:r>
              <a:rPr kumimoji="1" lang="zh-CN" altLang="en-US" sz="2400" b="1" dirty="0">
                <a:solidFill>
                  <a:srgbClr val="000000"/>
                </a:solidFill>
                <a:latin typeface="Times New Roman" pitchFamily="18" charset="0"/>
              </a:rPr>
              <a:t>位通用寄存器全进栈指令</a:t>
            </a:r>
          </a:p>
        </p:txBody>
      </p:sp>
      <p:sp>
        <p:nvSpPr>
          <p:cNvPr id="17415" name="Text Box 7"/>
          <p:cNvSpPr txBox="1">
            <a:spLocks noChangeArrowheads="1"/>
          </p:cNvSpPr>
          <p:nvPr/>
        </p:nvSpPr>
        <p:spPr bwMode="auto">
          <a:xfrm>
            <a:off x="611188" y="3573016"/>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None/>
            </a:pPr>
            <a:r>
              <a:rPr kumimoji="1" lang="en-US" altLang="zh-CN" sz="2400" b="1">
                <a:solidFill>
                  <a:srgbClr val="FFFF00"/>
                </a:solidFill>
                <a:latin typeface="Times New Roman" pitchFamily="18" charset="0"/>
              </a:rPr>
              <a:t>POPAD</a:t>
            </a:r>
          </a:p>
        </p:txBody>
      </p:sp>
      <p:sp>
        <p:nvSpPr>
          <p:cNvPr id="17416" name="Text Box 8"/>
          <p:cNvSpPr txBox="1">
            <a:spLocks noChangeArrowheads="1"/>
          </p:cNvSpPr>
          <p:nvPr/>
        </p:nvSpPr>
        <p:spPr bwMode="auto">
          <a:xfrm>
            <a:off x="539750" y="2996952"/>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buFont typeface="Wingdings" pitchFamily="2" charset="2"/>
              <a:buChar char="ü"/>
            </a:pPr>
            <a:r>
              <a:rPr kumimoji="1" lang="en-US" altLang="zh-CN" sz="2400" b="1" dirty="0">
                <a:solidFill>
                  <a:srgbClr val="000000"/>
                </a:solidFill>
                <a:latin typeface="Times New Roman" pitchFamily="18" charset="0"/>
              </a:rPr>
              <a:t>32</a:t>
            </a:r>
            <a:r>
              <a:rPr kumimoji="1" lang="zh-CN" altLang="en-US" sz="2400" b="1" dirty="0">
                <a:solidFill>
                  <a:srgbClr val="000000"/>
                </a:solidFill>
                <a:latin typeface="Times New Roman" pitchFamily="18" charset="0"/>
              </a:rPr>
              <a:t>位通用寄存器全出栈指令</a:t>
            </a:r>
          </a:p>
        </p:txBody>
      </p:sp>
    </p:spTree>
    <p:extLst>
      <p:ext uri="{BB962C8B-B14F-4D97-AF65-F5344CB8AC3E}">
        <p14:creationId xmlns:p14="http://schemas.microsoft.com/office/powerpoint/2010/main" val="2738746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2636912"/>
            <a:ext cx="8604250" cy="426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#include  &lt;</a:t>
            </a:r>
            <a:r>
              <a:rPr kumimoji="1" lang="en-US" altLang="zh-CN" b="1" dirty="0" err="1">
                <a:solidFill>
                  <a:srgbClr val="000000"/>
                </a:solidFill>
                <a:effectLst>
                  <a:outerShdw blurRad="38100" dist="38100" dir="2700000" algn="tl">
                    <a:srgbClr val="000000">
                      <a:alpha val="43137"/>
                    </a:srgbClr>
                  </a:outerShdw>
                </a:effectLst>
                <a:latin typeface="宋体"/>
                <a:ea typeface="宋体"/>
              </a:rPr>
              <a:t>stdio.h</a:t>
            </a:r>
            <a:r>
              <a:rPr kumimoji="1" lang="en-US" altLang="zh-CN" b="1" dirty="0">
                <a:solidFill>
                  <a:srgbClr val="000000"/>
                </a:solidFill>
                <a:effectLst>
                  <a:outerShdw blurRad="38100" dist="38100" dir="2700000" algn="tl">
                    <a:srgbClr val="000000">
                      <a:alpha val="43137"/>
                    </a:srgbClr>
                  </a:outerShdw>
                </a:effectLst>
                <a:latin typeface="宋体"/>
                <a:ea typeface="宋体"/>
              </a:rPr>
              <a:t>&gt;</a:t>
            </a:r>
          </a:p>
          <a:p>
            <a:pPr>
              <a:lnSpc>
                <a:spcPts val="2500"/>
              </a:lnSpc>
            </a:pP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buff[8];       //</a:t>
            </a:r>
            <a:r>
              <a:rPr kumimoji="1" lang="zh-CN" altLang="en-US" b="1" dirty="0">
                <a:solidFill>
                  <a:srgbClr val="000000"/>
                </a:solidFill>
                <a:effectLst>
                  <a:outerShdw blurRad="38100" dist="38100" dir="2700000" algn="tl">
                    <a:srgbClr val="000000">
                      <a:alpha val="43137"/>
                    </a:srgbClr>
                  </a:outerShdw>
                </a:effectLst>
                <a:latin typeface="宋体"/>
                <a:ea typeface="宋体"/>
              </a:rPr>
              <a:t>全局数组，存放从堆栈中取出的各寄存器之值</a:t>
            </a:r>
          </a:p>
          <a:p>
            <a:pPr>
              <a:lnSpc>
                <a:spcPts val="2500"/>
              </a:lnSpc>
            </a:pP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main( )</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    </a:t>
            </a:r>
            <a:r>
              <a:rPr kumimoji="1" lang="en-US" altLang="zh-CN" b="1" dirty="0">
                <a:solidFill>
                  <a:srgbClr val="000000"/>
                </a:solidFill>
                <a:effectLst>
                  <a:outerShdw blurRad="38100" dist="38100" dir="2700000" algn="tl">
                    <a:srgbClr val="000000">
                      <a:alpha val="43137"/>
                    </a:srgbClr>
                  </a:outerShdw>
                </a:effectLst>
                <a:latin typeface="宋体"/>
              </a:rPr>
              <a:t>//</a:t>
            </a:r>
            <a:r>
              <a:rPr kumimoji="1" lang="zh-CN" altLang="en-US" b="1" dirty="0">
                <a:solidFill>
                  <a:srgbClr val="000000"/>
                </a:solidFill>
                <a:effectLst>
                  <a:outerShdw blurRad="38100" dist="38100" dir="2700000" algn="tl">
                    <a:srgbClr val="000000">
                      <a:alpha val="43137"/>
                    </a:srgbClr>
                  </a:outerShdw>
                </a:effectLst>
                <a:latin typeface="宋体"/>
              </a:rPr>
              <a:t>嵌入汇编</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500"/>
              </a:lnSpc>
            </a:pPr>
            <a:r>
              <a:rPr kumimoji="1" lang="en-US" altLang="zh-CN" b="1" dirty="0">
                <a:solidFill>
                  <a:srgbClr val="FF0000"/>
                </a:solidFill>
                <a:effectLst>
                  <a:outerShdw blurRad="38100" dist="38100" dir="2700000" algn="tl">
                    <a:srgbClr val="000000">
                      <a:alpha val="43137"/>
                    </a:srgbClr>
                  </a:outerShdw>
                </a:effectLst>
                <a:latin typeface="宋体"/>
                <a:ea typeface="宋体"/>
              </a:rPr>
              <a:t>         </a:t>
            </a:r>
            <a:r>
              <a:rPr kumimoji="1" lang="zh-CN" altLang="en-US" b="1" dirty="0">
                <a:solidFill>
                  <a:srgbClr val="FF0000"/>
                </a:solidFill>
                <a:effectLst>
                  <a:outerShdw blurRad="38100" dist="38100" dir="2700000" algn="tl">
                    <a:srgbClr val="000000">
                      <a:alpha val="43137"/>
                    </a:srgbClr>
                  </a:outerShdw>
                </a:effectLst>
                <a:latin typeface="宋体"/>
                <a:ea typeface="宋体"/>
              </a:rPr>
              <a:t>。。。。。。</a:t>
            </a:r>
            <a:endParaRPr kumimoji="1" lang="en-US" altLang="zh-CN" b="1" dirty="0">
              <a:solidFill>
                <a:srgbClr val="FF0000"/>
              </a:solidFill>
              <a:effectLst>
                <a:outerShdw blurRad="38100" dist="38100" dir="2700000" algn="tl">
                  <a:srgbClr val="000000">
                    <a:alpha val="43137"/>
                  </a:srgbClr>
                </a:outerShdw>
              </a:effectLst>
              <a:latin typeface="宋体"/>
              <a:ea typeface="宋体"/>
            </a:endParaRP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p>
          <a:p>
            <a:pPr>
              <a:lnSpc>
                <a:spcPts val="25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依次显示数组</a:t>
            </a:r>
            <a:r>
              <a:rPr kumimoji="1" lang="en-US" altLang="zh-CN" b="1" dirty="0">
                <a:solidFill>
                  <a:srgbClr val="000000"/>
                </a:solidFill>
                <a:effectLst>
                  <a:outerShdw blurRad="38100" dist="38100" dir="2700000" algn="tl">
                    <a:srgbClr val="000000">
                      <a:alpha val="43137"/>
                    </a:srgbClr>
                  </a:outerShdw>
                </a:effectLst>
                <a:latin typeface="宋体"/>
                <a:ea typeface="宋体"/>
              </a:rPr>
              <a:t>buff</a:t>
            </a:r>
            <a:r>
              <a:rPr kumimoji="1" lang="zh-CN" altLang="en-US" b="1" dirty="0">
                <a:solidFill>
                  <a:srgbClr val="000000"/>
                </a:solidFill>
                <a:effectLst>
                  <a:outerShdw blurRad="38100" dist="38100" dir="2700000" algn="tl">
                    <a:srgbClr val="000000">
                      <a:alpha val="43137"/>
                    </a:srgbClr>
                  </a:outerShdw>
                </a:effectLst>
                <a:latin typeface="宋体"/>
                <a:ea typeface="宋体"/>
              </a:rPr>
              <a:t>各元素之值，从中观察</a:t>
            </a:r>
            <a:r>
              <a:rPr kumimoji="1" lang="en-US" altLang="zh-CN" b="1" dirty="0">
                <a:solidFill>
                  <a:srgbClr val="000000"/>
                </a:solidFill>
                <a:effectLst>
                  <a:outerShdw blurRad="38100" dist="38100" dir="2700000" algn="tl">
                    <a:srgbClr val="000000">
                      <a:alpha val="43137"/>
                    </a:srgbClr>
                  </a:outerShdw>
                </a:effectLst>
                <a:latin typeface="宋体"/>
                <a:ea typeface="宋体"/>
              </a:rPr>
              <a:t>PUAHAD</a:t>
            </a:r>
            <a:r>
              <a:rPr kumimoji="1" lang="zh-CN" altLang="en-US" b="1" dirty="0">
                <a:solidFill>
                  <a:srgbClr val="000000"/>
                </a:solidFill>
                <a:effectLst>
                  <a:outerShdw blurRad="38100" dist="38100" dir="2700000" algn="tl">
                    <a:srgbClr val="000000">
                      <a:alpha val="43137"/>
                    </a:srgbClr>
                  </a:outerShdw>
                </a:effectLst>
                <a:latin typeface="宋体"/>
                <a:ea typeface="宋体"/>
              </a:rPr>
              <a:t>指令压栈的效果</a:t>
            </a:r>
          </a:p>
          <a:p>
            <a:pPr>
              <a:lnSpc>
                <a:spcPts val="25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int</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for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=0;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&lt;8;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err="1">
                <a:solidFill>
                  <a:srgbClr val="000000"/>
                </a:solidFill>
                <a:effectLst>
                  <a:outerShdw blurRad="38100" dist="38100" dir="2700000" algn="tl">
                    <a:srgbClr val="000000">
                      <a:alpha val="43137"/>
                    </a:srgbClr>
                  </a:outerShdw>
                </a:effectLst>
                <a:latin typeface="宋体"/>
                <a:ea typeface="宋体"/>
              </a:rPr>
              <a:t>printf</a:t>
            </a:r>
            <a:r>
              <a:rPr kumimoji="1" lang="en-US" altLang="zh-CN" b="1" dirty="0">
                <a:solidFill>
                  <a:srgbClr val="000000"/>
                </a:solidFill>
                <a:effectLst>
                  <a:outerShdw blurRad="38100" dist="38100" dir="2700000" algn="tl">
                    <a:srgbClr val="000000">
                      <a:alpha val="43137"/>
                    </a:srgbClr>
                  </a:outerShdw>
                </a:effectLst>
                <a:latin typeface="宋体"/>
                <a:ea typeface="宋体"/>
              </a:rPr>
              <a:t>("buff[%d]=%u\n", </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 buff[</a:t>
            </a:r>
            <a:r>
              <a:rPr kumimoji="1" lang="en-US" altLang="zh-CN" b="1" dirty="0" err="1">
                <a:solidFill>
                  <a:srgbClr val="000000"/>
                </a:solidFill>
                <a:effectLst>
                  <a:outerShdw blurRad="38100" dist="38100" dir="2700000" algn="tl">
                    <a:srgbClr val="000000">
                      <a:alpha val="43137"/>
                    </a:srgbClr>
                  </a:outerShdw>
                </a:effectLst>
                <a:latin typeface="宋体"/>
                <a:ea typeface="宋体"/>
              </a:rPr>
              <a:t>i</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return  0;</a:t>
            </a:r>
          </a:p>
          <a:p>
            <a:pPr>
              <a:lnSpc>
                <a:spcPts val="25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7" name="圆角矩形标注 6"/>
          <p:cNvSpPr/>
          <p:nvPr/>
        </p:nvSpPr>
        <p:spPr>
          <a:xfrm>
            <a:off x="611188" y="1628800"/>
            <a:ext cx="6985148" cy="936104"/>
          </a:xfrm>
          <a:prstGeom prst="wedgeRoundRectCallout">
            <a:avLst>
              <a:gd name="adj1" fmla="val 8339"/>
              <a:gd name="adj2" fmla="val 82431"/>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lIns="98587" tIns="49294" rIns="98587" bIns="49294" anchor="ctr"/>
          <a:lstStyle/>
          <a:p>
            <a:pPr>
              <a:lnSpc>
                <a:spcPts val="3000"/>
              </a:lnSpc>
              <a:defRPr/>
            </a:pPr>
            <a:r>
              <a:rPr lang="zh-CN" altLang="en-US" b="1" dirty="0">
                <a:solidFill>
                  <a:schemeClr val="tx1"/>
                </a:solidFill>
                <a:effectLst>
                  <a:outerShdw blurRad="38100" dist="38100" dir="2700000" algn="tl">
                    <a:srgbClr val="000000">
                      <a:alpha val="43137"/>
                    </a:srgbClr>
                  </a:outerShdw>
                </a:effectLst>
              </a:rPr>
              <a:t>程序</a:t>
            </a:r>
            <a:r>
              <a:rPr lang="en-US" altLang="zh-CN" b="1" dirty="0">
                <a:solidFill>
                  <a:schemeClr val="tx1"/>
                </a:solidFill>
                <a:effectLst>
                  <a:outerShdw blurRad="38100" dist="38100" dir="2700000" algn="tl">
                    <a:srgbClr val="000000">
                      <a:alpha val="43137"/>
                    </a:srgbClr>
                  </a:outerShdw>
                </a:effectLst>
              </a:rPr>
              <a:t>dp217</a:t>
            </a:r>
            <a:r>
              <a:rPr lang="zh-CN" altLang="en-US" b="1" dirty="0">
                <a:solidFill>
                  <a:schemeClr val="tx1"/>
                </a:solidFill>
                <a:effectLst>
                  <a:outerShdw blurRad="38100" dist="38100" dir="2700000" algn="tl">
                    <a:srgbClr val="000000">
                      <a:alpha val="43137"/>
                    </a:srgbClr>
                  </a:outerShdw>
                </a:effectLst>
              </a:rPr>
              <a:t>及其嵌入汇编代码，演示</a:t>
            </a:r>
            <a:r>
              <a:rPr lang="en-US" altLang="zh-CN" b="1" dirty="0">
                <a:solidFill>
                  <a:schemeClr val="tx1"/>
                </a:solidFill>
                <a:effectLst>
                  <a:outerShdw blurRad="38100" dist="38100" dir="2700000" algn="tl">
                    <a:srgbClr val="000000">
                      <a:alpha val="43137"/>
                    </a:srgbClr>
                  </a:outerShdw>
                </a:effectLst>
              </a:rPr>
              <a:t>PUSHAD</a:t>
            </a:r>
            <a:r>
              <a:rPr lang="zh-CN" altLang="en-US" b="1" dirty="0">
                <a:solidFill>
                  <a:schemeClr val="tx1"/>
                </a:solidFill>
                <a:effectLst>
                  <a:outerShdw blurRad="38100" dist="38100" dir="2700000" algn="tl">
                    <a:srgbClr val="000000">
                      <a:alpha val="43137"/>
                    </a:srgbClr>
                  </a:outerShdw>
                </a:effectLst>
              </a:rPr>
              <a:t>指令的执行效果，</a:t>
            </a:r>
            <a:endParaRPr lang="en-US" altLang="zh-CN" b="1" dirty="0">
              <a:solidFill>
                <a:schemeClr val="tx1"/>
              </a:solidFill>
              <a:effectLst>
                <a:outerShdw blurRad="38100" dist="38100" dir="2700000" algn="tl">
                  <a:srgbClr val="000000">
                    <a:alpha val="43137"/>
                  </a:srgbClr>
                </a:outerShdw>
              </a:effectLst>
            </a:endParaRPr>
          </a:p>
          <a:p>
            <a:pPr>
              <a:lnSpc>
                <a:spcPts val="3000"/>
              </a:lnSpc>
              <a:defRPr/>
            </a:pPr>
            <a:r>
              <a:rPr lang="zh-CN" altLang="en-US" b="1" dirty="0">
                <a:solidFill>
                  <a:schemeClr val="tx1"/>
                </a:solidFill>
                <a:effectLst>
                  <a:outerShdw blurRad="38100" dist="38100" dir="2700000" algn="tl">
                    <a:srgbClr val="000000">
                      <a:alpha val="43137"/>
                    </a:srgbClr>
                  </a:outerShdw>
                </a:effectLst>
              </a:rPr>
              <a:t>还演示另一种访问堆栈区域存储单元的方法。</a:t>
            </a:r>
          </a:p>
        </p:txBody>
      </p:sp>
    </p:spTree>
    <p:extLst>
      <p:ext uri="{BB962C8B-B14F-4D97-AF65-F5344CB8AC3E}">
        <p14:creationId xmlns:p14="http://schemas.microsoft.com/office/powerpoint/2010/main" val="3651804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763132"/>
            <a:ext cx="7457562"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_</a:t>
            </a:r>
            <a:r>
              <a:rPr kumimoji="1" lang="en-US" altLang="zh-CN" b="1" dirty="0" err="1">
                <a:solidFill>
                  <a:srgbClr val="000000"/>
                </a:solidFill>
                <a:effectLst>
                  <a:outerShdw blurRad="38100" dist="38100" dir="2700000" algn="tl">
                    <a:srgbClr val="000000">
                      <a:alpha val="43137"/>
                    </a:srgbClr>
                  </a:outerShdw>
                </a:effectLst>
                <a:latin typeface="宋体"/>
                <a:ea typeface="宋体"/>
              </a:rPr>
              <a:t>asm</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zh-CN" altLang="en-US" b="1" dirty="0">
                <a:solidFill>
                  <a:srgbClr val="000000"/>
                </a:solidFill>
                <a:effectLst>
                  <a:outerShdw blurRad="38100" dist="38100" dir="2700000" algn="tl">
                    <a:srgbClr val="000000">
                      <a:alpha val="43137"/>
                    </a:srgbClr>
                  </a:outerShdw>
                </a:effectLst>
                <a:latin typeface="宋体"/>
                <a:ea typeface="宋体"/>
              </a:rPr>
              <a:t>嵌入汇编</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FF"/>
                </a:solidFill>
                <a:effectLst>
                  <a:outerShdw blurRad="38100" dist="38100" dir="2700000" algn="tl">
                    <a:srgbClr val="000000">
                      <a:alpha val="43137"/>
                    </a:srgbClr>
                  </a:outerShdw>
                </a:effectLst>
                <a:latin typeface="宋体"/>
                <a:ea typeface="宋体"/>
              </a:rPr>
              <a:t>PUSH  EBP            //</a:t>
            </a:r>
            <a:r>
              <a:rPr kumimoji="1" lang="zh-CN" altLang="en-US" b="1" dirty="0">
                <a:solidFill>
                  <a:srgbClr val="0000FF"/>
                </a:solidFill>
                <a:effectLst>
                  <a:outerShdw blurRad="38100" dist="38100" dir="2700000" algn="tl">
                    <a:srgbClr val="000000">
                      <a:alpha val="43137"/>
                    </a:srgbClr>
                  </a:outerShdw>
                </a:effectLst>
                <a:latin typeface="宋体"/>
                <a:ea typeface="宋体"/>
              </a:rPr>
              <a:t>先保存</a:t>
            </a:r>
            <a:r>
              <a:rPr kumimoji="1" lang="en-US" altLang="zh-CN" b="1" dirty="0">
                <a:solidFill>
                  <a:srgbClr val="0000FF"/>
                </a:solidFill>
                <a:effectLst>
                  <a:outerShdw blurRad="38100" dist="38100" dir="2700000" algn="tl">
                    <a:srgbClr val="000000">
                      <a:alpha val="43137"/>
                    </a:srgbClr>
                  </a:outerShdw>
                </a:effectLst>
                <a:latin typeface="宋体"/>
                <a:ea typeface="宋体"/>
              </a:rPr>
              <a:t>EBP</a:t>
            </a:r>
            <a:r>
              <a:rPr kumimoji="1" lang="zh-CN" altLang="en-US" b="1" dirty="0">
                <a:solidFill>
                  <a:srgbClr val="0000FF"/>
                </a:solidFill>
                <a:effectLst>
                  <a:outerShdw blurRad="38100" dist="38100" dir="2700000" algn="tl">
                    <a:srgbClr val="000000">
                      <a:alpha val="43137"/>
                    </a:srgbClr>
                  </a:outerShdw>
                </a:effectLst>
                <a:latin typeface="宋体"/>
                <a:ea typeface="宋体"/>
              </a:rPr>
              <a:t>！！</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EAX, 0         //</a:t>
            </a:r>
            <a:r>
              <a:rPr kumimoji="1" lang="zh-CN" altLang="en-US" b="1" dirty="0">
                <a:solidFill>
                  <a:srgbClr val="000000"/>
                </a:solidFill>
                <a:effectLst>
                  <a:outerShdw blurRad="38100" dist="38100" dir="2700000" algn="tl">
                    <a:srgbClr val="000000">
                      <a:alpha val="43137"/>
                    </a:srgbClr>
                  </a:outerShdw>
                </a:effectLst>
                <a:latin typeface="宋体"/>
                <a:ea typeface="宋体"/>
              </a:rPr>
              <a:t>给各通用寄存器赋一个特定的值</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EBX, 1</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ECX, 2</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EDX, 3</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                    //</a:t>
            </a:r>
            <a:r>
              <a:rPr kumimoji="1" lang="zh-CN" altLang="en-US" b="1" dirty="0">
                <a:solidFill>
                  <a:srgbClr val="FF0000"/>
                </a:solidFill>
                <a:effectLst>
                  <a:outerShdw blurRad="38100" dist="38100" dir="2700000" algn="tl">
                    <a:srgbClr val="000000">
                      <a:alpha val="43137"/>
                    </a:srgbClr>
                  </a:outerShdw>
                </a:effectLst>
                <a:latin typeface="宋体"/>
                <a:ea typeface="宋体"/>
              </a:rPr>
              <a:t>决不能随意改变</a:t>
            </a:r>
            <a:r>
              <a:rPr kumimoji="1" lang="en-US" altLang="zh-CN" b="1" dirty="0">
                <a:solidFill>
                  <a:srgbClr val="FF0000"/>
                </a:solidFill>
                <a:effectLst>
                  <a:outerShdw blurRad="38100" dist="38100" dir="2700000" algn="tl">
                    <a:srgbClr val="000000">
                      <a:alpha val="43137"/>
                    </a:srgbClr>
                  </a:outerShdw>
                </a:effectLst>
                <a:latin typeface="宋体"/>
                <a:ea typeface="宋体"/>
              </a:rPr>
              <a:t>ESP</a:t>
            </a:r>
            <a:r>
              <a:rPr kumimoji="1" lang="zh-CN" altLang="en-US" b="1" dirty="0">
                <a:solidFill>
                  <a:srgbClr val="FF0000"/>
                </a:solidFill>
                <a:effectLst>
                  <a:outerShdw blurRad="38100" dist="38100" dir="2700000" algn="tl">
                    <a:srgbClr val="000000">
                      <a:alpha val="43137"/>
                    </a:srgbClr>
                  </a:outerShdw>
                </a:effectLst>
                <a:latin typeface="宋体"/>
                <a:ea typeface="宋体"/>
              </a:rPr>
              <a:t>！！</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EBP, 5</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ESI, 6</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EDI, 7</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p>
          <a:p>
            <a:pPr>
              <a:lnSpc>
                <a:spcPts val="26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PUSHAD</a:t>
            </a: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zh-CN" altLang="en-US" b="1" dirty="0">
                <a:solidFill>
                  <a:srgbClr val="000000"/>
                </a:solidFill>
                <a:effectLst>
                  <a:outerShdw blurRad="38100" dist="38100" dir="2700000" algn="tl">
                    <a:srgbClr val="000000">
                      <a:alpha val="43137"/>
                    </a:srgbClr>
                  </a:outerShdw>
                </a:effectLst>
                <a:latin typeface="宋体"/>
                <a:ea typeface="宋体"/>
              </a:rPr>
              <a:t>把</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个通用寄存器之值全部推到堆栈</a:t>
            </a:r>
          </a:p>
          <a:p>
            <a:pPr>
              <a:lnSpc>
                <a:spcPts val="26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p:txBody>
      </p:sp>
      <p:sp>
        <p:nvSpPr>
          <p:cNvPr id="7" name="圆角矩形标注 6"/>
          <p:cNvSpPr/>
          <p:nvPr/>
        </p:nvSpPr>
        <p:spPr>
          <a:xfrm>
            <a:off x="2987824" y="1251920"/>
            <a:ext cx="2385485" cy="648072"/>
          </a:xfrm>
          <a:prstGeom prst="wedgeRoundRectCallout">
            <a:avLst>
              <a:gd name="adj1" fmla="val 1881"/>
              <a:gd name="adj2" fmla="val 80773"/>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保护重要寄存器！</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9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642830" y="1556792"/>
            <a:ext cx="82496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FF0000"/>
                </a:solidFill>
                <a:effectLst>
                  <a:outerShdw blurRad="38100" dist="38100" dir="2700000" algn="tl">
                    <a:srgbClr val="000000">
                      <a:alpha val="43137"/>
                    </a:srgbClr>
                  </a:outerShdw>
                </a:effectLst>
                <a:latin typeface="宋体"/>
              </a:rPr>
              <a:t>MOV   EBP, ESP       </a:t>
            </a:r>
            <a:r>
              <a:rPr kumimoji="1" lang="en-US" altLang="zh-CN" b="1" dirty="0">
                <a:solidFill>
                  <a:srgbClr val="000000"/>
                </a:solidFill>
                <a:effectLst>
                  <a:outerShdw blurRad="38100" dist="38100" dir="2700000" algn="tl">
                    <a:srgbClr val="000000">
                      <a:alpha val="43137"/>
                    </a:srgbClr>
                  </a:outerShdw>
                </a:effectLst>
                <a:latin typeface="宋体"/>
              </a:rPr>
              <a:t>//</a:t>
            </a:r>
            <a:r>
              <a:rPr kumimoji="1" lang="zh-CN" altLang="en-US" b="1" dirty="0">
                <a:solidFill>
                  <a:srgbClr val="000000"/>
                </a:solidFill>
                <a:effectLst>
                  <a:outerShdw blurRad="38100" dist="38100" dir="2700000" algn="tl">
                    <a:srgbClr val="000000">
                      <a:alpha val="43137"/>
                    </a:srgbClr>
                  </a:outerShdw>
                </a:effectLst>
                <a:latin typeface="宋体"/>
              </a:rPr>
              <a:t>使得</a:t>
            </a:r>
            <a:r>
              <a:rPr kumimoji="1" lang="en-US" altLang="zh-CN" b="1" dirty="0">
                <a:solidFill>
                  <a:srgbClr val="000000"/>
                </a:solidFill>
                <a:effectLst>
                  <a:outerShdw blurRad="38100" dist="38100" dir="2700000" algn="tl">
                    <a:srgbClr val="000000">
                      <a:alpha val="43137"/>
                    </a:srgbClr>
                  </a:outerShdw>
                </a:effectLst>
                <a:latin typeface="宋体"/>
              </a:rPr>
              <a:t>EBP</a:t>
            </a:r>
            <a:r>
              <a:rPr kumimoji="1" lang="zh-CN" altLang="en-US" b="1" dirty="0">
                <a:solidFill>
                  <a:srgbClr val="000000"/>
                </a:solidFill>
                <a:effectLst>
                  <a:outerShdw blurRad="38100" dist="38100" dir="2700000" algn="tl">
                    <a:srgbClr val="000000">
                      <a:alpha val="43137"/>
                    </a:srgbClr>
                  </a:outerShdw>
                </a:effectLst>
                <a:latin typeface="宋体"/>
              </a:rPr>
              <a:t>也指向堆栈顶</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000000"/>
                </a:solidFill>
                <a:effectLst>
                  <a:outerShdw blurRad="38100" dist="38100" dir="2700000" algn="tl">
                    <a:srgbClr val="000000">
                      <a:alpha val="43137"/>
                    </a:srgbClr>
                  </a:outerShdw>
                </a:effectLst>
                <a:latin typeface="宋体"/>
              </a:rPr>
              <a:t>LEA   EBX, buff      //</a:t>
            </a:r>
            <a:r>
              <a:rPr kumimoji="1" lang="zh-CN" altLang="en-US" b="1" dirty="0">
                <a:solidFill>
                  <a:srgbClr val="000000"/>
                </a:solidFill>
                <a:effectLst>
                  <a:outerShdw blurRad="38100" dist="38100" dir="2700000" algn="tl">
                    <a:srgbClr val="000000">
                      <a:alpha val="43137"/>
                    </a:srgbClr>
                  </a:outerShdw>
                </a:effectLst>
                <a:latin typeface="宋体"/>
              </a:rPr>
              <a:t>把数组</a:t>
            </a:r>
            <a:r>
              <a:rPr kumimoji="1" lang="en-US" altLang="zh-CN" b="1" dirty="0">
                <a:solidFill>
                  <a:srgbClr val="000000"/>
                </a:solidFill>
                <a:effectLst>
                  <a:outerShdw blurRad="38100" dist="38100" dir="2700000" algn="tl">
                    <a:srgbClr val="000000">
                      <a:alpha val="43137"/>
                    </a:srgbClr>
                  </a:outerShdw>
                </a:effectLst>
                <a:latin typeface="宋体"/>
              </a:rPr>
              <a:t>buff</a:t>
            </a:r>
            <a:r>
              <a:rPr kumimoji="1" lang="zh-CN" altLang="en-US" b="1" dirty="0">
                <a:solidFill>
                  <a:srgbClr val="000000"/>
                </a:solidFill>
                <a:effectLst>
                  <a:outerShdw blurRad="38100" dist="38100" dir="2700000" algn="tl">
                    <a:srgbClr val="000000">
                      <a:alpha val="43137"/>
                    </a:srgbClr>
                  </a:outerShdw>
                </a:effectLst>
                <a:latin typeface="宋体"/>
              </a:rPr>
              <a:t>首元素的有效地址送到</a:t>
            </a:r>
            <a:r>
              <a:rPr kumimoji="1" lang="en-US" altLang="zh-CN" b="1" dirty="0">
                <a:solidFill>
                  <a:srgbClr val="000000"/>
                </a:solidFill>
                <a:effectLst>
                  <a:outerShdw blurRad="38100" dist="38100" dir="2700000" algn="tl">
                    <a:srgbClr val="000000">
                      <a:alpha val="43137"/>
                    </a:srgbClr>
                  </a:outerShdw>
                </a:effectLst>
                <a:latin typeface="宋体"/>
              </a:rPr>
              <a:t>EBX</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MOV   ECX, 0         //</a:t>
            </a:r>
            <a:r>
              <a:rPr kumimoji="1" lang="zh-CN" altLang="en-US" b="1" dirty="0">
                <a:solidFill>
                  <a:srgbClr val="000000"/>
                </a:solidFill>
                <a:effectLst>
                  <a:outerShdw blurRad="38100" dist="38100" dir="2700000" algn="tl">
                    <a:srgbClr val="000000">
                      <a:alpha val="43137"/>
                    </a:srgbClr>
                  </a:outerShdw>
                </a:effectLst>
                <a:latin typeface="宋体"/>
              </a:rPr>
              <a:t>设置计数器（下标）初值</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NEXT:</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EAX, [</a:t>
            </a:r>
            <a:r>
              <a:rPr kumimoji="1" lang="en-US" altLang="zh-CN" b="1" dirty="0">
                <a:solidFill>
                  <a:srgbClr val="FF0000"/>
                </a:solidFill>
                <a:effectLst>
                  <a:outerShdw blurRad="38100" dist="38100" dir="2700000" algn="tl">
                    <a:srgbClr val="000000">
                      <a:alpha val="43137"/>
                    </a:srgbClr>
                  </a:outerShdw>
                </a:effectLst>
                <a:latin typeface="宋体"/>
                <a:ea typeface="宋体"/>
              </a:rPr>
              <a:t>EBP</a:t>
            </a:r>
            <a:r>
              <a:rPr kumimoji="1" lang="en-US" altLang="zh-CN" b="1" dirty="0">
                <a:solidFill>
                  <a:srgbClr val="000000"/>
                </a:solidFill>
                <a:effectLst>
                  <a:outerShdw blurRad="38100" dist="38100" dir="2700000" algn="tl">
                    <a:srgbClr val="000000">
                      <a:alpha val="43137"/>
                    </a:srgbClr>
                  </a:outerShdw>
                </a:effectLst>
                <a:latin typeface="宋体"/>
                <a:ea typeface="宋体"/>
              </a:rPr>
              <a:t>+ECX*4]    //</a:t>
            </a:r>
            <a:r>
              <a:rPr kumimoji="1" lang="zh-CN" altLang="en-US" b="1" dirty="0">
                <a:solidFill>
                  <a:srgbClr val="000000"/>
                </a:solidFill>
                <a:effectLst>
                  <a:outerShdw blurRad="38100" dist="38100" dir="2700000" algn="tl">
                    <a:srgbClr val="000000">
                      <a:alpha val="43137"/>
                    </a:srgbClr>
                  </a:outerShdw>
                </a:effectLst>
                <a:latin typeface="宋体"/>
                <a:ea typeface="宋体"/>
              </a:rPr>
              <a:t>依次从堆栈中取</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[EBX+ECX*4], EAX    //</a:t>
            </a:r>
            <a:r>
              <a:rPr kumimoji="1" lang="zh-CN" altLang="en-US" b="1" dirty="0">
                <a:solidFill>
                  <a:srgbClr val="000000"/>
                </a:solidFill>
                <a:effectLst>
                  <a:outerShdw blurRad="38100" dist="38100" dir="2700000" algn="tl">
                    <a:srgbClr val="000000">
                      <a:alpha val="43137"/>
                    </a:srgbClr>
                  </a:outerShdw>
                </a:effectLst>
                <a:latin typeface="宋体"/>
                <a:ea typeface="宋体"/>
              </a:rPr>
              <a:t>依次保存到数组</a:t>
            </a:r>
            <a:r>
              <a:rPr kumimoji="1" lang="en-US" altLang="zh-CN" b="1" dirty="0">
                <a:solidFill>
                  <a:srgbClr val="000000"/>
                </a:solidFill>
                <a:effectLst>
                  <a:outerShdw blurRad="38100" dist="38100" dir="2700000" algn="tl">
                    <a:srgbClr val="000000">
                      <a:alpha val="43137"/>
                    </a:srgbClr>
                  </a:outerShdw>
                </a:effectLst>
                <a:latin typeface="宋体"/>
                <a:ea typeface="宋体"/>
              </a:rPr>
              <a:t>buff</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INC   ECX                 //</a:t>
            </a:r>
            <a:r>
              <a:rPr kumimoji="1" lang="zh-CN" altLang="en-US" b="1" dirty="0">
                <a:solidFill>
                  <a:srgbClr val="000000"/>
                </a:solidFill>
                <a:effectLst>
                  <a:outerShdw blurRad="38100" dist="38100" dir="2700000" algn="tl">
                    <a:srgbClr val="000000">
                      <a:alpha val="43137"/>
                    </a:srgbClr>
                  </a:outerShdw>
                </a:effectLst>
                <a:latin typeface="宋体"/>
                <a:ea typeface="宋体"/>
              </a:rPr>
              <a:t>计数器加</a:t>
            </a:r>
            <a:r>
              <a:rPr kumimoji="1" lang="en-US" altLang="zh-CN" b="1" dirty="0">
                <a:solidFill>
                  <a:srgbClr val="000000"/>
                </a:solidFill>
                <a:effectLst>
                  <a:outerShdw blurRad="38100" dist="38100" dir="2700000" algn="tl">
                    <a:srgbClr val="000000">
                      <a:alpha val="43137"/>
                    </a:srgbClr>
                  </a:outerShdw>
                </a:effectLst>
                <a:latin typeface="宋体"/>
                <a:ea typeface="宋体"/>
              </a:rPr>
              <a:t>1</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CMP   ECX, 8              //</a:t>
            </a:r>
            <a:r>
              <a:rPr kumimoji="1" lang="zh-CN" altLang="en-US" b="1" dirty="0">
                <a:solidFill>
                  <a:srgbClr val="000000"/>
                </a:solidFill>
                <a:effectLst>
                  <a:outerShdw blurRad="38100" dist="38100" dir="2700000" algn="tl">
                    <a:srgbClr val="000000">
                      <a:alpha val="43137"/>
                    </a:srgbClr>
                  </a:outerShdw>
                </a:effectLst>
                <a:latin typeface="宋体"/>
                <a:ea typeface="宋体"/>
              </a:rPr>
              <a:t>是否满</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JNZ   NEXT                //</a:t>
            </a:r>
            <a:r>
              <a:rPr kumimoji="1" lang="zh-CN" altLang="en-US" b="1" dirty="0">
                <a:solidFill>
                  <a:srgbClr val="000000"/>
                </a:solidFill>
                <a:effectLst>
                  <a:outerShdw blurRad="38100" dist="38100" dir="2700000" algn="tl">
                    <a:srgbClr val="000000">
                      <a:alpha val="43137"/>
                    </a:srgbClr>
                  </a:outerShdw>
                </a:effectLst>
                <a:latin typeface="宋体"/>
                <a:ea typeface="宋体"/>
              </a:rPr>
              <a:t>没有满</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个，继续处理下一个</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FF0000"/>
                </a:solidFill>
                <a:effectLst>
                  <a:outerShdw blurRad="38100" dist="38100" dir="2700000" algn="tl">
                    <a:srgbClr val="000000">
                      <a:alpha val="43137"/>
                    </a:srgbClr>
                  </a:outerShdw>
                </a:effectLst>
                <a:latin typeface="宋体"/>
                <a:ea typeface="宋体"/>
              </a:rPr>
              <a:t> POPAD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恢复</a:t>
            </a:r>
            <a:r>
              <a:rPr kumimoji="1" lang="en-US" altLang="zh-CN" b="1" dirty="0">
                <a:solidFill>
                  <a:srgbClr val="000000"/>
                </a:solidFill>
                <a:effectLst>
                  <a:outerShdw blurRad="38100" dist="38100" dir="2700000" algn="tl">
                    <a:srgbClr val="000000">
                      <a:alpha val="43137"/>
                    </a:srgbClr>
                  </a:outerShdw>
                </a:effectLst>
                <a:latin typeface="宋体"/>
                <a:ea typeface="宋体"/>
              </a:rPr>
              <a:t>8</a:t>
            </a:r>
            <a:r>
              <a:rPr kumimoji="1" lang="zh-CN" altLang="en-US" b="1" dirty="0">
                <a:solidFill>
                  <a:srgbClr val="000000"/>
                </a:solidFill>
                <a:effectLst>
                  <a:outerShdw blurRad="38100" dist="38100" dir="2700000" algn="tl">
                    <a:srgbClr val="000000">
                      <a:alpha val="43137"/>
                    </a:srgbClr>
                  </a:outerShdw>
                </a:effectLst>
                <a:latin typeface="宋体"/>
                <a:ea typeface="宋体"/>
              </a:rPr>
              <a:t>个通用寄存器</a:t>
            </a: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FF"/>
                </a:solidFill>
                <a:effectLst>
                  <a:outerShdw blurRad="38100" dist="38100" dir="2700000" algn="tl">
                    <a:srgbClr val="000000">
                      <a:alpha val="43137"/>
                    </a:srgbClr>
                  </a:outerShdw>
                </a:effectLst>
                <a:latin typeface="宋体"/>
                <a:ea typeface="宋体"/>
              </a:rPr>
              <a:t>POP   EBP                 </a:t>
            </a:r>
            <a:r>
              <a:rPr kumimoji="1" lang="en-US" altLang="zh-CN" b="1" dirty="0">
                <a:solidFill>
                  <a:srgbClr val="000000"/>
                </a:solidFill>
                <a:effectLst>
                  <a:outerShdw blurRad="38100" dist="38100" dir="2700000" algn="tl">
                    <a:srgbClr val="000000">
                      <a:alpha val="43137"/>
                    </a:srgbClr>
                  </a:outerShdw>
                </a:effectLst>
                <a:latin typeface="宋体"/>
                <a:ea typeface="宋体"/>
              </a:rPr>
              <a:t>//</a:t>
            </a:r>
            <a:r>
              <a:rPr kumimoji="1" lang="zh-CN" altLang="en-US" b="1" dirty="0">
                <a:solidFill>
                  <a:srgbClr val="000000"/>
                </a:solidFill>
                <a:effectLst>
                  <a:outerShdw blurRad="38100" dist="38100" dir="2700000" algn="tl">
                    <a:srgbClr val="000000">
                      <a:alpha val="43137"/>
                    </a:srgbClr>
                  </a:outerShdw>
                </a:effectLst>
                <a:latin typeface="宋体"/>
                <a:ea typeface="宋体"/>
              </a:rPr>
              <a:t>恢复开始保存的</a:t>
            </a:r>
            <a:r>
              <a:rPr kumimoji="1" lang="en-US" altLang="zh-CN" b="1" dirty="0">
                <a:solidFill>
                  <a:srgbClr val="000000"/>
                </a:solidFill>
                <a:effectLst>
                  <a:outerShdw blurRad="38100" dist="38100" dir="2700000" algn="tl">
                    <a:srgbClr val="000000">
                      <a:alpha val="43137"/>
                    </a:srgbClr>
                  </a:outerShdw>
                </a:effectLst>
                <a:latin typeface="宋体"/>
                <a:ea typeface="宋体"/>
              </a:rPr>
              <a:t>EBP</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8" name="矩形标注 7"/>
          <p:cNvSpPr/>
          <p:nvPr/>
        </p:nvSpPr>
        <p:spPr>
          <a:xfrm>
            <a:off x="6875190" y="2396517"/>
            <a:ext cx="1643269" cy="662994"/>
          </a:xfrm>
          <a:prstGeom prst="wedgeRectCallout">
            <a:avLst>
              <a:gd name="adj1" fmla="val -72455"/>
              <a:gd name="adj2" fmla="val 39906"/>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500"/>
              </a:lnSpc>
            </a:pPr>
            <a:r>
              <a:rPr lang="zh-CN" altLang="en-US" b="1" dirty="0">
                <a:solidFill>
                  <a:srgbClr val="0000FF"/>
                </a:solidFill>
              </a:rPr>
              <a:t>缺省</a:t>
            </a:r>
            <a:r>
              <a:rPr lang="en-US" altLang="zh-CN" b="1" dirty="0">
                <a:solidFill>
                  <a:srgbClr val="0000FF"/>
                </a:solidFill>
              </a:rPr>
              <a:t>SS</a:t>
            </a:r>
          </a:p>
          <a:p>
            <a:pPr>
              <a:lnSpc>
                <a:spcPts val="2500"/>
              </a:lnSpc>
            </a:pPr>
            <a:r>
              <a:rPr lang="zh-CN" altLang="en-US" b="1" dirty="0">
                <a:solidFill>
                  <a:srgbClr val="0000FF"/>
                </a:solidFill>
              </a:rPr>
              <a:t>堆栈！</a:t>
            </a:r>
            <a:endParaRPr lang="en-US" altLang="zh-CN" b="1" dirty="0">
              <a:solidFill>
                <a:srgbClr val="0000FF"/>
              </a:solidFill>
            </a:endParaRPr>
          </a:p>
        </p:txBody>
      </p:sp>
      <p:sp>
        <p:nvSpPr>
          <p:cNvPr id="10" name="圆角矩形标注 9"/>
          <p:cNvSpPr/>
          <p:nvPr/>
        </p:nvSpPr>
        <p:spPr>
          <a:xfrm>
            <a:off x="395536" y="5733256"/>
            <a:ext cx="2808312" cy="792088"/>
          </a:xfrm>
          <a:prstGeom prst="wedgeRoundRectCallout">
            <a:avLst>
              <a:gd name="adj1" fmla="val -13130"/>
              <a:gd name="adj2" fmla="val -80045"/>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rPr>
              <a:t>恢复被保护寄存器，</a:t>
            </a:r>
            <a:endParaRPr lang="en-US" altLang="zh-CN" sz="2000" b="1" dirty="0">
              <a:solidFill>
                <a:srgbClr val="FF0000"/>
              </a:solidFill>
            </a:endParaRPr>
          </a:p>
          <a:p>
            <a:r>
              <a:rPr lang="zh-CN" altLang="en-US" sz="2000" b="1" dirty="0">
                <a:solidFill>
                  <a:srgbClr val="FF0000"/>
                </a:solidFill>
              </a:rPr>
              <a:t>同时确保堆栈平衡！</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40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649"/>
            <a:ext cx="8281988" cy="648072"/>
          </a:xfrm>
        </p:spPr>
        <p:txBody>
          <a:bodyPr/>
          <a:lstStyle/>
          <a:p>
            <a:pPr eaLnBrk="1" hangingPunct="1"/>
            <a:r>
              <a:rPr lang="en-US" altLang="zh-CN" sz="3600" b="1" dirty="0">
                <a:solidFill>
                  <a:srgbClr val="0000FF"/>
                </a:solidFill>
                <a:latin typeface="微软雅黑" panose="020B0503020204020204" pitchFamily="34" charset="-122"/>
                <a:ea typeface="微软雅黑" panose="020B0503020204020204" pitchFamily="34" charset="-122"/>
              </a:rPr>
              <a:t>2.7.2  </a:t>
            </a:r>
            <a:r>
              <a:rPr lang="zh-CN" altLang="en-US" sz="3600" b="1" dirty="0">
                <a:solidFill>
                  <a:srgbClr val="0000FF"/>
                </a:solidFill>
                <a:latin typeface="微软雅黑" panose="020B0503020204020204" pitchFamily="34" charset="-122"/>
                <a:ea typeface="微软雅黑" panose="020B0503020204020204" pitchFamily="34" charset="-122"/>
              </a:rPr>
              <a:t>堆栈操作指令</a:t>
            </a:r>
          </a:p>
        </p:txBody>
      </p:sp>
      <p:sp>
        <p:nvSpPr>
          <p:cNvPr id="819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solidFill>
                <a:srgbClr val="000000"/>
              </a:solidFill>
            </a:endParaRPr>
          </a:p>
        </p:txBody>
      </p:sp>
      <p:sp>
        <p:nvSpPr>
          <p:cNvPr id="8196" name="Text Box 4"/>
          <p:cNvSpPr txBox="1">
            <a:spLocks noChangeArrowheads="1"/>
          </p:cNvSpPr>
          <p:nvPr/>
        </p:nvSpPr>
        <p:spPr bwMode="auto">
          <a:xfrm>
            <a:off x="611188" y="1052736"/>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示例</a:t>
            </a:r>
            <a:endParaRPr lang="en-US" altLang="zh-CN" sz="2800" b="1" dirty="0">
              <a:solidFill>
                <a:srgbClr val="0000FF"/>
              </a:solidFill>
            </a:endParaRPr>
          </a:p>
        </p:txBody>
      </p:sp>
      <p:sp>
        <p:nvSpPr>
          <p:cNvPr id="6" name="Text Box 5"/>
          <p:cNvSpPr txBox="1">
            <a:spLocks noChangeArrowheads="1"/>
          </p:cNvSpPr>
          <p:nvPr/>
        </p:nvSpPr>
        <p:spPr bwMode="auto">
          <a:xfrm>
            <a:off x="179512" y="1934830"/>
            <a:ext cx="55289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FF0000"/>
                </a:solidFill>
                <a:effectLst>
                  <a:outerShdw blurRad="38100" dist="38100" dir="2700000" algn="tl">
                    <a:srgbClr val="000000">
                      <a:alpha val="43137"/>
                    </a:srgbClr>
                  </a:outerShdw>
                </a:effectLst>
                <a:latin typeface="宋体"/>
              </a:rPr>
              <a:t>MOV   EBP, ESP</a:t>
            </a:r>
            <a:endParaRPr kumimoji="1" lang="zh-CN" altLang="en-US" b="1" dirty="0">
              <a:solidFill>
                <a:srgbClr val="000000"/>
              </a:solidFill>
              <a:effectLst>
                <a:outerShdw blurRad="38100" dist="38100" dir="2700000" algn="tl">
                  <a:srgbClr val="000000">
                    <a:alpha val="43137"/>
                  </a:srgbClr>
                </a:outerShdw>
              </a:effectLst>
              <a:latin typeface="宋体"/>
            </a:endParaRP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rPr>
              <a:t>    </a:t>
            </a:r>
            <a:r>
              <a:rPr kumimoji="1" lang="en-US" altLang="zh-CN" b="1" dirty="0">
                <a:solidFill>
                  <a:srgbClr val="000000"/>
                </a:solidFill>
                <a:effectLst>
                  <a:outerShdw blurRad="38100" dist="38100" dir="2700000" algn="tl">
                    <a:srgbClr val="000000">
                      <a:alpha val="43137"/>
                    </a:srgbClr>
                  </a:outerShdw>
                </a:effectLst>
                <a:latin typeface="宋体"/>
              </a:rPr>
              <a:t>LEA   EBX, buff</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rPr>
              <a:t>    MOV   ECX, 0</a:t>
            </a:r>
            <a:endParaRPr kumimoji="1" lang="en-US" altLang="zh-CN"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NEXT:</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MOV   EAX, [</a:t>
            </a:r>
            <a:r>
              <a:rPr kumimoji="1" lang="en-US" altLang="zh-CN" b="1" dirty="0">
                <a:solidFill>
                  <a:srgbClr val="FF0000"/>
                </a:solidFill>
                <a:effectLst>
                  <a:outerShdw blurRad="38100" dist="38100" dir="2700000" algn="tl">
                    <a:srgbClr val="000000">
                      <a:alpha val="43137"/>
                    </a:srgbClr>
                  </a:outerShdw>
                </a:effectLst>
                <a:latin typeface="宋体"/>
                <a:ea typeface="宋体"/>
              </a:rPr>
              <a:t>EBP</a:t>
            </a:r>
            <a:r>
              <a:rPr kumimoji="1" lang="en-US" altLang="zh-CN" b="1" dirty="0">
                <a:solidFill>
                  <a:srgbClr val="000000"/>
                </a:solidFill>
                <a:effectLst>
                  <a:outerShdw blurRad="38100" dist="38100" dir="2700000" algn="tl">
                    <a:srgbClr val="000000">
                      <a:alpha val="43137"/>
                    </a:srgbClr>
                  </a:outerShdw>
                </a:effectLst>
                <a:latin typeface="宋体"/>
                <a:ea typeface="宋体"/>
              </a:rPr>
              <a:t>+ECX*4]</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a:p>
            <a:pPr>
              <a:lnSpc>
                <a:spcPts val="2400"/>
              </a:lnSpc>
            </a:pPr>
            <a:r>
              <a:rPr kumimoji="1" lang="zh-CN" altLang="en-US" b="1" dirty="0">
                <a:solidFill>
                  <a:srgbClr val="000000"/>
                </a:solidFill>
                <a:effectLst>
                  <a:outerShdw blurRad="38100" dist="38100" dir="2700000" algn="tl">
                    <a:srgbClr val="000000">
                      <a:alpha val="43137"/>
                    </a:srgbClr>
                  </a:outerShdw>
                </a:effectLst>
                <a:latin typeface="宋体"/>
                <a:ea typeface="宋体"/>
              </a:rPr>
              <a:t>    </a:t>
            </a:r>
            <a:r>
              <a:rPr kumimoji="1" lang="en-US" altLang="zh-CN" b="1" dirty="0">
                <a:solidFill>
                  <a:srgbClr val="000000"/>
                </a:solidFill>
                <a:effectLst>
                  <a:outerShdw blurRad="38100" dist="38100" dir="2700000" algn="tl">
                    <a:srgbClr val="000000">
                      <a:alpha val="43137"/>
                    </a:srgbClr>
                  </a:outerShdw>
                </a:effectLst>
                <a:latin typeface="宋体"/>
                <a:ea typeface="宋体"/>
              </a:rPr>
              <a:t>MOV   [EBX+ECX*4], EAX</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INC   ECX</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CMP   ECX, 8</a:t>
            </a:r>
          </a:p>
          <a:p>
            <a:pPr>
              <a:lnSpc>
                <a:spcPts val="2400"/>
              </a:lnSpc>
            </a:pPr>
            <a:r>
              <a:rPr kumimoji="1" lang="en-US" altLang="zh-CN" b="1" dirty="0">
                <a:solidFill>
                  <a:srgbClr val="000000"/>
                </a:solidFill>
                <a:effectLst>
                  <a:outerShdw blurRad="38100" dist="38100" dir="2700000" algn="tl">
                    <a:srgbClr val="000000">
                      <a:alpha val="43137"/>
                    </a:srgbClr>
                  </a:outerShdw>
                </a:effectLst>
                <a:latin typeface="宋体"/>
                <a:ea typeface="宋体"/>
              </a:rPr>
              <a:t>    JNZ   NEXT</a:t>
            </a:r>
            <a:endParaRPr kumimoji="1" lang="zh-CN" altLang="en-US" b="1" dirty="0">
              <a:solidFill>
                <a:srgbClr val="000000"/>
              </a:solidFill>
              <a:effectLst>
                <a:outerShdw blurRad="38100" dist="38100" dir="2700000" algn="tl">
                  <a:srgbClr val="000000">
                    <a:alpha val="43137"/>
                  </a:srgbClr>
                </a:outerShdw>
              </a:effectLst>
              <a:latin typeface="宋体"/>
              <a:ea typeface="宋体"/>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688091663"/>
              </p:ext>
            </p:extLst>
          </p:nvPr>
        </p:nvGraphicFramePr>
        <p:xfrm>
          <a:off x="3563888" y="2492896"/>
          <a:ext cx="5506698" cy="3501007"/>
        </p:xfrm>
        <a:graphic>
          <a:graphicData uri="http://schemas.openxmlformats.org/presentationml/2006/ole">
            <mc:AlternateContent xmlns:mc="http://schemas.openxmlformats.org/markup-compatibility/2006">
              <mc:Choice xmlns:v="urn:schemas-microsoft-com:vml" Requires="v">
                <p:oleObj name="Visio" r:id="rId3" imgW="3904502" imgH="2485260" progId="Visio.Drawing.11">
                  <p:embed/>
                </p:oleObj>
              </mc:Choice>
              <mc:Fallback>
                <p:oleObj name="Visio" r:id="rId3" imgW="3904502" imgH="2485260" progId="Visio.Drawing.11">
                  <p:embed/>
                  <p:pic>
                    <p:nvPicPr>
                      <p:cNvPr id="3"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492896"/>
                        <a:ext cx="5506698" cy="3501007"/>
                      </a:xfrm>
                      <a:prstGeom prst="rect">
                        <a:avLst/>
                      </a:prstGeom>
                      <a:blipFill>
                        <a:blip r:embed="rId5"/>
                        <a:tile tx="0" ty="0" sx="100000" sy="100000" flip="none" algn="tl"/>
                      </a:blipFill>
                    </p:spPr>
                  </p:pic>
                </p:oleObj>
              </mc:Fallback>
            </mc:AlternateContent>
          </a:graphicData>
        </a:graphic>
      </p:graphicFrame>
      <p:sp>
        <p:nvSpPr>
          <p:cNvPr id="8" name="圆角矩形标注 7"/>
          <p:cNvSpPr/>
          <p:nvPr/>
        </p:nvSpPr>
        <p:spPr>
          <a:xfrm>
            <a:off x="3075467" y="1251920"/>
            <a:ext cx="2808312" cy="648072"/>
          </a:xfrm>
          <a:prstGeom prst="wedgeRoundRectCallout">
            <a:avLst>
              <a:gd name="adj1" fmla="val 32172"/>
              <a:gd name="adj2" fmla="val 10576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rgbClr val="FF0000"/>
                </a:solidFill>
                <a:effectLst>
                  <a:outerShdw blurRad="38100" dist="38100" dir="2700000" algn="tl">
                    <a:srgbClr val="000000">
                      <a:alpha val="43137"/>
                    </a:srgbClr>
                  </a:outerShdw>
                </a:effectLst>
              </a:rPr>
              <a:t>从堆栈到数组图示</a:t>
            </a:r>
          </a:p>
        </p:txBody>
      </p:sp>
    </p:spTree>
    <p:extLst>
      <p:ext uri="{BB962C8B-B14F-4D97-AF65-F5344CB8AC3E}">
        <p14:creationId xmlns:p14="http://schemas.microsoft.com/office/powerpoint/2010/main" val="413492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2.6.1  </a:t>
            </a:r>
            <a:r>
              <a:rPr lang="zh-CN" altLang="en-US" sz="3600" b="1" dirty="0">
                <a:solidFill>
                  <a:srgbClr val="0000FF"/>
                </a:solidFill>
                <a:latin typeface="微软雅黑" panose="020B0503020204020204" pitchFamily="34" charset="-122"/>
                <a:ea typeface="微软雅黑" panose="020B0503020204020204" pitchFamily="34" charset="-122"/>
              </a:rPr>
              <a:t>指令指针寄存器</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700808"/>
            <a:ext cx="7775575" cy="481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a:t>所谓</a:t>
            </a:r>
            <a:r>
              <a:rPr lang="zh-CN" altLang="en-US" sz="2400" b="1" dirty="0">
                <a:solidFill>
                  <a:srgbClr val="0000FF"/>
                </a:solidFill>
                <a:latin typeface="微软雅黑" panose="020B0503020204020204" pitchFamily="34" charset="-122"/>
                <a:ea typeface="微软雅黑" panose="020B0503020204020204" pitchFamily="34" charset="-122"/>
              </a:rPr>
              <a:t>转移</a:t>
            </a:r>
            <a:r>
              <a:rPr lang="zh-CN" altLang="en-US" sz="2400" b="1" dirty="0"/>
              <a:t>指，</a:t>
            </a:r>
            <a:r>
              <a:rPr lang="zh-CN" altLang="en-US" sz="2400" b="1" dirty="0">
                <a:solidFill>
                  <a:srgbClr val="FF0000"/>
                </a:solidFill>
                <a:effectLst>
                  <a:outerShdw blurRad="38100" dist="38100" dir="2700000" algn="tl">
                    <a:srgbClr val="000000">
                      <a:alpha val="43137"/>
                    </a:srgbClr>
                  </a:outerShdw>
                </a:effectLst>
                <a:latin typeface="+mn-ea"/>
                <a:ea typeface="+mn-ea"/>
              </a:rPr>
              <a:t>非自动顺序调整</a:t>
            </a:r>
            <a:r>
              <a:rPr lang="en-US" altLang="zh-CN" sz="2400" b="1" dirty="0">
                <a:solidFill>
                  <a:srgbClr val="FF0000"/>
                </a:solidFill>
                <a:effectLst>
                  <a:outerShdw blurRad="38100" dist="38100" dir="2700000" algn="tl">
                    <a:srgbClr val="000000">
                      <a:alpha val="43137"/>
                    </a:srgbClr>
                  </a:outerShdw>
                </a:effectLst>
                <a:latin typeface="+mn-ea"/>
                <a:ea typeface="+mn-ea"/>
              </a:rPr>
              <a:t>EIP</a:t>
            </a:r>
            <a:r>
              <a:rPr lang="zh-CN" altLang="en-US" sz="2400" b="1" dirty="0"/>
              <a:t>内容</a:t>
            </a:r>
            <a:endParaRPr lang="en-US" altLang="zh-CN" sz="2400" b="1" dirty="0"/>
          </a:p>
          <a:p>
            <a:pPr algn="just">
              <a:lnSpc>
                <a:spcPts val="3600"/>
              </a:lnSpc>
              <a:spcBef>
                <a:spcPts val="1200"/>
              </a:spcBef>
              <a:buFont typeface="Wingdings" pitchFamily="2" charset="2"/>
              <a:buChar char="ü"/>
            </a:pPr>
            <a:r>
              <a:rPr lang="zh-CN" altLang="en-US" sz="2400" b="1" dirty="0">
                <a:solidFill>
                  <a:srgbClr val="0000FF"/>
                </a:solidFill>
                <a:latin typeface="微软雅黑" panose="020B0503020204020204" pitchFamily="34" charset="-122"/>
                <a:ea typeface="微软雅黑" panose="020B0503020204020204" pitchFamily="34" charset="-122"/>
              </a:rPr>
              <a:t>控制转移指令</a:t>
            </a:r>
            <a:r>
              <a:rPr lang="zh-CN" altLang="en-US" sz="2400" b="1" dirty="0"/>
              <a:t>就是专门用于改变</a:t>
            </a:r>
            <a:r>
              <a:rPr lang="en-US" altLang="zh-CN" sz="2000" b="1" dirty="0"/>
              <a:t>EIP</a:t>
            </a:r>
            <a:r>
              <a:rPr lang="zh-CN" altLang="en-US" sz="2400" b="1" dirty="0"/>
              <a:t>内容的指令</a:t>
            </a:r>
            <a:endParaRPr lang="en-US" altLang="zh-CN" sz="2400" b="1" dirty="0"/>
          </a:p>
          <a:p>
            <a:pPr algn="just">
              <a:lnSpc>
                <a:spcPts val="3600"/>
              </a:lnSpc>
              <a:spcBef>
                <a:spcPts val="1200"/>
              </a:spcBef>
              <a:buFont typeface="Wingdings" pitchFamily="2" charset="2"/>
              <a:buChar char="ü"/>
            </a:pPr>
            <a:r>
              <a:rPr lang="zh-CN" altLang="en-US" sz="2400" b="1" dirty="0"/>
              <a:t>多种控制转移指令：</a:t>
            </a:r>
            <a:endParaRPr lang="en-US" altLang="zh-CN" sz="2400" b="1" dirty="0"/>
          </a:p>
          <a:p>
            <a:pPr marL="800100" lvl="1" indent="-342900" algn="just">
              <a:lnSpc>
                <a:spcPts val="3200"/>
              </a:lnSpc>
              <a:spcBef>
                <a:spcPts val="600"/>
              </a:spcBef>
              <a:buFont typeface="Arial" panose="020B0604020202020204" pitchFamily="34" charset="0"/>
              <a:buChar char="•"/>
            </a:pPr>
            <a:r>
              <a:rPr lang="zh-CN" altLang="en-US" sz="2400" b="1" dirty="0"/>
              <a:t>条件转移指令</a:t>
            </a:r>
            <a:endParaRPr lang="en-US" altLang="zh-CN" sz="2400" b="1" dirty="0"/>
          </a:p>
          <a:p>
            <a:pPr marL="800100" lvl="1" indent="-342900" algn="just">
              <a:lnSpc>
                <a:spcPts val="3200"/>
              </a:lnSpc>
              <a:spcBef>
                <a:spcPts val="600"/>
              </a:spcBef>
              <a:buFont typeface="Arial" panose="020B0604020202020204" pitchFamily="34" charset="0"/>
              <a:buChar char="•"/>
            </a:pPr>
            <a:r>
              <a:rPr lang="zh-CN" altLang="en-US" sz="2400" b="1" dirty="0"/>
              <a:t>无条件转移指令</a:t>
            </a:r>
            <a:endParaRPr lang="en-US" altLang="zh-CN" sz="2400" b="1" dirty="0"/>
          </a:p>
          <a:p>
            <a:pPr marL="800100" lvl="1" indent="-342900" algn="just">
              <a:lnSpc>
                <a:spcPts val="3200"/>
              </a:lnSpc>
              <a:spcBef>
                <a:spcPts val="600"/>
              </a:spcBef>
              <a:buFont typeface="Arial" panose="020B0604020202020204" pitchFamily="34" charset="0"/>
              <a:buChar char="•"/>
            </a:pPr>
            <a:r>
              <a:rPr lang="zh-CN" altLang="en-US" sz="2400" b="1" dirty="0"/>
              <a:t>循环指令</a:t>
            </a:r>
            <a:endParaRPr lang="en-US" altLang="zh-CN" sz="2400" b="1" dirty="0"/>
          </a:p>
          <a:p>
            <a:pPr marL="800100" lvl="1" indent="-342900" algn="just">
              <a:lnSpc>
                <a:spcPts val="3200"/>
              </a:lnSpc>
              <a:spcBef>
                <a:spcPts val="600"/>
              </a:spcBef>
              <a:buFont typeface="Arial" panose="020B0604020202020204" pitchFamily="34" charset="0"/>
              <a:buChar char="•"/>
            </a:pPr>
            <a:r>
              <a:rPr lang="zh-CN" altLang="en-US" sz="2400" b="1" dirty="0"/>
              <a:t>函数调用及返回指令等</a:t>
            </a:r>
            <a:endParaRPr lang="en-US" altLang="zh-CN" sz="2400" b="1" dirty="0"/>
          </a:p>
          <a:p>
            <a:pPr algn="just">
              <a:lnSpc>
                <a:spcPts val="3600"/>
              </a:lnSpc>
              <a:spcBef>
                <a:spcPts val="1200"/>
              </a:spcBef>
              <a:buFont typeface="Wingdings" pitchFamily="2" charset="2"/>
              <a:buChar char="ü"/>
            </a:pPr>
            <a:r>
              <a:rPr lang="zh-CN" altLang="en-US" sz="2400" b="1" dirty="0"/>
              <a:t>各种控制转移指令能够用于根据不同的情形改变</a:t>
            </a:r>
            <a:r>
              <a:rPr lang="en-US" altLang="zh-CN" sz="2400" b="1" dirty="0"/>
              <a:t>EIP</a:t>
            </a:r>
            <a:r>
              <a:rPr lang="zh-CN" altLang="en-US" sz="2400" b="1" dirty="0"/>
              <a:t>内容，从而实现转移</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控制转移指令</a:t>
            </a:r>
          </a:p>
        </p:txBody>
      </p:sp>
    </p:spTree>
    <p:extLst>
      <p:ext uri="{BB962C8B-B14F-4D97-AF65-F5344CB8AC3E}">
        <p14:creationId xmlns:p14="http://schemas.microsoft.com/office/powerpoint/2010/main" val="341891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4477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44772" name="Text Box 4"/>
          <p:cNvSpPr txBox="1">
            <a:spLocks noChangeArrowheads="1"/>
          </p:cNvSpPr>
          <p:nvPr/>
        </p:nvSpPr>
        <p:spPr bwMode="auto">
          <a:xfrm>
            <a:off x="684213" y="1824030"/>
            <a:ext cx="7775575" cy="296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lang="zh-CN" altLang="en-US" sz="2400" b="1" dirty="0"/>
              <a:t>所谓</a:t>
            </a:r>
            <a:r>
              <a:rPr lang="zh-CN" altLang="en-US" sz="2400" b="1" dirty="0">
                <a:solidFill>
                  <a:srgbClr val="0000FF"/>
                </a:solidFill>
                <a:latin typeface="微软雅黑" panose="020B0503020204020204" pitchFamily="34" charset="-122"/>
                <a:ea typeface="微软雅黑" panose="020B0503020204020204" pitchFamily="34" charset="-122"/>
              </a:rPr>
              <a:t>条件转移</a:t>
            </a:r>
            <a:r>
              <a:rPr lang="zh-CN" altLang="en-US" sz="2400" b="1" dirty="0"/>
              <a:t>指，当某一条件满足时，发生转移，否则继续顺序执行。换句话说，当某一条件满足时，就改变</a:t>
            </a:r>
            <a:r>
              <a:rPr lang="en-US" altLang="zh-CN" sz="2400" b="1" dirty="0"/>
              <a:t>EIP</a:t>
            </a:r>
            <a:r>
              <a:rPr lang="zh-CN" altLang="en-US" sz="2400" b="1" dirty="0"/>
              <a:t>的内容，从而实施转移，否则顺序执行。</a:t>
            </a:r>
          </a:p>
          <a:p>
            <a:pPr algn="just">
              <a:lnSpc>
                <a:spcPts val="3600"/>
              </a:lnSpc>
              <a:spcBef>
                <a:spcPts val="1200"/>
              </a:spcBef>
              <a:buFont typeface="Wingdings" pitchFamily="2" charset="2"/>
              <a:buChar char="ü"/>
            </a:pPr>
            <a:r>
              <a:rPr lang="zh-CN" altLang="en-US" sz="2400" b="1" dirty="0">
                <a:solidFill>
                  <a:srgbClr val="FF0000"/>
                </a:solidFill>
                <a:effectLst>
                  <a:outerShdw blurRad="38100" dist="38100" dir="2700000" algn="tl">
                    <a:srgbClr val="000000">
                      <a:alpha val="43137"/>
                    </a:srgbClr>
                  </a:outerShdw>
                </a:effectLst>
              </a:rPr>
              <a:t>标志寄存器中的状态标志被用于表示条件</a:t>
            </a:r>
            <a:r>
              <a:rPr lang="zh-CN" altLang="en-US" sz="2400" b="1" dirty="0"/>
              <a:t>。绝大部分条件转移指令根据某个标志或者某几个标志来判断条件是否满足</a:t>
            </a:r>
            <a:endParaRPr lang="en-US" altLang="zh-CN" sz="2400" b="1" dirty="0"/>
          </a:p>
        </p:txBody>
      </p:sp>
      <p:sp>
        <p:nvSpPr>
          <p:cNvPr id="544773" name="Text Box 5"/>
          <p:cNvSpPr txBox="1">
            <a:spLocks noChangeArrowheads="1"/>
          </p:cNvSpPr>
          <p:nvPr/>
        </p:nvSpPr>
        <p:spPr bwMode="auto">
          <a:xfrm>
            <a:off x="611188" y="1171600"/>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a:t>
            </a:r>
          </a:p>
        </p:txBody>
      </p:sp>
      <p:sp>
        <p:nvSpPr>
          <p:cNvPr id="6" name="云形标注 5"/>
          <p:cNvSpPr/>
          <p:nvPr/>
        </p:nvSpPr>
        <p:spPr>
          <a:xfrm>
            <a:off x="3275856" y="4365104"/>
            <a:ext cx="4032448" cy="2088232"/>
          </a:xfrm>
          <a:prstGeom prst="cloudCallou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条件转移</a:t>
            </a:r>
            <a:endParaRPr lang="en-US" altLang="zh-CN" sz="2400" b="1" dirty="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类似于高级语言的</a:t>
            </a:r>
            <a:endParaRPr lang="en-US" altLang="zh-CN" sz="2400" b="1" dirty="0">
              <a:solidFill>
                <a:srgbClr val="0000FF"/>
              </a:solidFill>
              <a:effectLst>
                <a:outerShdw blurRad="38100" dist="38100" dir="2700000" algn="tl">
                  <a:srgbClr val="000000">
                    <a:alpha val="43137"/>
                  </a:srgbClr>
                </a:outerShdw>
              </a:effectLst>
              <a:latin typeface="+mn-ea"/>
            </a:endParaRPr>
          </a:p>
          <a:p>
            <a:pPr algn="ctr">
              <a:lnSpc>
                <a:spcPts val="3600"/>
              </a:lnSpc>
            </a:pPr>
            <a:r>
              <a:rPr lang="zh-CN" altLang="en-US" sz="2400" b="1" dirty="0">
                <a:solidFill>
                  <a:srgbClr val="0000FF"/>
                </a:solidFill>
                <a:effectLst>
                  <a:outerShdw blurRad="38100" dist="38100" dir="2700000" algn="tl">
                    <a:srgbClr val="000000">
                      <a:alpha val="43137"/>
                    </a:srgbClr>
                  </a:outerShdw>
                </a:effectLst>
                <a:latin typeface="+mn-ea"/>
              </a:rPr>
              <a:t>分支</a:t>
            </a:r>
          </a:p>
        </p:txBody>
      </p:sp>
    </p:spTree>
    <p:extLst>
      <p:ext uri="{BB962C8B-B14F-4D97-AF65-F5344CB8AC3E}">
        <p14:creationId xmlns:p14="http://schemas.microsoft.com/office/powerpoint/2010/main" val="11072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772">
                                            <p:txEl>
                                              <p:pRg st="1" end="1"/>
                                            </p:txEl>
                                          </p:spTgt>
                                        </p:tgtEl>
                                        <p:attrNameLst>
                                          <p:attrName>style.visibility</p:attrName>
                                        </p:attrNameLst>
                                      </p:cBhvr>
                                      <p:to>
                                        <p:strVal val="visible"/>
                                      </p:to>
                                    </p:set>
                                    <p:animEffect transition="in" filter="fade">
                                      <p:cBhvr>
                                        <p:cTn id="12" dur="500"/>
                                        <p:tgtEl>
                                          <p:spTgt spid="5447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539750" y="260649"/>
            <a:ext cx="8281988" cy="648072"/>
          </a:xfrm>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555011"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55012" name="Text Box 4"/>
          <p:cNvSpPr txBox="1">
            <a:spLocks noChangeArrowheads="1"/>
          </p:cNvSpPr>
          <p:nvPr/>
        </p:nvSpPr>
        <p:spPr bwMode="auto">
          <a:xfrm>
            <a:off x="539750"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a:t>
            </a:r>
          </a:p>
        </p:txBody>
      </p:sp>
      <p:sp>
        <p:nvSpPr>
          <p:cNvPr id="555015" name="Text Box 7"/>
          <p:cNvSpPr txBox="1">
            <a:spLocks noChangeArrowheads="1"/>
          </p:cNvSpPr>
          <p:nvPr/>
        </p:nvSpPr>
        <p:spPr bwMode="auto">
          <a:xfrm>
            <a:off x="468313" y="1787332"/>
            <a:ext cx="7772400" cy="173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ts val="3600"/>
              </a:lnSpc>
              <a:spcBef>
                <a:spcPts val="1200"/>
              </a:spcBef>
              <a:buFont typeface="Wingdings" pitchFamily="2" charset="2"/>
              <a:buChar char="ü"/>
            </a:pPr>
            <a:r>
              <a:rPr kumimoji="1" lang="zh-CN" altLang="en-US" sz="2400" b="1" dirty="0">
                <a:latin typeface="Times New Roman" pitchFamily="18" charset="0"/>
              </a:rPr>
              <a:t>根据一个标志判别</a:t>
            </a:r>
          </a:p>
          <a:p>
            <a:pPr algn="just">
              <a:lnSpc>
                <a:spcPts val="3600"/>
              </a:lnSpc>
              <a:spcBef>
                <a:spcPts val="1200"/>
              </a:spcBef>
              <a:buFont typeface="Wingdings" pitchFamily="2" charset="2"/>
              <a:buChar char="ü"/>
            </a:pPr>
            <a:r>
              <a:rPr kumimoji="1" lang="zh-CN" altLang="en-US" sz="2400" b="1" dirty="0">
                <a:latin typeface="Times New Roman" pitchFamily="18" charset="0"/>
              </a:rPr>
              <a:t>根据两个标志判别</a:t>
            </a:r>
          </a:p>
          <a:p>
            <a:pPr algn="just">
              <a:lnSpc>
                <a:spcPts val="3600"/>
              </a:lnSpc>
              <a:spcBef>
                <a:spcPts val="1200"/>
              </a:spcBef>
              <a:buFont typeface="Wingdings" pitchFamily="2" charset="2"/>
              <a:buChar char="ü"/>
            </a:pPr>
            <a:r>
              <a:rPr kumimoji="1" lang="zh-CN" altLang="en-US" sz="2400" b="1" dirty="0">
                <a:latin typeface="Times New Roman" pitchFamily="18" charset="0"/>
              </a:rPr>
              <a:t>根据三个标志判别</a:t>
            </a:r>
          </a:p>
        </p:txBody>
      </p:sp>
      <p:sp>
        <p:nvSpPr>
          <p:cNvPr id="555016" name="Rectangle 8"/>
          <p:cNvSpPr>
            <a:spLocks noChangeArrowheads="1"/>
          </p:cNvSpPr>
          <p:nvPr/>
        </p:nvSpPr>
        <p:spPr bwMode="auto">
          <a:xfrm>
            <a:off x="611188" y="3773016"/>
            <a:ext cx="8065268" cy="1600200"/>
          </a:xfrm>
          <a:prstGeom prst="rect">
            <a:avLst/>
          </a:prstGeom>
          <a:solidFill>
            <a:srgbClr val="FFFFCC"/>
          </a:solidFill>
          <a:ln w="9525">
            <a:solidFill>
              <a:schemeClr val="tx1"/>
            </a:solidFill>
            <a:miter lim="800000"/>
            <a:headEnd/>
            <a:tailEnd/>
          </a:ln>
          <a:effectLst/>
        </p:spPr>
        <p:txBody>
          <a:bodyPr wrap="none" anchor="ctr"/>
          <a:lstStyle/>
          <a:p>
            <a:pPr>
              <a:lnSpc>
                <a:spcPts val="3200"/>
              </a:lnSpc>
            </a:pPr>
            <a:r>
              <a:rPr kumimoji="1" lang="en-US" altLang="zh-CN" b="1" dirty="0">
                <a:effectLst>
                  <a:outerShdw blurRad="38100" dist="38100" dir="2700000" algn="tl">
                    <a:srgbClr val="000000">
                      <a:alpha val="43137"/>
                    </a:srgbClr>
                  </a:outerShdw>
                </a:effectLst>
                <a:latin typeface="+mn-ea"/>
                <a:ea typeface="+mn-ea"/>
              </a:rPr>
              <a:t>J</a:t>
            </a:r>
            <a:r>
              <a:rPr kumimoji="1" lang="en-US" altLang="zh-CN" b="1" dirty="0">
                <a:solidFill>
                  <a:srgbClr val="FF0000"/>
                </a:solidFill>
                <a:effectLst>
                  <a:outerShdw blurRad="38100" dist="38100" dir="2700000" algn="tl">
                    <a:srgbClr val="000000">
                      <a:alpha val="43137"/>
                    </a:srgbClr>
                  </a:outerShdw>
                </a:effectLst>
                <a:latin typeface="+mn-ea"/>
                <a:ea typeface="+mn-ea"/>
              </a:rPr>
              <a:t>C</a:t>
            </a:r>
            <a:r>
              <a:rPr kumimoji="1" lang="en-US" altLang="zh-CN" b="1" dirty="0">
                <a:effectLst>
                  <a:outerShdw blurRad="38100" dist="38100" dir="2700000" algn="tl">
                    <a:srgbClr val="000000">
                      <a:alpha val="43137"/>
                    </a:srgbClr>
                  </a:outerShdw>
                </a:effectLst>
                <a:latin typeface="+mn-ea"/>
                <a:ea typeface="+mn-ea"/>
              </a:rPr>
              <a:t>	LAB1           ;</a:t>
            </a:r>
            <a:r>
              <a:rPr lang="zh-CN" altLang="zh-CN" b="1" dirty="0">
                <a:effectLst>
                  <a:outerShdw blurRad="38100" dist="38100" dir="2700000" algn="tl">
                    <a:srgbClr val="000000">
                      <a:alpha val="43137"/>
                    </a:srgbClr>
                  </a:outerShdw>
                </a:effectLst>
                <a:latin typeface="+mn-ea"/>
                <a:ea typeface="+mn-ea"/>
              </a:rPr>
              <a:t> </a:t>
            </a:r>
            <a:r>
              <a:rPr lang="en-US" altLang="zh-CN" b="1" dirty="0">
                <a:effectLst>
                  <a:outerShdw blurRad="38100" dist="38100" dir="2700000" algn="tl">
                    <a:srgbClr val="000000">
                      <a:alpha val="43137"/>
                    </a:srgbClr>
                  </a:outerShdw>
                </a:effectLst>
                <a:latin typeface="+mn-ea"/>
                <a:ea typeface="+mn-ea"/>
              </a:rPr>
              <a:t>Jump if carry          ( CF=1 )</a:t>
            </a:r>
            <a:endParaRPr kumimoji="1" lang="en-US" altLang="zh-CN" b="1" dirty="0">
              <a:effectLst>
                <a:outerShdw blurRad="38100" dist="38100" dir="2700000" algn="tl">
                  <a:srgbClr val="000000">
                    <a:alpha val="43137"/>
                  </a:srgbClr>
                </a:outerShdw>
              </a:effectLst>
              <a:latin typeface="+mn-ea"/>
              <a:ea typeface="+mn-ea"/>
            </a:endParaRPr>
          </a:p>
          <a:p>
            <a:pPr>
              <a:lnSpc>
                <a:spcPts val="3200"/>
              </a:lnSpc>
            </a:pPr>
            <a:r>
              <a:rPr kumimoji="1" lang="en-US" altLang="zh-CN" b="1" dirty="0">
                <a:effectLst>
                  <a:outerShdw blurRad="38100" dist="38100" dir="2700000" algn="tl">
                    <a:srgbClr val="000000">
                      <a:alpha val="43137"/>
                    </a:srgbClr>
                  </a:outerShdw>
                </a:effectLst>
                <a:latin typeface="+mn-ea"/>
                <a:ea typeface="+mn-ea"/>
              </a:rPr>
              <a:t>J</a:t>
            </a:r>
            <a:r>
              <a:rPr kumimoji="1" lang="en-US" altLang="zh-CN" b="1" dirty="0">
                <a:solidFill>
                  <a:srgbClr val="FF0000"/>
                </a:solidFill>
                <a:effectLst>
                  <a:outerShdw blurRad="38100" dist="38100" dir="2700000" algn="tl">
                    <a:srgbClr val="000000">
                      <a:alpha val="43137"/>
                    </a:srgbClr>
                  </a:outerShdw>
                </a:effectLst>
                <a:latin typeface="+mn-ea"/>
                <a:ea typeface="+mn-ea"/>
              </a:rPr>
              <a:t>BE</a:t>
            </a:r>
            <a:r>
              <a:rPr kumimoji="1" lang="en-US" altLang="zh-CN" b="1" dirty="0">
                <a:effectLst>
                  <a:outerShdw blurRad="38100" dist="38100" dir="2700000" algn="tl">
                    <a:srgbClr val="000000">
                      <a:alpha val="43137"/>
                    </a:srgbClr>
                  </a:outerShdw>
                </a:effectLst>
                <a:latin typeface="+mn-ea"/>
                <a:ea typeface="+mn-ea"/>
              </a:rPr>
              <a:t>	LAB2           ; Jump if below or equal ( CF=1 </a:t>
            </a:r>
            <a:r>
              <a:rPr kumimoji="1" lang="zh-CN" altLang="en-US" b="1" dirty="0">
                <a:effectLst>
                  <a:outerShdw blurRad="38100" dist="38100" dir="2700000" algn="tl">
                    <a:srgbClr val="000000">
                      <a:alpha val="43137"/>
                    </a:srgbClr>
                  </a:outerShdw>
                </a:effectLst>
                <a:latin typeface="+mn-ea"/>
                <a:ea typeface="+mn-ea"/>
              </a:rPr>
              <a:t>或 </a:t>
            </a:r>
            <a:r>
              <a:rPr kumimoji="1" lang="en-US" altLang="zh-CN" b="1" dirty="0">
                <a:effectLst>
                  <a:outerShdw blurRad="38100" dist="38100" dir="2700000" algn="tl">
                    <a:srgbClr val="000000">
                      <a:alpha val="43137"/>
                    </a:srgbClr>
                  </a:outerShdw>
                </a:effectLst>
                <a:latin typeface="+mn-ea"/>
                <a:ea typeface="+mn-ea"/>
              </a:rPr>
              <a:t>ZF=1 )</a:t>
            </a:r>
          </a:p>
          <a:p>
            <a:pPr>
              <a:lnSpc>
                <a:spcPts val="3200"/>
              </a:lnSpc>
            </a:pPr>
            <a:r>
              <a:rPr kumimoji="1" lang="en-US" altLang="zh-CN" b="1" dirty="0">
                <a:effectLst>
                  <a:outerShdw blurRad="38100" dist="38100" dir="2700000" algn="tl">
                    <a:srgbClr val="000000">
                      <a:alpha val="43137"/>
                    </a:srgbClr>
                  </a:outerShdw>
                </a:effectLst>
                <a:latin typeface="+mn-ea"/>
                <a:ea typeface="+mn-ea"/>
              </a:rPr>
              <a:t>J</a:t>
            </a:r>
            <a:r>
              <a:rPr kumimoji="1" lang="en-US" altLang="zh-CN" b="1" dirty="0">
                <a:solidFill>
                  <a:srgbClr val="FF0000"/>
                </a:solidFill>
                <a:effectLst>
                  <a:outerShdw blurRad="38100" dist="38100" dir="2700000" algn="tl">
                    <a:srgbClr val="000000">
                      <a:alpha val="43137"/>
                    </a:srgbClr>
                  </a:outerShdw>
                </a:effectLst>
                <a:latin typeface="+mn-ea"/>
                <a:ea typeface="+mn-ea"/>
              </a:rPr>
              <a:t>LE</a:t>
            </a:r>
            <a:r>
              <a:rPr kumimoji="1" lang="en-US" altLang="zh-CN" b="1" dirty="0">
                <a:effectLst>
                  <a:outerShdw blurRad="38100" dist="38100" dir="2700000" algn="tl">
                    <a:srgbClr val="000000">
                      <a:alpha val="43137"/>
                    </a:srgbClr>
                  </a:outerShdw>
                </a:effectLst>
                <a:latin typeface="+mn-ea"/>
                <a:ea typeface="+mn-ea"/>
              </a:rPr>
              <a:t>	LAB3           ;</a:t>
            </a:r>
            <a:r>
              <a:rPr lang="zh-CN" altLang="zh-CN" b="1" dirty="0">
                <a:effectLst>
                  <a:outerShdw blurRad="38100" dist="38100" dir="2700000" algn="tl">
                    <a:srgbClr val="000000">
                      <a:alpha val="43137"/>
                    </a:srgbClr>
                  </a:outerShdw>
                </a:effectLst>
                <a:latin typeface="+mn-ea"/>
                <a:ea typeface="+mn-ea"/>
              </a:rPr>
              <a:t> </a:t>
            </a:r>
            <a:r>
              <a:rPr lang="en-US" altLang="zh-CN" b="1" dirty="0">
                <a:effectLst>
                  <a:outerShdw blurRad="38100" dist="38100" dir="2700000" algn="tl">
                    <a:srgbClr val="000000">
                      <a:alpha val="43137"/>
                    </a:srgbClr>
                  </a:outerShdw>
                </a:effectLst>
                <a:latin typeface="+mn-ea"/>
                <a:ea typeface="+mn-ea"/>
              </a:rPr>
              <a:t>Jump if less or equal  ( ZF=1 </a:t>
            </a:r>
            <a:r>
              <a:rPr lang="zh-CN" altLang="en-US" b="1" dirty="0">
                <a:effectLst>
                  <a:outerShdw blurRad="38100" dist="38100" dir="2700000" algn="tl">
                    <a:srgbClr val="000000">
                      <a:alpha val="43137"/>
                    </a:srgbClr>
                  </a:outerShdw>
                </a:effectLst>
                <a:latin typeface="+mn-ea"/>
                <a:ea typeface="+mn-ea"/>
              </a:rPr>
              <a:t>或 </a:t>
            </a:r>
            <a:r>
              <a:rPr lang="en-US" altLang="zh-CN" b="1" dirty="0">
                <a:effectLst>
                  <a:outerShdw blurRad="38100" dist="38100" dir="2700000" algn="tl">
                    <a:srgbClr val="000000">
                      <a:alpha val="43137"/>
                    </a:srgbClr>
                  </a:outerShdw>
                </a:effectLst>
                <a:latin typeface="+mn-ea"/>
                <a:ea typeface="+mn-ea"/>
              </a:rPr>
              <a:t>SF≠OF )</a:t>
            </a:r>
            <a:endParaRPr kumimoji="1" lang="en-US" altLang="zh-CN"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10111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5016"/>
                                        </p:tgtEl>
                                        <p:attrNameLst>
                                          <p:attrName>style.visibility</p:attrName>
                                        </p:attrNameLst>
                                      </p:cBhvr>
                                      <p:to>
                                        <p:strVal val="visible"/>
                                      </p:to>
                                    </p:set>
                                    <p:animEffect transition="in" filter="wipe(down)">
                                      <p:cBhvr>
                                        <p:cTn id="7"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a:latin typeface="Times New Roman" pitchFamily="18" charset="0"/>
              </a:rPr>
              <a:t>Jcc</a:t>
            </a:r>
            <a:r>
              <a:rPr kumimoji="1" lang="zh-CN" altLang="en-US" sz="2400" b="1" dirty="0">
                <a:latin typeface="Times New Roman" pitchFamily="18" charset="0"/>
              </a:rPr>
              <a:t>指令的一般格式</a:t>
            </a:r>
          </a:p>
        </p:txBody>
      </p:sp>
      <p:sp>
        <p:nvSpPr>
          <p:cNvPr id="328720" name="Text Box 16"/>
          <p:cNvSpPr txBox="1">
            <a:spLocks noChangeArrowheads="1"/>
          </p:cNvSpPr>
          <p:nvPr/>
        </p:nvSpPr>
        <p:spPr bwMode="auto">
          <a:xfrm>
            <a:off x="731713" y="234888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a:solidFill>
                  <a:srgbClr val="FFFF00"/>
                </a:solidFill>
                <a:latin typeface="Times New Roman" pitchFamily="18" charset="0"/>
              </a:rPr>
              <a:t>J</a:t>
            </a:r>
            <a:r>
              <a:rPr kumimoji="1" lang="en-US" altLang="zh-CN" sz="2400" b="1" dirty="0" err="1">
                <a:solidFill>
                  <a:srgbClr val="0000FF"/>
                </a:solidFill>
                <a:latin typeface="Times New Roman" pitchFamily="18" charset="0"/>
              </a:rPr>
              <a:t>cc</a:t>
            </a:r>
            <a:r>
              <a:rPr kumimoji="1" lang="en-US" altLang="zh-CN" sz="2400" b="1" dirty="0">
                <a:solidFill>
                  <a:srgbClr val="FFFF00"/>
                </a:solidFill>
                <a:latin typeface="Times New Roman" pitchFamily="18" charset="0"/>
              </a:rPr>
              <a:t>     LAB</a:t>
            </a:r>
          </a:p>
        </p:txBody>
      </p:sp>
      <p:sp>
        <p:nvSpPr>
          <p:cNvPr id="328723" name="Text Box 19"/>
          <p:cNvSpPr txBox="1">
            <a:spLocks noChangeArrowheads="1"/>
          </p:cNvSpPr>
          <p:nvPr/>
        </p:nvSpPr>
        <p:spPr bwMode="auto">
          <a:xfrm>
            <a:off x="658688" y="2979529"/>
            <a:ext cx="7801744" cy="116955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spcBef>
                <a:spcPts val="1200"/>
              </a:spcBef>
              <a:buFont typeface="Wingdings" pitchFamily="2" charset="2"/>
              <a:buNone/>
            </a:pPr>
            <a:r>
              <a:rPr kumimoji="1" lang="zh-CN" altLang="en-US" sz="2400" b="1" dirty="0">
                <a:latin typeface="+mn-ea"/>
                <a:ea typeface="+mn-ea"/>
              </a:rPr>
              <a:t>符号</a:t>
            </a:r>
            <a:r>
              <a:rPr kumimoji="1" lang="en-US" altLang="zh-CN" sz="2400" b="1" dirty="0">
                <a:latin typeface="+mn-ea"/>
                <a:ea typeface="+mn-ea"/>
              </a:rPr>
              <a:t>cc</a:t>
            </a:r>
            <a:r>
              <a:rPr kumimoji="1" lang="zh-CN" altLang="en-US" sz="2400" b="1" dirty="0">
                <a:latin typeface="+mn-ea"/>
                <a:ea typeface="+mn-ea"/>
              </a:rPr>
              <a:t>表示各种条件缩写，</a:t>
            </a:r>
            <a:r>
              <a:rPr kumimoji="1" lang="en-US" altLang="zh-CN" sz="2400" b="1" dirty="0">
                <a:latin typeface="+mn-ea"/>
                <a:ea typeface="+mn-ea"/>
              </a:rPr>
              <a:t>LAB</a:t>
            </a:r>
            <a:r>
              <a:rPr kumimoji="1" lang="zh-CN" altLang="en-US" sz="2400" b="1" dirty="0">
                <a:latin typeface="+mn-ea"/>
                <a:ea typeface="+mn-ea"/>
              </a:rPr>
              <a:t>代表源程序中的标号。</a:t>
            </a:r>
            <a:endParaRPr kumimoji="1" lang="en-US" altLang="zh-CN" sz="2400" b="1" dirty="0">
              <a:latin typeface="+mn-ea"/>
              <a:ea typeface="+mn-ea"/>
            </a:endParaRPr>
          </a:p>
          <a:p>
            <a:pPr>
              <a:lnSpc>
                <a:spcPts val="3600"/>
              </a:lnSpc>
              <a:spcBef>
                <a:spcPts val="1200"/>
              </a:spcBef>
              <a:buFont typeface="Wingdings" pitchFamily="2" charset="2"/>
              <a:buNone/>
            </a:pPr>
            <a:r>
              <a:rPr kumimoji="1" lang="zh-CN" altLang="en-US" sz="2400" b="1" dirty="0">
                <a:latin typeface="+mn-ea"/>
                <a:ea typeface="+mn-ea"/>
              </a:rPr>
              <a:t>当条件满足时，转移到标号</a:t>
            </a:r>
            <a:r>
              <a:rPr kumimoji="1" lang="en-US" altLang="zh-CN" sz="2400" b="1" dirty="0">
                <a:latin typeface="+mn-ea"/>
                <a:ea typeface="+mn-ea"/>
              </a:rPr>
              <a:t>LAB</a:t>
            </a:r>
            <a:r>
              <a:rPr kumimoji="1" lang="zh-CN" altLang="en-US" sz="2400" b="1" dirty="0">
                <a:latin typeface="+mn-ea"/>
                <a:ea typeface="+mn-ea"/>
              </a:rPr>
              <a:t>处；否则继续顺序执行。</a:t>
            </a: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11"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8" name="矩形标注 7"/>
          <p:cNvSpPr/>
          <p:nvPr/>
        </p:nvSpPr>
        <p:spPr>
          <a:xfrm>
            <a:off x="860173" y="4653136"/>
            <a:ext cx="5328592" cy="936104"/>
          </a:xfrm>
          <a:prstGeom prst="wedgeRectCallout">
            <a:avLst>
              <a:gd name="adj1" fmla="val -39442"/>
              <a:gd name="adj2" fmla="val -73153"/>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0000FF"/>
                </a:solidFill>
                <a:effectLst>
                  <a:outerShdw blurRad="38100" dist="38100" dir="2700000" algn="tl">
                    <a:srgbClr val="000000">
                      <a:alpha val="43137"/>
                    </a:srgbClr>
                  </a:outerShdw>
                </a:effectLst>
              </a:rPr>
              <a:t>条件转移指令是使用得最多的控制转移指令。</a:t>
            </a:r>
          </a:p>
        </p:txBody>
      </p:sp>
    </p:spTree>
    <p:extLst>
      <p:ext uri="{BB962C8B-B14F-4D97-AF65-F5344CB8AC3E}">
        <p14:creationId xmlns:p14="http://schemas.microsoft.com/office/powerpoint/2010/main" val="176773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9" name="Text Box 15"/>
          <p:cNvSpPr txBox="1">
            <a:spLocks noChangeArrowheads="1"/>
          </p:cNvSpPr>
          <p:nvPr/>
        </p:nvSpPr>
        <p:spPr bwMode="auto">
          <a:xfrm>
            <a:off x="587250" y="176204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zh-CN" altLang="en-US" sz="2400" b="1" dirty="0">
                <a:latin typeface="Times New Roman" pitchFamily="18" charset="0"/>
              </a:rPr>
              <a:t>注意：同一指令，可能有多个助记符</a:t>
            </a:r>
          </a:p>
        </p:txBody>
      </p:sp>
      <p:sp>
        <p:nvSpPr>
          <p:cNvPr id="9" name="Text Box 4"/>
          <p:cNvSpPr txBox="1">
            <a:spLocks noChangeArrowheads="1"/>
          </p:cNvSpPr>
          <p:nvPr/>
        </p:nvSpPr>
        <p:spPr bwMode="auto">
          <a:xfrm>
            <a:off x="611188" y="1166812"/>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11" name="Rectangle 2"/>
          <p:cNvSpPr>
            <a:spLocks noGrp="1" noChangeArrowheads="1"/>
          </p:cNvSpPr>
          <p:nvPr>
            <p:ph type="title"/>
          </p:nvPr>
        </p:nvSpPr>
        <p:spPr/>
        <p:txBody>
          <a:bodyPr/>
          <a:lstStyle/>
          <a:p>
            <a:r>
              <a:rPr lang="en-US" altLang="zh-CN" sz="3600" b="1" dirty="0">
                <a:solidFill>
                  <a:srgbClr val="0000FF"/>
                </a:solidFill>
                <a:latin typeface="微软雅黑" panose="020B0503020204020204" pitchFamily="34" charset="-122"/>
                <a:ea typeface="微软雅黑" panose="020B0503020204020204" pitchFamily="34" charset="-122"/>
              </a:rPr>
              <a:t>2.6.2  </a:t>
            </a:r>
            <a:r>
              <a:rPr lang="zh-CN" altLang="en-US" sz="3600" b="1" dirty="0">
                <a:solidFill>
                  <a:srgbClr val="0000FF"/>
                </a:solidFill>
                <a:latin typeface="微软雅黑" panose="020B0503020204020204" pitchFamily="34" charset="-122"/>
                <a:ea typeface="微软雅黑" panose="020B0503020204020204" pitchFamily="34" charset="-122"/>
              </a:rPr>
              <a:t>常用条件转移指令</a:t>
            </a:r>
          </a:p>
        </p:txBody>
      </p:sp>
      <p:sp>
        <p:nvSpPr>
          <p:cNvPr id="6" name="Rectangle 8"/>
          <p:cNvSpPr>
            <a:spLocks noChangeArrowheads="1"/>
          </p:cNvSpPr>
          <p:nvPr/>
        </p:nvSpPr>
        <p:spPr bwMode="auto">
          <a:xfrm>
            <a:off x="683568" y="2420888"/>
            <a:ext cx="7849245" cy="1384176"/>
          </a:xfrm>
          <a:prstGeom prst="rect">
            <a:avLst/>
          </a:prstGeom>
          <a:solidFill>
            <a:srgbClr val="FFFFCC"/>
          </a:solidFill>
          <a:ln w="9525">
            <a:solidFill>
              <a:schemeClr val="tx1"/>
            </a:solidFill>
            <a:miter lim="800000"/>
            <a:headEnd/>
            <a:tailEnd/>
          </a:ln>
          <a:effectLst/>
        </p:spPr>
        <p:txBody>
          <a:bodyPr wrap="none" anchor="ctr"/>
          <a:lstStyle/>
          <a:p>
            <a:pPr>
              <a:lnSpc>
                <a:spcPts val="3200"/>
              </a:lnSpc>
            </a:pPr>
            <a:r>
              <a:rPr kumimoji="1" lang="en-US" altLang="zh-CN" b="1" dirty="0">
                <a:effectLst>
                  <a:outerShdw blurRad="38100" dist="38100" dir="2700000" algn="tl">
                    <a:srgbClr val="000000">
                      <a:alpha val="43137"/>
                    </a:srgbClr>
                  </a:outerShdw>
                </a:effectLst>
                <a:latin typeface="+mn-ea"/>
                <a:ea typeface="+mn-ea"/>
              </a:rPr>
              <a:t> JB       LABEL3          ;Jump if below</a:t>
            </a:r>
          </a:p>
          <a:p>
            <a:pPr>
              <a:lnSpc>
                <a:spcPts val="3200"/>
              </a:lnSpc>
            </a:pPr>
            <a:r>
              <a:rPr kumimoji="1" lang="en-US" altLang="zh-CN" b="1" dirty="0">
                <a:effectLst>
                  <a:outerShdw blurRad="38100" dist="38100" dir="2700000" algn="tl">
                    <a:srgbClr val="000000">
                      <a:alpha val="43137"/>
                    </a:srgbClr>
                  </a:outerShdw>
                </a:effectLst>
                <a:latin typeface="+mn-ea"/>
                <a:ea typeface="+mn-ea"/>
              </a:rPr>
              <a:t> JNAE     LABEL3          ;Jump if not above or equal</a:t>
            </a:r>
          </a:p>
          <a:p>
            <a:pPr>
              <a:lnSpc>
                <a:spcPts val="3200"/>
              </a:lnSpc>
            </a:pPr>
            <a:r>
              <a:rPr kumimoji="1" lang="en-US" altLang="zh-CN" b="1" dirty="0">
                <a:effectLst>
                  <a:outerShdw blurRad="38100" dist="38100" dir="2700000" algn="tl">
                    <a:srgbClr val="000000">
                      <a:alpha val="43137"/>
                    </a:srgbClr>
                  </a:outerShdw>
                </a:effectLst>
                <a:latin typeface="+mn-ea"/>
                <a:ea typeface="+mn-ea"/>
              </a:rPr>
              <a:t> JC       LABEL3          ;Jump if carry</a:t>
            </a:r>
          </a:p>
        </p:txBody>
      </p:sp>
    </p:spTree>
    <p:extLst>
      <p:ext uri="{BB962C8B-B14F-4D97-AF65-F5344CB8AC3E}">
        <p14:creationId xmlns:p14="http://schemas.microsoft.com/office/powerpoint/2010/main" val="905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3731</TotalTime>
  <Words>4207</Words>
  <Application>Microsoft Office PowerPoint</Application>
  <PresentationFormat>全屏显示(4:3)</PresentationFormat>
  <Paragraphs>562</Paragraphs>
  <Slides>47</Slides>
  <Notes>47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5" baseType="lpstr">
      <vt:lpstr>宋体</vt:lpstr>
      <vt:lpstr>微软雅黑</vt:lpstr>
      <vt:lpstr>Arial</vt:lpstr>
      <vt:lpstr>Times New Roman</vt:lpstr>
      <vt:lpstr>Verdana</vt:lpstr>
      <vt:lpstr>Wingdings</vt:lpstr>
      <vt:lpstr>Profile</vt:lpstr>
      <vt:lpstr>Visio</vt:lpstr>
      <vt:lpstr>第2章  IA-32处理器基本功能</vt:lpstr>
      <vt:lpstr>2.6  指令指针寄存器和简单控制转移</vt:lpstr>
      <vt:lpstr>2.6.1  指令指针寄存器</vt:lpstr>
      <vt:lpstr>2.6.1  指令指针寄存器</vt:lpstr>
      <vt:lpstr>2.6.1  指令指针寄存器</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2.6.2  常用条件转移指令</vt:lpstr>
      <vt:lpstr>2.6.3  比较指令和数值大小比较</vt:lpstr>
      <vt:lpstr>2.6.3  比较指令和数值大小比较</vt:lpstr>
      <vt:lpstr>2.6.3  比较指令和数值大小比较</vt:lpstr>
      <vt:lpstr>2.6.3  比较指令和数值大小比较</vt:lpstr>
      <vt:lpstr>2.6.3  比较指令和数值大小比较</vt:lpstr>
      <vt:lpstr>2.6.3  比较指令和数值大小比较</vt:lpstr>
      <vt:lpstr>2.6.4  简单无条件转移指令</vt:lpstr>
      <vt:lpstr>2.6.4  简单无条件转移指令</vt:lpstr>
      <vt:lpstr>2.6.4  简单无条件转移指令</vt:lpstr>
      <vt:lpstr>2.6.4  简单无条件转移指令</vt:lpstr>
      <vt:lpstr>2.6.4  简单无条件转移指令</vt:lpstr>
      <vt:lpstr>2.7  堆栈和堆栈操作</vt:lpstr>
      <vt:lpstr>2.7.1  堆栈</vt:lpstr>
      <vt:lpstr>2.7.1  堆栈</vt:lpstr>
      <vt:lpstr>2.7.1  堆栈</vt:lpstr>
      <vt:lpstr>2.7.1  堆栈</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lpstr>2.7.2  堆栈操作指令</vt:lpstr>
    </vt:vector>
  </TitlesOfParts>
  <Company>Suda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新概念汇编语言</dc:title>
  <dc:creator>YJW</dc:creator>
  <cp:lastModifiedBy>John Hu</cp:lastModifiedBy>
  <cp:revision>648</cp:revision>
  <dcterms:created xsi:type="dcterms:W3CDTF">2008-02-14T05:21:14Z</dcterms:created>
  <dcterms:modified xsi:type="dcterms:W3CDTF">2024-04-01T07:21:52Z</dcterms:modified>
</cp:coreProperties>
</file>