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3"/>
  </p:notesMasterIdLst>
  <p:sldIdLst>
    <p:sldId id="256" r:id="rId2"/>
    <p:sldId id="257" r:id="rId3"/>
    <p:sldId id="377" r:id="rId4"/>
    <p:sldId id="447" r:id="rId5"/>
    <p:sldId id="448" r:id="rId6"/>
    <p:sldId id="449" r:id="rId7"/>
    <p:sldId id="451" r:id="rId8"/>
    <p:sldId id="399" r:id="rId9"/>
    <p:sldId id="452" r:id="rId10"/>
    <p:sldId id="406" r:id="rId11"/>
    <p:sldId id="453" r:id="rId12"/>
    <p:sldId id="472" r:id="rId13"/>
    <p:sldId id="414" r:id="rId14"/>
    <p:sldId id="474" r:id="rId15"/>
    <p:sldId id="454" r:id="rId16"/>
    <p:sldId id="455" r:id="rId17"/>
    <p:sldId id="456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FFFFCC"/>
    <a:srgbClr val="FFFFFF"/>
    <a:srgbClr val="D5D38F"/>
    <a:srgbClr val="00CCFF"/>
    <a:srgbClr val="33CCCC"/>
    <a:srgbClr val="00FFFF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80" d="100"/>
          <a:sy n="80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881127FE-D13C-49E8-A9F2-F5CD7774D304}"/>
  </pc:docChgLst>
  <pc:docChgLst>
    <pc:chgData userId="213e45b8a479442b" providerId="LiveId" clId="{017F91C2-C8BA-4208-9118-545D5950F4E4}"/>
    <pc:docChg chg="modSld">
      <pc:chgData name="" userId="213e45b8a479442b" providerId="LiveId" clId="{017F91C2-C8BA-4208-9118-545D5950F4E4}" dt="2023-03-20T14:39:23.228" v="2" actId="1076"/>
      <pc:docMkLst>
        <pc:docMk/>
      </pc:docMkLst>
      <pc:sldChg chg="addSp modSp">
        <pc:chgData name="" userId="213e45b8a479442b" providerId="LiveId" clId="{017F91C2-C8BA-4208-9118-545D5950F4E4}" dt="2023-03-20T14:39:23.228" v="2" actId="1076"/>
        <pc:sldMkLst>
          <pc:docMk/>
          <pc:sldMk cId="0" sldId="257"/>
        </pc:sldMkLst>
        <pc:picChg chg="add mod">
          <ac:chgData name="" userId="213e45b8a479442b" providerId="LiveId" clId="{017F91C2-C8BA-4208-9118-545D5950F4E4}" dt="2023-03-20T14:39:23.228" v="2" actId="1076"/>
          <ac:picMkLst>
            <pc:docMk/>
            <pc:sldMk cId="0" sldId="257"/>
            <ac:picMk id="2" creationId="{4FCBA54A-1016-431F-A370-156B8083E99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E691F-AEF3-416F-AECB-17454E52C1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C944F-D719-4171-B60A-3441BFD91D6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C944F-D719-4171-B60A-3441BFD91D6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137431"/>
            <a:ext cx="7921625" cy="35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484784"/>
            <a:ext cx="81258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string[] =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";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main()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AX, [ESI]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TUPPER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[ESI], AX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AX, [ESI+2]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TUPPER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tupper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[ESI+2], AX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AL, [ESI+4]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UPPER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upper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[ESI+4],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283968" y="1251920"/>
            <a:ext cx="3096344" cy="648072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演示调用子程序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7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6156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253073"/>
            <a:ext cx="8125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UPPER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 'a'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JB	UPPER2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CMP   AL, 'z'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JA    UPPER2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SUB   AL, 20H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UPPER2: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RET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TUPPER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UPPER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AH,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UPPER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AH, AL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RET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4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  //main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563888" y="1469435"/>
            <a:ext cx="3096344" cy="576064"/>
          </a:xfrm>
          <a:prstGeom prst="wedgeRectCallout">
            <a:avLst>
              <a:gd name="adj1" fmla="val -57143"/>
              <a:gd name="adj2" fmla="val -931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子程序入口标号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563888" y="4156923"/>
            <a:ext cx="3096344" cy="576064"/>
          </a:xfrm>
          <a:prstGeom prst="wedgeRectCallout">
            <a:avLst>
              <a:gd name="adj1" fmla="val -57143"/>
              <a:gd name="adj2" fmla="val -931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子程序入口标号</a:t>
            </a:r>
          </a:p>
        </p:txBody>
      </p:sp>
    </p:spTree>
    <p:extLst>
      <p:ext uri="{BB962C8B-B14F-4D97-AF65-F5344CB8AC3E}">
        <p14:creationId xmlns:p14="http://schemas.microsoft.com/office/powerpoint/2010/main" val="23934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参数传递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844824"/>
            <a:ext cx="7924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主程序在调用子程序时，往往要向子程序传递一些参数；同样，子程序运行后也经常要把一些结果返回给主程序。主程序与子程序之间的这种信息传递被称为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r>
              <a:rPr kumimoji="1" lang="zh-CN" altLang="en-US" sz="2400" b="1" dirty="0"/>
              <a:t>。</a:t>
            </a:r>
            <a:endParaRPr kumimoji="1" lang="en-US" altLang="zh-CN" sz="2400" b="1" dirty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把由主程序传给子程序的参数称为子程序的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入口参数</a:t>
            </a:r>
            <a:r>
              <a:rPr kumimoji="1" lang="zh-CN" altLang="en-US" sz="2400" b="1" dirty="0"/>
              <a:t>，把由子程序传给主程序的参数称为子程序的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出口参数</a:t>
            </a:r>
            <a:r>
              <a:rPr kumimoji="1" lang="zh-CN" altLang="en-US" sz="2400" b="1" dirty="0"/>
              <a:t>。</a:t>
            </a:r>
            <a:endParaRPr kumimoji="1" lang="en-US" altLang="zh-CN" sz="2400" b="1" dirty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一般而言，子程序既有入口参数，又有出口参数。但有的子程序只有入口参数，而没有出口参数；少数子程序只有出口参数，而没有入口参数。</a:t>
            </a:r>
          </a:p>
        </p:txBody>
      </p:sp>
    </p:spTree>
    <p:extLst>
      <p:ext uri="{BB962C8B-B14F-4D97-AF65-F5344CB8AC3E}">
        <p14:creationId xmlns:p14="http://schemas.microsoft.com/office/powerpoint/2010/main" val="1205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参数传递方法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有多种传递参数的方法∶寄存器传递法、堆栈传递法、约定内存单元传递法和</a:t>
            </a:r>
            <a:r>
              <a:rPr kumimoji="1" lang="en-US" altLang="zh-CN" sz="2400" b="1" dirty="0"/>
              <a:t>CALL</a:t>
            </a:r>
            <a:r>
              <a:rPr kumimoji="1" lang="zh-CN" altLang="en-US" sz="2400" b="1" dirty="0"/>
              <a:t>后续区传递法等。有时可能同时采用多种方法。根据具体情况而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事先约定好</a:t>
            </a:r>
            <a:r>
              <a:rPr kumimoji="1" lang="zh-CN" altLang="en-US" sz="2400" b="1" dirty="0"/>
              <a:t>。</a:t>
            </a:r>
            <a:endParaRPr kumimoji="1" lang="en-US" altLang="zh-CN" sz="2400" b="1" dirty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寄存器传递参数</a:t>
            </a:r>
            <a:r>
              <a:rPr kumimoji="1" lang="zh-CN" altLang="en-US" sz="2400" b="1" dirty="0"/>
              <a:t>就是把参数放在约定的寄存器中。实现简单和调用方便。只适用于传递参数较少的情形。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堆栈可以用于传递参数</a:t>
            </a:r>
            <a:r>
              <a:rPr kumimoji="1" lang="zh-CN" altLang="en-US" sz="2400" b="1" dirty="0"/>
              <a:t>。不占用寄存器，也无需额外的存储单元。但较为复杂。    </a:t>
            </a:r>
          </a:p>
        </p:txBody>
      </p:sp>
    </p:spTree>
    <p:extLst>
      <p:ext uri="{BB962C8B-B14F-4D97-AF65-F5344CB8AC3E}">
        <p14:creationId xmlns:p14="http://schemas.microsoft.com/office/powerpoint/2010/main" val="17529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参数传递方法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语言的函数通常利用堆栈传递入口参数，而利用寄存器传递出口参数</a:t>
            </a:r>
            <a:r>
              <a:rPr kumimoji="1" lang="zh-CN" altLang="en-US" sz="2400" b="1" dirty="0"/>
              <a:t>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如果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使用堆栈传递入口参数</a:t>
            </a:r>
            <a:r>
              <a:rPr kumimoji="1" lang="zh-CN" altLang="en-US" sz="2400" b="1" dirty="0"/>
              <a:t>，那么主程序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在调用</a:t>
            </a:r>
            <a:r>
              <a:rPr kumimoji="1" lang="zh-CN" altLang="en-US" sz="2400" b="1" dirty="0"/>
              <a:t>子程序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之前</a:t>
            </a:r>
            <a:r>
              <a:rPr kumimoji="1" lang="zh-CN" altLang="en-US" sz="2400" b="1" dirty="0"/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kumimoji="1" lang="zh-CN" altLang="en-US" sz="2400" b="1" dirty="0"/>
              <a:t>需要传递的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参数依次压入堆栈</a:t>
            </a:r>
            <a:r>
              <a:rPr kumimoji="1" lang="zh-CN" altLang="en-US" sz="2400" b="1" dirty="0"/>
              <a:t>，然后子程序从堆栈中取入口参数。    </a:t>
            </a:r>
          </a:p>
        </p:txBody>
      </p:sp>
    </p:spTree>
    <p:extLst>
      <p:ext uri="{BB962C8B-B14F-4D97-AF65-F5344CB8AC3E}">
        <p14:creationId xmlns:p14="http://schemas.microsoft.com/office/powerpoint/2010/main" val="21731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2614" y="1693058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cf34(int x, int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cf34(23, 456);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067944" y="1105580"/>
            <a:ext cx="3168352" cy="648072"/>
          </a:xfrm>
          <a:prstGeom prst="wedgeRoundRectCallout">
            <a:avLst>
              <a:gd name="adj1" fmla="val -33473"/>
              <a:gd name="adj2" fmla="val 8008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演示堆栈传递参数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2663788" y="3573016"/>
            <a:ext cx="3924436" cy="936104"/>
          </a:xfrm>
          <a:prstGeom prst="wedgeRoundRectCallout">
            <a:avLst>
              <a:gd name="adj1" fmla="val -40786"/>
              <a:gd name="adj2" fmla="val -875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与演示程序</a:t>
            </a:r>
            <a:r>
              <a:rPr lang="en-US" altLang="zh-CN" sz="2000" b="1" dirty="0">
                <a:solidFill>
                  <a:srgbClr val="0000FF"/>
                </a:solidFill>
              </a:rPr>
              <a:t>dp31</a:t>
            </a:r>
            <a:r>
              <a:rPr lang="zh-CN" altLang="en-US" sz="2000" b="1" dirty="0">
                <a:solidFill>
                  <a:srgbClr val="0000FF"/>
                </a:solidFill>
              </a:rPr>
              <a:t>相同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但没有调用约定  </a:t>
            </a:r>
            <a:r>
              <a:rPr lang="en-US" altLang="zh-CN" sz="2000" b="1" dirty="0">
                <a:solidFill>
                  <a:srgbClr val="0000FF"/>
                </a:solidFill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</a:rPr>
              <a:t>fastcall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225764"/>
            <a:ext cx="81258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    PROC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指向栈顶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[ebp+12]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[ebp+8]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   ;EAX=5*y+100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     ;EAX=EAX+2*x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    ENDP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190891" y="5589240"/>
            <a:ext cx="2762217" cy="720080"/>
          </a:xfrm>
          <a:prstGeom prst="wedgeRectCallout">
            <a:avLst>
              <a:gd name="adj1" fmla="val -50258"/>
              <a:gd name="adj2" fmla="val -82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返回值在</a:t>
            </a:r>
            <a:r>
              <a:rPr lang="en-US" altLang="zh-CN" sz="2000" b="1" dirty="0">
                <a:solidFill>
                  <a:srgbClr val="0000FF"/>
                </a:solidFill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</a:rPr>
              <a:t>中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02872" y="1629688"/>
            <a:ext cx="4392928" cy="575176"/>
          </a:xfrm>
          <a:prstGeom prst="wedgeRoundRectCallout">
            <a:avLst>
              <a:gd name="adj1" fmla="val -29585"/>
              <a:gd name="adj2" fmla="val 6746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9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12585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_main    PROC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cf34(23, 456)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456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000001c8H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23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00000017H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cf34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OFFSET  FMTS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把输出格式字符串首地址压入堆栈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调用库函数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16       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传递返回值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_main    ENDP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99992" y="1053624"/>
            <a:ext cx="4392928" cy="575176"/>
          </a:xfrm>
          <a:prstGeom prst="wedgeRoundRectCallout">
            <a:avLst>
              <a:gd name="adj1" fmla="val -29585"/>
              <a:gd name="adj2" fmla="val 6746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演示程序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dp33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9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堆栈参数分析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45226"/>
              </p:ext>
            </p:extLst>
          </p:nvPr>
        </p:nvGraphicFramePr>
        <p:xfrm>
          <a:off x="758558" y="2960948"/>
          <a:ext cx="7750388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5333492" imgH="2275713" progId="Visio.Drawing.11">
                  <p:embed/>
                </p:oleObj>
              </mc:Choice>
              <mc:Fallback>
                <p:oleObj name="Visio" r:id="rId4" imgW="5333492" imgH="2275713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58" y="2960948"/>
                        <a:ext cx="7750388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/>
          <p:nvPr/>
        </p:nvSpPr>
        <p:spPr>
          <a:xfrm>
            <a:off x="562506" y="1844824"/>
            <a:ext cx="3695783" cy="864096"/>
          </a:xfrm>
          <a:prstGeom prst="wedgeRectCallout">
            <a:avLst>
              <a:gd name="adj1" fmla="val -594"/>
              <a:gd name="adj2" fmla="val 7226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堆栈传递参数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堆栈变化示意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5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3266661"/>
            <a:ext cx="81258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cf35(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 (x &lt; y)  x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92324" y="1772816"/>
            <a:ext cx="4555740" cy="936104"/>
          </a:xfrm>
          <a:prstGeom prst="wedgeRoundRectCallout">
            <a:avLst>
              <a:gd name="adj1" fmla="val -3934"/>
              <a:gd name="adj2" fmla="val 701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观察不同编译选项下的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目标代码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3293004" y="4941168"/>
            <a:ext cx="2762217" cy="720080"/>
          </a:xfrm>
          <a:prstGeom prst="wedgeRectCallout">
            <a:avLst>
              <a:gd name="adj1" fmla="val -43061"/>
              <a:gd name="adj2" fmla="val -8201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返回较大值</a:t>
            </a:r>
          </a:p>
        </p:txBody>
      </p:sp>
    </p:spTree>
    <p:extLst>
      <p:ext uri="{BB962C8B-B14F-4D97-AF65-F5344CB8AC3E}">
        <p14:creationId xmlns:p14="http://schemas.microsoft.com/office/powerpoint/2010/main" val="34325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4400466" y="1916832"/>
            <a:ext cx="4608512" cy="2268252"/>
          </a:xfrm>
          <a:prstGeom prst="cloudCallou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汇编语言中的堆栈</a:t>
            </a:r>
          </a:p>
          <a:p>
            <a:pPr algn="ctr">
              <a:lnSpc>
                <a:spcPts val="36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就是高级语言中的栈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CBA54A-1016-431F-A370-156B8083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751595"/>
            <a:ext cx="4896533" cy="2429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837074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PROC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ln1cf35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大于等于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，就跳转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x=y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ENDP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19872" y="1229768"/>
            <a:ext cx="2762217" cy="720080"/>
          </a:xfrm>
          <a:prstGeom prst="wedgeRectCallout">
            <a:avLst>
              <a:gd name="adj1" fmla="val -39464"/>
              <a:gd name="adj2" fmla="val 8362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速度最大化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8800"/>
            <a:ext cx="812585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的目标代码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ln1cf35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ENDP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347864" y="1105580"/>
            <a:ext cx="2762217" cy="720080"/>
          </a:xfrm>
          <a:prstGeom prst="wedgeRectCallout">
            <a:avLst>
              <a:gd name="adj1" fmla="val -43782"/>
              <a:gd name="adj2" fmla="val 8270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禁用优化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844824"/>
            <a:ext cx="81258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[esp+4]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[esp+8]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从堆栈取参数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ln1cf35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大于等于则跳转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含较大者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ln1cf35: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ENDP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609982" y="1196752"/>
            <a:ext cx="2762217" cy="837674"/>
          </a:xfrm>
          <a:prstGeom prst="wedgeRectCallout">
            <a:avLst>
              <a:gd name="adj1" fmla="val -39943"/>
              <a:gd name="adj2" fmla="val 742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速度最大化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且省略帧指针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局部变量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9648" y="1916832"/>
            <a:ext cx="7924800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局部变量是高级语言中的概念。所谓局部变量指对其的访问仅限于某个局部范围。在</a:t>
            </a:r>
            <a:r>
              <a:rPr kumimoji="1" lang="en-US" altLang="zh-CN" sz="2400" b="1" dirty="0"/>
              <a:t>C</a:t>
            </a:r>
            <a:r>
              <a:rPr kumimoji="1" lang="zh-CN" altLang="en-US" sz="2400" b="1" dirty="0"/>
              <a:t>语言中，局部的范围可能是函数，或者是复合语句。局部变量还有动态和静态之分。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堆栈可以用于安排动态局部变量</a:t>
            </a:r>
            <a:r>
              <a:rPr kumimoji="1"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55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77757"/>
            <a:ext cx="8125850" cy="255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cf36(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z = 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 (x &lt; y)  z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4211960" y="4005064"/>
            <a:ext cx="2762217" cy="864096"/>
          </a:xfrm>
          <a:prstGeom prst="wedgeRectCallout">
            <a:avLst>
              <a:gd name="adj1" fmla="val -50258"/>
              <a:gd name="adj2" fmla="val -82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返回较大值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b="1" dirty="0">
                <a:solidFill>
                  <a:srgbClr val="0000FF"/>
                </a:solidFill>
              </a:rPr>
              <a:t>刻意安排了</a:t>
            </a:r>
            <a:r>
              <a:rPr lang="zh-CN" altLang="en-US" sz="2000" b="1" dirty="0">
                <a:solidFill>
                  <a:srgbClr val="FF0000"/>
                </a:solidFill>
              </a:rPr>
              <a:t>局部变量</a:t>
            </a:r>
          </a:p>
        </p:txBody>
      </p:sp>
    </p:spTree>
    <p:extLst>
      <p:ext uri="{BB962C8B-B14F-4D97-AF65-F5344CB8AC3E}">
        <p14:creationId xmlns:p14="http://schemas.microsoft.com/office/powerpoint/2010/main" val="28981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77757"/>
            <a:ext cx="8125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 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在堆栈中安排局部变量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; z = x;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; if  (x &lt; y)  z = y;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 LN1cf36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，则跳转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6372199" y="882913"/>
            <a:ext cx="2762217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禁用优化，编译所得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8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1837074"/>
            <a:ext cx="812585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 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取得形参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LN1cf36: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; return  z;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cf36    ENDP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表示过程（函数）结束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98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局部变量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24310"/>
              </p:ext>
            </p:extLst>
          </p:nvPr>
        </p:nvGraphicFramePr>
        <p:xfrm>
          <a:off x="655386" y="2708920"/>
          <a:ext cx="7833227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5061712" imgH="2275713" progId="Visio.Drawing.11">
                  <p:embed/>
                </p:oleObj>
              </mc:Choice>
              <mc:Fallback>
                <p:oleObj name="Visio" r:id="rId4" imgW="5061712" imgH="2275713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86" y="2708920"/>
                        <a:ext cx="7833227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11187" y="1844824"/>
            <a:ext cx="4104829" cy="792088"/>
          </a:xfrm>
          <a:prstGeom prst="wedgeRectCallout">
            <a:avLst>
              <a:gd name="adj1" fmla="val 16259"/>
              <a:gd name="adj2" fmla="val 7171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堆栈示意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安排局部变量并且由堆栈传递参数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17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3048104"/>
            <a:ext cx="8125850" cy="311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cf37(int  n)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i, sum;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sum = 0;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( i=1; i &lt;= n; i++ )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sum += i;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sum;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21" y="1919168"/>
            <a:ext cx="4392928" cy="789752"/>
          </a:xfrm>
          <a:prstGeom prst="wedgeRoundRectCallout">
            <a:avLst>
              <a:gd name="adj1" fmla="val -4094"/>
              <a:gd name="adj2" fmla="val 801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求累加和，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为了演示</a:t>
            </a:r>
            <a:r>
              <a:rPr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，安排 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个局部变量</a:t>
            </a:r>
          </a:p>
        </p:txBody>
      </p:sp>
    </p:spTree>
    <p:extLst>
      <p:ext uri="{BB962C8B-B14F-4D97-AF65-F5344CB8AC3E}">
        <p14:creationId xmlns:p14="http://schemas.microsoft.com/office/powerpoint/2010/main" val="10361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188" y="2708920"/>
            <a:ext cx="812585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ebp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   esp, 8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         ;sum=0;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          ;i=1;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 SHORT  LN3cf37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11121" y="1847160"/>
            <a:ext cx="4392928" cy="573728"/>
          </a:xfrm>
          <a:prstGeom prst="wedgeRoundRectCallout">
            <a:avLst>
              <a:gd name="adj1" fmla="val -4094"/>
              <a:gd name="adj2" fmla="val 801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cf37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3419872" y="3982590"/>
            <a:ext cx="3384376" cy="545813"/>
          </a:xfrm>
          <a:prstGeom prst="wedgeRectCallout">
            <a:avLst>
              <a:gd name="adj1" fmla="val -61661"/>
              <a:gd name="adj2" fmla="val -310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安排局部变量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11188" y="1783680"/>
            <a:ext cx="799326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在汇编语言中，常把子程序称为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400" b="1" dirty="0"/>
              <a:t>（</a:t>
            </a:r>
            <a:r>
              <a:rPr lang="en-US" altLang="zh-CN" b="1" dirty="0"/>
              <a:t>procedure</a:t>
            </a:r>
            <a:r>
              <a:rPr lang="zh-CN" altLang="en-US" sz="2400" b="1" dirty="0"/>
              <a:t>）。   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语言中的函数是子程序，也就是汇编语言中的过程。</a:t>
            </a:r>
          </a:p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调用子程序（过程、函数）在本质上是控制转移</a:t>
            </a:r>
            <a:r>
              <a:rPr lang="zh-CN" altLang="en-US" sz="2400" b="1" dirty="0"/>
              <a:t>，它与无条件转移的区别是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调用子程序要考虑返回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处理器提供专门的过程调用指令和过程返回指令。通常，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过程调用指令用于由主程序转移到子程序，过程返回指令用于由子程序返回到主程序</a:t>
            </a:r>
            <a:r>
              <a:rPr lang="zh-CN" altLang="en-US" sz="2400" b="1" dirty="0"/>
              <a:t>。</a:t>
            </a:r>
            <a:endParaRPr lang="zh-CN" altLang="en-US" sz="2400" b="1" dirty="0">
              <a:solidFill>
                <a:srgbClr val="006699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过程的概念</a:t>
            </a:r>
          </a:p>
        </p:txBody>
      </p:sp>
    </p:spTree>
    <p:extLst>
      <p:ext uri="{BB962C8B-B14F-4D97-AF65-F5344CB8AC3E}">
        <p14:creationId xmlns:p14="http://schemas.microsoft.com/office/powerpoint/2010/main" val="42656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614" y="1575658"/>
            <a:ext cx="812585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nn-NO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6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nn-NO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</a:pP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   ;i++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eax, 1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送回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LN3cf37: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ecx,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jg   SHORT  LN1cf37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则跳转</a:t>
            </a:r>
          </a:p>
          <a:p>
            <a:pPr>
              <a:lnSpc>
                <a:spcPts val="26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+= i;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edx,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edx</a:t>
            </a:r>
          </a:p>
          <a:p>
            <a:pPr>
              <a:lnSpc>
                <a:spcPts val="26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 LN2cf37</a:t>
            </a:r>
          </a:p>
        </p:txBody>
      </p:sp>
    </p:spTree>
    <p:extLst>
      <p:ext uri="{BB962C8B-B14F-4D97-AF65-F5344CB8AC3E}">
        <p14:creationId xmlns:p14="http://schemas.microsoft.com/office/powerpoint/2010/main" val="51391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614" y="1966381"/>
            <a:ext cx="812585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nn-NO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PROC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表示过程（函数）开始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nn-NO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LN1cf37: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DWORD PTR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   esp, 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8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ENDP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4932041" y="3531259"/>
            <a:ext cx="2520280" cy="545813"/>
          </a:xfrm>
          <a:prstGeom prst="wedgeRectCallout">
            <a:avLst>
              <a:gd name="adj1" fmla="val -43061"/>
              <a:gd name="adj2" fmla="val -8201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准备返回参数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2699792" y="4293096"/>
            <a:ext cx="2520280" cy="545813"/>
          </a:xfrm>
          <a:prstGeom prst="wedgeRectCallout">
            <a:avLst>
              <a:gd name="adj1" fmla="val -40958"/>
              <a:gd name="adj2" fmla="val -10750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撤销局部变量</a:t>
            </a:r>
          </a:p>
        </p:txBody>
      </p:sp>
    </p:spTree>
    <p:extLst>
      <p:ext uri="{BB962C8B-B14F-4D97-AF65-F5344CB8AC3E}">
        <p14:creationId xmlns:p14="http://schemas.microsoft.com/office/powerpoint/2010/main" val="5139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标注 8"/>
          <p:cNvSpPr/>
          <p:nvPr/>
        </p:nvSpPr>
        <p:spPr>
          <a:xfrm>
            <a:off x="2699792" y="3284984"/>
            <a:ext cx="2808312" cy="648072"/>
          </a:xfrm>
          <a:prstGeom prst="wedgeRoundRectCallout">
            <a:avLst>
              <a:gd name="adj1" fmla="val -96942"/>
              <a:gd name="adj2" fmla="val -19597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由寄存器传递参数</a:t>
            </a:r>
            <a:endParaRPr lang="zh-CN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dp31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1050"/>
            <a:ext cx="853281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cf211(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main( )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nt  val;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val =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cf211(23, 456)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printf("val=%d\n", val);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3000"/>
              </a:lnSpc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67944" y="1052736"/>
            <a:ext cx="2880320" cy="907571"/>
          </a:xfrm>
          <a:prstGeom prst="wedgeRoundRectCallout">
            <a:avLst>
              <a:gd name="adj1" fmla="val -35584"/>
              <a:gd name="adj2" fmla="val 648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主程序和子程序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调用和返回</a:t>
            </a:r>
          </a:p>
        </p:txBody>
      </p:sp>
    </p:spTree>
    <p:extLst>
      <p:ext uri="{BB962C8B-B14F-4D97-AF65-F5344CB8AC3E}">
        <p14:creationId xmlns:p14="http://schemas.microsoft.com/office/powerpoint/2010/main" val="5436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852936"/>
            <a:ext cx="853281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    PROC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  ;EAX=5*y+100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    ;EAX=EAX+2*x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返回（返回值在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中）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    ENDP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1547664" y="5229200"/>
            <a:ext cx="3695783" cy="1224136"/>
          </a:xfrm>
          <a:prstGeom prst="wedgeRectCallout">
            <a:avLst>
              <a:gd name="adj1" fmla="val -37169"/>
              <a:gd name="adj2" fmla="val -7533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ENDP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表示过程代码的开始和结束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汇编指示（指令）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8" y="1702274"/>
            <a:ext cx="4392928" cy="790622"/>
          </a:xfrm>
          <a:prstGeom prst="wedgeRoundRectCallout">
            <a:avLst>
              <a:gd name="adj1" fmla="val -4094"/>
              <a:gd name="adj2" fmla="val 801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cf211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目标代码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s-E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* x + 5 * y + 100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580112" y="1989138"/>
            <a:ext cx="2762217" cy="837674"/>
          </a:xfrm>
          <a:prstGeom prst="wedgeRectCallout">
            <a:avLst>
              <a:gd name="adj1" fmla="val -39943"/>
              <a:gd name="adj2" fmla="val 742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传递参数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传递参数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830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532812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_main    PROC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过程开始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cf211(23, 456)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456      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23       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cf211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OFFSET  FMTS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把输出格式字符串首地址压入堆栈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调用库函数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        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传递返回值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_main    ENDP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过程结束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6300192" y="5085184"/>
            <a:ext cx="2664296" cy="936104"/>
          </a:xfrm>
          <a:prstGeom prst="wedgeRectCallout">
            <a:avLst>
              <a:gd name="adj1" fmla="val -64620"/>
              <a:gd name="adj2" fmla="val -5544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OFFSET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运算符</a:t>
            </a:r>
            <a:endParaRPr lang="en-US" altLang="zh-CN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返回偏移值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4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过程调用指令（</a:t>
            </a:r>
            <a:r>
              <a:rPr lang="en-US" altLang="zh-CN" sz="2800" b="1" dirty="0">
                <a:solidFill>
                  <a:srgbClr val="0000FF"/>
                </a:solidFill>
              </a:rPr>
              <a:t>CALL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11188" y="2820665"/>
            <a:ext cx="7924800" cy="326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LAB</a:t>
            </a:r>
            <a:r>
              <a:rPr kumimoji="1" lang="zh-CN" altLang="en-US" sz="2400" b="1" dirty="0">
                <a:latin typeface="+mn-ea"/>
                <a:ea typeface="+mn-ea"/>
              </a:rPr>
              <a:t>可以是程序中的一个标号，也可以是一个过程名。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>
              <a:lnSpc>
                <a:spcPts val="36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段内直接调用指令进行如下具体操作：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>
              <a:lnSpc>
                <a:spcPts val="36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）把返回地址偏移（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EIP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内容）压入堆栈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）使得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EIP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之内容为目标地址偏移，从而实现转移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第二步与无条件转移指令的操作相同。与无条件转移指令相比，过程调用指令</a:t>
            </a:r>
            <a:r>
              <a:rPr kumimoji="1" lang="en-US" altLang="zh-CN" sz="2400" b="1" dirty="0">
                <a:latin typeface="+mn-ea"/>
                <a:ea typeface="+mn-ea"/>
              </a:rPr>
              <a:t>CALL</a:t>
            </a:r>
            <a:r>
              <a:rPr kumimoji="1" lang="zh-CN" altLang="en-US" sz="2400" b="1" dirty="0">
                <a:latin typeface="+mn-ea"/>
                <a:ea typeface="+mn-ea"/>
              </a:rPr>
              <a:t>只是多了第一步（保存返回地址）。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07640" y="1700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过程调用指令的一般格式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683568" y="225172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CALL    LAB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436096" y="1340768"/>
            <a:ext cx="3600400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  直接  </a:t>
            </a:r>
            <a:r>
              <a:rPr lang="zh-CN" altLang="en-US" sz="2000" b="1" dirty="0">
                <a:solidFill>
                  <a:srgbClr val="0000FF"/>
                </a:solidFill>
              </a:rPr>
              <a:t>调用指令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899220" y="6081173"/>
            <a:ext cx="8137276" cy="720080"/>
          </a:xfrm>
          <a:prstGeom prst="wedgeRectCallout">
            <a:avLst>
              <a:gd name="adj1" fmla="val -32757"/>
              <a:gd name="adj2" fmla="val -779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返回地址：紧随过程调用指令的下一条指令的地址（有效地址）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b="1" dirty="0">
                <a:solidFill>
                  <a:srgbClr val="0000FF"/>
                </a:solidFill>
              </a:rPr>
              <a:t>目标地址：子程序开始处的地址（有效地址）</a:t>
            </a:r>
          </a:p>
        </p:txBody>
      </p:sp>
    </p:spTree>
    <p:extLst>
      <p:ext uri="{BB962C8B-B14F-4D97-AF65-F5344CB8AC3E}">
        <p14:creationId xmlns:p14="http://schemas.microsoft.com/office/powerpoint/2010/main" val="24754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过程调用指令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424722"/>
              </p:ext>
            </p:extLst>
          </p:nvPr>
        </p:nvGraphicFramePr>
        <p:xfrm>
          <a:off x="611188" y="2924944"/>
          <a:ext cx="7420464" cy="320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5104892" imgH="2204466" progId="Visio.Drawing.11">
                  <p:embed/>
                </p:oleObj>
              </mc:Choice>
              <mc:Fallback>
                <p:oleObj name="Visio" r:id="rId4" imgW="5104892" imgH="2204466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944"/>
                        <a:ext cx="7420464" cy="3202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611188" y="1844824"/>
            <a:ext cx="3600400" cy="864096"/>
          </a:xfrm>
          <a:prstGeom prst="wedgeRectCallout">
            <a:avLst>
              <a:gd name="adj1" fmla="val 23999"/>
              <a:gd name="adj2" fmla="val 6996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执行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段内</a:t>
            </a:r>
            <a:r>
              <a:rPr lang="zh-CN" altLang="en-US" sz="2000" b="1" dirty="0">
                <a:solidFill>
                  <a:srgbClr val="0000FF"/>
                </a:solidFill>
              </a:rPr>
              <a:t>调用指令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堆栈变化示意</a:t>
            </a:r>
          </a:p>
        </p:txBody>
      </p:sp>
    </p:spTree>
    <p:extLst>
      <p:ext uri="{BB962C8B-B14F-4D97-AF65-F5344CB8AC3E}">
        <p14:creationId xmlns:p14="http://schemas.microsoft.com/office/powerpoint/2010/main" val="998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过程调用和返回指令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过程返回指令（</a:t>
            </a:r>
            <a:r>
              <a:rPr lang="en-US" altLang="zh-CN" sz="2800" b="1" dirty="0">
                <a:solidFill>
                  <a:srgbClr val="0000FF"/>
                </a:solidFill>
              </a:rPr>
              <a:t>RET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07640" y="2874481"/>
            <a:ext cx="7924800" cy="48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该指令从堆栈弹出地址偏移，送到指令指针寄存器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07640" y="1700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过程返回指令的一般格式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683568" y="225172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RET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436096" y="1340768"/>
            <a:ext cx="3600400" cy="720080"/>
          </a:xfrm>
          <a:prstGeom prst="wedgeRectCallout">
            <a:avLst>
              <a:gd name="adj1" fmla="val -32747"/>
              <a:gd name="adj2" fmla="val 6889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 </a:t>
            </a:r>
            <a:r>
              <a:rPr lang="zh-CN" altLang="en-US" sz="2000" b="1" dirty="0">
                <a:solidFill>
                  <a:srgbClr val="0000FF"/>
                </a:solidFill>
              </a:rPr>
              <a:t>返回指令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9648" y="3501008"/>
            <a:ext cx="7924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/>
              <a:t>过程返回指令用于从子程序返回到主程序。</a:t>
            </a:r>
            <a:endParaRPr kumimoji="1" lang="en-US" altLang="zh-CN" sz="2400" b="1" dirty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/>
              <a:t>在执行该指令时，从堆栈顶弹出返回地址，并转移到所弹出的地址，这样就实现了返回。</a:t>
            </a:r>
            <a:endParaRPr kumimoji="1" lang="en-US" altLang="zh-CN" sz="2400" b="1" dirty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/>
              <a:t>通常，这个返回地址就是在执行对应的调用指令时所压入堆栈的返回地址。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/>
              <a:t>过程返回指令的使用应该与过程调用指令所对应。</a:t>
            </a:r>
          </a:p>
        </p:txBody>
      </p:sp>
    </p:spTree>
    <p:extLst>
      <p:ext uri="{BB962C8B-B14F-4D97-AF65-F5344CB8AC3E}">
        <p14:creationId xmlns:p14="http://schemas.microsoft.com/office/powerpoint/2010/main" val="31014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5106</TotalTime>
  <Words>2635</Words>
  <Application>Microsoft Office PowerPoint</Application>
  <PresentationFormat>全屏显示(4:3)</PresentationFormat>
  <Paragraphs>391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隶书</vt:lpstr>
      <vt:lpstr>宋体</vt:lpstr>
      <vt:lpstr>微软雅黑</vt:lpstr>
      <vt:lpstr>Arial</vt:lpstr>
      <vt:lpstr>Times New Roman</vt:lpstr>
      <vt:lpstr>Verdana</vt:lpstr>
      <vt:lpstr>Wingdings</vt:lpstr>
      <vt:lpstr>Profile</vt:lpstr>
      <vt:lpstr>Visio</vt:lpstr>
      <vt:lpstr>第3章  程序设计初步</vt:lpstr>
      <vt:lpstr>3.1  堆栈的作用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3.1.1  过程调用和返回指令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3.1.2  参数传递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  <vt:lpstr>3.1.3  局部变量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John Hu</cp:lastModifiedBy>
  <cp:revision>647</cp:revision>
  <dcterms:created xsi:type="dcterms:W3CDTF">2008-02-14T05:21:14Z</dcterms:created>
  <dcterms:modified xsi:type="dcterms:W3CDTF">2023-03-20T14:39:24Z</dcterms:modified>
</cp:coreProperties>
</file>