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60"/>
  </p:notesMasterIdLst>
  <p:sldIdLst>
    <p:sldId id="256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531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22" r:id="rId51"/>
    <p:sldId id="523" r:id="rId52"/>
    <p:sldId id="524" r:id="rId53"/>
    <p:sldId id="525" r:id="rId54"/>
    <p:sldId id="526" r:id="rId55"/>
    <p:sldId id="527" r:id="rId56"/>
    <p:sldId id="528" r:id="rId57"/>
    <p:sldId id="529" r:id="rId58"/>
    <p:sldId id="530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66FFFF"/>
    <a:srgbClr val="FFFFFF"/>
    <a:srgbClr val="D5D38F"/>
    <a:srgbClr val="00CCFF"/>
    <a:srgbClr val="33CCCC"/>
    <a:srgbClr val="00FFFF"/>
    <a:srgbClr val="33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2609" autoAdjust="0"/>
  </p:normalViewPr>
  <p:slideViewPr>
    <p:cSldViewPr>
      <p:cViewPr varScale="1">
        <p:scale>
          <a:sx n="91" d="100"/>
          <a:sy n="91" d="100"/>
        </p:scale>
        <p:origin x="126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u" userId="213e45b8a479442b" providerId="LiveId" clId="{6F06ACBA-A1B2-4489-A41C-8DBFCF0A5057}"/>
    <pc:docChg chg="modSld">
      <pc:chgData name="John Hu" userId="213e45b8a479442b" providerId="LiveId" clId="{6F06ACBA-A1B2-4489-A41C-8DBFCF0A5057}" dt="2022-10-11T22:39:07.344" v="1" actId="20577"/>
      <pc:docMkLst>
        <pc:docMk/>
      </pc:docMkLst>
      <pc:sldChg chg="modSp mod">
        <pc:chgData name="John Hu" userId="213e45b8a479442b" providerId="LiveId" clId="{6F06ACBA-A1B2-4489-A41C-8DBFCF0A5057}" dt="2022-10-11T22:39:07.344" v="1" actId="20577"/>
        <pc:sldMkLst>
          <pc:docMk/>
          <pc:sldMk cId="0" sldId="256"/>
        </pc:sldMkLst>
        <pc:spChg chg="mod">
          <ac:chgData name="John Hu" userId="213e45b8a479442b" providerId="LiveId" clId="{6F06ACBA-A1B2-4489-A41C-8DBFCF0A5057}" dt="2022-10-11T22:39:07.344" v="1" actId="20577"/>
          <ac:spMkLst>
            <pc:docMk/>
            <pc:sldMk cId="0" sldId="256"/>
            <ac:spMk id="2052" creationId="{00000000-0000-0000-0000-000000000000}"/>
          </ac:spMkLst>
        </pc:spChg>
      </pc:sldChg>
    </pc:docChg>
  </pc:docChgLst>
  <pc:docChgLst>
    <pc:chgData userId="213e45b8a479442b" providerId="LiveId" clId="{1F361097-12D4-4749-B75D-343C034156EC}"/>
    <pc:docChg chg="undo modSld">
      <pc:chgData name="" userId="213e45b8a479442b" providerId="LiveId" clId="{1F361097-12D4-4749-B75D-343C034156EC}" dt="2022-10-18T15:17:25.065" v="136" actId="20577"/>
      <pc:docMkLst>
        <pc:docMk/>
      </pc:docMkLst>
      <pc:sldChg chg="modSp">
        <pc:chgData name="" userId="213e45b8a479442b" providerId="LiveId" clId="{1F361097-12D4-4749-B75D-343C034156EC}" dt="2022-10-18T11:59:30.883" v="0" actId="207"/>
        <pc:sldMkLst>
          <pc:docMk/>
          <pc:sldMk cId="443764220" sldId="515"/>
        </pc:sldMkLst>
        <pc:spChg chg="mod">
          <ac:chgData name="" userId="213e45b8a479442b" providerId="LiveId" clId="{1F361097-12D4-4749-B75D-343C034156EC}" dt="2022-10-18T11:59:30.883" v="0" actId="207"/>
          <ac:spMkLst>
            <pc:docMk/>
            <pc:sldMk cId="443764220" sldId="515"/>
            <ac:spMk id="328723" creationId="{00000000-0000-0000-0000-000000000000}"/>
          </ac:spMkLst>
        </pc:spChg>
      </pc:sldChg>
      <pc:sldChg chg="addSp modSp modAnim">
        <pc:chgData name="" userId="213e45b8a479442b" providerId="LiveId" clId="{1F361097-12D4-4749-B75D-343C034156EC}" dt="2022-10-18T12:10:09.900" v="115"/>
        <pc:sldMkLst>
          <pc:docMk/>
          <pc:sldMk cId="1030861633" sldId="516"/>
        </pc:sldMkLst>
        <pc:spChg chg="add mod">
          <ac:chgData name="" userId="213e45b8a479442b" providerId="LiveId" clId="{1F361097-12D4-4749-B75D-343C034156EC}" dt="2022-10-18T12:09:54.301" v="114" actId="1076"/>
          <ac:spMkLst>
            <pc:docMk/>
            <pc:sldMk cId="1030861633" sldId="516"/>
            <ac:spMk id="12" creationId="{B20F29E7-FC4B-4A7A-8E16-278127CA3C89}"/>
          </ac:spMkLst>
        </pc:spChg>
        <pc:graphicFrameChg chg="mod">
          <ac:chgData name="" userId="213e45b8a479442b" providerId="LiveId" clId="{1F361097-12D4-4749-B75D-343C034156EC}" dt="2022-10-18T12:08:35.700" v="4" actId="1076"/>
          <ac:graphicFrameMkLst>
            <pc:docMk/>
            <pc:sldMk cId="1030861633" sldId="516"/>
            <ac:graphicFrameMk id="3" creationId="{00000000-0000-0000-0000-000000000000}"/>
          </ac:graphicFrameMkLst>
        </pc:graphicFrameChg>
      </pc:sldChg>
      <pc:sldChg chg="modSp">
        <pc:chgData name="" userId="213e45b8a479442b" providerId="LiveId" clId="{1F361097-12D4-4749-B75D-343C034156EC}" dt="2022-10-18T15:17:25.065" v="136" actId="20577"/>
        <pc:sldMkLst>
          <pc:docMk/>
          <pc:sldMk cId="477931678" sldId="529"/>
        </pc:sldMkLst>
        <pc:spChg chg="mod">
          <ac:chgData name="" userId="213e45b8a479442b" providerId="LiveId" clId="{1F361097-12D4-4749-B75D-343C034156EC}" dt="2022-10-18T15:17:25.065" v="136" actId="20577"/>
          <ac:spMkLst>
            <pc:docMk/>
            <pc:sldMk cId="477931678" sldId="529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6314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双精度左移指令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SHLD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，把目的操作数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OPRD1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左移指定的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位，在低端空出的位用操作数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OPRD2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高端的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位填补，但操作数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OPRD2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的内容保持不变。操作数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OPRD1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中最后移出的位保留在进位标志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中。 双精度右移指令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SHRD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，把目的操作数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OPRD1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右移指定的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位，在高端空出的位用操作数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OPRD2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低端的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count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位填补，但操作数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OPRD2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的内容保持不变。操作数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OPRD1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最后移出的位保留在进位标志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CF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中。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程序设计初步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1188" y="1185714"/>
            <a:ext cx="7921625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堆栈的作用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</a:t>
            </a:r>
            <a:r>
              <a:rPr lang="zh-CN" altLang="en-US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79393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IMUL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指令的一般格式（三）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11188" y="2291388"/>
            <a:ext cx="5257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IMUL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SRC1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SRC2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11188" y="2924944"/>
            <a:ext cx="784924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DEST  &lt;= SRC1 * SRC2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dirty="0">
                <a:latin typeface="Times New Roman" pitchFamily="18" charset="0"/>
              </a:rPr>
              <a:t>目的操作数</a:t>
            </a:r>
            <a:r>
              <a:rPr kumimoji="1" lang="en-US" altLang="zh-CN" sz="2000" dirty="0">
                <a:latin typeface="Times New Roman" pitchFamily="18" charset="0"/>
              </a:rPr>
              <a:t>DEST</a:t>
            </a:r>
            <a:r>
              <a:rPr kumimoji="1" lang="zh-CN" altLang="en-US" sz="2400" dirty="0">
                <a:latin typeface="Times New Roman" pitchFamily="18" charset="0"/>
              </a:rPr>
              <a:t>只能是</a:t>
            </a:r>
            <a:r>
              <a:rPr kumimoji="1" lang="en-US" altLang="zh-CN" sz="2000" dirty="0">
                <a:latin typeface="Times New Roman" pitchFamily="18" charset="0"/>
              </a:rPr>
              <a:t>16</a:t>
            </a:r>
            <a:r>
              <a:rPr kumimoji="1" lang="zh-CN" altLang="en-US" sz="2400" dirty="0">
                <a:latin typeface="Times New Roman" pitchFamily="18" charset="0"/>
              </a:rPr>
              <a:t>位或</a:t>
            </a:r>
            <a:r>
              <a:rPr kumimoji="1" lang="en-US" altLang="zh-CN" sz="2000" dirty="0">
                <a:latin typeface="Times New Roman" pitchFamily="18" charset="0"/>
              </a:rPr>
              <a:t>32</a:t>
            </a:r>
            <a:r>
              <a:rPr kumimoji="1" lang="zh-CN" altLang="en-US" sz="2400" dirty="0">
                <a:latin typeface="Times New Roman" pitchFamily="18" charset="0"/>
              </a:rPr>
              <a:t>位通用寄存器。</a:t>
            </a:r>
            <a:endParaRPr kumimoji="1" lang="en-US" altLang="zh-CN" sz="2400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dirty="0">
                <a:latin typeface="Times New Roman" pitchFamily="18" charset="0"/>
              </a:rPr>
              <a:t>源操作数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SRC1</a:t>
            </a:r>
            <a:r>
              <a:rPr kumimoji="1" lang="zh-CN" altLang="en-US" sz="2400" dirty="0">
                <a:latin typeface="Times New Roman" pitchFamily="18" charset="0"/>
              </a:rPr>
              <a:t>可以是通用寄存器或存储单元（须与目的操作数尺寸一致），但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不能是立即数</a:t>
            </a:r>
            <a:r>
              <a:rPr kumimoji="1" lang="zh-CN" altLang="en-US" sz="2400" dirty="0">
                <a:latin typeface="Times New Roman" pitchFamily="18" charset="0"/>
              </a:rPr>
              <a:t>。源操作数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SRC2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只能是一个立即数</a:t>
            </a:r>
            <a:r>
              <a:rPr kumimoji="1" lang="zh-CN" altLang="en-US" sz="2400" dirty="0">
                <a:latin typeface="Times New Roman" pitchFamily="18" charset="0"/>
              </a:rPr>
              <a:t>（尺寸不能超过目的操作数）。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有符号数乘法指令（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>
                <a:solidFill>
                  <a:srgbClr val="0000FF"/>
                </a:solidFill>
              </a:rPr>
              <a:t>tiply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427243" y="1844824"/>
            <a:ext cx="1715499" cy="529348"/>
          </a:xfrm>
          <a:prstGeom prst="wedgeRectCallout">
            <a:avLst>
              <a:gd name="adj1" fmla="val -65398"/>
              <a:gd name="adj2" fmla="val 609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三操作数形式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6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有符号数乘法指令（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>
                <a:solidFill>
                  <a:srgbClr val="0000FF"/>
                </a:solidFill>
              </a:rPr>
              <a:t>tiply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3770" y="2564904"/>
            <a:ext cx="468031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BX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EBX, ECX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AX</a:t>
            </a:r>
            <a:r>
              <a:rPr kumimoji="1"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</a:t>
            </a:r>
            <a:r>
              <a:rPr kumimoji="1"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endParaRPr kumimoji="1"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EDX</a:t>
            </a:r>
            <a:r>
              <a:rPr kumimoji="1"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[ESI]</a:t>
            </a:r>
            <a:r>
              <a:rPr kumimoji="1"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3347864" y="2060848"/>
            <a:ext cx="5257800" cy="132343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IMUL   OPRD</a:t>
            </a:r>
          </a:p>
          <a:p>
            <a:pPr>
              <a:lnSpc>
                <a:spcPts val="24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IMUL   DEST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SRC</a:t>
            </a:r>
          </a:p>
          <a:p>
            <a:pPr>
              <a:lnSpc>
                <a:spcPts val="24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IMUL   DEST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SRC1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SRC2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86370" y="191683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</p:spTree>
    <p:extLst>
      <p:ext uri="{BB962C8B-B14F-4D97-AF65-F5344CB8AC3E}">
        <p14:creationId xmlns:p14="http://schemas.microsoft.com/office/powerpoint/2010/main" val="4314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DIV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55576" y="229124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DIV    OPRD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指令实现两个无符号操作数的除法运算。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除数是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被除数位于</a:t>
            </a:r>
            <a:r>
              <a:rPr kumimoji="1"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AX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DX:AX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</a:t>
            </a:r>
            <a:r>
              <a:rPr kumimoji="1"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EDX:EAX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中</a:t>
            </a:r>
            <a:r>
              <a:rPr kumimoji="1" lang="zh-CN" altLang="en-US" sz="2400" b="1" dirty="0">
                <a:latin typeface="Times New Roman" pitchFamily="18" charset="0"/>
              </a:rPr>
              <a:t>（由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的尺寸决定，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被除数的尺寸翻倍</a:t>
            </a:r>
            <a:r>
              <a:rPr kumimoji="1" lang="zh-CN" altLang="en-US" sz="2400" b="1" dirty="0">
                <a:latin typeface="Times New Roman" pitchFamily="18" charset="0"/>
              </a:rPr>
              <a:t>）。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dirty="0">
                <a:latin typeface="Times New Roman" pitchFamily="18" charset="0"/>
              </a:rPr>
              <a:t>商在</a:t>
            </a:r>
            <a:r>
              <a:rPr kumimoji="1" lang="en-US" altLang="zh-CN" sz="2000" dirty="0">
                <a:latin typeface="Times New Roman" pitchFamily="18" charset="0"/>
              </a:rPr>
              <a:t>AL</a:t>
            </a:r>
            <a:r>
              <a:rPr kumimoji="1" lang="zh-CN" altLang="en-US" sz="2000" dirty="0">
                <a:latin typeface="Times New Roman" pitchFamily="18" charset="0"/>
              </a:rPr>
              <a:t>、</a:t>
            </a:r>
            <a:r>
              <a:rPr kumimoji="1" lang="en-US" altLang="zh-CN" sz="2000" dirty="0">
                <a:latin typeface="Times New Roman" pitchFamily="18" charset="0"/>
              </a:rPr>
              <a:t>AX</a:t>
            </a:r>
            <a:r>
              <a:rPr kumimoji="1" lang="zh-CN" altLang="en-US" sz="2400" dirty="0">
                <a:latin typeface="Times New Roman" pitchFamily="18" charset="0"/>
              </a:rPr>
              <a:t>或者</a:t>
            </a:r>
            <a:r>
              <a:rPr kumimoji="1" lang="en-US" altLang="zh-CN" sz="2000" dirty="0">
                <a:latin typeface="Times New Roman" pitchFamily="18" charset="0"/>
              </a:rPr>
              <a:t>EAX</a:t>
            </a:r>
            <a:r>
              <a:rPr kumimoji="1" lang="zh-CN" altLang="en-US" sz="2400" dirty="0">
                <a:latin typeface="Times New Roman" pitchFamily="18" charset="0"/>
              </a:rPr>
              <a:t>中；余数在</a:t>
            </a:r>
            <a:r>
              <a:rPr kumimoji="1" lang="en-US" altLang="zh-CN" sz="2000" dirty="0">
                <a:latin typeface="Times New Roman" pitchFamily="18" charset="0"/>
              </a:rPr>
              <a:t>AH</a:t>
            </a:r>
            <a:r>
              <a:rPr kumimoji="1" lang="zh-CN" altLang="en-US" sz="2000" dirty="0">
                <a:latin typeface="Times New Roman" pitchFamily="18" charset="0"/>
              </a:rPr>
              <a:t>、</a:t>
            </a:r>
            <a:r>
              <a:rPr kumimoji="1" lang="en-US" altLang="zh-CN" sz="2000" dirty="0">
                <a:latin typeface="Times New Roman" pitchFamily="18" charset="0"/>
              </a:rPr>
              <a:t>DX</a:t>
            </a:r>
            <a:r>
              <a:rPr kumimoji="1" lang="zh-CN" altLang="en-US" sz="2400" dirty="0">
                <a:latin typeface="Times New Roman" pitchFamily="18" charset="0"/>
              </a:rPr>
              <a:t>或者</a:t>
            </a:r>
            <a:r>
              <a:rPr kumimoji="1" lang="en-US" altLang="zh-CN" sz="2000" dirty="0">
                <a:latin typeface="Times New Roman" pitchFamily="18" charset="0"/>
              </a:rPr>
              <a:t>EDX</a:t>
            </a:r>
            <a:r>
              <a:rPr kumimoji="1" lang="zh-CN" altLang="en-US" sz="2400" dirty="0">
                <a:latin typeface="Times New Roman" pitchFamily="18" charset="0"/>
              </a:rPr>
              <a:t>中（商和余数的尺寸与</a:t>
            </a:r>
            <a:r>
              <a:rPr kumimoji="1" lang="en-US" altLang="zh-CN" sz="2400" dirty="0" err="1">
                <a:latin typeface="Times New Roman" pitchFamily="18" charset="0"/>
              </a:rPr>
              <a:t>oprd</a:t>
            </a:r>
            <a:r>
              <a:rPr kumimoji="1" lang="zh-CN" altLang="en-US" sz="2400" dirty="0">
                <a:latin typeface="Times New Roman" pitchFamily="18" charset="0"/>
              </a:rPr>
              <a:t>相同）。</a:t>
            </a:r>
            <a:endParaRPr kumimoji="1" lang="en-US" altLang="zh-CN" sz="2400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可以是通用寄存器，可以是存储单元，但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不能是立即数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无符号数除法指令（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DIVide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782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DIV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DIV    OPRD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无符号数除法指令（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DIVide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299695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37368" y="3573016"/>
            <a:ext cx="7147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BL        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除数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CX        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除数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ESI       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除数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440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DIV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DIV    OPRD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无符号数除法指令（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DIVide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30438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注意：必须防止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除溢出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！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32209" y="3573016"/>
            <a:ext cx="7147000" cy="119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600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BL, 2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BL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六角星 9"/>
          <p:cNvSpPr/>
          <p:nvPr/>
        </p:nvSpPr>
        <p:spPr>
          <a:xfrm>
            <a:off x="3635896" y="3595665"/>
            <a:ext cx="2448272" cy="223224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除操作溢出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1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IDIV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IDIV    OPRD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有符号数除法指令（</a:t>
            </a:r>
            <a:r>
              <a:rPr lang="en-US" altLang="zh-CN" sz="24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DIVide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指令实现两个有符号操作数的除法运算。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除数是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。被除数位于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DX:AX</a:t>
            </a:r>
            <a:r>
              <a:rPr kumimoji="1" lang="zh-CN" altLang="en-US" sz="2400" b="1" dirty="0">
                <a:latin typeface="Times New Roman" pitchFamily="18" charset="0"/>
              </a:rPr>
              <a:t>或</a:t>
            </a:r>
            <a:r>
              <a:rPr kumimoji="1" lang="en-US" altLang="zh-CN" sz="2000" b="1" dirty="0">
                <a:latin typeface="Times New Roman" pitchFamily="18" charset="0"/>
              </a:rPr>
              <a:t>EDX:EAX</a:t>
            </a:r>
            <a:r>
              <a:rPr kumimoji="1" lang="zh-CN" altLang="en-US" sz="2400" b="1" dirty="0">
                <a:latin typeface="Times New Roman" pitchFamily="18" charset="0"/>
              </a:rPr>
              <a:t>中。商在</a:t>
            </a:r>
            <a:r>
              <a:rPr kumimoji="1" lang="en-US" altLang="zh-CN" sz="2000" b="1" dirty="0">
                <a:latin typeface="Times New Roman" pitchFamily="18" charset="0"/>
              </a:rPr>
              <a:t>AL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或者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中；余数在</a:t>
            </a:r>
            <a:r>
              <a:rPr kumimoji="1" lang="en-US" altLang="zh-CN" sz="2000" b="1" dirty="0">
                <a:latin typeface="Times New Roman" pitchFamily="18" charset="0"/>
              </a:rPr>
              <a:t>AH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DX</a:t>
            </a:r>
            <a:r>
              <a:rPr kumimoji="1" lang="zh-CN" altLang="en-US" sz="2400" b="1" dirty="0">
                <a:latin typeface="Times New Roman" pitchFamily="18" charset="0"/>
              </a:rPr>
              <a:t>或者</a:t>
            </a:r>
            <a:r>
              <a:rPr kumimoji="1" lang="en-US" altLang="zh-CN" sz="2000" b="1" dirty="0">
                <a:latin typeface="Times New Roman" pitchFamily="18" charset="0"/>
              </a:rPr>
              <a:t>EDX</a:t>
            </a:r>
            <a:r>
              <a:rPr kumimoji="1" lang="zh-CN" altLang="en-US" sz="2400" b="1" dirty="0">
                <a:latin typeface="Times New Roman" pitchFamily="18" charset="0"/>
              </a:rPr>
              <a:t>中。尺寸由除数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决定。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可以是通用寄存器，可以是存储单元，但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不能是立即数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dirty="0">
                <a:latin typeface="Times New Roman" pitchFamily="18" charset="0"/>
              </a:rPr>
              <a:t>如果不能整除，余数的符号与被除数一致，而且余数的绝对值小于除数的绝对值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6228184" y="2348880"/>
            <a:ext cx="2808312" cy="636131"/>
          </a:xfrm>
          <a:prstGeom prst="wedgeRoundRectCallout">
            <a:avLst>
              <a:gd name="adj1" fmla="val -56294"/>
              <a:gd name="adj2" fmla="val 28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必须防止溢出！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34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字节转换为字指令</a:t>
            </a:r>
            <a:r>
              <a:rPr kumimoji="1" lang="en-US" altLang="zh-CN" sz="2400" b="1" dirty="0">
                <a:latin typeface="Times New Roman" pitchFamily="18" charset="0"/>
              </a:rPr>
              <a:t>CBW(</a:t>
            </a:r>
            <a:r>
              <a:rPr kumimoji="1" lang="en-US" altLang="zh-CN" sz="2000" b="1" dirty="0">
                <a:latin typeface="Times New Roman" pitchFamily="18" charset="0"/>
              </a:rPr>
              <a:t>Convert Byte to Word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CBW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符号扩展指令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指令把</a:t>
            </a:r>
            <a:r>
              <a:rPr kumimoji="1" lang="en-US" altLang="zh-CN" sz="2000" b="1" dirty="0">
                <a:latin typeface="Times New Roman" pitchFamily="18" charset="0"/>
              </a:rPr>
              <a:t>AL</a:t>
            </a:r>
            <a:r>
              <a:rPr kumimoji="1" lang="zh-CN" altLang="en-US" sz="2400" b="1" dirty="0">
                <a:latin typeface="Times New Roman" pitchFamily="18" charset="0"/>
              </a:rPr>
              <a:t>中的符号扩展到</a:t>
            </a:r>
            <a:r>
              <a:rPr kumimoji="1" lang="en-US" altLang="zh-CN" sz="2000" b="1" dirty="0">
                <a:latin typeface="Times New Roman" pitchFamily="18" charset="0"/>
              </a:rPr>
              <a:t>AH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若</a:t>
            </a:r>
            <a:r>
              <a:rPr kumimoji="1" lang="en-US" altLang="zh-CN" sz="2000" b="1" dirty="0">
                <a:latin typeface="Times New Roman" pitchFamily="18" charset="0"/>
              </a:rPr>
              <a:t>AL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AH=0</a:t>
            </a:r>
            <a:r>
              <a:rPr kumimoji="1" lang="zh-CN" altLang="en-US" sz="2400" b="1" dirty="0">
                <a:latin typeface="Times New Roman" pitchFamily="18" charset="0"/>
              </a:rPr>
              <a:t>；若</a:t>
            </a:r>
            <a:r>
              <a:rPr kumimoji="1" lang="en-US" altLang="zh-CN" sz="2000" b="1" dirty="0">
                <a:latin typeface="Times New Roman" pitchFamily="18" charset="0"/>
              </a:rPr>
              <a:t>AL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AH=0FFH</a:t>
            </a:r>
            <a:r>
              <a:rPr kumimoji="1" lang="zh-CN" altLang="en-US" sz="2400" b="1" dirty="0">
                <a:latin typeface="Times New Roman" pitchFamily="18" charset="0"/>
              </a:rPr>
              <a:t>，也即</a:t>
            </a:r>
            <a:r>
              <a:rPr kumimoji="1" lang="en-US" altLang="zh-CN" sz="2000" b="1" dirty="0">
                <a:latin typeface="Times New Roman" pitchFamily="18" charset="0"/>
              </a:rPr>
              <a:t>AH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latin typeface="Times New Roman" pitchFamily="18" charset="0"/>
              </a:rPr>
              <a:t>位全都为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7640" y="443711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83568" y="4941168"/>
            <a:ext cx="7147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3487H        ;AX=3487H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CBW                    ;AX=FF87H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8734H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CBW                    ;AX=0034H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786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7927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字转换为双字指令</a:t>
            </a:r>
            <a:r>
              <a:rPr kumimoji="1" lang="en-US" altLang="zh-CN" sz="2400" b="1" dirty="0">
                <a:latin typeface="Times New Roman" pitchFamily="18" charset="0"/>
              </a:rPr>
              <a:t>CWD(</a:t>
            </a:r>
            <a:r>
              <a:rPr kumimoji="1" lang="en-US" altLang="zh-CN" sz="2000" b="1" dirty="0">
                <a:latin typeface="Times New Roman" pitchFamily="18" charset="0"/>
              </a:rPr>
              <a:t>Convert Word to Double word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CWD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符号扩展指令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dirty="0">
                <a:latin typeface="Times New Roman" pitchFamily="18" charset="0"/>
              </a:rPr>
              <a:t>指令把</a:t>
            </a:r>
            <a:r>
              <a:rPr kumimoji="1" lang="en-US" altLang="zh-CN" sz="2000" dirty="0">
                <a:latin typeface="Times New Roman" pitchFamily="18" charset="0"/>
              </a:rPr>
              <a:t>AX</a:t>
            </a:r>
            <a:r>
              <a:rPr kumimoji="1" lang="zh-CN" altLang="en-US" sz="2400" dirty="0">
                <a:latin typeface="Times New Roman" pitchFamily="18" charset="0"/>
              </a:rPr>
              <a:t>中的符号扩展到</a:t>
            </a:r>
            <a:r>
              <a:rPr kumimoji="1" lang="en-US" altLang="zh-CN" sz="2000" dirty="0">
                <a:latin typeface="Times New Roman" pitchFamily="18" charset="0"/>
              </a:rPr>
              <a:t>DX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  <a:endParaRPr kumimoji="1" lang="en-US" altLang="zh-CN" sz="2400" dirty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若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DX=0</a:t>
            </a:r>
            <a:r>
              <a:rPr kumimoji="1" lang="zh-CN" altLang="en-US" sz="2400" b="1" dirty="0">
                <a:latin typeface="Times New Roman" pitchFamily="18" charset="0"/>
              </a:rPr>
              <a:t>；若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最高有效位为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DX=0FFFFH</a:t>
            </a:r>
            <a:r>
              <a:rPr kumimoji="1" lang="zh-CN" altLang="en-US" sz="2400" b="1" dirty="0">
                <a:latin typeface="Times New Roman" pitchFamily="18" charset="0"/>
              </a:rPr>
              <a:t>，也即</a:t>
            </a:r>
            <a:r>
              <a:rPr kumimoji="1" lang="en-US" altLang="zh-CN" sz="2000" b="1" dirty="0">
                <a:latin typeface="Times New Roman" pitchFamily="18" charset="0"/>
              </a:rPr>
              <a:t>DX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位全都为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43711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4941168"/>
            <a:ext cx="7147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3487H        ;AX=3487H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CWD                    ;DX=0000H, AX=3487H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8734H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CWD                    ;DX=FFFFH, AX=8734H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24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7927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双字转换为四字指令</a:t>
            </a:r>
            <a:r>
              <a:rPr kumimoji="1" lang="en-US" altLang="zh-CN" sz="2400" b="1" dirty="0">
                <a:latin typeface="Times New Roman" pitchFamily="18" charset="0"/>
              </a:rPr>
              <a:t>CDQ(</a:t>
            </a:r>
            <a:r>
              <a:rPr kumimoji="1" lang="en-US" altLang="zh-CN" sz="2000" b="1" dirty="0">
                <a:latin typeface="Times New Roman" pitchFamily="18" charset="0"/>
              </a:rPr>
              <a:t>Convert </a:t>
            </a:r>
            <a:r>
              <a:rPr kumimoji="1" lang="en-US" altLang="zh-CN" sz="2000" b="1" dirty="0" err="1">
                <a:latin typeface="Times New Roman" pitchFamily="18" charset="0"/>
              </a:rPr>
              <a:t>Doubleword</a:t>
            </a:r>
            <a:r>
              <a:rPr kumimoji="1" lang="en-US" altLang="zh-CN" sz="2000" b="1" dirty="0">
                <a:latin typeface="Times New Roman" pitchFamily="18" charset="0"/>
              </a:rPr>
              <a:t> to </a:t>
            </a:r>
            <a:r>
              <a:rPr kumimoji="1" lang="en-US" altLang="zh-CN" sz="2000" b="1" dirty="0" err="1">
                <a:latin typeface="Times New Roman" pitchFamily="18" charset="0"/>
              </a:rPr>
              <a:t>quadword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CDQ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符号扩展指令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指令把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中的符号扩展到</a:t>
            </a:r>
            <a:r>
              <a:rPr kumimoji="1" lang="en-US" altLang="zh-CN" sz="2000" b="1" dirty="0">
                <a:latin typeface="Times New Roman" pitchFamily="18" charset="0"/>
              </a:rPr>
              <a:t>EDX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EDX=0</a:t>
            </a:r>
            <a:r>
              <a:rPr kumimoji="1" lang="zh-CN" altLang="en-US" sz="2400" b="1" dirty="0">
                <a:latin typeface="Times New Roman" pitchFamily="18" charset="0"/>
              </a:rPr>
              <a:t>；若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最高有效位为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EDX=0FFFFFFFFH</a:t>
            </a:r>
            <a:r>
              <a:rPr kumimoji="1" lang="zh-CN" altLang="en-US" sz="2400" b="1" dirty="0">
                <a:latin typeface="Times New Roman" pitchFamily="18" charset="0"/>
              </a:rPr>
              <a:t>，也即</a:t>
            </a:r>
            <a:r>
              <a:rPr kumimoji="1" lang="en-US" altLang="zh-CN" sz="2000" b="1" dirty="0">
                <a:latin typeface="Times New Roman" pitchFamily="18" charset="0"/>
              </a:rPr>
              <a:t>EDX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位全都为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43711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4941168"/>
            <a:ext cx="71470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12563487H   ;EAX=12563487H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CDQ                    ;EDX=00000000H, EAX=12563487H</a:t>
            </a:r>
          </a:p>
        </p:txBody>
      </p:sp>
    </p:spTree>
    <p:extLst>
      <p:ext uri="{BB962C8B-B14F-4D97-AF65-F5344CB8AC3E}">
        <p14:creationId xmlns:p14="http://schemas.microsoft.com/office/powerpoint/2010/main" val="10109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00808"/>
            <a:ext cx="82332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另一条字转换为双字指令</a:t>
            </a:r>
            <a:r>
              <a:rPr kumimoji="1" lang="en-US" altLang="zh-CN" sz="2400" b="1" dirty="0">
                <a:latin typeface="Times New Roman" pitchFamily="18" charset="0"/>
              </a:rPr>
              <a:t>CWDE(</a:t>
            </a:r>
            <a:r>
              <a:rPr kumimoji="1" lang="en-US" altLang="zh-CN" sz="2000" b="1" dirty="0">
                <a:latin typeface="Times New Roman" pitchFamily="18" charset="0"/>
              </a:rPr>
              <a:t>Convert Word to </a:t>
            </a:r>
            <a:r>
              <a:rPr kumimoji="1" lang="en-US" altLang="zh-CN" sz="2000" b="1" dirty="0" err="1">
                <a:latin typeface="Times New Roman" pitchFamily="18" charset="0"/>
              </a:rPr>
              <a:t>Doubleword</a:t>
            </a:r>
            <a:r>
              <a:rPr kumimoji="1" lang="en-US" altLang="zh-CN" sz="2400" b="1" dirty="0">
                <a:latin typeface="Times New Roman" pitchFamily="18" charset="0"/>
              </a:rPr>
              <a:t>)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2352" y="227687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CWDE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符号扩展指令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指令把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中的符号扩展到</a:t>
            </a:r>
            <a:r>
              <a:rPr kumimoji="1" lang="en-US" altLang="zh-CN" sz="24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的高</a:t>
            </a: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的高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位都为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；若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的最高有效位为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，则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的高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位都为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43711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4941168"/>
            <a:ext cx="7147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3487H        ;AX=3487H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CWDE                   ;EAX=00003487H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8734H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CWDE                   ;EAX=FFFF8734H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65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算术逻辑运算指令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248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429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628800"/>
            <a:ext cx="8283575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&lt;stdio.h&gt;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main()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int  quotient, remainder;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为了输出结果，安排两个变量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 {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AX ,-601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BL,10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IDIV   BL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除数是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被除数是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BL,AH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先临时保存余数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CBW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商在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CWDE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//AX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quotient, 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AL,BL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余数送到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CBW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//AL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CWDE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//AX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remainder, 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</p:txBody>
      </p:sp>
      <p:sp>
        <p:nvSpPr>
          <p:cNvPr id="2" name="矩形 1"/>
          <p:cNvSpPr/>
          <p:nvPr/>
        </p:nvSpPr>
        <p:spPr>
          <a:xfrm>
            <a:off x="1835696" y="1700808"/>
            <a:ext cx="7102875" cy="1054135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("quotient= %d\n", quotient);     //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-60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("remainder= %d\n", remainder);   //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-1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("\n");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759047" y="928691"/>
            <a:ext cx="4752528" cy="705850"/>
          </a:xfrm>
          <a:prstGeom prst="wedgeRoundRectCallout">
            <a:avLst>
              <a:gd name="adj1" fmla="val -35870"/>
              <a:gd name="adj2" fmla="val 646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演示除法指令和符号扩展指令的使用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628800"/>
            <a:ext cx="8283575" cy="37600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_asm {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AX ,-601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CWD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//AX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BX,3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IDIV   BX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除数是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被除数是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DX:AX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CWDE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商在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quotient,EAX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AX,DX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余数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CWDE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remainder,EAX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</p:txBody>
      </p:sp>
      <p:sp>
        <p:nvSpPr>
          <p:cNvPr id="2" name="矩形 1"/>
          <p:cNvSpPr/>
          <p:nvPr/>
        </p:nvSpPr>
        <p:spPr>
          <a:xfrm>
            <a:off x="609600" y="5367755"/>
            <a:ext cx="7920880" cy="1374735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("quotient= %d\n", quotient);     //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-200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("remainder= %d\n", remainder);   //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-1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328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MOVSX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MOVSX 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指令把源操作数</a:t>
            </a:r>
            <a:r>
              <a:rPr kumimoji="1" lang="en-US" altLang="zh-CN" sz="20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符号扩展</a:t>
            </a:r>
            <a:r>
              <a:rPr kumimoji="1" lang="zh-CN" altLang="en-US" sz="2400" b="1" dirty="0">
                <a:latin typeface="Times New Roman" pitchFamily="18" charset="0"/>
              </a:rPr>
              <a:t>后送至目的操作数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源操作数</a:t>
            </a:r>
            <a:r>
              <a:rPr kumimoji="1" lang="en-US" altLang="zh-CN" sz="20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latin typeface="Times New Roman" pitchFamily="18" charset="0"/>
              </a:rPr>
              <a:t>可以是通用寄存器或存储单元，而目的操作数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只能是通用寄存器。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目的操作数的尺寸必须大于源操作数的尺寸。源操作数的尺寸可以是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latin typeface="Times New Roman" pitchFamily="18" charset="0"/>
              </a:rPr>
              <a:t>位或者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位；目的操作数的尺寸可以是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位或者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符号扩展传送指令</a:t>
            </a:r>
            <a:r>
              <a:rPr lang="en-US" altLang="zh-CN" sz="2400" b="1" dirty="0">
                <a:solidFill>
                  <a:srgbClr val="0000FF"/>
                </a:solidFill>
              </a:rPr>
              <a:t>MOVSX</a:t>
            </a:r>
            <a:r>
              <a:rPr lang="zh-CN" altLang="en-US" sz="1600" b="1" dirty="0">
                <a:solidFill>
                  <a:srgbClr val="0000FF"/>
                </a:solidFill>
              </a:rPr>
              <a:t>（</a:t>
            </a:r>
            <a:r>
              <a:rPr lang="en-US" altLang="zh-CN" sz="1600" b="1" dirty="0">
                <a:solidFill>
                  <a:srgbClr val="0000FF"/>
                </a:solidFill>
              </a:rPr>
              <a:t>Move with Sign-Extension</a:t>
            </a:r>
            <a:r>
              <a:rPr lang="zh-CN" altLang="en-US" sz="1600" b="1" dirty="0">
                <a:solidFill>
                  <a:srgbClr val="0000FF"/>
                </a:solidFill>
              </a:rPr>
              <a:t>）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MOVSX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MOVSX 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符号扩展传送指令</a:t>
            </a:r>
            <a:r>
              <a:rPr lang="en-US" altLang="zh-CN" sz="2400" b="1" dirty="0">
                <a:solidFill>
                  <a:srgbClr val="0000FF"/>
                </a:solidFill>
              </a:rPr>
              <a:t>MOVSX</a:t>
            </a:r>
            <a:r>
              <a:rPr lang="zh-CN" altLang="en-US" sz="1600" b="1" dirty="0">
                <a:solidFill>
                  <a:srgbClr val="0000FF"/>
                </a:solidFill>
              </a:rPr>
              <a:t>（</a:t>
            </a:r>
            <a:r>
              <a:rPr lang="en-US" altLang="zh-CN" sz="1600" b="1" dirty="0">
                <a:solidFill>
                  <a:srgbClr val="0000FF"/>
                </a:solidFill>
              </a:rPr>
              <a:t>Move with Sign-Extension</a:t>
            </a:r>
            <a:r>
              <a:rPr lang="zh-CN" altLang="en-US" sz="1600" b="1" dirty="0">
                <a:solidFill>
                  <a:srgbClr val="0000FF"/>
                </a:solidFill>
              </a:rPr>
              <a:t>）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30438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3586371"/>
            <a:ext cx="71470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AL, 85H               ;AL=85H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  EDX, AL               ;EDX=FFFFFF85H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  CX, AL                ;CX=FF85H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AL, 75H               ;AL=75H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  EAX, AL               ;EAX=00000075H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46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MOVSX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MOVSX 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符号扩展传送指令</a:t>
            </a:r>
            <a:r>
              <a:rPr lang="en-US" altLang="zh-CN" sz="2400" b="1" dirty="0">
                <a:solidFill>
                  <a:srgbClr val="0000FF"/>
                </a:solidFill>
              </a:rPr>
              <a:t>MOVSX</a:t>
            </a:r>
            <a:r>
              <a:rPr lang="zh-CN" altLang="en-US" sz="1600" b="1" dirty="0">
                <a:solidFill>
                  <a:srgbClr val="0000FF"/>
                </a:solidFill>
              </a:rPr>
              <a:t>（</a:t>
            </a:r>
            <a:r>
              <a:rPr lang="en-US" altLang="zh-CN" sz="1600" b="1" dirty="0">
                <a:solidFill>
                  <a:srgbClr val="0000FF"/>
                </a:solidFill>
              </a:rPr>
              <a:t>Move with Sign-Extension</a:t>
            </a:r>
            <a:r>
              <a:rPr lang="zh-CN" altLang="en-US" sz="1600" b="1" dirty="0">
                <a:solidFill>
                  <a:srgbClr val="0000FF"/>
                </a:solidFill>
              </a:rPr>
              <a:t>）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30438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MOVSX</a:t>
            </a:r>
            <a:r>
              <a:rPr kumimoji="1" lang="zh-CN" altLang="en-US" sz="2400" b="1" dirty="0">
                <a:latin typeface="Times New Roman" pitchFamily="18" charset="0"/>
              </a:rPr>
              <a:t>与</a:t>
            </a:r>
            <a:r>
              <a:rPr kumimoji="1" lang="en-US" altLang="zh-CN" sz="2400" b="1" dirty="0">
                <a:latin typeface="Times New Roman" pitchFamily="18" charset="0"/>
              </a:rPr>
              <a:t>CBW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</a:rPr>
              <a:t>CWDE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570040" y="3650570"/>
            <a:ext cx="4394448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AX, 8500H ;AX=8500H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  EAX,      ;EAX=FFFF8500H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等价于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 AX, 8500H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CWDE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6097A1D-860A-4F6E-8910-2E810C899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630648"/>
            <a:ext cx="4464496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AL, 85H     ;AL=85H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  AX, AL      ;AX=FF85H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等价于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 AL, 85H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CBW</a:t>
            </a:r>
          </a:p>
        </p:txBody>
      </p:sp>
    </p:spTree>
    <p:extLst>
      <p:ext uri="{BB962C8B-B14F-4D97-AF65-F5344CB8AC3E}">
        <p14:creationId xmlns:p14="http://schemas.microsoft.com/office/powerpoint/2010/main" val="19787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MOVZX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MOVZX 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指令把源操作数</a:t>
            </a:r>
            <a:r>
              <a:rPr kumimoji="1" lang="en-US" altLang="zh-CN" sz="20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零扩展</a:t>
            </a:r>
            <a:r>
              <a:rPr kumimoji="1" lang="zh-CN" altLang="en-US" sz="2400" b="1" dirty="0">
                <a:latin typeface="Times New Roman" pitchFamily="18" charset="0"/>
              </a:rPr>
              <a:t>后送至目的操作数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源操作数</a:t>
            </a:r>
            <a:r>
              <a:rPr kumimoji="1" lang="en-US" altLang="zh-CN" sz="20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latin typeface="Times New Roman" pitchFamily="18" charset="0"/>
              </a:rPr>
              <a:t>可以是通用寄存器或存储单元，而目的操作数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只能是通用寄存器。源操作数的尺寸可以是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400" b="1" dirty="0">
                <a:latin typeface="Times New Roman" pitchFamily="18" charset="0"/>
              </a:rPr>
              <a:t>位或者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位；目的操作数的尺寸只可以是</a:t>
            </a:r>
            <a:r>
              <a:rPr kumimoji="1" lang="en-US" altLang="zh-CN" sz="20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位或者</a:t>
            </a:r>
            <a:r>
              <a:rPr kumimoji="1" lang="en-US" altLang="zh-CN" sz="20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零扩展传送指令</a:t>
            </a:r>
            <a:r>
              <a:rPr lang="en-US" altLang="zh-CN" sz="2800" b="1" dirty="0">
                <a:solidFill>
                  <a:srgbClr val="0000FF"/>
                </a:solidFill>
              </a:rPr>
              <a:t>MOVZX</a:t>
            </a:r>
            <a:r>
              <a:rPr lang="zh-CN" altLang="en-US" sz="1600" b="1" dirty="0">
                <a:solidFill>
                  <a:srgbClr val="0000FF"/>
                </a:solidFill>
              </a:rPr>
              <a:t>（</a:t>
            </a:r>
            <a:r>
              <a:rPr lang="en-US" altLang="zh-CN" sz="1600" b="1" dirty="0">
                <a:solidFill>
                  <a:srgbClr val="0000FF"/>
                </a:solidFill>
              </a:rPr>
              <a:t>Move with Zero-Extend</a:t>
            </a:r>
            <a:r>
              <a:rPr lang="zh-CN" altLang="en-US" sz="1600" b="1" dirty="0">
                <a:solidFill>
                  <a:srgbClr val="0000FF"/>
                </a:solidFill>
              </a:rPr>
              <a:t>）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79715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229200"/>
            <a:ext cx="7147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DX, 8885H             ;DX=8885H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  ECX, DL               ;ECX=00000085H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  EAX, DX               ;EAX=00008885H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3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cf310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4097"/>
            <a:ext cx="8283575" cy="12208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cf310(char x, char y)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( x + 22 ) / y ;</a:t>
            </a:r>
          </a:p>
          <a:p>
            <a:pPr>
              <a:lnSpc>
                <a:spcPts val="22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683567" y="3068960"/>
            <a:ext cx="7992889" cy="3277500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movsx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[ebp+8]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符号扩展后送到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22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movsx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[ebp+12]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符号扩展后送到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cdq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符号扩展，形成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位的被除数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idiv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427984" y="2132856"/>
            <a:ext cx="1656184" cy="720080"/>
          </a:xfrm>
          <a:prstGeom prst="wedgeRectCallout">
            <a:avLst>
              <a:gd name="adj1" fmla="val -70690"/>
              <a:gd name="adj2" fmla="val -6154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有符号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字符型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339752" y="5517232"/>
            <a:ext cx="1656184" cy="512369"/>
          </a:xfrm>
          <a:prstGeom prst="wedgeRectCallout">
            <a:avLst>
              <a:gd name="adj1" fmla="val -63046"/>
              <a:gd name="adj2" fmla="val -11017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有符号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1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cf311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4097"/>
            <a:ext cx="8283575" cy="12208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cf311(unsigned char x, unsigned char y)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(unsigned)( x + 22 ) / y 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fr-FR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068960"/>
            <a:ext cx="7992889" cy="3323987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movzx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[ebp+8]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零扩展后送到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22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movzx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[ebp+12]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零扩展后送到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xor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零扩展，形成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位的被除数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div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491880" y="6093296"/>
            <a:ext cx="1656184" cy="504056"/>
          </a:xfrm>
          <a:prstGeom prst="wedgeRectCallout">
            <a:avLst>
              <a:gd name="adj1" fmla="val -72648"/>
              <a:gd name="adj2" fmla="val -16060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无符号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049347" y="2204864"/>
            <a:ext cx="1656184" cy="720080"/>
          </a:xfrm>
          <a:prstGeom prst="wedgeRectCallout">
            <a:avLst>
              <a:gd name="adj1" fmla="val -70690"/>
              <a:gd name="adj2" fmla="val -6154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无符号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字符型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4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逻辑运算指令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11560" y="1778908"/>
            <a:ext cx="7849246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C</a:t>
            </a:r>
            <a:r>
              <a:rPr kumimoji="1" lang="zh-CN" altLang="en-US" sz="2400" b="1" dirty="0">
                <a:latin typeface="Times New Roman" pitchFamily="18" charset="0"/>
              </a:rPr>
              <a:t>语言中有一组按位逻辑运算符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按位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取反</a:t>
            </a:r>
            <a:r>
              <a:rPr kumimoji="1" lang="zh-CN" altLang="en-US" sz="2000" b="1" dirty="0">
                <a:latin typeface="Times New Roman" pitchFamily="18" charset="0"/>
              </a:rPr>
              <a:t>运算符      </a:t>
            </a:r>
            <a:r>
              <a:rPr kumimoji="1" lang="en-US" altLang="zh-CN" sz="2000" b="1" dirty="0">
                <a:latin typeface="Times New Roman" pitchFamily="18" charset="0"/>
              </a:rPr>
              <a:t>~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按位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与</a:t>
            </a:r>
            <a:r>
              <a:rPr kumimoji="1" lang="zh-CN" altLang="en-US" sz="2000" b="1" dirty="0">
                <a:latin typeface="Times New Roman" pitchFamily="18" charset="0"/>
              </a:rPr>
              <a:t>运算符          </a:t>
            </a:r>
            <a:r>
              <a:rPr kumimoji="1" lang="en-US" altLang="zh-CN" sz="2000" b="1" dirty="0">
                <a:latin typeface="Times New Roman" pitchFamily="18" charset="0"/>
              </a:rPr>
              <a:t>&amp;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按位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</a:t>
            </a:r>
            <a:r>
              <a:rPr kumimoji="1" lang="zh-CN" altLang="en-US" sz="2000" b="1" dirty="0">
                <a:latin typeface="Times New Roman" pitchFamily="18" charset="0"/>
              </a:rPr>
              <a:t>运算符           </a:t>
            </a:r>
            <a:r>
              <a:rPr kumimoji="1" lang="en-US" altLang="zh-CN" sz="2000" b="1" dirty="0">
                <a:latin typeface="Times New Roman" pitchFamily="18" charset="0"/>
              </a:rPr>
              <a:t>|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按位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异或</a:t>
            </a:r>
            <a:r>
              <a:rPr kumimoji="1" lang="zh-CN" altLang="en-US" sz="2000" b="1" dirty="0">
                <a:latin typeface="Times New Roman" pitchFamily="18" charset="0"/>
              </a:rPr>
              <a:t>运算符       </a:t>
            </a:r>
            <a:r>
              <a:rPr kumimoji="1" lang="en-US" altLang="zh-CN" sz="2000" b="1" dirty="0">
                <a:latin typeface="Times New Roman" pitchFamily="18" charset="0"/>
              </a:rPr>
              <a:t>^</a:t>
            </a:r>
            <a:endParaRPr kumimoji="1" lang="zh-CN" altLang="en-US" sz="2000" b="1" dirty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处理器提供一组逻辑运算指令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否</a:t>
            </a:r>
            <a:r>
              <a:rPr kumimoji="1" lang="zh-CN" altLang="en-US" sz="2000" b="1" dirty="0">
                <a:latin typeface="Times New Roman" pitchFamily="18" charset="0"/>
              </a:rPr>
              <a:t>指令          </a:t>
            </a:r>
            <a:r>
              <a:rPr kumimoji="1" lang="en-US" altLang="zh-CN" sz="2000" b="1" dirty="0">
                <a:latin typeface="Times New Roman" pitchFamily="18" charset="0"/>
              </a:rPr>
              <a:t>NOT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与</a:t>
            </a:r>
            <a:r>
              <a:rPr kumimoji="1" lang="zh-CN" altLang="en-US" sz="2000" b="1" dirty="0">
                <a:latin typeface="Times New Roman" pitchFamily="18" charset="0"/>
              </a:rPr>
              <a:t>指令          </a:t>
            </a:r>
            <a:r>
              <a:rPr kumimoji="1" lang="en-US" altLang="zh-CN" sz="2000" b="1" dirty="0">
                <a:latin typeface="Times New Roman" pitchFamily="18" charset="0"/>
              </a:rPr>
              <a:t>AND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</a:t>
            </a:r>
            <a:r>
              <a:rPr kumimoji="1" lang="zh-CN" altLang="en-US" sz="2000" b="1" dirty="0">
                <a:latin typeface="Times New Roman" pitchFamily="18" charset="0"/>
              </a:rPr>
              <a:t>指令          </a:t>
            </a:r>
            <a:r>
              <a:rPr kumimoji="1" lang="en-US" altLang="zh-CN" sz="2000" b="1" dirty="0">
                <a:latin typeface="Times New Roman" pitchFamily="18" charset="0"/>
              </a:rPr>
              <a:t>OR</a:t>
            </a: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异或</a:t>
            </a:r>
            <a:r>
              <a:rPr kumimoji="1" lang="zh-CN" altLang="en-US" sz="2000" b="1" dirty="0">
                <a:latin typeface="Times New Roman" pitchFamily="18" charset="0"/>
              </a:rPr>
              <a:t>指令      </a:t>
            </a:r>
            <a:r>
              <a:rPr kumimoji="1" lang="en-US" altLang="zh-CN" sz="2000" b="1" dirty="0">
                <a:latin typeface="Times New Roman" pitchFamily="18" charset="0"/>
              </a:rPr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192740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cf312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68960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int  cf312(unsigned int x, unsigned int y)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z = 0;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if ( ( x &amp; 3 ) || ( ( x - 5 ) | ~y ) )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{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z = x ^ 255;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z;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660232" y="3717032"/>
            <a:ext cx="1656184" cy="792088"/>
          </a:xfrm>
          <a:prstGeom prst="wedgeRectCallout">
            <a:avLst>
              <a:gd name="adj1" fmla="val -70690"/>
              <a:gd name="adj2" fmla="val -6154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无符号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整型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952511"/>
            <a:ext cx="4752528" cy="705850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演示逻辑运算符的使用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4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乘除运算指令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347864" y="5445224"/>
            <a:ext cx="3600400" cy="648072"/>
          </a:xfrm>
          <a:prstGeom prst="wedgeRectCallout">
            <a:avLst>
              <a:gd name="adj1" fmla="val -42669"/>
              <a:gd name="adj2" fmla="val -10204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根据有符号与无符号，分为两组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83194" y="1700808"/>
            <a:ext cx="7849246" cy="112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乘除运算指令区分有符号数与无符号数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对状态标志的影响，不够自然。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19385" y="3074184"/>
            <a:ext cx="766903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MUL         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unsigned  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MUL</a:t>
            </a:r>
            <a:r>
              <a:rPr kumimoji="1" lang="en-US" altLang="zh-CN" sz="2400" b="1" dirty="0" err="1">
                <a:latin typeface="Times New Roman" pitchFamily="18" charset="0"/>
              </a:rPr>
              <a:t>tiply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MUL       </a:t>
            </a:r>
            <a:r>
              <a:rPr kumimoji="1" lang="zh-CN" altLang="en-US" sz="2400" b="1" dirty="0">
                <a:latin typeface="Times New Roman" pitchFamily="18" charset="0"/>
              </a:rPr>
              <a:t>（ </a:t>
            </a:r>
            <a:r>
              <a:rPr kumimoji="1" lang="en-US" altLang="zh-CN" sz="2400" b="1" dirty="0" err="1">
                <a:latin typeface="Times New Roman" pitchFamily="18" charset="0"/>
              </a:rPr>
              <a:t>s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dirty="0" err="1">
                <a:latin typeface="Times New Roman" pitchFamily="18" charset="0"/>
              </a:rPr>
              <a:t>gned</a:t>
            </a:r>
            <a:r>
              <a:rPr kumimoji="1" lang="en-US" altLang="zh-CN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MUL</a:t>
            </a:r>
            <a:r>
              <a:rPr kumimoji="1" lang="en-US" altLang="zh-CN" sz="2400" b="1" dirty="0" err="1">
                <a:latin typeface="Times New Roman" pitchFamily="18" charset="0"/>
              </a:rPr>
              <a:t>tiply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DIV          </a:t>
            </a:r>
            <a:r>
              <a:rPr kumimoji="1" lang="zh-CN" altLang="en-US" sz="2400" b="1" dirty="0">
                <a:latin typeface="Times New Roman" pitchFamily="18" charset="0"/>
              </a:rPr>
              <a:t>（ 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DIV</a:t>
            </a:r>
            <a:r>
              <a:rPr kumimoji="1" lang="en-US" altLang="zh-CN" sz="2400" b="1" dirty="0" err="1">
                <a:latin typeface="Times New Roman" pitchFamily="18" charset="0"/>
              </a:rPr>
              <a:t>ide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dirty="0">
                <a:latin typeface="Times New Roman" pitchFamily="18" charset="0"/>
              </a:rPr>
              <a:t>DIV        </a:t>
            </a:r>
            <a:r>
              <a:rPr kumimoji="1" lang="zh-CN" altLang="en-US" sz="2400" b="1" dirty="0">
                <a:latin typeface="Times New Roman" pitchFamily="18" charset="0"/>
              </a:rPr>
              <a:t>（ </a:t>
            </a:r>
            <a:r>
              <a:rPr kumimoji="1" lang="en-US" altLang="zh-CN" sz="2400" b="1" dirty="0" err="1">
                <a:latin typeface="Times New Roman" pitchFamily="18" charset="0"/>
              </a:rPr>
              <a:t>s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</a:t>
            </a:r>
            <a:r>
              <a:rPr kumimoji="1" lang="en-US" altLang="zh-CN" sz="2400" b="1" dirty="0" err="1">
                <a:latin typeface="Times New Roman" pitchFamily="18" charset="0"/>
              </a:rPr>
              <a:t>gned</a:t>
            </a:r>
            <a:r>
              <a:rPr kumimoji="1" lang="en-US" altLang="zh-CN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DIV</a:t>
            </a:r>
            <a:r>
              <a:rPr kumimoji="1" lang="en-US" altLang="zh-CN" sz="2400" b="1" dirty="0" err="1">
                <a:latin typeface="Times New Roman" pitchFamily="18" charset="0"/>
              </a:rPr>
              <a:t>ide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cf312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83575" cy="5093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 ebp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ebp, esp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ecx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安排局部变量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[ebp-4], 0      ; z=0;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;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DWORD PTR [ebp+8]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    eax, 3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x &amp; 3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jne   SHORT  LN1cf312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结果不为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，条件成立，跳转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DWORD PTR [ebp+8]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又取出参数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ecx, 5                    ; x - 5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edx, DWORD PTR [ebp+12]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not    edx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~y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or      ecx, edx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;( x – 5 ) | ~y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je    SHORT  LN2cf312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结果为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，条件不成立，跳转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815916" y="1386354"/>
            <a:ext cx="1512168" cy="720080"/>
          </a:xfrm>
          <a:prstGeom prst="wedgeRectCallout">
            <a:avLst>
              <a:gd name="adj1" fmla="val -67114"/>
              <a:gd name="adj2" fmla="val 636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禁止优化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编译：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3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cf312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843077"/>
            <a:ext cx="8283575" cy="36365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LN1cf312: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条件成立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DWORD PTR [ebp+8]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又取出参数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xor     eax, 255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x ^ 255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DWORD PTR [ebp-4], eax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;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LN2cf312: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DWORD PTR [ebp-4]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esp, ebp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撤销局部变量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</a:t>
            </a:r>
          </a:p>
          <a:p>
            <a:pPr>
              <a:lnSpc>
                <a:spcPts val="28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ebp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851920" y="1124744"/>
            <a:ext cx="1512168" cy="720080"/>
          </a:xfrm>
          <a:prstGeom prst="wedgeRectCallout">
            <a:avLst>
              <a:gd name="adj1" fmla="val -67114"/>
              <a:gd name="adj2" fmla="val 636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续前页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1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552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关于逻辑运算指令的通用说明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539552" y="1803588"/>
            <a:ext cx="7849246" cy="404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只有通用寄存器或存储单元可作为目的操作数，用于存放运算结果。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如只有一个操作数，则该操作数既是源又是目的。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如有两个操作数，那么最多只能有一个是存储单元，源操作数可以是立即数。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存储单元可采用各种存储器操作数寻址方式。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操作数可以是字节、字或者双字。如果有两个操作数，尺寸必须一致。</a:t>
            </a:r>
          </a:p>
        </p:txBody>
      </p:sp>
    </p:spTree>
    <p:extLst>
      <p:ext uri="{BB962C8B-B14F-4D97-AF65-F5344CB8AC3E}">
        <p14:creationId xmlns:p14="http://schemas.microsoft.com/office/powerpoint/2010/main" val="388026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NOT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2372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NOT    OPRD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44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指令把操作数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按位“取反”，然后送回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否运算指令（</a:t>
            </a:r>
            <a:r>
              <a:rPr lang="en-US" altLang="zh-CN" sz="2000" b="1" dirty="0">
                <a:solidFill>
                  <a:srgbClr val="0000FF"/>
                </a:solidFill>
              </a:rPr>
              <a:t>NOT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3475856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4090427"/>
            <a:ext cx="302433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   CL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   EAX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   BX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707904" y="3603307"/>
            <a:ext cx="5256584" cy="792088"/>
          </a:xfrm>
          <a:prstGeom prst="wedgeRectCallout">
            <a:avLst>
              <a:gd name="adj1" fmla="val -32952"/>
              <a:gd name="adj2" fmla="val -8088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按位“取反”指，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把为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的位置成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，把为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的位清成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113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AND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32372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AND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指令对两个操作数进行按位的逻辑“与”运算，结果送到目的操作数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与运算指令（</a:t>
            </a:r>
            <a:r>
              <a:rPr lang="en-US" altLang="zh-CN" sz="2000" b="1" dirty="0">
                <a:solidFill>
                  <a:srgbClr val="0000FF"/>
                </a:solidFill>
              </a:rPr>
              <a:t>AND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84400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386571"/>
            <a:ext cx="7147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ECX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3437H          ;AX=3437H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AX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0F0FH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;AX=0407H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547664" y="3861048"/>
            <a:ext cx="7416824" cy="792088"/>
          </a:xfrm>
          <a:prstGeom prst="wedgeRectCallout">
            <a:avLst>
              <a:gd name="adj1" fmla="val 9127"/>
              <a:gd name="adj2" fmla="val -94266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按位“与”指，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当两个操作数对应位都为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，把结果的对应位设置成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，否则清成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6542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OR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OR 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852936"/>
            <a:ext cx="7849246" cy="9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指令对两个操作数进行按位的逻辑“或”运算，结果送到目的操作数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或运算指令（</a:t>
            </a:r>
            <a:r>
              <a:rPr lang="en-US" altLang="zh-CN" sz="2000" b="1" dirty="0">
                <a:solidFill>
                  <a:srgbClr val="0000FF"/>
                </a:solidFill>
              </a:rPr>
              <a:t>OR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699992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085184"/>
            <a:ext cx="7147000" cy="143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CL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EBX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41H         ;AL=01000001B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，后缀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表示二进制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AL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20H  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;AL=01100001B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1475656" y="3789040"/>
            <a:ext cx="7488832" cy="792088"/>
          </a:xfrm>
          <a:prstGeom prst="wedgeRectCallout">
            <a:avLst>
              <a:gd name="adj1" fmla="val 9305"/>
              <a:gd name="adj2" fmla="val -9844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按位“或”指，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当两个操作数对应位都为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，把结果的对应位清成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，否则设置成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190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XOR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XOR 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811013"/>
            <a:ext cx="7849246" cy="83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指令对两个操作数进行按位的逻辑“异或”运算，结果送到目的操作数</a:t>
            </a:r>
            <a:r>
              <a:rPr kumimoji="1" lang="en-US" altLang="zh-CN" sz="20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异或运算指令（</a:t>
            </a:r>
            <a:r>
              <a:rPr lang="en-US" altLang="zh-CN" sz="2000" b="1" dirty="0">
                <a:solidFill>
                  <a:srgbClr val="0000FF"/>
                </a:solidFill>
              </a:rPr>
              <a:t>XOR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699992"/>
            <a:ext cx="38923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089247"/>
            <a:ext cx="71470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34H         ;AL=00110100B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，符号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表示二进制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BL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0FH         ;BL=00001111B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AL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BL  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;AL=00111011B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XOR   ECX</a:t>
            </a:r>
            <a:r>
              <a:rPr kumimoji="1"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 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CF=0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5508104" y="5733256"/>
            <a:ext cx="3394111" cy="470555"/>
          </a:xfrm>
          <a:prstGeom prst="wedgeRoundRectCallout">
            <a:avLst>
              <a:gd name="adj1" fmla="val -42642"/>
              <a:gd name="adj2" fmla="val 8855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自己与自己异或结果为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043606" y="3750842"/>
            <a:ext cx="7930617" cy="792088"/>
          </a:xfrm>
          <a:prstGeom prst="wedgeRectCallout">
            <a:avLst>
              <a:gd name="adj1" fmla="val 10668"/>
              <a:gd name="adj2" fmla="val -8339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按位“异或”指，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对应位不同，把结果的对应位设置成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zh-CN" altLang="en-US" b="1" dirty="0">
                <a:solidFill>
                  <a:srgbClr val="0000FF"/>
                </a:solidFill>
              </a:rPr>
              <a:t>，否则把结果的对应位清成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zh-CN" altLang="en-US" b="1" dirty="0">
                <a:solidFill>
                  <a:srgbClr val="0000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8626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TEST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TEST 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7" y="2924944"/>
            <a:ext cx="7849245" cy="175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类似指令</a:t>
            </a:r>
            <a:r>
              <a:rPr kumimoji="1" lang="en-US" altLang="zh-CN" sz="2400" b="1" dirty="0">
                <a:latin typeface="Times New Roman" pitchFamily="18" charset="0"/>
              </a:rPr>
              <a:t>AND</a:t>
            </a:r>
            <a:r>
              <a:rPr kumimoji="1" lang="zh-CN" altLang="en-US" sz="2400" b="1" dirty="0">
                <a:latin typeface="Times New Roman" pitchFamily="18" charset="0"/>
              </a:rPr>
              <a:t>，把两个操作数进行按位“与”，但结果不送到目的操作数</a:t>
            </a:r>
            <a:r>
              <a:rPr kumimoji="1" lang="en-US" altLang="zh-CN" sz="2400" b="1" dirty="0">
                <a:latin typeface="Times New Roman" pitchFamily="18" charset="0"/>
              </a:rPr>
              <a:t>DEST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仅仅影响状态标志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指令执行以后，标志</a:t>
            </a:r>
            <a:r>
              <a:rPr kumimoji="1" lang="en-US" altLang="zh-CN" sz="2400" b="1" dirty="0">
                <a:latin typeface="Times New Roman" pitchFamily="18" charset="0"/>
              </a:rPr>
              <a:t>ZF</a:t>
            </a:r>
            <a:r>
              <a:rPr kumimoji="1" lang="zh-CN" altLang="en-US" sz="2400" b="1" dirty="0">
                <a:latin typeface="Times New Roman" pitchFamily="18" charset="0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</a:rPr>
              <a:t>PF</a:t>
            </a:r>
            <a:r>
              <a:rPr kumimoji="1" lang="zh-CN" altLang="en-US" sz="2400" b="1" dirty="0">
                <a:latin typeface="Times New Roman" pitchFamily="18" charset="0"/>
              </a:rPr>
              <a:t>和</a:t>
            </a:r>
            <a:r>
              <a:rPr kumimoji="1" lang="en-US" altLang="zh-CN" sz="2400" b="1" dirty="0">
                <a:latin typeface="Times New Roman" pitchFamily="18" charset="0"/>
              </a:rPr>
              <a:t>SF</a:t>
            </a:r>
            <a:r>
              <a:rPr kumimoji="1" lang="zh-CN" altLang="en-US" sz="2400" b="1" dirty="0">
                <a:latin typeface="Times New Roman" pitchFamily="18" charset="0"/>
              </a:rPr>
              <a:t>反映运算结果，标志</a:t>
            </a:r>
            <a:r>
              <a:rPr kumimoji="1" lang="en-US" altLang="zh-CN" sz="2400" b="1" dirty="0">
                <a:latin typeface="Times New Roman" pitchFamily="18" charset="0"/>
              </a:rPr>
              <a:t>CF</a:t>
            </a:r>
            <a:r>
              <a:rPr kumimoji="1" lang="zh-CN" altLang="en-US" sz="2400" b="1" dirty="0">
                <a:latin typeface="Times New Roman" pitchFamily="18" charset="0"/>
              </a:rPr>
              <a:t>和</a:t>
            </a:r>
            <a:r>
              <a:rPr kumimoji="1" lang="en-US" altLang="zh-CN" sz="2400" b="1" dirty="0">
                <a:latin typeface="Times New Roman" pitchFamily="18" charset="0"/>
              </a:rPr>
              <a:t>OF</a:t>
            </a:r>
            <a:r>
              <a:rPr kumimoji="1" lang="zh-CN" altLang="en-US" sz="2400" b="1" dirty="0">
                <a:latin typeface="Times New Roman" pitchFamily="18" charset="0"/>
              </a:rPr>
              <a:t>被清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测试指令（</a:t>
            </a:r>
            <a:r>
              <a:rPr lang="en-US" altLang="zh-CN" sz="2000" b="1" dirty="0">
                <a:solidFill>
                  <a:srgbClr val="0000FF"/>
                </a:solidFill>
              </a:rPr>
              <a:t>TEST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4797152"/>
            <a:ext cx="38923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83568" y="5323855"/>
            <a:ext cx="7147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AL, BL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EDX, ECX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38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测试指令（</a:t>
            </a:r>
            <a:r>
              <a:rPr lang="en-US" altLang="zh-CN" sz="2000" b="1" dirty="0">
                <a:solidFill>
                  <a:srgbClr val="0000FF"/>
                </a:solidFill>
              </a:rPr>
              <a:t>TEST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7640" y="1772816"/>
            <a:ext cx="38923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1560" y="3604954"/>
            <a:ext cx="714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 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00B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表示二进制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30642" y="2435118"/>
            <a:ext cx="6389630" cy="705850"/>
          </a:xfrm>
          <a:prstGeom prst="wedgeRoundRectCallout">
            <a:avLst>
              <a:gd name="adj1" fmla="val -29023"/>
              <a:gd name="adj2" fmla="val 784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检查</a:t>
            </a:r>
            <a:r>
              <a:rPr lang="en-US" altLang="zh-CN" sz="2000" b="1" dirty="0">
                <a:solidFill>
                  <a:srgbClr val="0000FF"/>
                </a:solidFill>
              </a:rPr>
              <a:t>AL</a:t>
            </a:r>
            <a:r>
              <a:rPr lang="zh-CN" altLang="en-US" sz="2000" b="1" dirty="0">
                <a:solidFill>
                  <a:srgbClr val="0000FF"/>
                </a:solidFill>
              </a:rPr>
              <a:t>中的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2000" b="1" dirty="0">
                <a:solidFill>
                  <a:srgbClr val="0000FF"/>
                </a:solidFill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</a:rPr>
              <a:t>是否有一位为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endParaRPr lang="zh-CN" altLang="en-US" dirty="0"/>
          </a:p>
        </p:txBody>
      </p:sp>
      <p:sp>
        <p:nvSpPr>
          <p:cNvPr id="11" name="圆角矩形标注 10"/>
          <p:cNvSpPr/>
          <p:nvPr/>
        </p:nvSpPr>
        <p:spPr>
          <a:xfrm>
            <a:off x="1403648" y="4359846"/>
            <a:ext cx="4392488" cy="470555"/>
          </a:xfrm>
          <a:prstGeom prst="wedgeRoundRectCallout">
            <a:avLst>
              <a:gd name="adj1" fmla="val -37957"/>
              <a:gd name="adj2" fmla="val -88876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随后，判断标志位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ZF</a:t>
            </a:r>
            <a:endParaRPr lang="zh-CN" altLang="en-US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17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cf312</a:t>
            </a:r>
            <a:r>
              <a:rPr lang="zh-CN" altLang="en-US" sz="2800" b="1" dirty="0">
                <a:solidFill>
                  <a:srgbClr val="0000FF"/>
                </a:solidFill>
              </a:rPr>
              <a:t>（另一个目标代码）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700808"/>
            <a:ext cx="8283575" cy="43867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ebp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ebp, esp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DWORD PTR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xor    eax, eax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z=0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test    cl, 3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测试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位（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 &amp; 3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600"/>
              </a:lnSpc>
              <a:defRPr/>
            </a:pP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   SHORT  LN1cf312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esi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临时保存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esi, DWORD PTR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not    esi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~y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edx, DWORD PTR [ecx-5]    ; x - 5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or      edx, esi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;( x - 5 ) | ~y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esi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je   SHORT  LN2cf312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876256" y="980728"/>
            <a:ext cx="2052228" cy="720080"/>
          </a:xfrm>
          <a:prstGeom prst="wedgeRectCallout">
            <a:avLst>
              <a:gd name="adj1" fmla="val -67114"/>
              <a:gd name="adj2" fmla="val 636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使速度最大化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编译：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13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cf38( int x, int y )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eturn  (x * x + 3) / (168 * y);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91680" y="3068960"/>
            <a:ext cx="741719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ebp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ebp, 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DWORD PTR [ebp+8]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DWORD PTR [ebp+12]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取出参数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imul   eax, eax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x*x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imul   ecx, 168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168*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eax, 3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x*x+3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cdq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符号扩展到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位被除数）</a:t>
            </a:r>
          </a:p>
          <a:p>
            <a:pPr>
              <a:defRPr/>
            </a:pP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idiv   ecx</a:t>
            </a:r>
            <a:r>
              <a:rPr lang="fr-FR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除运算，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及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位被除数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是除数</a:t>
            </a: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07504" y="3068960"/>
            <a:ext cx="1512168" cy="720080"/>
          </a:xfrm>
          <a:prstGeom prst="wedgeRectCallout">
            <a:avLst>
              <a:gd name="adj1" fmla="val 38815"/>
              <a:gd name="adj2" fmla="val 9249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速度最大化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编译：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7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cf312</a:t>
            </a:r>
            <a:r>
              <a:rPr lang="zh-CN" altLang="en-US" sz="2800" b="1" dirty="0">
                <a:solidFill>
                  <a:srgbClr val="0000FF"/>
                </a:solidFill>
              </a:rPr>
              <a:t>（另一个目标代码）</a:t>
            </a:r>
          </a:p>
        </p:txBody>
      </p:sp>
      <p:sp>
        <p:nvSpPr>
          <p:cNvPr id="6" name="矩形 5"/>
          <p:cNvSpPr/>
          <p:nvPr/>
        </p:nvSpPr>
        <p:spPr>
          <a:xfrm>
            <a:off x="608905" y="1850048"/>
            <a:ext cx="8283575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LN1cf312: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xor     ecx, 255</a:t>
            </a:r>
            <a:r>
              <a:rPr lang="fr-F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x ^ 255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ecx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LN2cf312: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ebp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7395970" y="2106434"/>
            <a:ext cx="1512168" cy="720080"/>
          </a:xfrm>
          <a:prstGeom prst="wedgeRectCallout">
            <a:avLst>
              <a:gd name="adj1" fmla="val -67114"/>
              <a:gd name="adj2" fmla="val 636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续前页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2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移位指令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3194" y="1700808"/>
            <a:ext cx="7849246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移动方式</a:t>
            </a:r>
            <a:endParaRPr kumimoji="1"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一般移位指令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循环移位指令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双精度移位指令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移动方向</a:t>
            </a:r>
            <a:endParaRPr kumimoji="1"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左移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右移</a:t>
            </a: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移动位数</a:t>
            </a:r>
            <a:endParaRPr kumimoji="1"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000" b="1" dirty="0">
                <a:latin typeface="Times New Roman" pitchFamily="18" charset="0"/>
              </a:rPr>
              <a:t>位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marL="800100" lvl="1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2000" b="1" dirty="0">
                <a:latin typeface="Times New Roman" pitchFamily="18" charset="0"/>
              </a:rPr>
              <a:t>m</a:t>
            </a:r>
            <a:r>
              <a:rPr kumimoji="1" lang="zh-CN" altLang="en-US" sz="2000" b="1" dirty="0">
                <a:latin typeface="Times New Roman" pitchFamily="18" charset="0"/>
              </a:rPr>
              <a:t>位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1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一般移位指令的助记符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587250" y="2276872"/>
            <a:ext cx="6865070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算术左移指令    </a:t>
            </a:r>
            <a:r>
              <a:rPr kumimoji="1" lang="en-US" altLang="zh-CN" sz="2000" b="1" dirty="0">
                <a:latin typeface="Times New Roman" pitchFamily="18" charset="0"/>
              </a:rPr>
              <a:t>SAL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000" b="1" dirty="0">
                <a:latin typeface="Times New Roman" pitchFamily="18" charset="0"/>
              </a:rPr>
              <a:t>hift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000" b="1" dirty="0">
                <a:latin typeface="Times New Roman" pitchFamily="18" charset="0"/>
              </a:rPr>
              <a:t>rithmetic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kumimoji="1" lang="en-US" altLang="zh-CN" sz="2000" b="1" dirty="0">
                <a:latin typeface="Times New Roman" pitchFamily="18" charset="0"/>
              </a:rPr>
              <a:t>eft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逻辑左移指令    </a:t>
            </a:r>
            <a:r>
              <a:rPr kumimoji="1" lang="en-US" altLang="zh-CN" sz="2000" b="1" dirty="0">
                <a:latin typeface="Times New Roman" pitchFamily="18" charset="0"/>
              </a:rPr>
              <a:t>SHL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SH</a:t>
            </a:r>
            <a:r>
              <a:rPr kumimoji="1" lang="en-US" altLang="zh-CN" sz="2000" b="1" dirty="0" err="1">
                <a:latin typeface="Times New Roman" pitchFamily="18" charset="0"/>
              </a:rPr>
              <a:t>ift</a:t>
            </a:r>
            <a:r>
              <a:rPr kumimoji="1" lang="en-US" altLang="zh-CN" sz="2000" b="1" dirty="0">
                <a:latin typeface="Times New Roman" pitchFamily="18" charset="0"/>
              </a:rPr>
              <a:t> logic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kumimoji="1" lang="en-US" altLang="zh-CN" sz="2000" b="1" dirty="0">
                <a:latin typeface="Times New Roman" pitchFamily="18" charset="0"/>
              </a:rPr>
              <a:t>eft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算术右移指令    </a:t>
            </a:r>
            <a:r>
              <a:rPr kumimoji="1" lang="en-US" altLang="zh-CN" sz="2000" b="1" dirty="0">
                <a:latin typeface="Times New Roman" pitchFamily="18" charset="0"/>
              </a:rPr>
              <a:t>SAR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</a:t>
            </a:r>
            <a:r>
              <a:rPr kumimoji="1" lang="en-US" altLang="zh-CN" sz="2000" b="1" dirty="0">
                <a:latin typeface="Times New Roman" pitchFamily="18" charset="0"/>
              </a:rPr>
              <a:t>hift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  <a:r>
              <a:rPr kumimoji="1" lang="en-US" altLang="zh-CN" sz="2000" b="1" dirty="0">
                <a:latin typeface="Times New Roman" pitchFamily="18" charset="0"/>
              </a:rPr>
              <a:t>rithmetic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b="1" dirty="0">
                <a:latin typeface="Times New Roman" pitchFamily="18" charset="0"/>
              </a:rPr>
              <a:t>ight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逻辑右移指令    </a:t>
            </a:r>
            <a:r>
              <a:rPr kumimoji="1" lang="en-US" altLang="zh-CN" sz="2000" b="1" dirty="0">
                <a:latin typeface="Times New Roman" pitchFamily="18" charset="0"/>
              </a:rPr>
              <a:t>SHR</a:t>
            </a:r>
            <a:r>
              <a:rPr kumimoji="1" lang="zh-CN" altLang="en-US" sz="2000" b="1" dirty="0">
                <a:latin typeface="Times New Roman" pitchFamily="18" charset="0"/>
              </a:rPr>
              <a:t>（</a:t>
            </a:r>
            <a:r>
              <a:rPr kumimoji="1"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SH</a:t>
            </a:r>
            <a:r>
              <a:rPr kumimoji="1" lang="en-US" altLang="zh-CN" sz="2000" b="1" dirty="0" err="1">
                <a:latin typeface="Times New Roman" pitchFamily="18" charset="0"/>
              </a:rPr>
              <a:t>ift</a:t>
            </a:r>
            <a:r>
              <a:rPr kumimoji="1" lang="en-US" altLang="zh-CN" sz="2000" b="1" dirty="0">
                <a:latin typeface="Times New Roman" pitchFamily="18" charset="0"/>
              </a:rPr>
              <a:t> logic 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b="1" dirty="0">
                <a:latin typeface="Times New Roman" pitchFamily="18" charset="0"/>
              </a:rPr>
              <a:t>ight</a:t>
            </a:r>
            <a:r>
              <a:rPr kumimoji="1" lang="zh-CN" altLang="en-US" sz="20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一般移位指令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6444581" y="2302877"/>
            <a:ext cx="2088232" cy="1020596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相同：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算术左移</a:t>
            </a:r>
            <a:r>
              <a:rPr lang="en-US" altLang="zh-CN" b="1" dirty="0">
                <a:solidFill>
                  <a:srgbClr val="0000FF"/>
                </a:solidFill>
              </a:rPr>
              <a:t>SAL</a:t>
            </a:r>
          </a:p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逻辑左移</a:t>
            </a:r>
            <a:r>
              <a:rPr lang="en-US" altLang="zh-CN" b="1" dirty="0">
                <a:solidFill>
                  <a:srgbClr val="0000FF"/>
                </a:solidFill>
              </a:rPr>
              <a:t>SHL</a:t>
            </a:r>
          </a:p>
        </p:txBody>
      </p:sp>
    </p:spTree>
    <p:extLst>
      <p:ext uri="{BB962C8B-B14F-4D97-AF65-F5344CB8AC3E}">
        <p14:creationId xmlns:p14="http://schemas.microsoft.com/office/powerpoint/2010/main" val="327339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一般移位指令的格式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2" y="2265277"/>
            <a:ext cx="5712496" cy="19902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SAL   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lnSpc>
                <a:spcPts val="28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SHL   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lnSpc>
                <a:spcPts val="28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SAR   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count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ts val="28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SHR   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587250" y="4581128"/>
            <a:ext cx="7849246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000" b="1" dirty="0">
                <a:latin typeface="Times New Roman" pitchFamily="18" charset="0"/>
              </a:rPr>
              <a:t>可以是通用寄存器或存储器单元，尺寸可以是字节、字或者双字。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2000" b="1" dirty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表示移位的位数，可以是一个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位立即数，可以是寄存器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。寄存器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表示移位数由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的值决定。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通过截取</a:t>
            </a:r>
            <a:r>
              <a:rPr kumimoji="1" lang="en-US" altLang="zh-CN" sz="2000" b="1" dirty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的低</a:t>
            </a:r>
            <a:r>
              <a:rPr kumimoji="1" lang="en-US" altLang="zh-CN" sz="2000" b="1" dirty="0">
                <a:latin typeface="Times New Roman" pitchFamily="18" charset="0"/>
              </a:rPr>
              <a:t>5</a:t>
            </a:r>
            <a:r>
              <a:rPr kumimoji="1" lang="zh-CN" altLang="en-US" sz="2000" b="1" dirty="0">
                <a:latin typeface="Times New Roman" pitchFamily="18" charset="0"/>
              </a:rPr>
              <a:t>位，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实际的移位数被限于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到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31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之间</a:t>
            </a:r>
            <a:r>
              <a:rPr kumimoji="1" lang="zh-CN" altLang="en-US" sz="20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一般移位指令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6804248" y="2253609"/>
            <a:ext cx="2088232" cy="1020596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相同：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算术左移</a:t>
            </a:r>
            <a:r>
              <a:rPr lang="en-US" altLang="zh-CN" b="1" dirty="0">
                <a:solidFill>
                  <a:srgbClr val="0000FF"/>
                </a:solidFill>
              </a:rPr>
              <a:t>SAL</a:t>
            </a:r>
          </a:p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逻辑左移</a:t>
            </a:r>
            <a:r>
              <a:rPr lang="en-US" altLang="zh-CN" b="1" dirty="0">
                <a:solidFill>
                  <a:srgbClr val="0000FF"/>
                </a:solidFill>
              </a:rPr>
              <a:t>SHL</a:t>
            </a:r>
          </a:p>
        </p:txBody>
      </p:sp>
    </p:spTree>
    <p:extLst>
      <p:ext uri="{BB962C8B-B14F-4D97-AF65-F5344CB8AC3E}">
        <p14:creationId xmlns:p14="http://schemas.microsoft.com/office/powerpoint/2010/main" val="44376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一般移位指令的执行示意图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一般移位指令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39612"/>
              </p:ext>
            </p:extLst>
          </p:nvPr>
        </p:nvGraphicFramePr>
        <p:xfrm>
          <a:off x="1403648" y="2276872"/>
          <a:ext cx="4599930" cy="3854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76040" imgH="3250692" progId="Visio.Drawing.11">
                  <p:embed/>
                </p:oleObj>
              </mc:Choice>
              <mc:Fallback>
                <p:oleObj name="Visio" r:id="rId3" imgW="3876040" imgH="3250692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76872"/>
                        <a:ext cx="4599930" cy="38546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6660232" y="2219240"/>
            <a:ext cx="2088232" cy="1020596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相同：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算术左移</a:t>
            </a:r>
            <a:r>
              <a:rPr lang="en-US" altLang="zh-CN" b="1" dirty="0">
                <a:solidFill>
                  <a:srgbClr val="0000FF"/>
                </a:solidFill>
              </a:rPr>
              <a:t>SAL</a:t>
            </a:r>
          </a:p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逻辑左移</a:t>
            </a:r>
            <a:r>
              <a:rPr lang="en-US" altLang="zh-CN" b="1" dirty="0">
                <a:solidFill>
                  <a:srgbClr val="0000FF"/>
                </a:solidFill>
              </a:rPr>
              <a:t>SHL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6588224" y="3717032"/>
            <a:ext cx="2088232" cy="576064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算术右移</a:t>
            </a:r>
            <a:r>
              <a:rPr lang="en-US" altLang="zh-CN" b="1" dirty="0">
                <a:solidFill>
                  <a:srgbClr val="0000FF"/>
                </a:solidFill>
              </a:rPr>
              <a:t>SAR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6588224" y="5085184"/>
            <a:ext cx="2088232" cy="576064"/>
          </a:xfrm>
          <a:prstGeom prst="wedgeRectCallout">
            <a:avLst>
              <a:gd name="adj1" fmla="val -63237"/>
              <a:gd name="adj2" fmla="val -753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逻辑右移</a:t>
            </a:r>
            <a:r>
              <a:rPr lang="en-US" altLang="zh-CN" b="1" dirty="0">
                <a:solidFill>
                  <a:srgbClr val="0000FF"/>
                </a:solidFill>
              </a:rPr>
              <a:t>SHR</a:t>
            </a:r>
          </a:p>
        </p:txBody>
      </p:sp>
      <p:sp>
        <p:nvSpPr>
          <p:cNvPr id="12" name="矩形标注 9">
            <a:extLst>
              <a:ext uri="{FF2B5EF4-FFF2-40B4-BE49-F238E27FC236}">
                <a16:creationId xmlns:a16="http://schemas.microsoft.com/office/drawing/2014/main" id="{B20F29E7-FC4B-4A7A-8E16-278127CA3C89}"/>
              </a:ext>
            </a:extLst>
          </p:cNvPr>
          <p:cNvSpPr/>
          <p:nvPr/>
        </p:nvSpPr>
        <p:spPr>
          <a:xfrm>
            <a:off x="251520" y="4372358"/>
            <a:ext cx="2583036" cy="532806"/>
          </a:xfrm>
          <a:prstGeom prst="wedgeRectCallout">
            <a:avLst>
              <a:gd name="adj1" fmla="val 30774"/>
              <a:gd name="adj2" fmla="val -9987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sz="1400" b="1" dirty="0">
                <a:solidFill>
                  <a:srgbClr val="0000FF"/>
                </a:solidFill>
              </a:rPr>
              <a:t>注意：没有在后面插入其他数</a:t>
            </a:r>
            <a:endParaRPr lang="en-US" altLang="zh-CN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6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26846" y="2420888"/>
            <a:ext cx="822602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EBX, 7400EF9CH    ;EBX=7400EF9CH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EBX, 0            ;EBX=7400EF9CH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CF=0,SF=0,ZF=0,PF=1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EBX, 1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;EBX=E801DF38H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CF=0,SF=1,ZF=0,PF=0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CL, 3             ;CL=3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EBX, CL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;EBX=400EF9C0H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CF=1,SF=0,ZF=0,PF=1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EBX, 16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;EBX=F9C00000H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CF=0,SF=1,ZF=0,PF=1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EBX, 12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;EBX=00000000H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CF=0,SF=0,ZF=1,PF=1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算术左移或逻辑左移指令</a:t>
            </a:r>
            <a:r>
              <a:rPr kumimoji="1" lang="en-US" altLang="zh-CN" sz="2400" b="1" dirty="0">
                <a:latin typeface="Times New Roman" pitchFamily="18" charset="0"/>
              </a:rPr>
              <a:t>SAL/SHL</a:t>
            </a:r>
            <a:r>
              <a:rPr kumimoji="1" lang="zh-CN" altLang="en-US" sz="2400" b="1" dirty="0">
                <a:latin typeface="Times New Roman" pitchFamily="18" charset="0"/>
              </a:rPr>
              <a:t>的示例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一般移位指令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630642" y="5445224"/>
            <a:ext cx="6389630" cy="705850"/>
          </a:xfrm>
          <a:prstGeom prst="wedgeRoundRectCallout">
            <a:avLst>
              <a:gd name="adj1" fmla="val -9739"/>
              <a:gd name="adj2" fmla="val -7683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观察被移位寄存器；观察状态标志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36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26846" y="3194154"/>
            <a:ext cx="822602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AH, AH            ;AH=0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AX, 1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;2*X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BX, AX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暂存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2*X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AX, 2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;8*X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AX, BX            ;8*X+2*X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算术左移或逻辑左移指令</a:t>
            </a:r>
            <a:r>
              <a:rPr kumimoji="1" lang="en-US" altLang="zh-CN" sz="2400" b="1" dirty="0">
                <a:latin typeface="Times New Roman" pitchFamily="18" charset="0"/>
              </a:rPr>
              <a:t>SAL/SHL</a:t>
            </a:r>
            <a:r>
              <a:rPr kumimoji="1" lang="zh-CN" altLang="en-US" sz="2400" b="1" dirty="0">
                <a:latin typeface="Times New Roman" pitchFamily="18" charset="0"/>
              </a:rPr>
              <a:t>的示例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一般移位指令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626846" y="5445224"/>
            <a:ext cx="4752528" cy="705850"/>
          </a:xfrm>
          <a:prstGeom prst="wedgeRoundRectCallout">
            <a:avLst>
              <a:gd name="adj1" fmla="val -5987"/>
              <a:gd name="adj2" fmla="val -91531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算术（逻辑）左移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位，相当于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乘以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30642" y="2291102"/>
            <a:ext cx="7109710" cy="705850"/>
          </a:xfrm>
          <a:prstGeom prst="wedgeRoundRectCallout">
            <a:avLst>
              <a:gd name="adj1" fmla="val -29023"/>
              <a:gd name="adj2" fmla="val 784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实现把寄存器</a:t>
            </a:r>
            <a:r>
              <a:rPr lang="en-US" altLang="zh-CN" sz="2000" b="1" dirty="0">
                <a:solidFill>
                  <a:srgbClr val="0000FF"/>
                </a:solidFill>
              </a:rPr>
              <a:t>AL</a:t>
            </a:r>
            <a:r>
              <a:rPr lang="zh-CN" altLang="en-US" sz="2000" b="1" dirty="0">
                <a:solidFill>
                  <a:srgbClr val="0000FF"/>
                </a:solidFill>
              </a:rPr>
              <a:t>中的内容（设为无符号数）乘以</a:t>
            </a:r>
            <a:r>
              <a:rPr lang="en-US" altLang="zh-CN" sz="2000" b="1" dirty="0">
                <a:solidFill>
                  <a:srgbClr val="0000FF"/>
                </a:solidFill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9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26846" y="2420888"/>
            <a:ext cx="822602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DX, 82C3H         ;DX=82C3H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SAR   DX, 1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;DX=C161H,CF=1,SF=1,ZF=0,PF=0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CL, 3             ;CL=3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SAR   DX, CL            ;DX=F82CH,CF=0,SF=1,ZF=0,PF=0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SAR   DX, 4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;DX=FF82H,CF=1,SF=1,ZF=0,PF=1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算术右移指令</a:t>
            </a:r>
            <a:r>
              <a:rPr kumimoji="1" lang="en-US" altLang="zh-CN" sz="2400" b="1" dirty="0">
                <a:latin typeface="Times New Roman" pitchFamily="18" charset="0"/>
              </a:rPr>
              <a:t>SAR</a:t>
            </a:r>
            <a:r>
              <a:rPr kumimoji="1" lang="zh-CN" altLang="en-US" sz="2400" b="1" dirty="0">
                <a:latin typeface="Times New Roman" pitchFamily="18" charset="0"/>
              </a:rPr>
              <a:t>的示例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一般移位指令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26846" y="5445224"/>
            <a:ext cx="4752528" cy="705850"/>
          </a:xfrm>
          <a:prstGeom prst="wedgeRoundRectCallout">
            <a:avLst>
              <a:gd name="adj1" fmla="val -5987"/>
              <a:gd name="adj2" fmla="val -91531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算术右移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位，相当于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有符号数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除以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119797" y="4653136"/>
            <a:ext cx="4733073" cy="705850"/>
          </a:xfrm>
          <a:prstGeom prst="wedgeRoundRectCallout">
            <a:avLst>
              <a:gd name="adj1" fmla="val -32484"/>
              <a:gd name="adj2" fmla="val -7958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观察被移位寄存器；观察状态标志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475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11560" y="2420888"/>
            <a:ext cx="768957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DX, 82C3H         ;DX=82C3H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DX, 1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;DX=4161H,CF=1,SF=0,ZF=0,PF=0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CL, 3             ;CL=3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DX, CL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;DX=082CH,CF=0,SF=0,ZF=0,PF=0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DX, 12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;DX=0000H,CF=1,SF=0,ZF=1,PF=1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39552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逻辑右移指令</a:t>
            </a:r>
            <a:r>
              <a:rPr kumimoji="1" lang="en-US" altLang="zh-CN" sz="2400" b="1" dirty="0">
                <a:latin typeface="Times New Roman" pitchFamily="18" charset="0"/>
              </a:rPr>
              <a:t>SHR</a:t>
            </a:r>
            <a:r>
              <a:rPr kumimoji="1" lang="zh-CN" altLang="en-US" sz="2400" b="1" dirty="0">
                <a:latin typeface="Times New Roman" pitchFamily="18" charset="0"/>
              </a:rPr>
              <a:t>的示例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一般移位指令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26846" y="5445224"/>
            <a:ext cx="4752528" cy="705850"/>
          </a:xfrm>
          <a:prstGeom prst="wedgeRoundRectCallout">
            <a:avLst>
              <a:gd name="adj1" fmla="val -5987"/>
              <a:gd name="adj2" fmla="val -91531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逻辑右移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位，相当于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无符号数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除以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119797" y="4653136"/>
            <a:ext cx="4733073" cy="705850"/>
          </a:xfrm>
          <a:prstGeom prst="wedgeRoundRectCallout">
            <a:avLst>
              <a:gd name="adj1" fmla="val -32484"/>
              <a:gd name="adj2" fmla="val -7958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观察被移位寄存器；观察状态标志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18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cf313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068960"/>
            <a:ext cx="828357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cf313( unsigned x,  unsigned y 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( x &lt;&lt; 2 ) - ( y &gt;&gt; 4 ) - ( x / 32)  - ( y * 8 );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940152" y="2132856"/>
            <a:ext cx="1656184" cy="792088"/>
          </a:xfrm>
          <a:prstGeom prst="wedgeRectCallout">
            <a:avLst>
              <a:gd name="adj1" fmla="val -60509"/>
              <a:gd name="adj2" fmla="val 5390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无符号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整型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952511"/>
            <a:ext cx="4752528" cy="705850"/>
          </a:xfrm>
          <a:prstGeom prst="wedgeRoundRectCallout">
            <a:avLst>
              <a:gd name="adj1" fmla="val -1620"/>
              <a:gd name="adj2" fmla="val 720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演示移位指令的使用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7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MUL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MUL    OPRD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83568" y="2924944"/>
            <a:ext cx="7849246" cy="319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指令实现两个无符号操作数的乘法运算。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dirty="0">
                <a:latin typeface="Times New Roman" pitchFamily="18" charset="0"/>
              </a:rPr>
              <a:t>乘数是</a:t>
            </a:r>
            <a:r>
              <a:rPr kumimoji="1" lang="en-US" altLang="zh-CN" sz="2000" dirty="0">
                <a:latin typeface="Times New Roman" pitchFamily="18" charset="0"/>
              </a:rPr>
              <a:t>OPRD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被乘数位于</a:t>
            </a:r>
            <a:r>
              <a:rPr kumimoji="1"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AL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AX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或</a:t>
            </a:r>
            <a:r>
              <a:rPr kumimoji="1"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EAX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中</a:t>
            </a:r>
            <a:r>
              <a:rPr kumimoji="1" lang="zh-CN" altLang="en-US" sz="2400" dirty="0">
                <a:latin typeface="Times New Roman" pitchFamily="18" charset="0"/>
              </a:rPr>
              <a:t>（由</a:t>
            </a:r>
            <a:r>
              <a:rPr kumimoji="1" lang="en-US" altLang="zh-CN" sz="2000" dirty="0">
                <a:latin typeface="Times New Roman" pitchFamily="18" charset="0"/>
              </a:rPr>
              <a:t>OPRD</a:t>
            </a:r>
            <a:r>
              <a:rPr kumimoji="1" lang="zh-CN" altLang="en-US" sz="2400" dirty="0">
                <a:latin typeface="Times New Roman" pitchFamily="18" charset="0"/>
              </a:rPr>
              <a:t>的尺寸决定，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乘数和被乘数的尺寸一致</a:t>
            </a:r>
            <a:r>
              <a:rPr kumimoji="1" lang="zh-CN" altLang="en-US" sz="2400" dirty="0">
                <a:latin typeface="Times New Roman" pitchFamily="18" charset="0"/>
              </a:rPr>
              <a:t>）。</a:t>
            </a:r>
            <a:endParaRPr kumimoji="1" lang="en-US" altLang="zh-CN" sz="2400" dirty="0">
              <a:latin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dirty="0">
                <a:latin typeface="Times New Roman" pitchFamily="18" charset="0"/>
              </a:rPr>
              <a:t>乘积尺寸翻倍：</a:t>
            </a:r>
            <a:r>
              <a:rPr kumimoji="1" lang="en-US" altLang="zh-CN" sz="2000" dirty="0">
                <a:latin typeface="Times New Roman" pitchFamily="18" charset="0"/>
              </a:rPr>
              <a:t>16</a:t>
            </a:r>
            <a:r>
              <a:rPr kumimoji="1" lang="zh-CN" altLang="en-US" sz="2400" dirty="0">
                <a:latin typeface="Times New Roman" pitchFamily="18" charset="0"/>
              </a:rPr>
              <a:t>位乘积送到</a:t>
            </a:r>
            <a:r>
              <a:rPr kumimoji="1" lang="en-US" altLang="zh-CN" sz="2000" dirty="0">
                <a:latin typeface="Times New Roman" pitchFamily="18" charset="0"/>
              </a:rPr>
              <a:t>AX</a:t>
            </a:r>
            <a:r>
              <a:rPr kumimoji="1" lang="zh-CN" altLang="en-US" sz="2400" dirty="0">
                <a:latin typeface="Times New Roman" pitchFamily="18" charset="0"/>
              </a:rPr>
              <a:t>；</a:t>
            </a:r>
            <a:r>
              <a:rPr kumimoji="1" lang="en-US" altLang="zh-CN" sz="2000" dirty="0">
                <a:latin typeface="Times New Roman" pitchFamily="18" charset="0"/>
              </a:rPr>
              <a:t>32</a:t>
            </a:r>
            <a:r>
              <a:rPr kumimoji="1" lang="zh-CN" altLang="en-US" sz="2400" dirty="0">
                <a:latin typeface="Times New Roman" pitchFamily="18" charset="0"/>
              </a:rPr>
              <a:t>位乘积送</a:t>
            </a:r>
            <a:r>
              <a:rPr kumimoji="1" lang="en-US" altLang="zh-CN" sz="2000" dirty="0">
                <a:latin typeface="Times New Roman" pitchFamily="18" charset="0"/>
              </a:rPr>
              <a:t>DX:AX</a:t>
            </a:r>
            <a:r>
              <a:rPr kumimoji="1" lang="zh-CN" altLang="en-US" sz="2400" dirty="0">
                <a:latin typeface="Times New Roman" pitchFamily="18" charset="0"/>
              </a:rPr>
              <a:t>；</a:t>
            </a:r>
            <a:r>
              <a:rPr kumimoji="1" lang="en-US" altLang="zh-CN" sz="2000" dirty="0">
                <a:latin typeface="Times New Roman" pitchFamily="18" charset="0"/>
              </a:rPr>
              <a:t>64</a:t>
            </a:r>
            <a:r>
              <a:rPr kumimoji="1" lang="zh-CN" altLang="en-US" sz="2400" dirty="0">
                <a:latin typeface="Times New Roman" pitchFamily="18" charset="0"/>
              </a:rPr>
              <a:t>位乘积送</a:t>
            </a:r>
            <a:r>
              <a:rPr kumimoji="1" lang="en-US" altLang="zh-CN" sz="2000" dirty="0">
                <a:latin typeface="Times New Roman" pitchFamily="18" charset="0"/>
              </a:rPr>
              <a:t>EDX:EAX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可以通用寄存器，可以存储单元，但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不能是立即数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无符号数乘法指令（</a:t>
            </a:r>
            <a:r>
              <a:rPr lang="en-US" altLang="zh-CN" sz="2000" b="1" dirty="0">
                <a:solidFill>
                  <a:srgbClr val="0000FF"/>
                </a:solidFill>
              </a:rPr>
              <a:t>unsigned </a:t>
            </a:r>
            <a:r>
              <a:rPr lang="en-US" altLang="zh-CN" sz="2400" b="1" dirty="0" err="1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>
                <a:solidFill>
                  <a:srgbClr val="0000FF"/>
                </a:solidFill>
              </a:rPr>
              <a:t>tiply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8962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cf313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1556792"/>
            <a:ext cx="741682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ebp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ebp, esp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DWORD PTR [ebp+8]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shl     eax, 2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向左移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DWORD PTR [ebp+12]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shr     ecx, 4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向右移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eax, ecx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edx, DWORD PTR [ebp+8]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shr     edx, 5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无符号整数除以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eax, edx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DWORD PTR [ebp+12]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取得参数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shl     ecx, 3</a:t>
            </a:r>
            <a:r>
              <a:rPr lang="fr-F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乘以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eax, ecx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返回结在</a:t>
            </a: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ebp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600"/>
              </a:lnSpc>
              <a:defRPr/>
            </a:pPr>
            <a:r>
              <a:rPr lang="fr-F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052736"/>
            <a:ext cx="4752528" cy="864096"/>
          </a:xfrm>
          <a:prstGeom prst="wedgeRoundRectCallout">
            <a:avLst>
              <a:gd name="adj1" fmla="val -38149"/>
              <a:gd name="adj2" fmla="val 7951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禁止优化  编译</a:t>
            </a:r>
            <a:r>
              <a:rPr lang="en-US" altLang="zh-CN" sz="2000" b="1" dirty="0">
                <a:solidFill>
                  <a:srgbClr val="0000FF"/>
                </a:solidFill>
              </a:rPr>
              <a:t>cf313 </a:t>
            </a:r>
            <a:r>
              <a:rPr lang="zh-CN" altLang="en-US" sz="2000" b="1" dirty="0">
                <a:solidFill>
                  <a:srgbClr val="0000FF"/>
                </a:solidFill>
              </a:rPr>
              <a:t>所得，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目标代码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4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循环移位指令的助记符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587250" y="2276872"/>
            <a:ext cx="765715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dirty="0">
                <a:latin typeface="Times New Roman" pitchFamily="18" charset="0"/>
              </a:rPr>
              <a:t>左循环移位指令    </a:t>
            </a:r>
            <a:r>
              <a:rPr kumimoji="1" lang="en-US" altLang="zh-CN" sz="2000" dirty="0">
                <a:latin typeface="Times New Roman" pitchFamily="18" charset="0"/>
              </a:rPr>
              <a:t>ROL</a:t>
            </a:r>
            <a:r>
              <a:rPr kumimoji="1" lang="zh-CN" altLang="en-US" sz="2000" dirty="0">
                <a:latin typeface="Times New Roman" pitchFamily="18" charset="0"/>
              </a:rPr>
              <a:t>（</a:t>
            </a:r>
            <a:r>
              <a:rPr kumimoji="1" lang="en-US" altLang="zh-CN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RO</a:t>
            </a:r>
            <a:r>
              <a:rPr kumimoji="1" lang="en-US" altLang="zh-CN" sz="2000" dirty="0" err="1">
                <a:latin typeface="Times New Roman" pitchFamily="18" charset="0"/>
              </a:rPr>
              <a:t>tate</a:t>
            </a:r>
            <a:r>
              <a:rPr kumimoji="1" lang="en-US" altLang="zh-CN" sz="2000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kumimoji="1" lang="en-US" altLang="zh-CN" sz="2000" dirty="0">
                <a:latin typeface="Times New Roman" pitchFamily="18" charset="0"/>
              </a:rPr>
              <a:t>eft</a:t>
            </a:r>
            <a:r>
              <a:rPr kumimoji="1" lang="zh-CN" altLang="en-US" sz="2000" dirty="0">
                <a:latin typeface="Times New Roman" pitchFamily="18" charset="0"/>
              </a:rPr>
              <a:t>）</a:t>
            </a:r>
            <a:endParaRPr kumimoji="1" lang="en-US" altLang="zh-CN" sz="2000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dirty="0">
                <a:latin typeface="Times New Roman" pitchFamily="18" charset="0"/>
              </a:rPr>
              <a:t>右循环移位指令    </a:t>
            </a:r>
            <a:r>
              <a:rPr kumimoji="1" lang="en-US" altLang="zh-CN" sz="2000" dirty="0">
                <a:latin typeface="Times New Roman" pitchFamily="18" charset="0"/>
              </a:rPr>
              <a:t>ROR</a:t>
            </a:r>
            <a:r>
              <a:rPr kumimoji="1" lang="zh-CN" altLang="en-US" sz="2000" dirty="0">
                <a:latin typeface="Times New Roman" pitchFamily="18" charset="0"/>
              </a:rPr>
              <a:t>（</a:t>
            </a:r>
            <a:r>
              <a:rPr kumimoji="1" lang="en-US" altLang="zh-CN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RO</a:t>
            </a:r>
            <a:r>
              <a:rPr kumimoji="1" lang="en-US" altLang="zh-CN" sz="2000" dirty="0" err="1">
                <a:latin typeface="Times New Roman" pitchFamily="18" charset="0"/>
              </a:rPr>
              <a:t>tate</a:t>
            </a:r>
            <a:r>
              <a:rPr kumimoji="1" lang="en-US" altLang="zh-CN" sz="2000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dirty="0">
                <a:latin typeface="Times New Roman" pitchFamily="18" charset="0"/>
              </a:rPr>
              <a:t>ight</a:t>
            </a:r>
            <a:r>
              <a:rPr kumimoji="1" lang="zh-CN" altLang="en-US" sz="2000" dirty="0">
                <a:latin typeface="Times New Roman" pitchFamily="18" charset="0"/>
              </a:rPr>
              <a:t>）</a:t>
            </a:r>
            <a:endParaRPr kumimoji="1" lang="en-US" altLang="zh-CN" sz="2000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dirty="0">
                <a:latin typeface="Times New Roman" pitchFamily="18" charset="0"/>
              </a:rPr>
              <a:t>带进位左循环移位指令    </a:t>
            </a:r>
            <a:r>
              <a:rPr kumimoji="1" lang="en-US" altLang="zh-CN" sz="2000" dirty="0">
                <a:latin typeface="Times New Roman" pitchFamily="18" charset="0"/>
              </a:rPr>
              <a:t>RCL</a:t>
            </a:r>
            <a:r>
              <a:rPr kumimoji="1" lang="zh-CN" altLang="en-US" sz="2000" dirty="0">
                <a:latin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dirty="0">
                <a:latin typeface="Times New Roman" pitchFamily="18" charset="0"/>
              </a:rPr>
              <a:t>otate </a:t>
            </a:r>
            <a:r>
              <a:rPr kumimoji="1"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</a:t>
            </a:r>
            <a:r>
              <a:rPr kumimoji="1" lang="en-US" altLang="zh-CN" sz="2000" dirty="0">
                <a:latin typeface="Times New Roman" pitchFamily="18" charset="0"/>
              </a:rPr>
              <a:t>eft through </a:t>
            </a:r>
            <a:r>
              <a:rPr kumimoji="1"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kumimoji="1" lang="en-US" altLang="zh-CN" sz="2000" dirty="0">
                <a:latin typeface="Times New Roman" pitchFamily="18" charset="0"/>
              </a:rPr>
              <a:t>F</a:t>
            </a:r>
            <a:r>
              <a:rPr kumimoji="1" lang="zh-CN" altLang="en-US" sz="2000" dirty="0">
                <a:latin typeface="Times New Roman" pitchFamily="18" charset="0"/>
              </a:rPr>
              <a:t>）</a:t>
            </a:r>
            <a:endParaRPr kumimoji="1" lang="en-US" altLang="zh-CN" sz="2000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dirty="0">
                <a:latin typeface="Times New Roman" pitchFamily="18" charset="0"/>
              </a:rPr>
              <a:t>带进位右循环移位指令    </a:t>
            </a:r>
            <a:r>
              <a:rPr kumimoji="1" lang="en-US" altLang="zh-CN" sz="2000" dirty="0">
                <a:latin typeface="Times New Roman" pitchFamily="18" charset="0"/>
              </a:rPr>
              <a:t>RCR</a:t>
            </a:r>
            <a:r>
              <a:rPr kumimoji="1" lang="zh-CN" altLang="en-US" sz="2000" dirty="0">
                <a:latin typeface="Times New Roman" pitchFamily="18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dirty="0">
                <a:latin typeface="Times New Roman" pitchFamily="18" charset="0"/>
              </a:rPr>
              <a:t>otate </a:t>
            </a:r>
            <a:r>
              <a:rPr kumimoji="1"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</a:t>
            </a:r>
            <a:r>
              <a:rPr kumimoji="1" lang="en-US" altLang="zh-CN" sz="2000" dirty="0">
                <a:latin typeface="Times New Roman" pitchFamily="18" charset="0"/>
              </a:rPr>
              <a:t>ight through </a:t>
            </a:r>
            <a:r>
              <a:rPr kumimoji="1"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  <a:r>
              <a:rPr kumimoji="1" lang="en-US" altLang="zh-CN" sz="2000" dirty="0">
                <a:latin typeface="Times New Roman" pitchFamily="18" charset="0"/>
              </a:rPr>
              <a:t>F</a:t>
            </a:r>
            <a:r>
              <a:rPr kumimoji="1" lang="zh-CN" altLang="en-US" sz="2000" dirty="0">
                <a:latin typeface="Times New Roman" pitchFamily="18" charset="0"/>
              </a:rPr>
              <a:t>）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循环移位指令</a:t>
            </a:r>
          </a:p>
        </p:txBody>
      </p:sp>
    </p:spTree>
    <p:extLst>
      <p:ext uri="{BB962C8B-B14F-4D97-AF65-F5344CB8AC3E}">
        <p14:creationId xmlns:p14="http://schemas.microsoft.com/office/powerpoint/2010/main" val="221681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循环移位指令的格式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2" y="2265277"/>
            <a:ext cx="5712496" cy="21954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ROL   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ROR   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RCL   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count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RCR   OPRD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587250" y="4581416"/>
            <a:ext cx="7849246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000" b="1" dirty="0">
                <a:latin typeface="Times New Roman" pitchFamily="18" charset="0"/>
              </a:rPr>
              <a:t>可以是通用寄存器或存储器单元，尺寸可以是字节、字或者双字。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2000" b="1" dirty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表示移位的位数，可以是一个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位立即数，可以是寄存器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。寄存器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表示移位数由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的值决定。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通过截取</a:t>
            </a:r>
            <a:r>
              <a:rPr kumimoji="1" lang="en-US" altLang="zh-CN" sz="2000" b="1" dirty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的低</a:t>
            </a:r>
            <a:r>
              <a:rPr kumimoji="1" lang="en-US" altLang="zh-CN" sz="2000" b="1" dirty="0">
                <a:latin typeface="Times New Roman" pitchFamily="18" charset="0"/>
              </a:rPr>
              <a:t>5</a:t>
            </a:r>
            <a:r>
              <a:rPr kumimoji="1" lang="zh-CN" altLang="en-US" sz="2000" b="1" dirty="0">
                <a:latin typeface="Times New Roman" pitchFamily="18" charset="0"/>
              </a:rPr>
              <a:t>位，实际的移位数被限于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000" b="1" dirty="0">
                <a:latin typeface="Times New Roman" pitchFamily="18" charset="0"/>
              </a:rPr>
              <a:t>到</a:t>
            </a:r>
            <a:r>
              <a:rPr kumimoji="1" lang="en-US" altLang="zh-CN" sz="2000" b="1" dirty="0">
                <a:latin typeface="Times New Roman" pitchFamily="18" charset="0"/>
              </a:rPr>
              <a:t>31</a:t>
            </a:r>
            <a:r>
              <a:rPr kumimoji="1" lang="zh-CN" altLang="en-US" sz="2000" b="1" dirty="0">
                <a:latin typeface="Times New Roman" pitchFamily="18" charset="0"/>
              </a:rPr>
              <a:t>之间。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循环移位指令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593421" y="3212976"/>
            <a:ext cx="2448272" cy="936104"/>
          </a:xfrm>
          <a:prstGeom prst="wedgeRoundRectCallout">
            <a:avLst>
              <a:gd name="adj1" fmla="val -35823"/>
              <a:gd name="adj2" fmla="val 74489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移位方式不同，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其他相同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98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循环移位指令的执行示意图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循环移位指令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6241569" y="5949280"/>
            <a:ext cx="2519907" cy="576064"/>
          </a:xfrm>
          <a:prstGeom prst="wedgeRectCallout">
            <a:avLst>
              <a:gd name="adj1" fmla="val -62208"/>
              <a:gd name="adj2" fmla="val 598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带进位右循环</a:t>
            </a:r>
            <a:r>
              <a:rPr lang="en-US" altLang="zh-CN" b="1" dirty="0">
                <a:solidFill>
                  <a:srgbClr val="0000FF"/>
                </a:solidFill>
              </a:rPr>
              <a:t>RCR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019213"/>
              </p:ext>
            </p:extLst>
          </p:nvPr>
        </p:nvGraphicFramePr>
        <p:xfrm>
          <a:off x="827584" y="2204864"/>
          <a:ext cx="5064870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97376" imgH="4489323" progId="Visio.Drawing.11">
                  <p:embed/>
                </p:oleObj>
              </mc:Choice>
              <mc:Fallback>
                <p:oleObj name="Visio" r:id="rId3" imgW="3897376" imgH="4489323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204864"/>
                        <a:ext cx="5064870" cy="448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标注 11"/>
          <p:cNvSpPr/>
          <p:nvPr/>
        </p:nvSpPr>
        <p:spPr>
          <a:xfrm>
            <a:off x="6241568" y="5013176"/>
            <a:ext cx="2519907" cy="576064"/>
          </a:xfrm>
          <a:prstGeom prst="wedgeRectCallout">
            <a:avLst>
              <a:gd name="adj1" fmla="val -62208"/>
              <a:gd name="adj2" fmla="val 598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带进位左循环</a:t>
            </a:r>
            <a:r>
              <a:rPr lang="en-US" altLang="zh-CN" b="1" dirty="0">
                <a:solidFill>
                  <a:srgbClr val="0000FF"/>
                </a:solidFill>
              </a:rPr>
              <a:t>RCL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6241567" y="4005064"/>
            <a:ext cx="2519907" cy="576064"/>
          </a:xfrm>
          <a:prstGeom prst="wedgeRectCallout">
            <a:avLst>
              <a:gd name="adj1" fmla="val -62208"/>
              <a:gd name="adj2" fmla="val 598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右循环</a:t>
            </a:r>
            <a:r>
              <a:rPr lang="en-US" altLang="zh-CN" b="1" dirty="0">
                <a:solidFill>
                  <a:srgbClr val="0000FF"/>
                </a:solidFill>
              </a:rPr>
              <a:t>ROR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6238469" y="2996952"/>
            <a:ext cx="2519907" cy="576064"/>
          </a:xfrm>
          <a:prstGeom prst="wedgeRectCallout">
            <a:avLst>
              <a:gd name="adj1" fmla="val -62208"/>
              <a:gd name="adj2" fmla="val 598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左循环</a:t>
            </a:r>
            <a:r>
              <a:rPr lang="en-US" altLang="zh-CN" b="1" dirty="0">
                <a:solidFill>
                  <a:srgbClr val="0000FF"/>
                </a:solidFill>
              </a:rPr>
              <a:t>ROL</a:t>
            </a:r>
          </a:p>
        </p:txBody>
      </p:sp>
    </p:spTree>
    <p:extLst>
      <p:ext uri="{BB962C8B-B14F-4D97-AF65-F5344CB8AC3E}">
        <p14:creationId xmlns:p14="http://schemas.microsoft.com/office/powerpoint/2010/main" val="359846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917976" y="2348880"/>
            <a:ext cx="732643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DX, 82C3H           ;DX=82C3H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ROL   DX, 1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;DX=0587H, CF=1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CL, 3               ;CL=3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ROL   DX, CL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;DX=2C38H, CF=0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EBX, 8A2035F7H      ;EBX=8A2035F7H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ROR   EBX, 4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;EBX=78A2035FH, CF=0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STC                       ;CF=1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（设置进位标志）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RCL   EBX, 1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;EBX=F14406BFH, CF=0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RCR   EBX, CL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;EBX=DE2880D7H, CF=1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循环移位指令的示例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循环移位指令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119796" y="1428422"/>
            <a:ext cx="4733073" cy="705850"/>
          </a:xfrm>
          <a:prstGeom prst="wedgeRoundRectCallout">
            <a:avLst>
              <a:gd name="adj1" fmla="val -35224"/>
              <a:gd name="adj2" fmla="val 6925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观察被移位寄存器；观察标志</a:t>
            </a:r>
            <a:r>
              <a:rPr lang="en-US" altLang="zh-CN" sz="2000" b="1" dirty="0">
                <a:solidFill>
                  <a:srgbClr val="0000FF"/>
                </a:solidFill>
              </a:rPr>
              <a:t>CF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7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26846" y="3381960"/>
            <a:ext cx="82260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ROR   BL, 1              ;BL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循环右移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ROR   AL, 1              ;AL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循环右移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位，最低位到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RCL   BL, 1              ;BL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带进位左移，带进了来自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的最低位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ROL   AL, 1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循环移位指令的示例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循环移位指令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0642" y="2291102"/>
            <a:ext cx="6389630" cy="705850"/>
          </a:xfrm>
          <a:prstGeom prst="wedgeRoundRectCallout">
            <a:avLst>
              <a:gd name="adj1" fmla="val -29023"/>
              <a:gd name="adj2" fmla="val 784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实现把</a:t>
            </a:r>
            <a:r>
              <a:rPr lang="en-US" altLang="zh-CN" sz="2000" b="1" dirty="0">
                <a:solidFill>
                  <a:srgbClr val="0000FF"/>
                </a:solidFill>
              </a:rPr>
              <a:t>AL</a:t>
            </a:r>
            <a:r>
              <a:rPr lang="zh-CN" altLang="en-US" sz="2000" b="1" dirty="0">
                <a:solidFill>
                  <a:srgbClr val="0000FF"/>
                </a:solidFill>
              </a:rPr>
              <a:t>的最低位送入</a:t>
            </a:r>
            <a:r>
              <a:rPr lang="en-US" altLang="zh-CN" sz="2000" b="1" dirty="0">
                <a:solidFill>
                  <a:srgbClr val="0000FF"/>
                </a:solidFill>
              </a:rPr>
              <a:t>BL</a:t>
            </a:r>
            <a:r>
              <a:rPr lang="zh-CN" altLang="en-US" sz="2000" b="1" dirty="0">
                <a:solidFill>
                  <a:srgbClr val="0000FF"/>
                </a:solidFill>
              </a:rPr>
              <a:t>的最低位，仍保持</a:t>
            </a:r>
            <a:r>
              <a:rPr lang="en-US" altLang="zh-CN" sz="2000" b="1" dirty="0">
                <a:solidFill>
                  <a:srgbClr val="0000FF"/>
                </a:solidFill>
              </a:rPr>
              <a:t>AL</a:t>
            </a:r>
            <a:r>
              <a:rPr lang="zh-CN" altLang="en-US" sz="2000" b="1" dirty="0">
                <a:solidFill>
                  <a:srgbClr val="0000FF"/>
                </a:solidFill>
              </a:rPr>
              <a:t>不变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96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双精度移位指令的格式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2" y="2265277"/>
            <a:ext cx="5712496" cy="10327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SHLD   OPRD1</a:t>
            </a:r>
            <a:r>
              <a:rPr kumimoji="1"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  <a:r>
              <a:rPr kumimoji="1"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  <a:p>
            <a:pPr>
              <a:lnSpc>
                <a:spcPts val="32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SHRD   OPRD1</a:t>
            </a:r>
            <a:r>
              <a:rPr kumimoji="1"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OPRD2</a:t>
            </a:r>
            <a:r>
              <a:rPr kumimoji="1"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count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12052" y="3429000"/>
            <a:ext cx="7849246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OPRD1</a:t>
            </a:r>
            <a:r>
              <a:rPr kumimoji="1" lang="zh-CN" altLang="en-US" sz="2000" b="1" dirty="0">
                <a:latin typeface="Times New Roman" pitchFamily="18" charset="0"/>
              </a:rPr>
              <a:t>作为目的操作数，可以是通用寄存器或者存储器单元，尺寸是字或者双字。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zh-CN" altLang="en-US" sz="2000" b="1" dirty="0">
                <a:latin typeface="Times New Roman" pitchFamily="18" charset="0"/>
              </a:rPr>
              <a:t>操作数</a:t>
            </a:r>
            <a:r>
              <a:rPr kumimoji="1" lang="en-US" altLang="zh-CN" sz="2000" b="1" dirty="0">
                <a:latin typeface="Times New Roman" pitchFamily="18" charset="0"/>
              </a:rPr>
              <a:t>OPRD2</a:t>
            </a:r>
            <a:r>
              <a:rPr kumimoji="1" lang="zh-CN" altLang="en-US" sz="2000" b="1" dirty="0">
                <a:latin typeface="Times New Roman" pitchFamily="18" charset="0"/>
              </a:rPr>
              <a:t>相当于源操作数，只能寄存器，尺寸必须与操作数</a:t>
            </a:r>
            <a:r>
              <a:rPr kumimoji="1" lang="en-US" altLang="zh-CN" sz="2000" b="1" dirty="0">
                <a:latin typeface="Times New Roman" pitchFamily="18" charset="0"/>
              </a:rPr>
              <a:t>OPRD1</a:t>
            </a:r>
            <a:r>
              <a:rPr kumimoji="1" lang="zh-CN" altLang="en-US" sz="2000" b="1" dirty="0">
                <a:latin typeface="Times New Roman" pitchFamily="18" charset="0"/>
              </a:rPr>
              <a:t>一致。</a:t>
            </a:r>
            <a:r>
              <a:rPr kumimoji="1" lang="en-US" altLang="zh-CN" sz="2000" b="1" dirty="0">
                <a:latin typeface="Times New Roman" pitchFamily="18" charset="0"/>
              </a:rPr>
              <a:t>OPRD2</a:t>
            </a:r>
            <a:r>
              <a:rPr kumimoji="1" lang="zh-CN" altLang="en-US" sz="2000" b="1" dirty="0">
                <a:latin typeface="Times New Roman" pitchFamily="18" charset="0"/>
              </a:rPr>
              <a:t>本身不会发生变化。</a:t>
            </a:r>
            <a:endParaRPr kumimoji="1" lang="en-US" altLang="zh-CN" sz="2000" b="1" dirty="0">
              <a:latin typeface="Times New Roman" pitchFamily="18" charset="0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kumimoji="1" lang="en-US" altLang="zh-CN" sz="2000" b="1" dirty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表示移位的位数，可以是一个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位立即数，也可以是寄存器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。寄存器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表示移位数由</a:t>
            </a:r>
            <a:r>
              <a:rPr kumimoji="1" lang="en-US" altLang="zh-CN" sz="2000" b="1" dirty="0"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latin typeface="Times New Roman" pitchFamily="18" charset="0"/>
              </a:rPr>
              <a:t>的值决定。通过截取</a:t>
            </a:r>
            <a:r>
              <a:rPr kumimoji="1" lang="en-US" altLang="zh-CN" sz="2000" b="1" dirty="0">
                <a:latin typeface="Times New Roman" pitchFamily="18" charset="0"/>
              </a:rPr>
              <a:t>count</a:t>
            </a:r>
            <a:r>
              <a:rPr kumimoji="1" lang="zh-CN" altLang="en-US" sz="2000" b="1" dirty="0">
                <a:latin typeface="Times New Roman" pitchFamily="18" charset="0"/>
              </a:rPr>
              <a:t>的低</a:t>
            </a:r>
            <a:r>
              <a:rPr kumimoji="1" lang="en-US" altLang="zh-CN" sz="2000" b="1" dirty="0">
                <a:latin typeface="Times New Roman" pitchFamily="18" charset="0"/>
              </a:rPr>
              <a:t>5</a:t>
            </a:r>
            <a:r>
              <a:rPr kumimoji="1" lang="zh-CN" altLang="en-US" sz="2000" b="1" dirty="0">
                <a:latin typeface="Times New Roman" pitchFamily="18" charset="0"/>
              </a:rPr>
              <a:t>位，移位数被限于</a:t>
            </a:r>
            <a:r>
              <a:rPr kumimoji="1" lang="en-US" altLang="zh-CN" sz="2000" b="1" dirty="0">
                <a:latin typeface="Times New Roman" pitchFamily="18" charset="0"/>
              </a:rPr>
              <a:t>0</a:t>
            </a:r>
            <a:r>
              <a:rPr kumimoji="1" lang="zh-CN" altLang="en-US" sz="2000" b="1" dirty="0">
                <a:latin typeface="Times New Roman" pitchFamily="18" charset="0"/>
              </a:rPr>
              <a:t>到</a:t>
            </a:r>
            <a:r>
              <a:rPr kumimoji="1" lang="en-US" altLang="zh-CN" sz="2000" b="1" dirty="0">
                <a:latin typeface="Times New Roman" pitchFamily="18" charset="0"/>
              </a:rPr>
              <a:t>31</a:t>
            </a:r>
            <a:r>
              <a:rPr kumimoji="1" lang="zh-CN" altLang="en-US" sz="2000" b="1" dirty="0">
                <a:latin typeface="Times New Roman" pitchFamily="18" charset="0"/>
              </a:rPr>
              <a:t>之间。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双精度移位指令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436096" y="908720"/>
            <a:ext cx="3672408" cy="943068"/>
          </a:xfrm>
          <a:prstGeom prst="wedgeRoundRectCallout">
            <a:avLst>
              <a:gd name="adj1" fmla="val -35823"/>
              <a:gd name="adj2" fmla="val 7448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把一个操作数的部分内容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移位方式复制到另一个操作数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9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01316" y="2297772"/>
            <a:ext cx="822602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8321H            ;AX=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000001100100001B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DX, 5678H            ;DX=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101011001111000B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SHLD  AX, DX, 1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;AX=0642H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DX=5678H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SHLD  AX, DX, 2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;AX=1909H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DX=5678H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01234867H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EDX, 5ABCDEF9H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SHRD  EAX, EDX, 4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;EAX=90123486H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CL, 8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SHRD  EAX, EDX, CL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;EAX=F9901234H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双精度移位指令的示例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双精度移位指令</a:t>
            </a:r>
          </a:p>
        </p:txBody>
      </p:sp>
    </p:spTree>
    <p:extLst>
      <p:ext uri="{BB962C8B-B14F-4D97-AF65-F5344CB8AC3E}">
        <p14:creationId xmlns:p14="http://schemas.microsoft.com/office/powerpoint/2010/main" val="4779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移位指令</a:t>
            </a:r>
          </a:p>
        </p:txBody>
      </p:sp>
      <p:sp>
        <p:nvSpPr>
          <p:cNvPr id="6" name="矩形 5"/>
          <p:cNvSpPr/>
          <p:nvPr/>
        </p:nvSpPr>
        <p:spPr>
          <a:xfrm>
            <a:off x="601316" y="3436893"/>
            <a:ext cx="8226024" cy="42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SHLD   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双精度移位指令的示例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双精度移位指令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0642" y="2291102"/>
            <a:ext cx="6389630" cy="705850"/>
          </a:xfrm>
          <a:prstGeom prst="wedgeRoundRectCallout">
            <a:avLst>
              <a:gd name="adj1" fmla="val -33489"/>
              <a:gd name="adj2" fmla="val 7660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实现把</a:t>
            </a:r>
            <a:r>
              <a:rPr lang="en-US" altLang="zh-CN" sz="2000" b="1" dirty="0">
                <a:solidFill>
                  <a:srgbClr val="0000FF"/>
                </a:solidFill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</a:rPr>
              <a:t>中的</a:t>
            </a:r>
            <a:r>
              <a:rPr lang="en-US" altLang="zh-CN" sz="2000" b="1" dirty="0">
                <a:solidFill>
                  <a:srgbClr val="0000FF"/>
                </a:solidFill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</a:rPr>
              <a:t>位数，保存到寄存器对</a:t>
            </a:r>
            <a:r>
              <a:rPr lang="en-US" altLang="zh-CN" sz="2000" b="1" dirty="0">
                <a:solidFill>
                  <a:srgbClr val="0000FF"/>
                </a:solidFill>
              </a:rPr>
              <a:t>DX:AX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9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79275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无符号数乘法指令（</a:t>
            </a:r>
            <a:r>
              <a:rPr lang="en-US" altLang="zh-CN" sz="2000" b="1" dirty="0">
                <a:solidFill>
                  <a:srgbClr val="0000FF"/>
                </a:solidFill>
              </a:rPr>
              <a:t>unsigned </a:t>
            </a:r>
            <a:r>
              <a:rPr lang="en-US" altLang="zh-CN" sz="2400" b="1" dirty="0" err="1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>
                <a:solidFill>
                  <a:srgbClr val="0000FF"/>
                </a:solidFill>
              </a:rPr>
              <a:t>tiply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87250" y="310324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11188" y="3717032"/>
            <a:ext cx="7147000" cy="119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MUL   BL                ; 8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位乘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AL*BL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乘积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MUL   DX                ;16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位乘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AX*DX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乘积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DX:AX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MUL   ECX               ;32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位乘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AX*ECX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乘积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EDX:EAX</a:t>
            </a: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611188" y="1844824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MUL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11188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MUL    OPRD</a:t>
            </a:r>
          </a:p>
        </p:txBody>
      </p:sp>
    </p:spTree>
    <p:extLst>
      <p:ext uri="{BB962C8B-B14F-4D97-AF65-F5344CB8AC3E}">
        <p14:creationId xmlns:p14="http://schemas.microsoft.com/office/powerpoint/2010/main" val="299751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IMUL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83568" y="2291388"/>
            <a:ext cx="5257800" cy="178510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IMUL   OPRD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IMUL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IMUL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SRC1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SRC2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有符号数乘法指令（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>
                <a:solidFill>
                  <a:srgbClr val="0000FF"/>
                </a:solidFill>
              </a:rPr>
              <a:t>tiply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6536766" y="2060848"/>
            <a:ext cx="2067682" cy="864096"/>
          </a:xfrm>
          <a:prstGeom prst="wedgeRectCallout">
            <a:avLst>
              <a:gd name="adj1" fmla="val -46631"/>
              <a:gd name="adj2" fmla="val 9433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有符号乘法指令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有三种形式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79393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IMUL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指令的一般格式（一）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11188" y="2291388"/>
            <a:ext cx="5257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IMUL   OPRD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11188" y="2924944"/>
            <a:ext cx="7849246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单操作数乘法指令实际上有一个隐含的操作数，位于</a:t>
            </a:r>
            <a:r>
              <a:rPr kumimoji="1" lang="en-US" altLang="zh-CN" sz="2000" b="1" dirty="0">
                <a:latin typeface="Times New Roman" pitchFamily="18" charset="0"/>
              </a:rPr>
              <a:t>AL</a:t>
            </a:r>
            <a:r>
              <a:rPr kumimoji="1" lang="zh-CN" altLang="en-US" sz="2000" b="1" dirty="0"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latin typeface="Times New Roman" pitchFamily="18" charset="0"/>
              </a:rPr>
              <a:t>AX</a:t>
            </a:r>
            <a:r>
              <a:rPr kumimoji="1" lang="zh-CN" altLang="en-US" sz="2400" b="1" dirty="0">
                <a:latin typeface="Times New Roman" pitchFamily="18" charset="0"/>
              </a:rPr>
              <a:t>或</a:t>
            </a:r>
            <a:r>
              <a:rPr kumimoji="1" lang="en-US" altLang="zh-CN" sz="2000" b="1" dirty="0">
                <a:latin typeface="Times New Roman" pitchFamily="18" charset="0"/>
              </a:rPr>
              <a:t>EAX</a:t>
            </a:r>
            <a:r>
              <a:rPr kumimoji="1" lang="zh-CN" altLang="en-US" sz="2400" b="1" dirty="0">
                <a:latin typeface="Times New Roman" pitchFamily="18" charset="0"/>
              </a:rPr>
              <a:t>中（取决于操作数</a:t>
            </a:r>
            <a:r>
              <a:rPr kumimoji="1" lang="en-US" altLang="zh-CN" sz="2000" b="1" dirty="0"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latin typeface="Times New Roman" pitchFamily="18" charset="0"/>
              </a:rPr>
              <a:t>的尺寸）。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它把被乘数和乘数均作为有符号数。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latin typeface="Times New Roman" pitchFamily="18" charset="0"/>
              </a:rPr>
              <a:t>其他与无符号乘法指令</a:t>
            </a:r>
            <a:r>
              <a:rPr kumimoji="1" lang="en-US" altLang="zh-CN" sz="2000" b="1" dirty="0">
                <a:latin typeface="Times New Roman" pitchFamily="18" charset="0"/>
              </a:rPr>
              <a:t>MUL</a:t>
            </a:r>
            <a:r>
              <a:rPr kumimoji="1" lang="zh-CN" altLang="en-US" sz="2400" b="1" dirty="0">
                <a:latin typeface="Times New Roman" pitchFamily="18" charset="0"/>
              </a:rPr>
              <a:t>类似。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有符号数乘法指令（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>
                <a:solidFill>
                  <a:srgbClr val="0000FF"/>
                </a:solidFill>
              </a:rPr>
              <a:t>tiply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11188" y="5013176"/>
            <a:ext cx="7147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CL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 DWORD PTR [EBP+12]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双字存储单元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427243" y="1844824"/>
            <a:ext cx="1715499" cy="529348"/>
          </a:xfrm>
          <a:prstGeom prst="wedgeRectCallout">
            <a:avLst>
              <a:gd name="adj1" fmla="val -65398"/>
              <a:gd name="adj2" fmla="val 609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单操作数形式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乘除运算指令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79393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IMUL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指令的一般格式（二）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11188" y="2291388"/>
            <a:ext cx="5257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IMUL   DEST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11188" y="2924944"/>
            <a:ext cx="784924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DEST  &lt;= DEST * SRC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dirty="0">
                <a:latin typeface="Times New Roman" pitchFamily="18" charset="0"/>
              </a:rPr>
              <a:t>目的操作数</a:t>
            </a:r>
            <a:r>
              <a:rPr kumimoji="1" lang="en-US" altLang="zh-CN" sz="2000" dirty="0">
                <a:latin typeface="Times New Roman" pitchFamily="18" charset="0"/>
              </a:rPr>
              <a:t>DEST</a:t>
            </a:r>
            <a:r>
              <a:rPr kumimoji="1" lang="zh-CN" altLang="en-US" sz="2400" dirty="0">
                <a:latin typeface="Times New Roman" pitchFamily="18" charset="0"/>
              </a:rPr>
              <a:t>只能是</a:t>
            </a:r>
            <a:r>
              <a:rPr kumimoji="1" lang="en-US" altLang="zh-CN" sz="2000" dirty="0">
                <a:latin typeface="Times New Roman" pitchFamily="18" charset="0"/>
              </a:rPr>
              <a:t>16</a:t>
            </a:r>
            <a:r>
              <a:rPr kumimoji="1" lang="zh-CN" altLang="en-US" sz="2400" dirty="0">
                <a:latin typeface="Times New Roman" pitchFamily="18" charset="0"/>
              </a:rPr>
              <a:t>位或者</a:t>
            </a:r>
            <a:r>
              <a:rPr kumimoji="1" lang="en-US" altLang="zh-CN" sz="2000" dirty="0">
                <a:latin typeface="Times New Roman" pitchFamily="18" charset="0"/>
              </a:rPr>
              <a:t>32</a:t>
            </a:r>
            <a:r>
              <a:rPr kumimoji="1" lang="zh-CN" altLang="en-US" sz="2400" dirty="0">
                <a:latin typeface="Times New Roman" pitchFamily="18" charset="0"/>
              </a:rPr>
              <a:t>位通用寄存器。</a:t>
            </a:r>
            <a:endParaRPr kumimoji="1" lang="en-US" altLang="zh-CN" sz="2400" dirty="0">
              <a:latin typeface="Times New Roman" pitchFamily="18" charset="0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dirty="0">
                <a:latin typeface="Times New Roman" pitchFamily="18" charset="0"/>
              </a:rPr>
              <a:t>源操作数</a:t>
            </a:r>
            <a:r>
              <a:rPr kumimoji="1" lang="en-US" altLang="zh-CN" sz="2000" dirty="0">
                <a:latin typeface="Times New Roman" pitchFamily="18" charset="0"/>
              </a:rPr>
              <a:t>SRC</a:t>
            </a:r>
            <a:r>
              <a:rPr kumimoji="1" lang="zh-CN" altLang="en-US" sz="2400" dirty="0">
                <a:latin typeface="Times New Roman" pitchFamily="18" charset="0"/>
              </a:rPr>
              <a:t>可以是通用寄存器或存储单元（须与目的操作数尺寸一致），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可以是一个立即数</a:t>
            </a:r>
            <a:r>
              <a:rPr kumimoji="1" lang="zh-CN" altLang="en-US" sz="2400" dirty="0">
                <a:latin typeface="Times New Roman" pitchFamily="18" charset="0"/>
              </a:rPr>
              <a:t>（尺寸不能超过目的操作数）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有符号数乘法指令（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sIgned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MUL</a:t>
            </a:r>
            <a:r>
              <a:rPr lang="en-US" altLang="zh-CN" sz="2000" b="1" dirty="0" err="1">
                <a:solidFill>
                  <a:srgbClr val="0000FF"/>
                </a:solidFill>
              </a:rPr>
              <a:t>tiply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6427243" y="1844824"/>
            <a:ext cx="1715499" cy="529348"/>
          </a:xfrm>
          <a:prstGeom prst="wedgeRectCallout">
            <a:avLst>
              <a:gd name="adj1" fmla="val -65398"/>
              <a:gd name="adj2" fmla="val 609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双操作数形式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9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3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3429</TotalTime>
  <Words>5000</Words>
  <Application>Microsoft Office PowerPoint</Application>
  <PresentationFormat>全屏显示(4:3)</PresentationFormat>
  <Paragraphs>697</Paragraphs>
  <Slides>58</Slides>
  <Notes>58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5" baseType="lpstr">
      <vt:lpstr>微软雅黑</vt:lpstr>
      <vt:lpstr>Arial</vt:lpstr>
      <vt:lpstr>Times New Roman</vt:lpstr>
      <vt:lpstr>Verdana</vt:lpstr>
      <vt:lpstr>Wingdings</vt:lpstr>
      <vt:lpstr>Profile</vt:lpstr>
      <vt:lpstr>Visio</vt:lpstr>
      <vt:lpstr>第3章  程序设计初步</vt:lpstr>
      <vt:lpstr>3.2  算术逻辑运算指令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3.2.1  乘除运算指令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3.2.2  逻辑运算指令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  <vt:lpstr>3.2.3  移位指令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LORD DarkSW</cp:lastModifiedBy>
  <cp:revision>682</cp:revision>
  <dcterms:created xsi:type="dcterms:W3CDTF">2008-02-14T05:21:14Z</dcterms:created>
  <dcterms:modified xsi:type="dcterms:W3CDTF">2025-06-24T08:06:56Z</dcterms:modified>
</cp:coreProperties>
</file>