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38"/>
  </p:notesMasterIdLst>
  <p:sldIdLst>
    <p:sldId id="256" r:id="rId2"/>
    <p:sldId id="257" r:id="rId3"/>
    <p:sldId id="377" r:id="rId4"/>
    <p:sldId id="447" r:id="rId5"/>
    <p:sldId id="475" r:id="rId6"/>
    <p:sldId id="476" r:id="rId7"/>
    <p:sldId id="477" r:id="rId8"/>
    <p:sldId id="479" r:id="rId9"/>
    <p:sldId id="480" r:id="rId10"/>
    <p:sldId id="481" r:id="rId11"/>
    <p:sldId id="482" r:id="rId12"/>
    <p:sldId id="483" r:id="rId13"/>
    <p:sldId id="472" r:id="rId14"/>
    <p:sldId id="484" r:id="rId15"/>
    <p:sldId id="485" r:id="rId16"/>
    <p:sldId id="486" r:id="rId17"/>
    <p:sldId id="451" r:id="rId18"/>
    <p:sldId id="488" r:id="rId19"/>
    <p:sldId id="489" r:id="rId20"/>
    <p:sldId id="490" r:id="rId21"/>
    <p:sldId id="491" r:id="rId22"/>
    <p:sldId id="492" r:id="rId23"/>
    <p:sldId id="494" r:id="rId24"/>
    <p:sldId id="495" r:id="rId25"/>
    <p:sldId id="496" r:id="rId26"/>
    <p:sldId id="493" r:id="rId27"/>
    <p:sldId id="497" r:id="rId28"/>
    <p:sldId id="499" r:id="rId29"/>
    <p:sldId id="500" r:id="rId30"/>
    <p:sldId id="501" r:id="rId31"/>
    <p:sldId id="502" r:id="rId32"/>
    <p:sldId id="503" r:id="rId33"/>
    <p:sldId id="507" r:id="rId34"/>
    <p:sldId id="504" r:id="rId35"/>
    <p:sldId id="505" r:id="rId36"/>
    <p:sldId id="506" r:id="rId37"/>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FFFF"/>
    <a:srgbClr val="66FFFF"/>
    <a:srgbClr val="FFFFCC"/>
    <a:srgbClr val="FFFFFF"/>
    <a:srgbClr val="D5D38F"/>
    <a:srgbClr val="00CCFF"/>
    <a:srgbClr val="33CCCC"/>
    <a:srgbClr val="339966"/>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1" autoAdjust="0"/>
    <p:restoredTop sz="94660"/>
  </p:normalViewPr>
  <p:slideViewPr>
    <p:cSldViewPr>
      <p:cViewPr varScale="1">
        <p:scale>
          <a:sx n="93" d="100"/>
          <a:sy n="93" d="100"/>
        </p:scale>
        <p:origin x="1219"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604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04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604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82E9B110-2FDF-46B6-8373-4AF47E46AF95}" type="slidenum">
              <a:rPr lang="en-US" altLang="zh-CN"/>
              <a:pPr>
                <a:defRPr/>
              </a:pPr>
              <a:t>‹#›</a:t>
            </a:fld>
            <a:endParaRPr lang="en-US" altLang="zh-CN"/>
          </a:p>
        </p:txBody>
      </p:sp>
    </p:spTree>
    <p:extLst>
      <p:ext uri="{BB962C8B-B14F-4D97-AF65-F5344CB8AC3E}">
        <p14:creationId xmlns:p14="http://schemas.microsoft.com/office/powerpoint/2010/main" val="15616980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AF15A4D-CCBB-4DF9-9019-B9A59DC72E87}" type="slidenum">
              <a:rPr lang="en-US" altLang="zh-CN" smtClean="0">
                <a:latin typeface="Arial" charset="0"/>
              </a:rPr>
              <a:pPr eaLnBrk="1" hangingPunct="1"/>
              <a:t>1</a:t>
            </a:fld>
            <a:endParaRPr lang="en-US" altLang="zh-CN">
              <a:latin typeface="Arial"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10</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11</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12</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13</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14</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15</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B1D3A26-B28B-4254-8140-A047B29E1AEA}" type="slidenum">
              <a:rPr lang="en-US" altLang="zh-CN"/>
              <a:pPr/>
              <a:t>16</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19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43179F38-1921-4AD2-9E39-56E0DBECB0D5}" type="slidenum">
              <a:rPr lang="en-US" altLang="zh-CN" smtClean="0">
                <a:latin typeface="Arial" charset="0"/>
              </a:rPr>
              <a:pPr eaLnBrk="1" hangingPunct="1"/>
              <a:t>2</a:t>
            </a:fld>
            <a:endParaRPr lang="en-US" altLang="zh-CN">
              <a:latin typeface="Arial"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20</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21</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22</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23</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24</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25</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26</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27</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28</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3C944F-D719-4171-B60A-3441BFD91D6E}" type="slidenum">
              <a:rPr lang="en-US" altLang="zh-CN"/>
              <a:pPr/>
              <a:t>29</a:t>
            </a:fld>
            <a:endParaRPr lang="en-US" altLang="zh-CN"/>
          </a:p>
        </p:txBody>
      </p:sp>
      <p:sp>
        <p:nvSpPr>
          <p:cNvPr id="589826" name="Rectangle 2"/>
          <p:cNvSpPr>
            <a:spLocks noGrp="1" noRot="1" noChangeAspect="1" noChangeArrowheads="1" noTextEdit="1"/>
          </p:cNvSpPr>
          <p:nvPr>
            <p:ph type="sldImg"/>
          </p:nvPr>
        </p:nvSpPr>
        <p:spPr>
          <a:ln/>
        </p:spPr>
      </p:sp>
      <p:sp>
        <p:nvSpPr>
          <p:cNvPr id="589827"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30</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31</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32</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33</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34</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35</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6DE691F-AEF3-416F-AECB-17454E52C13D}" type="slidenum">
              <a:rPr lang="en-US" altLang="zh-CN"/>
              <a:pPr/>
              <a:t>36</a:t>
            </a:fld>
            <a:endParaRPr lang="en-US" altLang="zh-CN"/>
          </a:p>
        </p:txBody>
      </p:sp>
      <p:sp>
        <p:nvSpPr>
          <p:cNvPr id="414722" name="Rectangle 2"/>
          <p:cNvSpPr>
            <a:spLocks noGrp="1" noRot="1" noChangeAspect="1" noChangeArrowheads="1" noTextEdit="1"/>
          </p:cNvSpPr>
          <p:nvPr>
            <p:ph type="sldImg"/>
          </p:nvPr>
        </p:nvSpPr>
        <p:spPr>
          <a:ln/>
        </p:spPr>
      </p:sp>
      <p:sp>
        <p:nvSpPr>
          <p:cNvPr id="414723"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4</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5</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6</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r>
              <a:rPr lang="zh-CN" altLang="en-US" dirty="0"/>
              <a:t>为什么可以合并？当</a:t>
            </a:r>
            <a:r>
              <a:rPr lang="en-US" altLang="zh-CN" dirty="0" err="1"/>
              <a:t>ch</a:t>
            </a:r>
            <a:r>
              <a:rPr lang="zh-CN" altLang="en-US" dirty="0"/>
              <a:t>小于</a:t>
            </a:r>
            <a:r>
              <a:rPr lang="en-US" altLang="zh-CN" dirty="0"/>
              <a:t>A</a:t>
            </a:r>
            <a:r>
              <a:rPr lang="zh-CN" altLang="en-US" dirty="0"/>
              <a:t>时如何，</a:t>
            </a:r>
            <a:r>
              <a:rPr lang="en-US" altLang="zh-CN" dirty="0" err="1"/>
              <a:t>ch</a:t>
            </a:r>
            <a:r>
              <a:rPr lang="zh-CN" altLang="en-US" dirty="0"/>
              <a:t>大于</a:t>
            </a:r>
            <a:r>
              <a:rPr lang="en-US" altLang="zh-CN" dirty="0"/>
              <a:t>z</a:t>
            </a:r>
            <a:r>
              <a:rPr lang="zh-CN" altLang="en-US" dirty="0"/>
              <a:t>时如何</a:t>
            </a:r>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7</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8</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fld id="{C0614AFC-59B7-416A-9AAC-B01A70EF122B}" type="slidenum">
              <a:rPr lang="en-US" altLang="zh-CN" smtClean="0">
                <a:latin typeface="Arial" charset="0"/>
              </a:rPr>
              <a:pPr eaLnBrk="1" hangingPunct="1"/>
              <a:t>9</a:t>
            </a:fld>
            <a:endParaRPr lang="en-US" altLang="zh-CN">
              <a:latin typeface="Arial"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41554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36074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101830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1216025"/>
          </a:xfrm>
        </p:spPr>
        <p:txBody>
          <a:bodyPr/>
          <a:lstStyle/>
          <a:p>
            <a:r>
              <a:rPr lang="zh-CN" altLang="en-US"/>
              <a:t>单击此处编辑母版标题样式</a:t>
            </a:r>
          </a:p>
        </p:txBody>
      </p:sp>
      <p:sp>
        <p:nvSpPr>
          <p:cNvPr id="3" name="表格占位符 2"/>
          <p:cNvSpPr>
            <a:spLocks noGrp="1"/>
          </p:cNvSpPr>
          <p:nvPr>
            <p:ph type="tbl" idx="1"/>
          </p:nvPr>
        </p:nvSpPr>
        <p:spPr>
          <a:xfrm>
            <a:off x="566738" y="1752600"/>
            <a:ext cx="8001000" cy="4267200"/>
          </a:xfrm>
        </p:spPr>
        <p:txBody>
          <a:bodyPr/>
          <a:lstStyle/>
          <a:p>
            <a:pPr lvl="0"/>
            <a:endParaRPr lang="zh-CN" altLang="en-US" noProof="0"/>
          </a:p>
        </p:txBody>
      </p:sp>
    </p:spTree>
    <p:extLst>
      <p:ext uri="{BB962C8B-B14F-4D97-AF65-F5344CB8AC3E}">
        <p14:creationId xmlns:p14="http://schemas.microsoft.com/office/powerpoint/2010/main" val="683991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74188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871570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0718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60539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46980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3468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109197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966213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Horz">
          <a:fgClr>
            <a:schemeClr val="bg2"/>
          </a:fgClr>
          <a:bgClr>
            <a:schemeClr val="bg1"/>
          </a:bgClr>
        </a:patt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052513"/>
            <a:ext cx="8001000" cy="5113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09600" y="908050"/>
            <a:ext cx="7958138" cy="109538"/>
          </a:xfrm>
          <a:custGeom>
            <a:avLst/>
            <a:gdLst>
              <a:gd name="T0" fmla="*/ 0 w 1000"/>
              <a:gd name="T1" fmla="*/ 0 h 1000"/>
              <a:gd name="T2" fmla="*/ 2147483647 w 1000"/>
              <a:gd name="T3" fmla="*/ 0 h 1000"/>
              <a:gd name="T4" fmla="*/ 2147483647 w 1000"/>
              <a:gd name="T5" fmla="*/ 1314287750 h 1000"/>
              <a:gd name="T6" fmla="*/ 0 w 1000"/>
              <a:gd name="T7" fmla="*/ 1314287750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p:cNvSpPr>
            <a:spLocks noChangeShapeType="1"/>
          </p:cNvSpPr>
          <p:nvPr/>
        </p:nvSpPr>
        <p:spPr bwMode="auto">
          <a:xfrm flipV="1">
            <a:off x="609600" y="6172200"/>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3492500" y="6165850"/>
            <a:ext cx="5113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r" eaLnBrk="1" hangingPunct="1">
              <a:spcBef>
                <a:spcPct val="50000"/>
              </a:spcBef>
              <a:defRPr/>
            </a:pPr>
            <a:r>
              <a:rPr lang="en-US" altLang="zh-CN">
                <a:ea typeface="隶书" pitchFamily="49" charset="-122"/>
              </a:rPr>
              <a:t>ASM YJW</a:t>
            </a:r>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Lst>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ea typeface="宋体" pitchFamily="2" charset="-122"/>
        </a:defRPr>
      </a:lvl2pPr>
      <a:lvl3pPr algn="l" rtl="0" eaLnBrk="0" fontAlgn="base" hangingPunct="0">
        <a:spcBef>
          <a:spcPct val="0"/>
        </a:spcBef>
        <a:spcAft>
          <a:spcPct val="0"/>
        </a:spcAft>
        <a:defRPr sz="3800">
          <a:solidFill>
            <a:schemeClr val="tx2"/>
          </a:solidFill>
          <a:latin typeface="Verdana" pitchFamily="34" charset="0"/>
          <a:ea typeface="宋体" pitchFamily="2" charset="-122"/>
        </a:defRPr>
      </a:lvl3pPr>
      <a:lvl4pPr algn="l" rtl="0" eaLnBrk="0" fontAlgn="base" hangingPunct="0">
        <a:spcBef>
          <a:spcPct val="0"/>
        </a:spcBef>
        <a:spcAft>
          <a:spcPct val="0"/>
        </a:spcAft>
        <a:defRPr sz="3800">
          <a:solidFill>
            <a:schemeClr val="tx2"/>
          </a:solidFill>
          <a:latin typeface="Verdana" pitchFamily="34" charset="0"/>
          <a:ea typeface="宋体" pitchFamily="2" charset="-122"/>
        </a:defRPr>
      </a:lvl4pPr>
      <a:lvl5pPr algn="l" rtl="0" eaLnBrk="0" fontAlgn="base" hangingPunct="0">
        <a:spcBef>
          <a:spcPct val="0"/>
        </a:spcBef>
        <a:spcAft>
          <a:spcPct val="0"/>
        </a:spcAft>
        <a:defRPr sz="3800">
          <a:solidFill>
            <a:schemeClr val="tx2"/>
          </a:solidFill>
          <a:latin typeface="Verdana" pitchFamily="34" charset="0"/>
          <a:ea typeface="宋体" pitchFamily="2" charset="-122"/>
        </a:defRPr>
      </a:lvl5pPr>
      <a:lvl6pPr marL="457200" algn="l" rtl="0" fontAlgn="base">
        <a:spcBef>
          <a:spcPct val="0"/>
        </a:spcBef>
        <a:spcAft>
          <a:spcPct val="0"/>
        </a:spcAft>
        <a:defRPr sz="3800">
          <a:solidFill>
            <a:schemeClr val="tx2"/>
          </a:solidFill>
          <a:latin typeface="Verdana" pitchFamily="34" charset="0"/>
          <a:ea typeface="宋体" pitchFamily="2" charset="-122"/>
        </a:defRPr>
      </a:lvl6pPr>
      <a:lvl7pPr marL="914400" algn="l" rtl="0" fontAlgn="base">
        <a:spcBef>
          <a:spcPct val="0"/>
        </a:spcBef>
        <a:spcAft>
          <a:spcPct val="0"/>
        </a:spcAft>
        <a:defRPr sz="3800">
          <a:solidFill>
            <a:schemeClr val="tx2"/>
          </a:solidFill>
          <a:latin typeface="Verdana" pitchFamily="34" charset="0"/>
          <a:ea typeface="宋体" pitchFamily="2" charset="-122"/>
        </a:defRPr>
      </a:lvl7pPr>
      <a:lvl8pPr marL="1371600" algn="l" rtl="0" fontAlgn="base">
        <a:spcBef>
          <a:spcPct val="0"/>
        </a:spcBef>
        <a:spcAft>
          <a:spcPct val="0"/>
        </a:spcAft>
        <a:defRPr sz="3800">
          <a:solidFill>
            <a:schemeClr val="tx2"/>
          </a:solidFill>
          <a:latin typeface="Verdana" pitchFamily="34" charset="0"/>
          <a:ea typeface="宋体" pitchFamily="2" charset="-122"/>
        </a:defRPr>
      </a:lvl8pPr>
      <a:lvl9pPr marL="1828800" algn="l" rtl="0" fontAlgn="base">
        <a:spcBef>
          <a:spcPct val="0"/>
        </a:spcBef>
        <a:spcAft>
          <a:spcPct val="0"/>
        </a:spcAft>
        <a:defRPr sz="3800">
          <a:solidFill>
            <a:schemeClr val="tx2"/>
          </a:solidFill>
          <a:latin typeface="Verdana" pitchFamily="34" charset="0"/>
          <a:ea typeface="宋体" pitchFamily="2" charset="-122"/>
        </a:defRPr>
      </a:lvl9pPr>
    </p:titleStyle>
    <p:bodyStyle>
      <a:lvl1pPr marL="469900" indent="-469900" algn="l" rtl="0" eaLnBrk="0" fontAlgn="base" hangingPunct="0">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eaLnBrk="0" fontAlgn="base" hangingPunct="0">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eaLnBrk="0" fontAlgn="base" hangingPunct="0">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eaLnBrk="0" fontAlgn="base" hangingPunct="0">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29.xml"/><Relationship Id="rId1" Type="http://schemas.openxmlformats.org/officeDocument/2006/relationships/slideLayout" Target="../slideLayouts/slideLayout6.xml"/><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30.xml"/><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title"/>
          </p:nvPr>
        </p:nvSpPr>
        <p:spPr>
          <a:xfrm>
            <a:off x="539750" y="260350"/>
            <a:ext cx="8281988" cy="647700"/>
          </a:xfrm>
        </p:spPr>
        <p:txBody>
          <a:bodyPr/>
          <a:lstStyle/>
          <a:p>
            <a:pPr eaLnBrk="1" hangingPunct="1"/>
            <a:r>
              <a:rPr lang="zh-CN" altLang="en-US" sz="4000" b="1" dirty="0">
                <a:solidFill>
                  <a:srgbClr val="0000FF"/>
                </a:solidFill>
                <a:latin typeface="微软雅黑" panose="020B0503020204020204" pitchFamily="34" charset="-122"/>
                <a:ea typeface="微软雅黑" panose="020B0503020204020204" pitchFamily="34" charset="-122"/>
              </a:rPr>
              <a:t>第</a:t>
            </a:r>
            <a:r>
              <a:rPr lang="en-US" altLang="zh-CN" sz="4000" b="1" dirty="0">
                <a:solidFill>
                  <a:srgbClr val="0000FF"/>
                </a:solidFill>
                <a:latin typeface="微软雅黑" panose="020B0503020204020204" pitchFamily="34" charset="-122"/>
                <a:ea typeface="微软雅黑" panose="020B0503020204020204" pitchFamily="34" charset="-122"/>
              </a:rPr>
              <a:t>3</a:t>
            </a:r>
            <a:r>
              <a:rPr lang="zh-CN" altLang="en-US" sz="4000" b="1" dirty="0">
                <a:solidFill>
                  <a:srgbClr val="0000FF"/>
                </a:solidFill>
                <a:latin typeface="微软雅黑" panose="020B0503020204020204" pitchFamily="34" charset="-122"/>
                <a:ea typeface="微软雅黑" panose="020B0503020204020204" pitchFamily="34" charset="-122"/>
              </a:rPr>
              <a:t>章  程序设计初步</a:t>
            </a:r>
            <a:endParaRPr lang="zh-CN" altLang="en-US" sz="4000" dirty="0">
              <a:latin typeface="微软雅黑" panose="020B0503020204020204" pitchFamily="34" charset="-122"/>
              <a:ea typeface="微软雅黑" panose="020B0503020204020204" pitchFamily="34" charset="-122"/>
            </a:endParaRPr>
          </a:p>
        </p:txBody>
      </p:sp>
      <p:sp>
        <p:nvSpPr>
          <p:cNvPr id="2051" name="Text Box 6"/>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2052" name="Text Box 7"/>
          <p:cNvSpPr txBox="1">
            <a:spLocks noChangeArrowheads="1"/>
          </p:cNvSpPr>
          <p:nvPr/>
        </p:nvSpPr>
        <p:spPr bwMode="auto">
          <a:xfrm>
            <a:off x="611188" y="1215717"/>
            <a:ext cx="7921625" cy="3683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3.1  </a:t>
            </a:r>
            <a:r>
              <a:rPr lang="zh-CN" altLang="en-US" sz="3600" b="1" dirty="0">
                <a:solidFill>
                  <a:srgbClr val="D5D38F"/>
                </a:solidFill>
                <a:latin typeface="微软雅黑" panose="020B0503020204020204" pitchFamily="34" charset="-122"/>
                <a:ea typeface="微软雅黑" panose="020B0503020204020204" pitchFamily="34" charset="-122"/>
              </a:rPr>
              <a:t>堆栈的作用</a:t>
            </a:r>
          </a:p>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3.2  </a:t>
            </a:r>
            <a:r>
              <a:rPr lang="zh-CN" altLang="en-US" sz="3600" b="1" dirty="0">
                <a:solidFill>
                  <a:srgbClr val="D5D38F"/>
                </a:solidFill>
                <a:latin typeface="微软雅黑" panose="020B0503020204020204" pitchFamily="34" charset="-122"/>
                <a:ea typeface="微软雅黑" panose="020B0503020204020204" pitchFamily="34" charset="-122"/>
              </a:rPr>
              <a:t>算术逻辑运算指令</a:t>
            </a:r>
          </a:p>
          <a:p>
            <a:pPr eaLnBrk="1" hangingPunct="1">
              <a:lnSpc>
                <a:spcPts val="5200"/>
              </a:lnSpc>
              <a:spcBef>
                <a:spcPts val="1200"/>
              </a:spcBef>
              <a:spcAft>
                <a:spcPts val="1200"/>
              </a:spcAft>
            </a:pPr>
            <a:r>
              <a:rPr lang="en-US" altLang="zh-CN" sz="3600" b="1" dirty="0">
                <a:solidFill>
                  <a:srgbClr val="0000FF"/>
                </a:solidFill>
                <a:latin typeface="微软雅黑" panose="020B0503020204020204" pitchFamily="34" charset="-122"/>
                <a:ea typeface="微软雅黑" panose="020B0503020204020204" pitchFamily="34" charset="-122"/>
              </a:rPr>
              <a:t>3.3  </a:t>
            </a:r>
            <a:r>
              <a:rPr lang="zh-CN" altLang="en-US" sz="3600" b="1" dirty="0">
                <a:solidFill>
                  <a:srgbClr val="0000FF"/>
                </a:solidFill>
                <a:latin typeface="微软雅黑" panose="020B0503020204020204" pitchFamily="34" charset="-122"/>
                <a:ea typeface="微软雅黑" panose="020B0503020204020204" pitchFamily="34" charset="-122"/>
              </a:rPr>
              <a:t>分支程序设计</a:t>
            </a:r>
            <a:endParaRPr lang="en-US" altLang="zh-CN" sz="3600" b="1" dirty="0">
              <a:solidFill>
                <a:srgbClr val="0000FF"/>
              </a:solidFill>
              <a:latin typeface="微软雅黑" panose="020B0503020204020204" pitchFamily="34" charset="-122"/>
              <a:ea typeface="微软雅黑" panose="020B0503020204020204" pitchFamily="34" charset="-122"/>
            </a:endParaRPr>
          </a:p>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3.4  </a:t>
            </a:r>
            <a:r>
              <a:rPr lang="zh-CN" altLang="en-US" sz="3600" b="1" dirty="0">
                <a:solidFill>
                  <a:srgbClr val="D5D38F"/>
                </a:solidFill>
                <a:latin typeface="微软雅黑" panose="020B0503020204020204" pitchFamily="34" charset="-122"/>
                <a:ea typeface="微软雅黑" panose="020B0503020204020204" pitchFamily="34" charset="-122"/>
              </a:rPr>
              <a:t>循环程序设计</a:t>
            </a:r>
            <a:endParaRPr lang="en-US" altLang="zh-CN" sz="3600" b="1" dirty="0">
              <a:solidFill>
                <a:srgbClr val="D5D38F"/>
              </a:solidFill>
              <a:latin typeface="微软雅黑" panose="020B0503020204020204" pitchFamily="34" charset="-122"/>
              <a:ea typeface="微软雅黑" panose="020B0503020204020204" pitchFamily="34" charset="-122"/>
            </a:endParaRPr>
          </a:p>
          <a:p>
            <a:pPr eaLnBrk="1" hangingPunct="1">
              <a:lnSpc>
                <a:spcPts val="4200"/>
              </a:lnSpc>
              <a:spcBef>
                <a:spcPts val="600"/>
              </a:spcBef>
              <a:spcAft>
                <a:spcPts val="600"/>
              </a:spcAft>
            </a:pPr>
            <a:r>
              <a:rPr lang="en-US" altLang="zh-CN" sz="3600" b="1" dirty="0">
                <a:solidFill>
                  <a:srgbClr val="D5D38F"/>
                </a:solidFill>
                <a:latin typeface="微软雅黑" panose="020B0503020204020204" pitchFamily="34" charset="-122"/>
                <a:ea typeface="微软雅黑" panose="020B0503020204020204" pitchFamily="34" charset="-122"/>
              </a:rPr>
              <a:t>3.5  </a:t>
            </a:r>
            <a:r>
              <a:rPr lang="zh-CN" altLang="en-US" sz="3600" b="1" dirty="0">
                <a:solidFill>
                  <a:srgbClr val="D5D38F"/>
                </a:solidFill>
                <a:latin typeface="微软雅黑" panose="020B0503020204020204" pitchFamily="34" charset="-122"/>
                <a:ea typeface="微软雅黑" panose="020B0503020204020204" pitchFamily="34" charset="-122"/>
              </a:rPr>
              <a:t>子程序设计</a:t>
            </a:r>
            <a:endParaRPr lang="en-US" altLang="zh-CN" sz="3600" b="1" dirty="0">
              <a:solidFill>
                <a:srgbClr val="D5D38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cf316</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38451"/>
            <a:ext cx="7345188" cy="4760278"/>
          </a:xfrm>
          <a:prstGeom prst="rect">
            <a:avLst/>
          </a:prstGeom>
        </p:spPr>
        <p:txBody>
          <a:bodyPr wrap="square">
            <a:spAutoFit/>
          </a:bodyPr>
          <a:lstStyle/>
          <a:p>
            <a:pPr>
              <a:lnSpc>
                <a:spcPts val="2800"/>
              </a:lnSpc>
            </a:pPr>
            <a:r>
              <a:rPr lang="en-US" altLang="zh-CN" sz="2000" b="1" dirty="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建立堆栈框架</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r>
              <a:rPr lang="zh-CN" altLang="en-US" sz="2000" b="1" dirty="0">
                <a:effectLst>
                  <a:outerShdw blurRad="38100" dist="38100" dir="2700000" algn="tl">
                    <a:srgbClr val="000000">
                      <a:alpha val="43137"/>
                    </a:srgbClr>
                  </a:outerShdw>
                </a:effectLst>
                <a:latin typeface="+mn-ea"/>
              </a:rPr>
              <a:t>     </a:t>
            </a:r>
            <a:r>
              <a:rPr lang="en-US" altLang="zh-CN" sz="2000" b="1" dirty="0">
                <a:effectLst>
                  <a:outerShdw blurRad="38100" dist="38100" dir="2700000" algn="tl">
                    <a:srgbClr val="000000">
                      <a:alpha val="43137"/>
                    </a:srgbClr>
                  </a:outerShdw>
                </a:effectLst>
                <a:latin typeface="+mn-ea"/>
              </a:rPr>
              <a:t>;m = m &amp; 0x0f;</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15</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a:t>
            </a:r>
            <a:r>
              <a:rPr lang="en-US" altLang="zh-CN" sz="2000" b="1" dirty="0">
                <a:effectLst>
                  <a:outerShdw blurRad="38100" dist="38100" dir="2700000" algn="tl">
                    <a:srgbClr val="000000">
                      <a:alpha val="43137"/>
                    </a:srgbClr>
                  </a:outerShdw>
                </a:effectLst>
                <a:latin typeface="+mn-ea"/>
              </a:rPr>
              <a:t>                    ;if ( m &lt; 10 )</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jge</a:t>
            </a:r>
            <a:r>
              <a:rPr lang="en-US" altLang="zh-CN" sz="2000" b="1" dirty="0">
                <a:solidFill>
                  <a:srgbClr val="0000FF"/>
                </a:solidFill>
                <a:effectLst>
                  <a:outerShdw blurRad="38100" dist="38100" dir="2700000" algn="tl">
                    <a:srgbClr val="000000">
                      <a:alpha val="43137"/>
                    </a:srgbClr>
                  </a:outerShdw>
                </a:effectLst>
                <a:latin typeface="+mn-ea"/>
                <a:ea typeface="+mn-ea"/>
              </a:rPr>
              <a:t>   SHORT LN2cf316</a:t>
            </a:r>
          </a:p>
          <a:p>
            <a:pPr>
              <a:lnSpc>
                <a:spcPts val="2800"/>
              </a:lnSpc>
            </a:pPr>
            <a:r>
              <a:rPr lang="en-US" altLang="zh-CN" sz="2000" b="1" dirty="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48                    ;m += 0x30;</a:t>
            </a:r>
          </a:p>
          <a:p>
            <a:pPr>
              <a:lnSpc>
                <a:spcPts val="2800"/>
              </a:lnSpc>
            </a:pPr>
            <a:r>
              <a:rPr lang="en-US" altLang="zh-CN" sz="2000" b="1" dirty="0">
                <a:effectLst>
                  <a:outerShdw blurRad="38100" dist="38100" dir="2700000" algn="tl">
                    <a:srgbClr val="000000">
                      <a:alpha val="43137"/>
                    </a:srgbClr>
                  </a:outerShdw>
                </a:effectLst>
                <a:latin typeface="+mn-ea"/>
                <a:ea typeface="+mn-ea"/>
              </a:rPr>
              <a:t>    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a:t>
            </a:r>
          </a:p>
          <a:p>
            <a:pPr>
              <a:lnSpc>
                <a:spcPts val="2800"/>
              </a:lnSpc>
            </a:pPr>
            <a:r>
              <a:rPr lang="en-US" altLang="zh-CN" sz="2000" b="1" dirty="0">
                <a:effectLst>
                  <a:outerShdw blurRad="38100" dist="38100" dir="2700000" algn="tl">
                    <a:srgbClr val="000000">
                      <a:alpha val="43137"/>
                    </a:srgbClr>
                  </a:outerShdw>
                </a:effectLst>
                <a:latin typeface="+mn-ea"/>
                <a:ea typeface="+mn-ea"/>
              </a:rPr>
              <a:t>LN2cf316:</a:t>
            </a:r>
          </a:p>
          <a:p>
            <a:pPr>
              <a:lnSpc>
                <a:spcPts val="2800"/>
              </a:lnSpc>
            </a:pPr>
            <a:r>
              <a:rPr lang="en-US" altLang="zh-CN" sz="2000" b="1" dirty="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55</a:t>
            </a:r>
            <a:r>
              <a:rPr lang="en-US" altLang="zh-CN" sz="2000" b="1" dirty="0">
                <a:effectLst>
                  <a:outerShdw blurRad="38100" dist="38100" dir="2700000" algn="tl">
                    <a:srgbClr val="000000">
                      <a:alpha val="43137"/>
                    </a:srgbClr>
                  </a:outerShdw>
                </a:effectLst>
                <a:latin typeface="+mn-ea"/>
              </a:rPr>
              <a:t>                    ; m += 0x37;</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ret</a:t>
            </a:r>
          </a:p>
        </p:txBody>
      </p:sp>
      <p:sp>
        <p:nvSpPr>
          <p:cNvPr id="9" name="矩形标注 8"/>
          <p:cNvSpPr/>
          <p:nvPr/>
        </p:nvSpPr>
        <p:spPr>
          <a:xfrm>
            <a:off x="3707904" y="1171114"/>
            <a:ext cx="2088232" cy="673709"/>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编译优化：</a:t>
            </a:r>
            <a:endParaRPr lang="en-US" altLang="zh-CN" sz="2000" b="1" dirty="0">
              <a:solidFill>
                <a:srgbClr val="FF0000"/>
              </a:solidFill>
              <a:effectLst>
                <a:outerShdw blurRad="38100" dist="38100" dir="2700000" algn="tl">
                  <a:srgbClr val="000000">
                    <a:alpha val="43137"/>
                  </a:srgbClr>
                </a:outerShdw>
              </a:effectLst>
            </a:endParaRPr>
          </a:p>
          <a:p>
            <a:r>
              <a:rPr lang="zh-CN" altLang="en-US" sz="2000" b="1" dirty="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
        <p:nvSpPr>
          <p:cNvPr id="7" name="圆角矩形标注 6"/>
          <p:cNvSpPr/>
          <p:nvPr/>
        </p:nvSpPr>
        <p:spPr>
          <a:xfrm>
            <a:off x="2987824" y="5877272"/>
            <a:ext cx="2808312" cy="798859"/>
          </a:xfrm>
          <a:prstGeom prst="wedgeRoundRectCallout">
            <a:avLst>
              <a:gd name="adj1" fmla="val -60606"/>
              <a:gd name="adj2" fmla="val -49769"/>
              <a:gd name="adj3" fmla="val 16667"/>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b="1" dirty="0">
                <a:solidFill>
                  <a:schemeClr val="tx1"/>
                </a:solidFill>
                <a:latin typeface="+mn-ea"/>
              </a:rPr>
              <a:t>2</a:t>
            </a:r>
            <a:r>
              <a:rPr lang="zh-CN" altLang="en-US" b="1" dirty="0">
                <a:solidFill>
                  <a:schemeClr val="tx1"/>
                </a:solidFill>
                <a:latin typeface="+mn-ea"/>
              </a:rPr>
              <a:t>条返回指令</a:t>
            </a:r>
            <a:endParaRPr lang="en-US" altLang="zh-CN" b="1" dirty="0">
              <a:solidFill>
                <a:schemeClr val="tx1"/>
              </a:solidFill>
              <a:latin typeface="+mn-ea"/>
            </a:endParaRPr>
          </a:p>
          <a:p>
            <a:pPr>
              <a:lnSpc>
                <a:spcPts val="2600"/>
              </a:lnSpc>
            </a:pPr>
            <a:r>
              <a:rPr lang="zh-CN" altLang="en-US" b="1" dirty="0">
                <a:solidFill>
                  <a:schemeClr val="tx1"/>
                </a:solidFill>
                <a:latin typeface="+mn-ea"/>
              </a:rPr>
              <a:t>这样处理的优点？</a:t>
            </a:r>
          </a:p>
        </p:txBody>
      </p:sp>
      <p:sp>
        <p:nvSpPr>
          <p:cNvPr id="10" name="矩形标注 9"/>
          <p:cNvSpPr/>
          <p:nvPr/>
        </p:nvSpPr>
        <p:spPr>
          <a:xfrm>
            <a:off x="3995936" y="2996952"/>
            <a:ext cx="1296144" cy="720080"/>
          </a:xfrm>
          <a:prstGeom prst="wedgeRectCallout">
            <a:avLst>
              <a:gd name="adj1" fmla="val -12422"/>
              <a:gd name="adj2" fmla="val -6362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Tree>
    <p:extLst>
      <p:ext uri="{BB962C8B-B14F-4D97-AF65-F5344CB8AC3E}">
        <p14:creationId xmlns:p14="http://schemas.microsoft.com/office/powerpoint/2010/main" val="337336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635165"/>
            <a:ext cx="5400972" cy="3170099"/>
          </a:xfrm>
          <a:prstGeom prst="rect">
            <a:avLst/>
          </a:prstGeom>
        </p:spPr>
        <p:txBody>
          <a:bodyPr wrap="square">
            <a:spAutoFit/>
          </a:bodyPr>
          <a:lstStyle/>
          <a:p>
            <a:pPr>
              <a:lnSpc>
                <a:spcPts val="3000"/>
              </a:lnSpc>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cf317(</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a:t>
            </a:r>
          </a:p>
          <a:p>
            <a:pPr>
              <a:lnSpc>
                <a:spcPts val="3000"/>
              </a:lnSpc>
            </a:pPr>
            <a:r>
              <a:rPr lang="en-US" altLang="zh-CN" sz="2000" b="1" dirty="0">
                <a:effectLst>
                  <a:outerShdw blurRad="38100" dist="38100" dir="2700000" algn="tl">
                    <a:srgbClr val="000000">
                      <a:alpha val="43137"/>
                    </a:srgbClr>
                  </a:outerShdw>
                </a:effectLst>
                <a:latin typeface="+mn-ea"/>
                <a:ea typeface="+mn-ea"/>
              </a:rPr>
              <a:t>{</a:t>
            </a:r>
          </a:p>
          <a:p>
            <a:pPr>
              <a:lnSpc>
                <a:spcPts val="3000"/>
              </a:lnSpc>
            </a:pPr>
            <a:r>
              <a:rPr lang="en-US" altLang="zh-CN" sz="2000" b="1" dirty="0">
                <a:effectLst>
                  <a:outerShdw blurRad="38100" dist="38100" dir="2700000" algn="tl">
                    <a:srgbClr val="000000">
                      <a:alpha val="43137"/>
                    </a:srgbClr>
                  </a:outerShdw>
                </a:effectLst>
                <a:latin typeface="+mn-ea"/>
                <a:ea typeface="+mn-ea"/>
              </a:rPr>
              <a:t>    m = m &amp; 0x0f;</a:t>
            </a:r>
          </a:p>
          <a:p>
            <a:pPr>
              <a:lnSpc>
                <a:spcPts val="3000"/>
              </a:lnSpc>
            </a:pPr>
            <a:r>
              <a:rPr lang="en-US" altLang="zh-CN" sz="2000" b="1" dirty="0">
                <a:effectLst>
                  <a:outerShdw blurRad="38100" dist="38100" dir="2700000" algn="tl">
                    <a:srgbClr val="000000">
                      <a:alpha val="43137"/>
                    </a:srgbClr>
                  </a:outerShdw>
                </a:effectLst>
                <a:latin typeface="+mn-ea"/>
                <a:ea typeface="+mn-ea"/>
              </a:rPr>
              <a:t>    m +=  0x30;</a:t>
            </a:r>
          </a:p>
          <a:p>
            <a:pPr>
              <a:lnSpc>
                <a:spcPts val="3000"/>
              </a:lnSpc>
            </a:pPr>
            <a:r>
              <a:rPr lang="en-US" altLang="zh-CN" sz="2000" b="1" dirty="0">
                <a:effectLst>
                  <a:outerShdw blurRad="38100" dist="38100" dir="2700000" algn="tl">
                    <a:srgbClr val="000000">
                      <a:alpha val="43137"/>
                    </a:srgbClr>
                  </a:outerShdw>
                </a:effectLst>
                <a:latin typeface="+mn-ea"/>
                <a:ea typeface="+mn-ea"/>
              </a:rPr>
              <a:t>    if ( m &gt; '9' )</a:t>
            </a:r>
          </a:p>
          <a:p>
            <a:pPr>
              <a:lnSpc>
                <a:spcPts val="3000"/>
              </a:lnSpc>
            </a:pPr>
            <a:r>
              <a:rPr lang="en-US" altLang="zh-CN" sz="2000" b="1" dirty="0">
                <a:effectLst>
                  <a:outerShdw blurRad="38100" dist="38100" dir="2700000" algn="tl">
                    <a:srgbClr val="000000">
                      <a:alpha val="43137"/>
                    </a:srgbClr>
                  </a:outerShdw>
                </a:effectLst>
                <a:latin typeface="+mn-ea"/>
                <a:ea typeface="+mn-ea"/>
              </a:rPr>
              <a:t>        m +=  7;</a:t>
            </a:r>
          </a:p>
          <a:p>
            <a:pPr>
              <a:lnSpc>
                <a:spcPts val="3000"/>
              </a:lnSpc>
            </a:pPr>
            <a:r>
              <a:rPr lang="en-US" altLang="zh-CN" sz="2000" b="1" dirty="0">
                <a:effectLst>
                  <a:outerShdw blurRad="38100" dist="38100" dir="2700000" algn="tl">
                    <a:srgbClr val="000000">
                      <a:alpha val="43137"/>
                    </a:srgbClr>
                  </a:outerShdw>
                </a:effectLst>
                <a:latin typeface="+mn-ea"/>
                <a:ea typeface="+mn-ea"/>
              </a:rPr>
              <a:t>    return  m;</a:t>
            </a:r>
          </a:p>
          <a:p>
            <a:pPr>
              <a:lnSpc>
                <a:spcPts val="3000"/>
              </a:lnSpc>
            </a:pPr>
            <a:r>
              <a:rPr lang="en-US" altLang="zh-CN" sz="2000" b="1" dirty="0">
                <a:effectLst>
                  <a:outerShdw blurRad="38100" dist="38100" dir="2700000" algn="tl">
                    <a:srgbClr val="000000">
                      <a:alpha val="43137"/>
                    </a:srgbClr>
                  </a:outerShdw>
                </a:effectLst>
                <a:latin typeface="+mn-ea"/>
                <a:ea typeface="+mn-ea"/>
              </a:rPr>
              <a:t>}</a:t>
            </a:r>
          </a:p>
        </p:txBody>
      </p:sp>
      <p:sp>
        <p:nvSpPr>
          <p:cNvPr id="9" name="矩形标注 8"/>
          <p:cNvSpPr/>
          <p:nvPr/>
        </p:nvSpPr>
        <p:spPr>
          <a:xfrm>
            <a:off x="611188" y="1741480"/>
            <a:ext cx="3816796" cy="535392"/>
          </a:xfrm>
          <a:prstGeom prst="wedgeRectCallout">
            <a:avLst>
              <a:gd name="adj1" fmla="val -8443"/>
              <a:gd name="adj2" fmla="val 80038"/>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观察优化</a:t>
            </a:r>
            <a:r>
              <a:rPr lang="en-US" altLang="zh-CN" sz="2000" b="1" dirty="0">
                <a:solidFill>
                  <a:srgbClr val="FF0000"/>
                </a:solidFill>
                <a:effectLst>
                  <a:outerShdw blurRad="38100" dist="38100" dir="2700000" algn="tl">
                    <a:srgbClr val="000000">
                      <a:alpha val="43137"/>
                    </a:srgbClr>
                  </a:outerShdw>
                </a:effectLst>
              </a:rPr>
              <a:t>C</a:t>
            </a:r>
            <a:r>
              <a:rPr lang="zh-CN" altLang="en-US" sz="2000" b="1" dirty="0">
                <a:solidFill>
                  <a:srgbClr val="FF0000"/>
                </a:solidFill>
                <a:effectLst>
                  <a:outerShdw blurRad="38100" dist="38100" dir="2700000" algn="tl">
                    <a:srgbClr val="000000">
                      <a:alpha val="43137"/>
                    </a:srgbClr>
                  </a:outerShdw>
                </a:effectLst>
              </a:rPr>
              <a:t>程序后的结果</a:t>
            </a:r>
            <a:endParaRPr lang="zh-CN" altLang="en-US" sz="2000" b="1" dirty="0">
              <a:solidFill>
                <a:srgbClr val="FF0000"/>
              </a:solidFill>
            </a:endParaRPr>
          </a:p>
        </p:txBody>
      </p:sp>
      <p:sp>
        <p:nvSpPr>
          <p:cNvPr id="7" name="圆角矩形标注 6"/>
          <p:cNvSpPr/>
          <p:nvPr/>
        </p:nvSpPr>
        <p:spPr>
          <a:xfrm>
            <a:off x="3311674" y="5085184"/>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分支结构：单路</a:t>
            </a:r>
            <a:endParaRPr lang="zh-CN" altLang="en-US" sz="1600" dirty="0">
              <a:solidFill>
                <a:schemeClr val="tx1"/>
              </a:solidFill>
              <a:latin typeface="+mn-ea"/>
            </a:endParaRPr>
          </a:p>
        </p:txBody>
      </p:sp>
    </p:spTree>
    <p:extLst>
      <p:ext uri="{BB962C8B-B14F-4D97-AF65-F5344CB8AC3E}">
        <p14:creationId xmlns:p14="http://schemas.microsoft.com/office/powerpoint/2010/main" val="3359755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cf317</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69035"/>
            <a:ext cx="7849244" cy="4324261"/>
          </a:xfrm>
          <a:prstGeom prst="rect">
            <a:avLst/>
          </a:prstGeom>
        </p:spPr>
        <p:txBody>
          <a:bodyPr wrap="square">
            <a:spAutoFit/>
          </a:bodyPr>
          <a:lstStyle/>
          <a:p>
            <a:pPr>
              <a:lnSpc>
                <a:spcPts val="3000"/>
              </a:lnSpc>
            </a:pPr>
            <a:r>
              <a:rPr lang="en-US" altLang="zh-CN" sz="2000" b="1" dirty="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3000"/>
              </a:lnSpc>
            </a:pPr>
            <a:r>
              <a:rPr lang="en-US" altLang="zh-CN" sz="2000" b="1" dirty="0">
                <a:effectLst>
                  <a:outerShdw blurRad="38100" dist="38100" dir="2700000" algn="tl">
                    <a:srgbClr val="000000">
                      <a:alpha val="43137"/>
                    </a:srgbClr>
                  </a:outerShdw>
                </a:effectLst>
                <a:latin typeface="+mn-ea"/>
                <a:ea typeface="+mn-ea"/>
              </a:rPr>
              <a:t>    and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15                ;m = m &amp; 0x0f;</a:t>
            </a:r>
          </a:p>
          <a:p>
            <a:pPr>
              <a:lnSpc>
                <a:spcPts val="3000"/>
              </a:lnSpc>
            </a:pPr>
            <a:r>
              <a:rPr lang="en-US" altLang="zh-CN" sz="2000" b="1" dirty="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48                ;m +=  0x30;</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57                ;if ( m &gt; '9' )</a:t>
            </a:r>
          </a:p>
          <a:p>
            <a:pPr>
              <a:lnSpc>
                <a:spcPts val="30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jle</a:t>
            </a:r>
            <a:r>
              <a:rPr lang="en-US" altLang="zh-CN" sz="2000" b="1" dirty="0">
                <a:solidFill>
                  <a:srgbClr val="0000FF"/>
                </a:solidFill>
                <a:effectLst>
                  <a:outerShdw blurRad="38100" dist="38100" dir="2700000" algn="tl">
                    <a:srgbClr val="000000">
                      <a:alpha val="43137"/>
                    </a:srgbClr>
                  </a:outerShdw>
                </a:effectLst>
                <a:latin typeface="+mn-ea"/>
                <a:ea typeface="+mn-ea"/>
              </a:rPr>
              <a:t>    SHORT  LN1cf317</a:t>
            </a:r>
          </a:p>
          <a:p>
            <a:pPr>
              <a:lnSpc>
                <a:spcPts val="3000"/>
              </a:lnSpc>
            </a:pPr>
            <a:r>
              <a:rPr lang="en-US" altLang="zh-CN" sz="2000" b="1" dirty="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7                 ;m +=  7;</a:t>
            </a:r>
          </a:p>
          <a:p>
            <a:pPr>
              <a:lnSpc>
                <a:spcPts val="3000"/>
              </a:lnSpc>
            </a:pPr>
            <a:r>
              <a:rPr lang="en-US" altLang="zh-CN" sz="2000" b="1" dirty="0">
                <a:effectLst>
                  <a:outerShdw blurRad="38100" dist="38100" dir="2700000" algn="tl">
                    <a:srgbClr val="000000">
                      <a:alpha val="43137"/>
                    </a:srgbClr>
                  </a:outerShdw>
                </a:effectLst>
                <a:latin typeface="+mn-ea"/>
                <a:ea typeface="+mn-ea"/>
              </a:rPr>
              <a:t>LN1cf317:</a:t>
            </a:r>
          </a:p>
          <a:p>
            <a:pPr>
              <a:lnSpc>
                <a:spcPts val="3000"/>
              </a:lnSpc>
            </a:pPr>
            <a:r>
              <a:rPr lang="en-US" altLang="zh-CN" sz="2000" b="1" dirty="0">
                <a:effectLst>
                  <a:outerShdw blurRad="38100" dist="38100" dir="2700000" algn="tl">
                    <a:srgbClr val="000000">
                      <a:alpha val="43137"/>
                    </a:srgbClr>
                  </a:outerShdw>
                </a:effectLst>
                <a:latin typeface="+mn-ea"/>
                <a:ea typeface="+mn-ea"/>
              </a:rPr>
              <a:t>    pop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3000"/>
              </a:lnSpc>
            </a:pPr>
            <a:r>
              <a:rPr lang="en-US" altLang="zh-CN" sz="2000" b="1" dirty="0">
                <a:effectLst>
                  <a:outerShdw blurRad="38100" dist="38100" dir="2700000" algn="tl">
                    <a:srgbClr val="000000">
                      <a:alpha val="43137"/>
                    </a:srgbClr>
                  </a:outerShdw>
                </a:effectLst>
                <a:latin typeface="+mn-ea"/>
                <a:ea typeface="+mn-ea"/>
              </a:rPr>
              <a:t>    ret</a:t>
            </a:r>
          </a:p>
        </p:txBody>
      </p:sp>
      <p:sp>
        <p:nvSpPr>
          <p:cNvPr id="11" name="圆角矩形标注 10"/>
          <p:cNvSpPr/>
          <p:nvPr/>
        </p:nvSpPr>
        <p:spPr>
          <a:xfrm>
            <a:off x="3311674" y="5085184"/>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只有一个条件转移指令</a:t>
            </a:r>
            <a:endParaRPr lang="zh-CN" altLang="en-US" sz="1600" dirty="0">
              <a:solidFill>
                <a:schemeClr val="tx1"/>
              </a:solidFill>
              <a:latin typeface="+mn-ea"/>
            </a:endParaRPr>
          </a:p>
        </p:txBody>
      </p:sp>
      <p:sp>
        <p:nvSpPr>
          <p:cNvPr id="9" name="矩形标注 8"/>
          <p:cNvSpPr/>
          <p:nvPr/>
        </p:nvSpPr>
        <p:spPr>
          <a:xfrm>
            <a:off x="3707904" y="1171114"/>
            <a:ext cx="2088232" cy="673709"/>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编译优化：</a:t>
            </a:r>
            <a:endParaRPr lang="en-US" altLang="zh-CN" sz="2000" b="1" dirty="0">
              <a:solidFill>
                <a:srgbClr val="FF0000"/>
              </a:solidFill>
              <a:effectLst>
                <a:outerShdw blurRad="38100" dist="38100" dir="2700000" algn="tl">
                  <a:srgbClr val="000000">
                    <a:alpha val="43137"/>
                  </a:srgbClr>
                </a:outerShdw>
              </a:effectLst>
            </a:endParaRPr>
          </a:p>
          <a:p>
            <a:r>
              <a:rPr lang="zh-CN" altLang="en-US" sz="2000" b="1" dirty="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Tree>
    <p:extLst>
      <p:ext uri="{BB962C8B-B14F-4D97-AF65-F5344CB8AC3E}">
        <p14:creationId xmlns:p14="http://schemas.microsoft.com/office/powerpoint/2010/main" val="3873146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相关基本概念</a:t>
            </a:r>
          </a:p>
        </p:txBody>
      </p:sp>
      <p:sp>
        <p:nvSpPr>
          <p:cNvPr id="4" name="Text Box 5"/>
          <p:cNvSpPr txBox="1">
            <a:spLocks noChangeArrowheads="1"/>
          </p:cNvSpPr>
          <p:nvPr/>
        </p:nvSpPr>
        <p:spPr bwMode="auto">
          <a:xfrm>
            <a:off x="679648" y="1844824"/>
            <a:ext cx="7924800" cy="40164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段内转移和段间转移：</a:t>
            </a:r>
            <a:endParaRPr kumimoji="1" lang="en-US" altLang="zh-CN" sz="2400" b="1" dirty="0"/>
          </a:p>
          <a:p>
            <a:pPr marL="342900" indent="-342900">
              <a:lnSpc>
                <a:spcPts val="3600"/>
              </a:lnSpc>
              <a:spcBef>
                <a:spcPts val="600"/>
              </a:spcBef>
              <a:buFont typeface="Arial" panose="020B0604020202020204" pitchFamily="34" charset="0"/>
              <a:buChar char="•"/>
            </a:pPr>
            <a:r>
              <a:rPr kumimoji="1" lang="zh-CN" altLang="en-US" sz="2400" b="1" dirty="0">
                <a:solidFill>
                  <a:srgbClr val="0000FF"/>
                </a:solidFill>
                <a:latin typeface="微软雅黑" panose="020B0503020204020204" pitchFamily="34" charset="-122"/>
                <a:ea typeface="微软雅黑" panose="020B0503020204020204" pitchFamily="34" charset="-122"/>
              </a:rPr>
              <a:t>段内转移</a:t>
            </a:r>
            <a:r>
              <a:rPr kumimoji="1" lang="zh-CN" altLang="en-US" sz="2400" b="1" dirty="0"/>
              <a:t>是仅仅重新设置指令指针寄存器</a:t>
            </a:r>
            <a:r>
              <a:rPr kumimoji="1" lang="en-US" altLang="zh-CN" sz="2400" b="1" dirty="0"/>
              <a:t>EIP</a:t>
            </a:r>
            <a:r>
              <a:rPr kumimoji="1" lang="zh-CN" altLang="en-US" sz="2400" b="1" dirty="0"/>
              <a:t>的转移。由于没有重置代码段寄存器</a:t>
            </a:r>
            <a:r>
              <a:rPr kumimoji="1" lang="en-US" altLang="zh-CN" sz="2400" b="1" dirty="0"/>
              <a:t>CS</a:t>
            </a:r>
            <a:r>
              <a:rPr kumimoji="1" lang="zh-CN" altLang="en-US" sz="2400" b="1" dirty="0"/>
              <a:t>，所以转移后继续执行的指令仍在同一个代码段中。</a:t>
            </a:r>
            <a:endParaRPr kumimoji="1" lang="en-US" altLang="zh-CN" sz="2400" b="1" dirty="0"/>
          </a:p>
          <a:p>
            <a:pPr marL="342900" indent="-342900">
              <a:lnSpc>
                <a:spcPts val="3600"/>
              </a:lnSpc>
              <a:spcBef>
                <a:spcPts val="600"/>
              </a:spcBef>
              <a:buFont typeface="Arial" panose="020B0604020202020204" pitchFamily="34" charset="0"/>
              <a:buChar char="•"/>
            </a:pPr>
            <a:r>
              <a:rPr kumimoji="1" lang="zh-CN" altLang="en-US" sz="2400" b="1" dirty="0">
                <a:solidFill>
                  <a:srgbClr val="0000FF"/>
                </a:solidFill>
                <a:latin typeface="微软雅黑" panose="020B0503020204020204" pitchFamily="34" charset="-122"/>
                <a:ea typeface="微软雅黑" panose="020B0503020204020204" pitchFamily="34" charset="-122"/>
              </a:rPr>
              <a:t>段间转移</a:t>
            </a:r>
            <a:r>
              <a:rPr kumimoji="1" lang="zh-CN" altLang="en-US" sz="2400" b="1" dirty="0"/>
              <a:t>是不仅重新设置</a:t>
            </a:r>
            <a:r>
              <a:rPr kumimoji="1" lang="en-US" altLang="zh-CN" sz="2400" b="1" dirty="0"/>
              <a:t>EIP</a:t>
            </a:r>
            <a:r>
              <a:rPr kumimoji="1" lang="zh-CN" altLang="en-US" sz="2400" b="1" dirty="0"/>
              <a:t>，而且重新设置代码段寄存器</a:t>
            </a:r>
            <a:r>
              <a:rPr kumimoji="1" lang="en-US" altLang="zh-CN" sz="2400" b="1" dirty="0"/>
              <a:t>CS</a:t>
            </a:r>
            <a:r>
              <a:rPr kumimoji="1" lang="zh-CN" altLang="en-US" sz="2400" b="1" dirty="0"/>
              <a:t>的转移。由于重置</a:t>
            </a:r>
            <a:r>
              <a:rPr kumimoji="1" lang="en-US" altLang="zh-CN" sz="2400" b="1" dirty="0"/>
              <a:t>CS</a:t>
            </a:r>
            <a:r>
              <a:rPr kumimoji="1" lang="zh-CN" altLang="en-US" sz="2400" b="1" dirty="0"/>
              <a:t>，所以转移后继续执行的指令在另一个代码段中。</a:t>
            </a:r>
            <a:endParaRPr kumimoji="1" lang="en-US" altLang="zh-CN" sz="2400" b="1" dirty="0"/>
          </a:p>
          <a:p>
            <a:pPr marL="342900" indent="-342900">
              <a:lnSpc>
                <a:spcPts val="3600"/>
              </a:lnSpc>
              <a:spcBef>
                <a:spcPts val="600"/>
              </a:spcBef>
              <a:buFont typeface="Arial" panose="020B0604020202020204" pitchFamily="34" charset="0"/>
              <a:buChar char="•"/>
            </a:pPr>
            <a:r>
              <a:rPr kumimoji="1" lang="zh-CN" altLang="en-US" sz="2400" b="1" dirty="0"/>
              <a:t>段内转移也被称为</a:t>
            </a:r>
            <a:r>
              <a:rPr kumimoji="1" lang="zh-CN" altLang="en-US" sz="2400" b="1" dirty="0">
                <a:solidFill>
                  <a:srgbClr val="0000FF"/>
                </a:solidFill>
                <a:latin typeface="微软雅黑" panose="020B0503020204020204" pitchFamily="34" charset="-122"/>
                <a:ea typeface="微软雅黑" panose="020B0503020204020204" pitchFamily="34" charset="-122"/>
              </a:rPr>
              <a:t>近转移</a:t>
            </a:r>
            <a:r>
              <a:rPr kumimoji="1" lang="zh-CN" altLang="en-US" sz="2400" b="1" dirty="0"/>
              <a:t>，段间转移也被称为</a:t>
            </a:r>
            <a:r>
              <a:rPr kumimoji="1" lang="zh-CN" altLang="en-US" sz="2400" b="1" dirty="0">
                <a:solidFill>
                  <a:srgbClr val="0000FF"/>
                </a:solidFill>
                <a:latin typeface="微软雅黑" panose="020B0503020204020204" pitchFamily="34" charset="-122"/>
                <a:ea typeface="微软雅黑" panose="020B0503020204020204" pitchFamily="34" charset="-122"/>
              </a:rPr>
              <a:t>远转移</a:t>
            </a:r>
            <a:r>
              <a:rPr kumimoji="1" lang="zh-CN" altLang="en-US" sz="2400" b="1" dirty="0"/>
              <a:t>。</a:t>
            </a:r>
          </a:p>
        </p:txBody>
      </p:sp>
      <p:sp>
        <p:nvSpPr>
          <p:cNvPr id="5" name="圆角矩形标注 4"/>
          <p:cNvSpPr/>
          <p:nvPr/>
        </p:nvSpPr>
        <p:spPr>
          <a:xfrm>
            <a:off x="4283968" y="1184040"/>
            <a:ext cx="3168352" cy="648072"/>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rPr>
              <a:t>按转移是否跨段来区分</a:t>
            </a:r>
            <a:endParaRPr lang="zh-CN" altLang="en-US" dirty="0">
              <a:solidFill>
                <a:srgbClr val="0000FF"/>
              </a:solidFill>
            </a:endParaRPr>
          </a:p>
        </p:txBody>
      </p:sp>
    </p:spTree>
    <p:extLst>
      <p:ext uri="{BB962C8B-B14F-4D97-AF65-F5344CB8AC3E}">
        <p14:creationId xmlns:p14="http://schemas.microsoft.com/office/powerpoint/2010/main" val="120508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相关基本概念</a:t>
            </a:r>
          </a:p>
        </p:txBody>
      </p:sp>
      <p:sp>
        <p:nvSpPr>
          <p:cNvPr id="4" name="Text Box 5"/>
          <p:cNvSpPr txBox="1">
            <a:spLocks noChangeArrowheads="1"/>
          </p:cNvSpPr>
          <p:nvPr/>
        </p:nvSpPr>
        <p:spPr bwMode="auto">
          <a:xfrm>
            <a:off x="679648" y="1844824"/>
            <a:ext cx="7924800"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转移的约束：</a:t>
            </a:r>
            <a:endParaRPr kumimoji="1" lang="en-US" altLang="zh-CN" sz="2400" b="1" dirty="0"/>
          </a:p>
          <a:p>
            <a:pPr marL="342900" indent="-342900">
              <a:lnSpc>
                <a:spcPts val="3600"/>
              </a:lnSpc>
              <a:spcBef>
                <a:spcPts val="600"/>
              </a:spcBef>
              <a:buFont typeface="Arial" panose="020B0604020202020204" pitchFamily="34" charset="0"/>
              <a:buChar char="•"/>
            </a:pPr>
            <a:r>
              <a:rPr kumimoji="1" lang="zh-CN" altLang="en-US" sz="2400" b="1" dirty="0">
                <a:solidFill>
                  <a:srgbClr val="FF0000"/>
                </a:solidFill>
                <a:effectLst>
                  <a:outerShdw blurRad="38100" dist="38100" dir="2700000" algn="tl">
                    <a:srgbClr val="000000">
                      <a:alpha val="43137"/>
                    </a:srgbClr>
                  </a:outerShdw>
                </a:effectLst>
              </a:rPr>
              <a:t>条件转移指令和循环指令，只能实现段内转移</a:t>
            </a:r>
            <a:r>
              <a:rPr kumimoji="1" lang="zh-CN" altLang="en-US" sz="2400" b="1" dirty="0"/>
              <a:t>。</a:t>
            </a:r>
            <a:endParaRPr kumimoji="1" lang="en-US" altLang="zh-CN" sz="2400" b="1" dirty="0"/>
          </a:p>
          <a:p>
            <a:pPr marL="342900" indent="-342900">
              <a:lnSpc>
                <a:spcPts val="3600"/>
              </a:lnSpc>
              <a:spcBef>
                <a:spcPts val="600"/>
              </a:spcBef>
              <a:buFont typeface="Arial" panose="020B0604020202020204" pitchFamily="34" charset="0"/>
              <a:buChar char="•"/>
            </a:pPr>
            <a:r>
              <a:rPr kumimoji="1" lang="zh-CN" altLang="en-US" sz="2400" b="1" dirty="0"/>
              <a:t>无条件转移指令和过程调用及返回指令，既可以是段内转移，也可以是段间转移。</a:t>
            </a:r>
            <a:endParaRPr kumimoji="1" lang="en-US" altLang="zh-CN" sz="2400" b="1" dirty="0"/>
          </a:p>
          <a:p>
            <a:pPr marL="342900" indent="-342900">
              <a:lnSpc>
                <a:spcPts val="3600"/>
              </a:lnSpc>
              <a:spcBef>
                <a:spcPts val="600"/>
              </a:spcBef>
              <a:buFont typeface="Arial" panose="020B0604020202020204" pitchFamily="34" charset="0"/>
              <a:buChar char="•"/>
            </a:pPr>
            <a:r>
              <a:rPr kumimoji="1" lang="zh-CN" altLang="en-US" sz="2400" b="1" dirty="0"/>
              <a:t>软中断指令和中断返回指令一定是段间转移。</a:t>
            </a:r>
          </a:p>
        </p:txBody>
      </p:sp>
      <p:sp>
        <p:nvSpPr>
          <p:cNvPr id="5" name="圆角矩形标注 4"/>
          <p:cNvSpPr/>
          <p:nvPr/>
        </p:nvSpPr>
        <p:spPr>
          <a:xfrm>
            <a:off x="3595006" y="5013176"/>
            <a:ext cx="4865426" cy="936104"/>
          </a:xfrm>
          <a:prstGeom prst="wedgeRoundRectCallout">
            <a:avLst>
              <a:gd name="adj1" fmla="val -40042"/>
              <a:gd name="adj2" fmla="val -710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latin typeface="+mn-ea"/>
              </a:rPr>
              <a:t>循环指令（下一节讲解）</a:t>
            </a:r>
            <a:endParaRPr lang="en-US" altLang="zh-CN" b="1" dirty="0">
              <a:solidFill>
                <a:schemeClr val="tx1"/>
              </a:solidFill>
              <a:latin typeface="+mn-ea"/>
            </a:endParaRPr>
          </a:p>
          <a:p>
            <a:pPr>
              <a:lnSpc>
                <a:spcPts val="2600"/>
              </a:lnSpc>
            </a:pPr>
            <a:r>
              <a:rPr lang="zh-CN" altLang="en-US" b="1" dirty="0">
                <a:solidFill>
                  <a:schemeClr val="tx1"/>
                </a:solidFill>
                <a:latin typeface="+mn-ea"/>
              </a:rPr>
              <a:t>软中断指令和中断返回指令（今后介绍）</a:t>
            </a:r>
            <a:endParaRPr lang="zh-CN" altLang="en-US" sz="1600" dirty="0">
              <a:solidFill>
                <a:schemeClr val="tx1"/>
              </a:solidFill>
              <a:latin typeface="+mn-ea"/>
            </a:endParaRPr>
          </a:p>
        </p:txBody>
      </p:sp>
    </p:spTree>
    <p:extLst>
      <p:ext uri="{BB962C8B-B14F-4D97-AF65-F5344CB8AC3E}">
        <p14:creationId xmlns:p14="http://schemas.microsoft.com/office/powerpoint/2010/main" val="2155676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相关基本概念</a:t>
            </a:r>
          </a:p>
        </p:txBody>
      </p:sp>
      <p:sp>
        <p:nvSpPr>
          <p:cNvPr id="4" name="Text Box 5"/>
          <p:cNvSpPr txBox="1">
            <a:spLocks noChangeArrowheads="1"/>
          </p:cNvSpPr>
          <p:nvPr/>
        </p:nvSpPr>
        <p:spPr bwMode="auto">
          <a:xfrm>
            <a:off x="611560" y="1844824"/>
            <a:ext cx="792480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直接转移和间接转移：</a:t>
            </a:r>
            <a:endParaRPr kumimoji="1" lang="en-US" altLang="zh-CN" sz="2400" b="1" dirty="0"/>
          </a:p>
          <a:p>
            <a:pPr marL="342900" indent="-342900">
              <a:lnSpc>
                <a:spcPts val="3600"/>
              </a:lnSpc>
              <a:spcBef>
                <a:spcPts val="600"/>
              </a:spcBef>
              <a:buFont typeface="Arial" pitchFamily="34" charset="0"/>
              <a:buChar char="•"/>
            </a:pPr>
            <a:r>
              <a:rPr kumimoji="1" lang="zh-CN" altLang="en-US" sz="2400" b="1" dirty="0"/>
              <a:t>在转移指令中直接给出转移目的地址的转移被称为</a:t>
            </a:r>
            <a:r>
              <a:rPr kumimoji="1" lang="zh-CN" altLang="en-US" sz="2400" b="1" dirty="0">
                <a:solidFill>
                  <a:srgbClr val="0000FF"/>
                </a:solidFill>
                <a:latin typeface="微软雅黑" panose="020B0503020204020204" pitchFamily="34" charset="-122"/>
                <a:ea typeface="微软雅黑" panose="020B0503020204020204" pitchFamily="34" charset="-122"/>
              </a:rPr>
              <a:t>直接转移</a:t>
            </a:r>
            <a:r>
              <a:rPr kumimoji="1" lang="zh-CN" altLang="en-US" sz="2400" b="1" dirty="0"/>
              <a:t>。</a:t>
            </a:r>
            <a:endParaRPr kumimoji="1" lang="en-US" altLang="zh-CN" sz="2400" b="1" dirty="0"/>
          </a:p>
          <a:p>
            <a:pPr marL="342900" indent="-342900">
              <a:lnSpc>
                <a:spcPts val="3600"/>
              </a:lnSpc>
              <a:spcBef>
                <a:spcPts val="600"/>
              </a:spcBef>
              <a:buFont typeface="Arial" pitchFamily="34" charset="0"/>
              <a:buChar char="•"/>
            </a:pPr>
            <a:r>
              <a:rPr kumimoji="1" lang="zh-CN" altLang="en-US" sz="2400" b="1" dirty="0"/>
              <a:t>在转移指令中没有直接给出转移目的地址，但给出包含转移目的地址的寄存器或者存储单元，这样的转移被称为</a:t>
            </a:r>
            <a:r>
              <a:rPr kumimoji="1" lang="zh-CN" altLang="en-US" sz="2400" b="1" dirty="0">
                <a:solidFill>
                  <a:srgbClr val="0000FF"/>
                </a:solidFill>
                <a:latin typeface="微软雅黑" panose="020B0503020204020204" pitchFamily="34" charset="-122"/>
                <a:ea typeface="微软雅黑" panose="020B0503020204020204" pitchFamily="34" charset="-122"/>
              </a:rPr>
              <a:t>间接转移</a:t>
            </a:r>
            <a:r>
              <a:rPr kumimoji="1" lang="zh-CN" altLang="en-US" sz="2400" b="1" dirty="0"/>
              <a:t>。</a:t>
            </a:r>
          </a:p>
        </p:txBody>
      </p:sp>
      <p:sp>
        <p:nvSpPr>
          <p:cNvPr id="5" name="圆角矩形标注 4"/>
          <p:cNvSpPr/>
          <p:nvPr/>
        </p:nvSpPr>
        <p:spPr>
          <a:xfrm>
            <a:off x="4355976" y="1196752"/>
            <a:ext cx="3096344" cy="648072"/>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rPr>
              <a:t>给出转移目的地址的方式</a:t>
            </a:r>
            <a:endParaRPr lang="zh-CN" altLang="en-US" dirty="0">
              <a:solidFill>
                <a:srgbClr val="0000FF"/>
              </a:solidFill>
            </a:endParaRPr>
          </a:p>
        </p:txBody>
      </p:sp>
      <p:sp>
        <p:nvSpPr>
          <p:cNvPr id="6" name="圆角矩形标注 5"/>
          <p:cNvSpPr/>
          <p:nvPr/>
        </p:nvSpPr>
        <p:spPr>
          <a:xfrm>
            <a:off x="3469838" y="5013176"/>
            <a:ext cx="292121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无条件转移指令</a:t>
            </a:r>
            <a:endParaRPr lang="en-US" altLang="zh-CN" b="1" dirty="0">
              <a:solidFill>
                <a:schemeClr val="tx1"/>
              </a:solidFill>
              <a:effectLst>
                <a:outerShdw blurRad="38100" dist="38100" dir="2700000" algn="tl">
                  <a:srgbClr val="000000">
                    <a:alpha val="43137"/>
                  </a:srgbClr>
                </a:outerShdw>
              </a:effectLst>
              <a:latin typeface="+mn-ea"/>
            </a:endParaRPr>
          </a:p>
          <a:p>
            <a:pPr>
              <a:lnSpc>
                <a:spcPts val="2600"/>
              </a:lnSpc>
            </a:pPr>
            <a:r>
              <a:rPr lang="zh-CN" altLang="en-US" b="1" dirty="0">
                <a:solidFill>
                  <a:schemeClr val="tx1"/>
                </a:solidFill>
                <a:effectLst>
                  <a:outerShdw blurRad="38100" dist="38100" dir="2700000" algn="tl">
                    <a:srgbClr val="000000">
                      <a:alpha val="43137"/>
                    </a:srgbClr>
                  </a:outerShdw>
                </a:effectLst>
                <a:latin typeface="+mn-ea"/>
              </a:rPr>
              <a:t>过程调用指令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59517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p>
        </p:txBody>
      </p:sp>
      <p:sp>
        <p:nvSpPr>
          <p:cNvPr id="524291" name="Text Box 3"/>
          <p:cNvSpPr txBox="1">
            <a:spLocks noChangeArrowheads="1"/>
          </p:cNvSpPr>
          <p:nvPr/>
        </p:nvSpPr>
        <p:spPr bwMode="auto">
          <a:xfrm>
            <a:off x="611188" y="1124744"/>
            <a:ext cx="7921625" cy="61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40000"/>
              </a:lnSpc>
              <a:buFont typeface="Wingdings" pitchFamily="2" charset="2"/>
              <a:buChar char="Ø"/>
            </a:pPr>
            <a:r>
              <a:rPr lang="zh-CN" altLang="en-US" sz="2800" b="1" dirty="0">
                <a:solidFill>
                  <a:srgbClr val="0000FF"/>
                </a:solidFill>
              </a:rPr>
              <a:t>无条件转移指令</a:t>
            </a:r>
          </a:p>
        </p:txBody>
      </p:sp>
      <p:sp>
        <p:nvSpPr>
          <p:cNvPr id="4" name="Text Box 5"/>
          <p:cNvSpPr txBox="1">
            <a:spLocks noChangeArrowheads="1"/>
          </p:cNvSpPr>
          <p:nvPr/>
        </p:nvSpPr>
        <p:spPr bwMode="auto">
          <a:xfrm>
            <a:off x="611560" y="1844824"/>
            <a:ext cx="7924800" cy="3247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Wingdings" panose="05000000000000000000" pitchFamily="2" charset="2"/>
              <a:buChar char="ü"/>
            </a:pPr>
            <a:r>
              <a:rPr kumimoji="1" lang="zh-CN" altLang="en-US" sz="2400" b="1" dirty="0"/>
              <a:t>无条件转移指令可分为</a:t>
            </a:r>
            <a:r>
              <a:rPr kumimoji="1" lang="en-US" altLang="zh-CN" sz="2400" b="1" dirty="0"/>
              <a:t>4</a:t>
            </a:r>
            <a:r>
              <a:rPr kumimoji="1" lang="zh-CN" altLang="en-US" sz="2400" b="1" dirty="0"/>
              <a:t>种：</a:t>
            </a:r>
            <a:endParaRPr kumimoji="1" lang="en-US" altLang="zh-CN" sz="2400" b="1" dirty="0"/>
          </a:p>
          <a:p>
            <a:pPr marL="800100" lvl="1" indent="-342900">
              <a:lnSpc>
                <a:spcPts val="3600"/>
              </a:lnSpc>
              <a:spcBef>
                <a:spcPts val="600"/>
              </a:spcBef>
              <a:buFont typeface="Arial" panose="020B0604020202020204" pitchFamily="34" charset="0"/>
              <a:buChar char="•"/>
            </a:pPr>
            <a:r>
              <a:rPr kumimoji="1" lang="zh-CN" altLang="en-US" sz="2400" b="1" dirty="0"/>
              <a:t>段内直接转移</a:t>
            </a:r>
            <a:endParaRPr kumimoji="1" lang="en-US" altLang="zh-CN" sz="2400" b="1" dirty="0"/>
          </a:p>
          <a:p>
            <a:pPr marL="800100" lvl="1" indent="-342900">
              <a:lnSpc>
                <a:spcPts val="3600"/>
              </a:lnSpc>
              <a:spcBef>
                <a:spcPts val="600"/>
              </a:spcBef>
              <a:buFont typeface="Arial" panose="020B0604020202020204" pitchFamily="34" charset="0"/>
              <a:buChar char="•"/>
            </a:pPr>
            <a:r>
              <a:rPr kumimoji="1" lang="zh-CN" altLang="en-US" sz="2400" b="1" dirty="0"/>
              <a:t>段内间接转移</a:t>
            </a:r>
            <a:endParaRPr kumimoji="1" lang="en-US" altLang="zh-CN" sz="2400" b="1" dirty="0"/>
          </a:p>
          <a:p>
            <a:pPr marL="800100" lvl="1" indent="-342900">
              <a:lnSpc>
                <a:spcPts val="3600"/>
              </a:lnSpc>
              <a:spcBef>
                <a:spcPts val="600"/>
              </a:spcBef>
              <a:buFont typeface="Arial" panose="020B0604020202020204" pitchFamily="34" charset="0"/>
              <a:buChar char="•"/>
            </a:pPr>
            <a:r>
              <a:rPr kumimoji="1" lang="zh-CN" altLang="en-US" sz="2400" b="1" dirty="0"/>
              <a:t>段间直接转移</a:t>
            </a:r>
            <a:endParaRPr kumimoji="1" lang="en-US" altLang="zh-CN" sz="2400" b="1" dirty="0"/>
          </a:p>
          <a:p>
            <a:pPr marL="800100" lvl="1" indent="-342900">
              <a:lnSpc>
                <a:spcPts val="3600"/>
              </a:lnSpc>
              <a:spcBef>
                <a:spcPts val="600"/>
              </a:spcBef>
              <a:buFont typeface="Arial" panose="020B0604020202020204" pitchFamily="34" charset="0"/>
              <a:buChar char="•"/>
            </a:pPr>
            <a:r>
              <a:rPr kumimoji="1" lang="zh-CN" altLang="en-US" sz="2400" b="1" dirty="0"/>
              <a:t>段间间接转移</a:t>
            </a:r>
            <a:endParaRPr kumimoji="1" lang="en-US" altLang="zh-CN" sz="2400" b="1" dirty="0"/>
          </a:p>
          <a:p>
            <a:pPr marL="342900" indent="-342900">
              <a:lnSpc>
                <a:spcPts val="3600"/>
              </a:lnSpc>
              <a:spcBef>
                <a:spcPts val="600"/>
              </a:spcBef>
              <a:buFont typeface="Wingdings" panose="05000000000000000000" pitchFamily="2" charset="2"/>
              <a:buChar char="ü"/>
            </a:pPr>
            <a:r>
              <a:rPr kumimoji="1" lang="zh-CN" altLang="en-US" sz="2400" b="1" dirty="0"/>
              <a:t>无条件转移指令均不影响标志寄存器中的状态标志</a:t>
            </a:r>
          </a:p>
        </p:txBody>
      </p:sp>
      <p:sp>
        <p:nvSpPr>
          <p:cNvPr id="5" name="圆角矩形标注 4"/>
          <p:cNvSpPr/>
          <p:nvPr/>
        </p:nvSpPr>
        <p:spPr>
          <a:xfrm>
            <a:off x="4932040" y="1484784"/>
            <a:ext cx="3096344" cy="864096"/>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rPr>
              <a:t>跨段（否</a:t>
            </a:r>
            <a:r>
              <a:rPr lang="en-US" altLang="zh-CN" sz="2000" b="1" dirty="0">
                <a:solidFill>
                  <a:srgbClr val="0000FF"/>
                </a:solidFill>
                <a:effectLst>
                  <a:outerShdw blurRad="38100" dist="38100" dir="2700000" algn="tl">
                    <a:srgbClr val="000000">
                      <a:alpha val="43137"/>
                    </a:srgbClr>
                  </a:outerShdw>
                </a:effectLst>
              </a:rPr>
              <a:t>/</a:t>
            </a:r>
            <a:r>
              <a:rPr lang="zh-CN" altLang="en-US" sz="2000" b="1" dirty="0">
                <a:solidFill>
                  <a:srgbClr val="0000FF"/>
                </a:solidFill>
                <a:effectLst>
                  <a:outerShdw blurRad="38100" dist="38100" dir="2700000" algn="tl">
                    <a:srgbClr val="000000">
                      <a:alpha val="43137"/>
                    </a:srgbClr>
                  </a:outerShdw>
                </a:effectLst>
              </a:rPr>
              <a:t>是）</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目的地址（直接</a:t>
            </a:r>
            <a:r>
              <a:rPr lang="en-US" altLang="zh-CN" sz="2000" b="1" dirty="0">
                <a:solidFill>
                  <a:srgbClr val="0000FF"/>
                </a:solidFill>
                <a:effectLst>
                  <a:outerShdw blurRad="38100" dist="38100" dir="2700000" algn="tl">
                    <a:srgbClr val="000000">
                      <a:alpha val="43137"/>
                    </a:srgbClr>
                  </a:outerShdw>
                </a:effectLst>
              </a:rPr>
              <a:t>/</a:t>
            </a:r>
            <a:r>
              <a:rPr lang="zh-CN" altLang="en-US" sz="2000" b="1" dirty="0">
                <a:solidFill>
                  <a:srgbClr val="0000FF"/>
                </a:solidFill>
                <a:effectLst>
                  <a:outerShdw blurRad="38100" dist="38100" dir="2700000" algn="tl">
                    <a:srgbClr val="000000">
                      <a:alpha val="43137"/>
                    </a:srgbClr>
                  </a:outerShdw>
                </a:effectLst>
              </a:rPr>
              <a:t>间接）</a:t>
            </a:r>
            <a:endParaRPr lang="zh-CN" altLang="en-US" dirty="0">
              <a:solidFill>
                <a:srgbClr val="0000FF"/>
              </a:solidFill>
            </a:endParaRPr>
          </a:p>
        </p:txBody>
      </p:sp>
    </p:spTree>
    <p:extLst>
      <p:ext uri="{BB962C8B-B14F-4D97-AF65-F5344CB8AC3E}">
        <p14:creationId xmlns:p14="http://schemas.microsoft.com/office/powerpoint/2010/main" val="226748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5" name="Text Box 5"/>
          <p:cNvSpPr txBox="1">
            <a:spLocks noChangeArrowheads="1"/>
          </p:cNvSpPr>
          <p:nvPr/>
        </p:nvSpPr>
        <p:spPr bwMode="auto">
          <a:xfrm>
            <a:off x="611188" y="2893469"/>
            <a:ext cx="792480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zh-CN" altLang="en-US" sz="2400" b="1" dirty="0">
                <a:latin typeface="+mn-ea"/>
                <a:ea typeface="+mn-ea"/>
              </a:rPr>
              <a:t>标号</a:t>
            </a:r>
            <a:r>
              <a:rPr kumimoji="1" lang="en-US" altLang="zh-CN" sz="2400" b="1" dirty="0">
                <a:latin typeface="+mn-ea"/>
                <a:ea typeface="+mn-ea"/>
              </a:rPr>
              <a:t>LAB</a:t>
            </a:r>
            <a:r>
              <a:rPr kumimoji="1" lang="zh-CN" altLang="en-US" sz="2400" b="1" dirty="0">
                <a:latin typeface="+mn-ea"/>
                <a:ea typeface="+mn-ea"/>
              </a:rPr>
              <a:t>用于表示转移的目标位置，或者说转移目的地。</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a:latin typeface="Times New Roman" pitchFamily="18" charset="0"/>
              </a:rPr>
              <a:t>转移指令的一般格式</a:t>
            </a:r>
          </a:p>
        </p:txBody>
      </p:sp>
      <p:sp>
        <p:nvSpPr>
          <p:cNvPr id="588807" name="Text Box 7"/>
          <p:cNvSpPr txBox="1">
            <a:spLocks noChangeArrowheads="1"/>
          </p:cNvSpPr>
          <p:nvPr/>
        </p:nvSpPr>
        <p:spPr bwMode="auto">
          <a:xfrm>
            <a:off x="683568"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JMP     LAB</a:t>
            </a:r>
          </a:p>
        </p:txBody>
      </p:sp>
      <p:sp>
        <p:nvSpPr>
          <p:cNvPr id="9" name="圆角矩形标注 8"/>
          <p:cNvSpPr/>
          <p:nvPr/>
        </p:nvSpPr>
        <p:spPr>
          <a:xfrm>
            <a:off x="2051720" y="3933056"/>
            <a:ext cx="292121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在</a:t>
            </a:r>
            <a:r>
              <a:rPr lang="en-US" altLang="zh-CN" b="1" dirty="0">
                <a:solidFill>
                  <a:schemeClr val="tx1"/>
                </a:solidFill>
                <a:effectLst>
                  <a:outerShdw blurRad="38100" dist="38100" dir="2700000" algn="tl">
                    <a:srgbClr val="000000">
                      <a:alpha val="43137"/>
                    </a:srgbClr>
                  </a:outerShdw>
                </a:effectLst>
                <a:latin typeface="+mn-ea"/>
              </a:rPr>
              <a:t>2.6.4</a:t>
            </a:r>
            <a:r>
              <a:rPr lang="zh-CN" altLang="en-US" b="1" dirty="0">
                <a:solidFill>
                  <a:schemeClr val="tx1"/>
                </a:solidFill>
                <a:effectLst>
                  <a:outerShdw blurRad="38100" dist="38100" dir="2700000" algn="tl">
                    <a:srgbClr val="000000">
                      <a:alpha val="43137"/>
                    </a:srgbClr>
                  </a:outerShdw>
                </a:effectLst>
                <a:latin typeface="+mn-ea"/>
              </a:rPr>
              <a:t>节介绍过</a:t>
            </a:r>
            <a:endParaRPr lang="en-US" altLang="zh-CN" b="1" dirty="0">
              <a:solidFill>
                <a:schemeClr val="tx1"/>
              </a:solidFill>
              <a:effectLst>
                <a:outerShdw blurRad="38100" dist="38100" dir="2700000" algn="tl">
                  <a:srgbClr val="000000">
                    <a:alpha val="43137"/>
                  </a:srgbClr>
                </a:outerShdw>
              </a:effectLst>
              <a:latin typeface="+mn-ea"/>
            </a:endParaRPr>
          </a:p>
          <a:p>
            <a:pPr>
              <a:lnSpc>
                <a:spcPts val="2600"/>
              </a:lnSpc>
            </a:pPr>
            <a:r>
              <a:rPr lang="zh-CN" altLang="en-US" b="1" dirty="0">
                <a:solidFill>
                  <a:schemeClr val="tx1"/>
                </a:solidFill>
                <a:effectLst>
                  <a:outerShdw blurRad="38100" dist="38100" dir="2700000" algn="tl">
                    <a:srgbClr val="000000">
                      <a:alpha val="43137"/>
                    </a:srgbClr>
                  </a:outerShdw>
                </a:effectLst>
                <a:latin typeface="+mn-ea"/>
              </a:rPr>
              <a:t>无条件转移指令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47541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6" name="Text Box 6"/>
          <p:cNvSpPr txBox="1">
            <a:spLocks noChangeArrowheads="1"/>
          </p:cNvSpPr>
          <p:nvPr/>
        </p:nvSpPr>
        <p:spPr bwMode="auto">
          <a:xfrm>
            <a:off x="607640" y="1700808"/>
            <a:ext cx="79248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a:latin typeface="Times New Roman" pitchFamily="18" charset="0"/>
              </a:rPr>
              <a:t>转移指令的机器码格式</a:t>
            </a:r>
            <a:endParaRPr kumimoji="1" lang="en-US" altLang="zh-CN" sz="2400" b="1" dirty="0">
              <a:latin typeface="Times New Roman" pitchFamily="18" charset="0"/>
            </a:endParaRPr>
          </a:p>
          <a:p>
            <a:pPr>
              <a:lnSpc>
                <a:spcPts val="3200"/>
              </a:lnSpc>
              <a:spcBef>
                <a:spcPts val="1200"/>
              </a:spcBef>
            </a:pPr>
            <a:endParaRPr kumimoji="1" lang="en-US" altLang="zh-CN" sz="2400" b="1" dirty="0">
              <a:latin typeface="Times New Roman" pitchFamily="18" charset="0"/>
            </a:endParaRPr>
          </a:p>
          <a:p>
            <a:pPr>
              <a:lnSpc>
                <a:spcPts val="3200"/>
              </a:lnSpc>
              <a:spcBef>
                <a:spcPts val="1200"/>
              </a:spcBef>
            </a:pP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地址差</a:t>
            </a:r>
            <a:r>
              <a:rPr kumimoji="1" lang="en-US" altLang="zh-CN" sz="2400" b="1" dirty="0" err="1">
                <a:solidFill>
                  <a:srgbClr val="0000FF"/>
                </a:solidFill>
                <a:effectLst>
                  <a:outerShdw blurRad="38100" dist="38100" dir="2700000" algn="tl">
                    <a:srgbClr val="000000">
                      <a:alpha val="43137"/>
                    </a:srgbClr>
                  </a:outerShdw>
                </a:effectLst>
                <a:latin typeface="Times New Roman" pitchFamily="18" charset="0"/>
              </a:rPr>
              <a:t>rel</a:t>
            </a:r>
            <a:r>
              <a:rPr kumimoji="1" lang="zh-CN" altLang="en-US" sz="2400" b="1" dirty="0">
                <a:latin typeface="Times New Roman" pitchFamily="18" charset="0"/>
              </a:rPr>
              <a:t>，是转移目标地址偏移（标号</a:t>
            </a:r>
            <a:r>
              <a:rPr kumimoji="1" lang="en-US" altLang="zh-CN" sz="2000" b="1" dirty="0">
                <a:latin typeface="Times New Roman" pitchFamily="18" charset="0"/>
              </a:rPr>
              <a:t>LAB</a:t>
            </a:r>
            <a:r>
              <a:rPr kumimoji="1" lang="zh-CN" altLang="en-US" sz="2400" b="1" dirty="0">
                <a:latin typeface="Times New Roman" pitchFamily="18" charset="0"/>
              </a:rPr>
              <a:t>所指定指令的地址偏移）与紧随</a:t>
            </a:r>
            <a:r>
              <a:rPr kumimoji="1" lang="en-US" altLang="zh-CN" sz="2000" b="1" dirty="0">
                <a:latin typeface="Times New Roman" pitchFamily="18" charset="0"/>
              </a:rPr>
              <a:t>JMP</a:t>
            </a:r>
            <a:r>
              <a:rPr kumimoji="1" lang="zh-CN" altLang="en-US" sz="2400" b="1" dirty="0">
                <a:latin typeface="Times New Roman" pitchFamily="18" charset="0"/>
              </a:rPr>
              <a:t>指令的下一条指令的地址偏移之间的</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差值</a:t>
            </a:r>
            <a:r>
              <a:rPr kumimoji="1" lang="zh-CN" altLang="en-US" sz="2400" b="1" dirty="0">
                <a:latin typeface="Times New Roman" pitchFamily="18" charset="0"/>
              </a:rPr>
              <a:t>。</a:t>
            </a: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执行</a:t>
            </a:r>
            <a:r>
              <a:rPr kumimoji="1" lang="zh-CN" altLang="en-US" sz="2400" b="1" dirty="0">
                <a:latin typeface="Times New Roman" pitchFamily="18" charset="0"/>
              </a:rPr>
              <a:t>无条件段内转移指令</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时</a:t>
            </a:r>
            <a:r>
              <a:rPr kumimoji="1" lang="zh-CN" altLang="en-US" sz="2400" b="1" dirty="0">
                <a:latin typeface="Times New Roman" pitchFamily="18" charset="0"/>
              </a:rPr>
              <a:t>，把指令中的</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地址差</a:t>
            </a:r>
            <a:r>
              <a:rPr kumimoji="1" lang="en-US" altLang="zh-CN" sz="2400" b="1" dirty="0" err="1">
                <a:solidFill>
                  <a:srgbClr val="0000FF"/>
                </a:solidFill>
                <a:effectLst>
                  <a:outerShdw blurRad="38100" dist="38100" dir="2700000" algn="tl">
                    <a:srgbClr val="000000">
                      <a:alpha val="43137"/>
                    </a:srgbClr>
                  </a:outerShdw>
                </a:effectLst>
                <a:latin typeface="Times New Roman" pitchFamily="18" charset="0"/>
              </a:rPr>
              <a:t>rel</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加到指令指针寄存器</a:t>
            </a:r>
            <a:r>
              <a:rPr kumimoji="1" lang="en-US" altLang="zh-CN" sz="2000" b="1" dirty="0">
                <a:solidFill>
                  <a:srgbClr val="0000FF"/>
                </a:solidFill>
                <a:effectLst>
                  <a:outerShdw blurRad="38100" dist="38100" dir="2700000" algn="tl">
                    <a:srgbClr val="000000">
                      <a:alpha val="43137"/>
                    </a:srgbClr>
                  </a:outerShdw>
                </a:effectLst>
                <a:latin typeface="Times New Roman" pitchFamily="18" charset="0"/>
              </a:rPr>
              <a:t>EIP</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上</a:t>
            </a:r>
            <a:r>
              <a:rPr kumimoji="1" lang="zh-CN" altLang="en-US" sz="2400" b="1" dirty="0">
                <a:latin typeface="Times New Roman" pitchFamily="18" charset="0"/>
              </a:rPr>
              <a:t>，使</a:t>
            </a:r>
            <a:r>
              <a:rPr kumimoji="1" lang="en-US" altLang="zh-CN" sz="2000" b="1" dirty="0">
                <a:latin typeface="Times New Roman" pitchFamily="18" charset="0"/>
              </a:rPr>
              <a:t>EIP</a:t>
            </a:r>
            <a:r>
              <a:rPr kumimoji="1" lang="zh-CN" altLang="en-US" sz="2400" b="1" dirty="0">
                <a:latin typeface="Times New Roman" pitchFamily="18" charset="0"/>
              </a:rPr>
              <a:t>之内容为转移目标地址偏移，从而</a:t>
            </a: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实现转移</a:t>
            </a:r>
            <a:r>
              <a:rPr kumimoji="1" lang="zh-CN" altLang="en-US" sz="2400" b="1" dirty="0">
                <a:latin typeface="Times New Roman" pitchFamily="18" charset="0"/>
              </a:rPr>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2808464778"/>
              </p:ext>
            </p:extLst>
          </p:nvPr>
        </p:nvGraphicFramePr>
        <p:xfrm>
          <a:off x="1259632" y="2420888"/>
          <a:ext cx="4332001" cy="576064"/>
        </p:xfrm>
        <a:graphic>
          <a:graphicData uri="http://schemas.openxmlformats.org/presentationml/2006/ole">
            <mc:AlternateContent xmlns:mc="http://schemas.openxmlformats.org/markup-compatibility/2006">
              <mc:Choice xmlns:v="urn:schemas-microsoft-com:vml" Requires="v">
                <p:oleObj name="Visio" r:id="rId3" imgW="2387092" imgH="316992" progId="Visio.Drawing.11">
                  <p:embed/>
                </p:oleObj>
              </mc:Choice>
              <mc:Fallback>
                <p:oleObj name="Visio" r:id="rId3" imgW="2387092" imgH="31699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4332001" cy="576064"/>
                      </a:xfrm>
                      <a:prstGeom prst="rect">
                        <a:avLst/>
                      </a:prstGeom>
                      <a:noFill/>
                    </p:spPr>
                  </p:pic>
                </p:oleObj>
              </mc:Fallback>
            </mc:AlternateContent>
          </a:graphicData>
        </a:graphic>
      </p:graphicFrame>
    </p:spTree>
    <p:extLst>
      <p:ext uri="{BB962C8B-B14F-4D97-AF65-F5344CB8AC3E}">
        <p14:creationId xmlns:p14="http://schemas.microsoft.com/office/powerpoint/2010/main" val="5027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806">
                                            <p:txEl>
                                              <p:pRg st="3" end="3"/>
                                            </p:txEl>
                                          </p:spTgt>
                                        </p:tgtEl>
                                        <p:attrNameLst>
                                          <p:attrName>style.visibility</p:attrName>
                                        </p:attrNameLst>
                                      </p:cBhvr>
                                      <p:to>
                                        <p:strVal val="visible"/>
                                      </p:to>
                                    </p:set>
                                    <p:anim calcmode="lin" valueType="num">
                                      <p:cBhvr additive="base">
                                        <p:cTn id="7" dur="500" fill="hold"/>
                                        <p:tgtEl>
                                          <p:spTgt spid="58880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806">
                                            <p:txEl>
                                              <p:pRg st="4" end="4"/>
                                            </p:txEl>
                                          </p:spTgt>
                                        </p:tgtEl>
                                        <p:attrNameLst>
                                          <p:attrName>style.visibility</p:attrName>
                                        </p:attrNameLst>
                                      </p:cBhvr>
                                      <p:to>
                                        <p:strVal val="visible"/>
                                      </p:to>
                                    </p:set>
                                    <p:anim calcmode="lin" valueType="num">
                                      <p:cBhvr additive="base">
                                        <p:cTn id="13" dur="500" fill="hold"/>
                                        <p:tgtEl>
                                          <p:spTgt spid="58880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8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6" name="Text Box 6"/>
          <p:cNvSpPr txBox="1">
            <a:spLocks noChangeArrowheads="1"/>
          </p:cNvSpPr>
          <p:nvPr/>
        </p:nvSpPr>
        <p:spPr bwMode="auto">
          <a:xfrm>
            <a:off x="607640" y="1700808"/>
            <a:ext cx="7924800" cy="3898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a:latin typeface="Times New Roman" pitchFamily="18" charset="0"/>
              </a:rPr>
              <a:t>转移指令的机器码格式</a:t>
            </a:r>
            <a:endParaRPr kumimoji="1" lang="en-US" altLang="zh-CN" sz="2400" b="1" dirty="0">
              <a:latin typeface="Times New Roman" pitchFamily="18" charset="0"/>
            </a:endParaRPr>
          </a:p>
          <a:p>
            <a:pPr>
              <a:lnSpc>
                <a:spcPts val="3000"/>
              </a:lnSpc>
              <a:spcBef>
                <a:spcPts val="1200"/>
              </a:spcBef>
            </a:pPr>
            <a:endParaRPr kumimoji="1" lang="en-US" altLang="zh-CN" sz="2400" b="1" dirty="0">
              <a:latin typeface="Times New Roman" pitchFamily="18" charset="0"/>
            </a:endParaRPr>
          </a:p>
          <a:p>
            <a:pPr>
              <a:lnSpc>
                <a:spcPts val="3000"/>
              </a:lnSpc>
              <a:spcBef>
                <a:spcPts val="1200"/>
              </a:spcBef>
            </a:pP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a:latin typeface="Times New Roman" pitchFamily="18" charset="0"/>
              </a:rPr>
              <a:t>地址差</a:t>
            </a:r>
            <a:r>
              <a:rPr kumimoji="1" lang="en-US" altLang="zh-CN" sz="2400" b="1" dirty="0" err="1">
                <a:latin typeface="Times New Roman" pitchFamily="18" charset="0"/>
              </a:rPr>
              <a:t>rel</a:t>
            </a:r>
            <a:r>
              <a:rPr kumimoji="1" lang="zh-CN" altLang="en-US" sz="2400" b="1" dirty="0">
                <a:latin typeface="Times New Roman" pitchFamily="18" charset="0"/>
              </a:rPr>
              <a:t>，可用</a:t>
            </a:r>
            <a:r>
              <a:rPr kumimoji="1" lang="en-US" altLang="zh-CN" sz="2400" b="1" dirty="0">
                <a:latin typeface="Times New Roman" pitchFamily="18" charset="0"/>
              </a:rPr>
              <a:t>1</a:t>
            </a:r>
            <a:r>
              <a:rPr kumimoji="1" lang="zh-CN" altLang="en-US" sz="2400" b="1" dirty="0">
                <a:latin typeface="Times New Roman" pitchFamily="18" charset="0"/>
              </a:rPr>
              <a:t>字节表示，也可用</a:t>
            </a:r>
            <a:r>
              <a:rPr kumimoji="1" lang="en-US" altLang="zh-CN" sz="2400" b="1" dirty="0">
                <a:latin typeface="Times New Roman" pitchFamily="18" charset="0"/>
              </a:rPr>
              <a:t>4</a:t>
            </a:r>
            <a:r>
              <a:rPr kumimoji="1" lang="zh-CN" altLang="en-US" sz="2400" b="1" dirty="0">
                <a:latin typeface="Times New Roman" pitchFamily="18" charset="0"/>
              </a:rPr>
              <a:t>字节（或</a:t>
            </a:r>
            <a:r>
              <a:rPr kumimoji="1" lang="en-US" altLang="zh-CN" sz="2400" b="1" dirty="0">
                <a:latin typeface="Times New Roman" pitchFamily="18" charset="0"/>
              </a:rPr>
              <a:t>2</a:t>
            </a:r>
            <a:r>
              <a:rPr kumimoji="1" lang="zh-CN" altLang="en-US" sz="2400" b="1" dirty="0">
                <a:latin typeface="Times New Roman" pitchFamily="18" charset="0"/>
              </a:rPr>
              <a:t>字节）表示。如只用</a:t>
            </a:r>
            <a:r>
              <a:rPr kumimoji="1" lang="en-US" altLang="zh-CN" sz="2400" b="1" dirty="0">
                <a:latin typeface="Times New Roman" pitchFamily="18" charset="0"/>
              </a:rPr>
              <a:t>1</a:t>
            </a:r>
            <a:r>
              <a:rPr kumimoji="1" lang="zh-CN" altLang="en-US" sz="2400" b="1" dirty="0">
                <a:latin typeface="Times New Roman" pitchFamily="18" charset="0"/>
              </a:rPr>
              <a:t>字节表示，就称之为</a:t>
            </a:r>
            <a:r>
              <a:rPr kumimoji="1" lang="zh-CN" altLang="en-US" sz="2400" b="1" dirty="0">
                <a:solidFill>
                  <a:srgbClr val="0000FF"/>
                </a:solidFill>
                <a:latin typeface="微软雅黑" panose="020B0503020204020204" pitchFamily="34" charset="-122"/>
                <a:ea typeface="微软雅黑" panose="020B0503020204020204" pitchFamily="34" charset="-122"/>
              </a:rPr>
              <a:t>短（</a:t>
            </a:r>
            <a:r>
              <a:rPr kumimoji="1" lang="en-US" altLang="zh-CN" sz="2400" b="1" dirty="0">
                <a:solidFill>
                  <a:srgbClr val="0000FF"/>
                </a:solidFill>
                <a:latin typeface="微软雅黑" panose="020B0503020204020204" pitchFamily="34" charset="-122"/>
                <a:ea typeface="微软雅黑" panose="020B0503020204020204" pitchFamily="34" charset="-122"/>
              </a:rPr>
              <a:t>short</a:t>
            </a:r>
            <a:r>
              <a:rPr kumimoji="1" lang="zh-CN" altLang="en-US" sz="2400" b="1" dirty="0">
                <a:solidFill>
                  <a:srgbClr val="0000FF"/>
                </a:solidFill>
                <a:latin typeface="微软雅黑" panose="020B0503020204020204" pitchFamily="34" charset="-122"/>
                <a:ea typeface="微软雅黑" panose="020B0503020204020204" pitchFamily="34" charset="-122"/>
              </a:rPr>
              <a:t>）转移</a:t>
            </a:r>
            <a:r>
              <a:rPr kumimoji="1" lang="zh-CN" altLang="en-US" sz="2400" b="1" dirty="0">
                <a:latin typeface="Times New Roman" pitchFamily="18" charset="0"/>
              </a:rPr>
              <a:t>；否则就称之为</a:t>
            </a:r>
            <a:r>
              <a:rPr kumimoji="1" lang="zh-CN" altLang="en-US" sz="2400" b="1" dirty="0">
                <a:solidFill>
                  <a:srgbClr val="0000FF"/>
                </a:solidFill>
                <a:latin typeface="微软雅黑" panose="020B0503020204020204" pitchFamily="34" charset="-122"/>
                <a:ea typeface="微软雅黑" panose="020B0503020204020204" pitchFamily="34" charset="-122"/>
              </a:rPr>
              <a:t>近（</a:t>
            </a:r>
            <a:r>
              <a:rPr kumimoji="1" lang="en-US" altLang="zh-CN" sz="2400" b="1" dirty="0">
                <a:solidFill>
                  <a:srgbClr val="0000FF"/>
                </a:solidFill>
                <a:latin typeface="微软雅黑" panose="020B0503020204020204" pitchFamily="34" charset="-122"/>
                <a:ea typeface="微软雅黑" panose="020B0503020204020204" pitchFamily="34" charset="-122"/>
              </a:rPr>
              <a:t>near</a:t>
            </a:r>
            <a:r>
              <a:rPr kumimoji="1" lang="zh-CN" altLang="en-US" sz="2400" b="1" dirty="0">
                <a:solidFill>
                  <a:srgbClr val="0000FF"/>
                </a:solidFill>
                <a:latin typeface="微软雅黑" panose="020B0503020204020204" pitchFamily="34" charset="-122"/>
                <a:ea typeface="微软雅黑" panose="020B0503020204020204" pitchFamily="34" charset="-122"/>
              </a:rPr>
              <a:t>）转移</a:t>
            </a:r>
            <a:r>
              <a:rPr kumimoji="1" lang="zh-CN" altLang="en-US" sz="2400" b="1" dirty="0">
                <a:latin typeface="Times New Roman" pitchFamily="18" charset="0"/>
              </a:rPr>
              <a:t>。</a:t>
            </a:r>
            <a:endParaRPr kumimoji="1" lang="en-US" altLang="zh-CN" sz="2400" b="1" dirty="0">
              <a:latin typeface="Times New Roman" pitchFamily="18" charset="0"/>
            </a:endParaRPr>
          </a:p>
          <a:p>
            <a:pPr marL="342900" indent="-342900">
              <a:lnSpc>
                <a:spcPts val="3200"/>
              </a:lnSpc>
              <a:spcBef>
                <a:spcPts val="1200"/>
              </a:spcBef>
              <a:buFont typeface="Arial" panose="020B0604020202020204" pitchFamily="34" charset="0"/>
              <a:buChar char="•"/>
            </a:pPr>
            <a:r>
              <a:rPr kumimoji="1" lang="zh-CN" altLang="en-US" sz="2400" b="1" dirty="0">
                <a:latin typeface="Times New Roman" pitchFamily="18" charset="0"/>
              </a:rPr>
              <a:t>由于差值是有符号数，所以可以实现向前方（未来）转移，也可以实现向后方（过往）转移。</a:t>
            </a:r>
            <a:endParaRPr kumimoji="1" lang="en-US" altLang="zh-CN" sz="2400" b="1"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501258160"/>
              </p:ext>
            </p:extLst>
          </p:nvPr>
        </p:nvGraphicFramePr>
        <p:xfrm>
          <a:off x="1259632" y="2420888"/>
          <a:ext cx="4332001" cy="576064"/>
        </p:xfrm>
        <a:graphic>
          <a:graphicData uri="http://schemas.openxmlformats.org/presentationml/2006/ole">
            <mc:AlternateContent xmlns:mc="http://schemas.openxmlformats.org/markup-compatibility/2006">
              <mc:Choice xmlns:v="urn:schemas-microsoft-com:vml" Requires="v">
                <p:oleObj name="Visio" r:id="rId3" imgW="2387092" imgH="316992" progId="Visio.Drawing.11">
                  <p:embed/>
                </p:oleObj>
              </mc:Choice>
              <mc:Fallback>
                <p:oleObj name="Visio" r:id="rId3" imgW="2387092" imgH="316992"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9632" y="2420888"/>
                        <a:ext cx="4332001" cy="576064"/>
                      </a:xfrm>
                      <a:prstGeom prst="rect">
                        <a:avLst/>
                      </a:prstGeom>
                      <a:noFill/>
                    </p:spPr>
                  </p:pic>
                </p:oleObj>
              </mc:Fallback>
            </mc:AlternateContent>
          </a:graphicData>
        </a:graphic>
      </p:graphicFrame>
    </p:spTree>
    <p:extLst>
      <p:ext uri="{BB962C8B-B14F-4D97-AF65-F5344CB8AC3E}">
        <p14:creationId xmlns:p14="http://schemas.microsoft.com/office/powerpoint/2010/main" val="210705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539750" y="188641"/>
            <a:ext cx="8281988" cy="719410"/>
          </a:xfrm>
        </p:spPr>
        <p:txBody>
          <a:bodyPr/>
          <a:lstStyle/>
          <a:p>
            <a:pPr eaLnBrk="1" hangingPunct="1"/>
            <a:r>
              <a:rPr lang="en-US" altLang="zh-CN" sz="4000" b="1" dirty="0">
                <a:solidFill>
                  <a:srgbClr val="0000FF"/>
                </a:solidFill>
                <a:latin typeface="微软雅黑" panose="020B0503020204020204" pitchFamily="34" charset="-122"/>
                <a:ea typeface="微软雅黑" panose="020B0503020204020204" pitchFamily="34" charset="-122"/>
              </a:rPr>
              <a:t>3.3  </a:t>
            </a:r>
            <a:r>
              <a:rPr lang="zh-CN" altLang="en-US" sz="4000" b="1" dirty="0">
                <a:solidFill>
                  <a:srgbClr val="0000FF"/>
                </a:solidFill>
                <a:latin typeface="微软雅黑" panose="020B0503020204020204" pitchFamily="34" charset="-122"/>
                <a:ea typeface="微软雅黑" panose="020B0503020204020204" pitchFamily="34" charset="-122"/>
              </a:rPr>
              <a:t>分支程序设计</a:t>
            </a:r>
            <a:endParaRPr lang="zh-CN" altLang="en-US" sz="4000" dirty="0">
              <a:latin typeface="微软雅黑" panose="020B0503020204020204" pitchFamily="34" charset="-122"/>
              <a:ea typeface="微软雅黑" panose="020B0503020204020204" pitchFamily="34" charset="-122"/>
            </a:endParaRPr>
          </a:p>
        </p:txBody>
      </p:sp>
      <p:sp>
        <p:nvSpPr>
          <p:cNvPr id="3075"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eaLnBrk="1" hangingPunct="1">
              <a:spcBef>
                <a:spcPct val="50000"/>
              </a:spcBef>
            </a:pPr>
            <a:endParaRPr lang="zh-CN" altLang="zh-CN"/>
          </a:p>
        </p:txBody>
      </p:sp>
      <p:sp>
        <p:nvSpPr>
          <p:cNvPr id="3076" name="Text Box 4"/>
          <p:cNvSpPr txBox="1">
            <a:spLocks noChangeArrowheads="1"/>
          </p:cNvSpPr>
          <p:nvPr/>
        </p:nvSpPr>
        <p:spPr bwMode="auto">
          <a:xfrm>
            <a:off x="611188" y="1090479"/>
            <a:ext cx="79216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lnSpc>
                <a:spcPts val="5200"/>
              </a:lnSpc>
              <a:spcBef>
                <a:spcPts val="1800"/>
              </a:spcBef>
            </a:pPr>
            <a:r>
              <a:rPr lang="en-US" altLang="zh-CN" sz="3200" b="1" dirty="0">
                <a:solidFill>
                  <a:srgbClr val="0000FF"/>
                </a:solidFill>
                <a:latin typeface="微软雅黑" panose="020B0503020204020204" pitchFamily="34" charset="-122"/>
                <a:ea typeface="微软雅黑" panose="020B0503020204020204" pitchFamily="34" charset="-122"/>
              </a:rPr>
              <a:t>3.3.1  </a:t>
            </a:r>
            <a:r>
              <a:rPr lang="zh-CN" altLang="en-US" sz="3200" b="1" dirty="0">
                <a:solidFill>
                  <a:srgbClr val="0000FF"/>
                </a:solidFill>
                <a:latin typeface="微软雅黑" panose="020B0503020204020204" pitchFamily="34" charset="-122"/>
                <a:ea typeface="微软雅黑" panose="020B0503020204020204" pitchFamily="34" charset="-122"/>
              </a:rPr>
              <a:t>分支程序设计示例</a:t>
            </a:r>
          </a:p>
          <a:p>
            <a:pPr algn="just" eaLnBrk="1" hangingPunct="1">
              <a:lnSpc>
                <a:spcPts val="5200"/>
              </a:lnSpc>
              <a:spcBef>
                <a:spcPts val="1800"/>
              </a:spcBef>
            </a:pPr>
            <a:r>
              <a:rPr lang="en-US" altLang="zh-CN" sz="3200" b="1" dirty="0">
                <a:solidFill>
                  <a:srgbClr val="0000FF"/>
                </a:solidFill>
                <a:latin typeface="微软雅黑" panose="020B0503020204020204" pitchFamily="34" charset="-122"/>
                <a:ea typeface="微软雅黑" panose="020B0503020204020204" pitchFamily="34" charset="-122"/>
              </a:rPr>
              <a:t>3.3.2  </a:t>
            </a:r>
            <a:r>
              <a:rPr lang="zh-CN" altLang="en-US" sz="3200" b="1" dirty="0">
                <a:solidFill>
                  <a:srgbClr val="0000FF"/>
                </a:solidFill>
                <a:latin typeface="微软雅黑" panose="020B0503020204020204" pitchFamily="34" charset="-122"/>
                <a:ea typeface="微软雅黑" panose="020B0503020204020204" pitchFamily="34" charset="-122"/>
              </a:rPr>
              <a:t>无条件和条件转移指令</a:t>
            </a:r>
            <a:endParaRPr lang="en-US" altLang="zh-CN" sz="3200" b="1" dirty="0">
              <a:solidFill>
                <a:srgbClr val="0000FF"/>
              </a:solidFill>
              <a:latin typeface="微软雅黑" panose="020B0503020204020204" pitchFamily="34" charset="-122"/>
              <a:ea typeface="微软雅黑" panose="020B0503020204020204" pitchFamily="34" charset="-122"/>
            </a:endParaRPr>
          </a:p>
          <a:p>
            <a:pPr algn="just" eaLnBrk="1" hangingPunct="1">
              <a:lnSpc>
                <a:spcPts val="5200"/>
              </a:lnSpc>
              <a:spcBef>
                <a:spcPts val="1800"/>
              </a:spcBef>
            </a:pPr>
            <a:r>
              <a:rPr lang="en-US" altLang="zh-CN" sz="3200" b="1" dirty="0">
                <a:solidFill>
                  <a:srgbClr val="0000FF"/>
                </a:solidFill>
                <a:latin typeface="微软雅黑" panose="020B0503020204020204" pitchFamily="34" charset="-122"/>
                <a:ea typeface="微软雅黑" panose="020B0503020204020204" pitchFamily="34" charset="-122"/>
              </a:rPr>
              <a:t>3.3.3  </a:t>
            </a:r>
            <a:r>
              <a:rPr lang="zh-CN" altLang="en-US" sz="3200" b="1" dirty="0">
                <a:solidFill>
                  <a:srgbClr val="0000FF"/>
                </a:solidFill>
                <a:latin typeface="微软雅黑" panose="020B0503020204020204" pitchFamily="34" charset="-122"/>
                <a:ea typeface="微软雅黑" panose="020B0503020204020204" pitchFamily="34" charset="-122"/>
              </a:rPr>
              <a:t>多路分支的实现</a:t>
            </a:r>
            <a:endParaRPr lang="zh-CN" altLang="en-US" sz="3200"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6" name="Text Box 6"/>
          <p:cNvSpPr txBox="1">
            <a:spLocks noChangeArrowheads="1"/>
          </p:cNvSpPr>
          <p:nvPr/>
        </p:nvSpPr>
        <p:spPr bwMode="auto">
          <a:xfrm>
            <a:off x="607640" y="1700808"/>
            <a:ext cx="7924800"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段内直接</a:t>
            </a:r>
            <a:r>
              <a:rPr kumimoji="1" lang="zh-CN" altLang="en-US" sz="2400" b="1" dirty="0">
                <a:latin typeface="Times New Roman" pitchFamily="18" charset="0"/>
              </a:rPr>
              <a:t>转移指令的机器码格式</a:t>
            </a:r>
            <a:endParaRPr kumimoji="1" lang="en-US" altLang="zh-CN" sz="2400" b="1" dirty="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a:latin typeface="+mn-ea"/>
                <a:ea typeface="+mn-ea"/>
              </a:rPr>
              <a:t>一字节表示的地址差的范围是</a:t>
            </a:r>
            <a:r>
              <a:rPr kumimoji="1" lang="en-US" altLang="zh-CN" sz="2400" b="1" dirty="0">
                <a:latin typeface="+mn-ea"/>
                <a:ea typeface="+mn-ea"/>
              </a:rPr>
              <a:t>-128</a:t>
            </a:r>
            <a:r>
              <a:rPr kumimoji="1" lang="zh-CN" altLang="en-US" sz="2400" b="1" dirty="0">
                <a:latin typeface="+mn-ea"/>
                <a:ea typeface="+mn-ea"/>
              </a:rPr>
              <a:t>至</a:t>
            </a:r>
            <a:r>
              <a:rPr kumimoji="1" lang="en-US" altLang="zh-CN" sz="2400" b="1" dirty="0">
                <a:latin typeface="+mn-ea"/>
                <a:ea typeface="+mn-ea"/>
              </a:rPr>
              <a:t>+127</a:t>
            </a:r>
            <a:r>
              <a:rPr kumimoji="1" lang="zh-CN" altLang="en-US" sz="2400" b="1" dirty="0">
                <a:latin typeface="+mn-ea"/>
                <a:ea typeface="+mn-ea"/>
              </a:rPr>
              <a:t>，转移的范围比较有限。</a:t>
            </a:r>
            <a:endParaRPr kumimoji="1" lang="en-US" altLang="zh-CN" sz="2400" b="1" dirty="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a:latin typeface="+mn-ea"/>
                <a:ea typeface="+mn-ea"/>
              </a:rPr>
              <a:t>在保护方式下（</a:t>
            </a:r>
            <a:r>
              <a:rPr kumimoji="1" lang="en-US" altLang="zh-CN" sz="2400" b="1" dirty="0">
                <a:latin typeface="+mn-ea"/>
                <a:ea typeface="+mn-ea"/>
              </a:rPr>
              <a:t>32</a:t>
            </a:r>
            <a:r>
              <a:rPr kumimoji="1" lang="zh-CN" altLang="en-US" sz="2400" b="1" dirty="0">
                <a:latin typeface="+mn-ea"/>
                <a:ea typeface="+mn-ea"/>
              </a:rPr>
              <a:t>位代码段），地址差也可以用</a:t>
            </a:r>
            <a:r>
              <a:rPr kumimoji="1" lang="en-US" altLang="zh-CN" sz="2400" b="1" dirty="0">
                <a:latin typeface="+mn-ea"/>
                <a:ea typeface="+mn-ea"/>
              </a:rPr>
              <a:t>32</a:t>
            </a:r>
            <a:r>
              <a:rPr kumimoji="1" lang="zh-CN" altLang="en-US" sz="2400" b="1" dirty="0">
                <a:latin typeface="+mn-ea"/>
                <a:ea typeface="+mn-ea"/>
              </a:rPr>
              <a:t>位来表示，这样就可以转移到段内的任何有效目标地址。</a:t>
            </a:r>
          </a:p>
          <a:p>
            <a:pPr marL="342900" indent="-342900">
              <a:lnSpc>
                <a:spcPts val="3000"/>
              </a:lnSpc>
              <a:spcBef>
                <a:spcPts val="600"/>
              </a:spcBef>
              <a:buFont typeface="Arial" panose="020B0604020202020204" pitchFamily="34" charset="0"/>
              <a:buChar char="•"/>
            </a:pPr>
            <a:r>
              <a:rPr kumimoji="1" lang="zh-CN" altLang="en-US" sz="2400" b="1" dirty="0">
                <a:latin typeface="+mn-ea"/>
                <a:ea typeface="+mn-ea"/>
              </a:rPr>
              <a:t>当汇编器能够正确地计算出地址差</a:t>
            </a:r>
            <a:r>
              <a:rPr kumimoji="1" lang="en-US" altLang="zh-CN" sz="2400" b="1" dirty="0" err="1">
                <a:latin typeface="+mn-ea"/>
                <a:ea typeface="+mn-ea"/>
              </a:rPr>
              <a:t>rel</a:t>
            </a:r>
            <a:r>
              <a:rPr kumimoji="1" lang="zh-CN" altLang="en-US" sz="2400" b="1" dirty="0">
                <a:latin typeface="+mn-ea"/>
                <a:ea typeface="+mn-ea"/>
              </a:rPr>
              <a:t>，则根据地址差的大小，决定采用</a:t>
            </a:r>
            <a:r>
              <a:rPr kumimoji="1" lang="en-US" altLang="zh-CN" sz="2400" b="1" dirty="0">
                <a:latin typeface="+mn-ea"/>
                <a:ea typeface="+mn-ea"/>
              </a:rPr>
              <a:t>1</a:t>
            </a:r>
            <a:r>
              <a:rPr kumimoji="1" lang="zh-CN" altLang="en-US" sz="2400" b="1" dirty="0">
                <a:latin typeface="+mn-ea"/>
                <a:ea typeface="+mn-ea"/>
              </a:rPr>
              <a:t>字节表示，还是采用</a:t>
            </a:r>
            <a:r>
              <a:rPr kumimoji="1" lang="en-US" altLang="zh-CN" sz="2400" b="1" dirty="0">
                <a:latin typeface="+mn-ea"/>
                <a:ea typeface="+mn-ea"/>
              </a:rPr>
              <a:t>4</a:t>
            </a:r>
            <a:r>
              <a:rPr kumimoji="1" lang="zh-CN" altLang="en-US" sz="2400" b="1" dirty="0">
                <a:latin typeface="+mn-ea"/>
                <a:ea typeface="+mn-ea"/>
              </a:rPr>
              <a:t>字节（或</a:t>
            </a:r>
            <a:r>
              <a:rPr kumimoji="1" lang="en-US" altLang="zh-CN" sz="2400" b="1" dirty="0">
                <a:latin typeface="+mn-ea"/>
                <a:ea typeface="+mn-ea"/>
              </a:rPr>
              <a:t>2</a:t>
            </a:r>
            <a:r>
              <a:rPr kumimoji="1" lang="zh-CN" altLang="en-US" sz="2400" b="1" dirty="0">
                <a:latin typeface="+mn-ea"/>
                <a:ea typeface="+mn-ea"/>
              </a:rPr>
              <a:t>字节）表示。否则，汇编器可能会用较多的字节数来表示地址差。</a:t>
            </a:r>
            <a:endParaRPr kumimoji="1" lang="en-US" altLang="zh-CN" sz="2400" b="1" dirty="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a:latin typeface="+mn-ea"/>
                <a:ea typeface="+mn-ea"/>
              </a:rPr>
              <a:t>如在写程序时能估计出用</a:t>
            </a:r>
            <a:r>
              <a:rPr kumimoji="1" lang="en-US" altLang="zh-CN" sz="2400" b="1" dirty="0">
                <a:latin typeface="+mn-ea"/>
                <a:ea typeface="+mn-ea"/>
              </a:rPr>
              <a:t>1</a:t>
            </a:r>
            <a:r>
              <a:rPr kumimoji="1" lang="zh-CN" altLang="en-US" sz="2400" b="1" dirty="0">
                <a:latin typeface="+mn-ea"/>
                <a:ea typeface="+mn-ea"/>
              </a:rPr>
              <a:t>字节就可表示地址差，那么</a:t>
            </a:r>
            <a:r>
              <a:rPr kumimoji="1" lang="zh-CN" altLang="en-US" sz="2400" b="1" dirty="0">
                <a:solidFill>
                  <a:srgbClr val="0000FF"/>
                </a:solidFill>
                <a:effectLst>
                  <a:outerShdw blurRad="38100" dist="38100" dir="2700000" algn="tl">
                    <a:srgbClr val="000000">
                      <a:alpha val="43137"/>
                    </a:srgbClr>
                  </a:outerShdw>
                </a:effectLst>
                <a:latin typeface="+mn-ea"/>
                <a:ea typeface="+mn-ea"/>
              </a:rPr>
              <a:t>可在标号前加一个汇编器操作符“</a:t>
            </a:r>
            <a:r>
              <a:rPr kumimoji="1" lang="en-US" altLang="zh-CN" sz="2400" b="1" dirty="0">
                <a:solidFill>
                  <a:srgbClr val="0000FF"/>
                </a:solidFill>
                <a:effectLst>
                  <a:outerShdw blurRad="38100" dist="38100" dir="2700000" algn="tl">
                    <a:srgbClr val="000000">
                      <a:alpha val="43137"/>
                    </a:srgbClr>
                  </a:outerShdw>
                </a:effectLst>
                <a:latin typeface="+mn-ea"/>
                <a:ea typeface="+mn-ea"/>
              </a:rPr>
              <a:t>SHORT”</a:t>
            </a:r>
            <a:r>
              <a:rPr kumimoji="1" lang="zh-CN" altLang="en-US" sz="2400" b="1" dirty="0">
                <a:latin typeface="+mn-ea"/>
                <a:ea typeface="+mn-ea"/>
              </a:rPr>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圆角矩形标注 6"/>
          <p:cNvSpPr/>
          <p:nvPr/>
        </p:nvSpPr>
        <p:spPr>
          <a:xfrm>
            <a:off x="4283968" y="1916832"/>
            <a:ext cx="3312368" cy="895268"/>
          </a:xfrm>
          <a:prstGeom prst="wedgeRoundRectCallout">
            <a:avLst>
              <a:gd name="adj1" fmla="val -28917"/>
              <a:gd name="adj2" fmla="val 73351"/>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rgbClr val="FF0000"/>
                </a:solidFill>
                <a:effectLst>
                  <a:outerShdw blurRad="38100" dist="38100" dir="2700000" algn="tl">
                    <a:srgbClr val="000000">
                      <a:alpha val="43137"/>
                    </a:srgbClr>
                  </a:outerShdw>
                </a:effectLst>
                <a:latin typeface="+mn-ea"/>
              </a:rPr>
              <a:t>在</a:t>
            </a:r>
            <a:r>
              <a:rPr lang="en-US" altLang="zh-CN" b="1" dirty="0">
                <a:solidFill>
                  <a:srgbClr val="FF0000"/>
                </a:solidFill>
                <a:effectLst>
                  <a:outerShdw blurRad="38100" dist="38100" dir="2700000" algn="tl">
                    <a:srgbClr val="000000">
                      <a:alpha val="43137"/>
                    </a:srgbClr>
                  </a:outerShdw>
                </a:effectLst>
                <a:latin typeface="+mn-ea"/>
              </a:rPr>
              <a:t>VC2010</a:t>
            </a:r>
            <a:r>
              <a:rPr lang="zh-CN" altLang="en-US" b="1" dirty="0">
                <a:solidFill>
                  <a:srgbClr val="FF0000"/>
                </a:solidFill>
                <a:effectLst>
                  <a:outerShdw blurRad="38100" dist="38100" dir="2700000" algn="tl">
                    <a:srgbClr val="000000">
                      <a:alpha val="43137"/>
                    </a:srgbClr>
                  </a:outerShdw>
                </a:effectLst>
                <a:latin typeface="+mn-ea"/>
              </a:rPr>
              <a:t>嵌入汇编环境中，</a:t>
            </a:r>
            <a:endParaRPr lang="en-US" altLang="zh-CN" b="1" dirty="0">
              <a:solidFill>
                <a:srgbClr val="FF0000"/>
              </a:solidFill>
              <a:effectLst>
                <a:outerShdw blurRad="38100" dist="38100" dir="2700000" algn="tl">
                  <a:srgbClr val="000000">
                    <a:alpha val="43137"/>
                  </a:srgbClr>
                </a:outerShdw>
              </a:effectLst>
              <a:latin typeface="+mn-ea"/>
            </a:endParaRPr>
          </a:p>
          <a:p>
            <a:pPr>
              <a:lnSpc>
                <a:spcPts val="2600"/>
              </a:lnSpc>
            </a:pPr>
            <a:r>
              <a:rPr lang="zh-CN" altLang="en-US" b="1" dirty="0">
                <a:solidFill>
                  <a:srgbClr val="FF0000"/>
                </a:solidFill>
                <a:effectLst>
                  <a:outerShdw blurRad="38100" dist="38100" dir="2700000" algn="tl">
                    <a:srgbClr val="000000">
                      <a:alpha val="43137"/>
                    </a:srgbClr>
                  </a:outerShdw>
                </a:effectLst>
                <a:latin typeface="+mn-ea"/>
              </a:rPr>
              <a:t>保护方式，</a:t>
            </a:r>
            <a:r>
              <a:rPr lang="en-US" altLang="zh-CN" b="1" dirty="0">
                <a:solidFill>
                  <a:srgbClr val="FF0000"/>
                </a:solidFill>
                <a:effectLst>
                  <a:outerShdw blurRad="38100" dist="38100" dir="2700000" algn="tl">
                    <a:srgbClr val="000000">
                      <a:alpha val="43137"/>
                    </a:srgbClr>
                  </a:outerShdw>
                </a:effectLst>
                <a:latin typeface="+mn-ea"/>
              </a:rPr>
              <a:t>32</a:t>
            </a:r>
            <a:r>
              <a:rPr lang="zh-CN" altLang="en-US" b="1" dirty="0">
                <a:solidFill>
                  <a:srgbClr val="FF0000"/>
                </a:solidFill>
                <a:effectLst>
                  <a:outerShdw blurRad="38100" dist="38100" dir="2700000" algn="tl">
                    <a:srgbClr val="000000">
                      <a:alpha val="43137"/>
                    </a:srgbClr>
                  </a:outerShdw>
                </a:effectLst>
                <a:latin typeface="+mn-ea"/>
              </a:rPr>
              <a:t>位代码段。</a:t>
            </a:r>
            <a:endParaRPr lang="en-US" altLang="zh-CN" b="1"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206556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88806">
                                            <p:txEl>
                                              <p:pRg st="3" end="3"/>
                                            </p:txEl>
                                          </p:spTgt>
                                        </p:tgtEl>
                                        <p:attrNameLst>
                                          <p:attrName>style.visibility</p:attrName>
                                        </p:attrNameLst>
                                      </p:cBhvr>
                                      <p:to>
                                        <p:strVal val="visible"/>
                                      </p:to>
                                    </p:set>
                                    <p:anim calcmode="lin" valueType="num">
                                      <p:cBhvr additive="base">
                                        <p:cTn id="12" dur="500" fill="hold"/>
                                        <p:tgtEl>
                                          <p:spTgt spid="588806">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588806">
                                            <p:txEl>
                                              <p:pRg st="3" end="3"/>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588806">
                                            <p:txEl>
                                              <p:pRg st="4" end="4"/>
                                            </p:txEl>
                                          </p:spTgt>
                                        </p:tgtEl>
                                        <p:attrNameLst>
                                          <p:attrName>style.visibility</p:attrName>
                                        </p:attrNameLst>
                                      </p:cBhvr>
                                      <p:to>
                                        <p:strVal val="visible"/>
                                      </p:to>
                                    </p:set>
                                    <p:anim calcmode="lin" valueType="num">
                                      <p:cBhvr additive="base">
                                        <p:cTn id="16" dur="500" fill="hold"/>
                                        <p:tgtEl>
                                          <p:spTgt spid="588806">
                                            <p:txEl>
                                              <p:pRg st="4" end="4"/>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58880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6" name="Text Box 6"/>
          <p:cNvSpPr txBox="1">
            <a:spLocks noChangeArrowheads="1"/>
          </p:cNvSpPr>
          <p:nvPr/>
        </p:nvSpPr>
        <p:spPr bwMode="auto">
          <a:xfrm>
            <a:off x="607640" y="1700808"/>
            <a:ext cx="7924800" cy="15388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相对转移</a:t>
            </a:r>
            <a:endParaRPr kumimoji="1" lang="en-US" altLang="zh-CN" sz="2400" b="1" dirty="0">
              <a:latin typeface="Times New Roman" pitchFamily="18" charset="0"/>
            </a:endParaRPr>
          </a:p>
          <a:p>
            <a:pPr>
              <a:lnSpc>
                <a:spcPts val="3600"/>
              </a:lnSpc>
              <a:spcBef>
                <a:spcPts val="1200"/>
              </a:spcBef>
            </a:pPr>
            <a:r>
              <a:rPr kumimoji="1" lang="zh-CN" altLang="en-US" sz="2400" b="1" dirty="0">
                <a:latin typeface="+mn-ea"/>
                <a:ea typeface="+mn-ea"/>
              </a:rPr>
              <a:t>这种利用目标地址与转移指令所处地址之间的差值来表示转移目标地址的转移方式，也被称为</a:t>
            </a:r>
            <a:r>
              <a:rPr kumimoji="1" lang="zh-CN" altLang="en-US" sz="2400" b="1" dirty="0">
                <a:solidFill>
                  <a:srgbClr val="0000FF"/>
                </a:solidFill>
                <a:latin typeface="微软雅黑" panose="020B0503020204020204" pitchFamily="34" charset="-122"/>
                <a:ea typeface="微软雅黑" panose="020B0503020204020204" pitchFamily="34" charset="-122"/>
              </a:rPr>
              <a:t>相对转移</a:t>
            </a:r>
            <a:r>
              <a:rPr kumimoji="1" lang="zh-CN" altLang="en-US" sz="2400" b="1" dirty="0">
                <a:latin typeface="+mn-ea"/>
                <a:ea typeface="+mn-ea"/>
              </a:rPr>
              <a:t>。</a:t>
            </a:r>
            <a:endParaRPr kumimoji="1" lang="en-US" altLang="zh-CN" sz="2400" b="1" dirty="0">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755576" y="3731262"/>
            <a:ext cx="4752528" cy="705850"/>
          </a:xfrm>
          <a:prstGeom prst="wedgeRoundRectCallout">
            <a:avLst>
              <a:gd name="adj1" fmla="val -16538"/>
              <a:gd name="adj2" fmla="val -9884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3000"/>
              </a:lnSpc>
            </a:pPr>
            <a:r>
              <a:rPr kumimoji="1" lang="zh-CN" altLang="en-US" sz="2000" b="1" dirty="0">
                <a:solidFill>
                  <a:srgbClr val="FF0000"/>
                </a:solidFill>
                <a:effectLst>
                  <a:outerShdw blurRad="38100" dist="38100" dir="2700000" algn="tl">
                    <a:srgbClr val="000000">
                      <a:alpha val="43137"/>
                    </a:srgbClr>
                  </a:outerShdw>
                </a:effectLst>
                <a:latin typeface="+mn-ea"/>
              </a:rPr>
              <a:t>相对转移有利于程序的浮动！</a:t>
            </a:r>
          </a:p>
        </p:txBody>
      </p:sp>
    </p:spTree>
    <p:extLst>
      <p:ext uri="{BB962C8B-B14F-4D97-AF65-F5344CB8AC3E}">
        <p14:creationId xmlns:p14="http://schemas.microsoft.com/office/powerpoint/2010/main" val="494179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5" name="Text Box 5"/>
          <p:cNvSpPr txBox="1">
            <a:spLocks noChangeArrowheads="1"/>
          </p:cNvSpPr>
          <p:nvPr/>
        </p:nvSpPr>
        <p:spPr bwMode="auto">
          <a:xfrm>
            <a:off x="611188" y="2820665"/>
            <a:ext cx="7924800" cy="224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ct val="120000"/>
              </a:lnSpc>
              <a:buFont typeface="Arial" panose="020B0604020202020204" pitchFamily="34" charset="0"/>
              <a:buChar char="•"/>
            </a:pPr>
            <a:r>
              <a:rPr kumimoji="1" lang="zh-CN" altLang="en-US" sz="2400" b="1" dirty="0">
                <a:latin typeface="+mn-ea"/>
                <a:ea typeface="+mn-ea"/>
              </a:rPr>
              <a:t>指令使控制无条件地转移到由操作数</a:t>
            </a:r>
            <a:r>
              <a:rPr kumimoji="1" lang="en-US" altLang="zh-CN" sz="2400" b="1" dirty="0">
                <a:latin typeface="+mn-ea"/>
                <a:ea typeface="+mn-ea"/>
              </a:rPr>
              <a:t>OPRD</a:t>
            </a:r>
            <a:r>
              <a:rPr kumimoji="1" lang="zh-CN" altLang="en-US" sz="2400" b="1" dirty="0">
                <a:latin typeface="+mn-ea"/>
                <a:ea typeface="+mn-ea"/>
              </a:rPr>
              <a:t>的内容给定的目标地址处。</a:t>
            </a:r>
            <a:endParaRPr kumimoji="1" lang="en-US" altLang="zh-CN" sz="2400" b="1" dirty="0">
              <a:latin typeface="+mn-ea"/>
              <a:ea typeface="+mn-ea"/>
            </a:endParaRPr>
          </a:p>
          <a:p>
            <a:pPr marL="342900" indent="-342900">
              <a:lnSpc>
                <a:spcPct val="120000"/>
              </a:lnSpc>
              <a:buFont typeface="Arial" panose="020B0604020202020204" pitchFamily="34" charset="0"/>
              <a:buChar char="•"/>
            </a:pPr>
            <a:r>
              <a:rPr kumimoji="1" lang="zh-CN" altLang="en-US" sz="2400" b="1" dirty="0">
                <a:latin typeface="+mn-ea"/>
                <a:ea typeface="+mn-ea"/>
              </a:rPr>
              <a:t>在保护方式下（</a:t>
            </a:r>
            <a:r>
              <a:rPr kumimoji="1" lang="en-US" altLang="zh-CN" sz="2400" b="1" dirty="0">
                <a:latin typeface="+mn-ea"/>
                <a:ea typeface="+mn-ea"/>
              </a:rPr>
              <a:t>32</a:t>
            </a:r>
            <a:r>
              <a:rPr kumimoji="1" lang="zh-CN" altLang="en-US" sz="2400" b="1" dirty="0">
                <a:latin typeface="+mn-ea"/>
                <a:ea typeface="+mn-ea"/>
              </a:rPr>
              <a:t>位代码段），</a:t>
            </a:r>
            <a:r>
              <a:rPr kumimoji="1" lang="en-US" altLang="zh-CN" sz="2400" b="1" dirty="0">
                <a:latin typeface="+mn-ea"/>
                <a:ea typeface="+mn-ea"/>
              </a:rPr>
              <a:t>OPRD</a:t>
            </a:r>
            <a:r>
              <a:rPr kumimoji="1" lang="zh-CN" altLang="en-US" sz="2400" b="1" dirty="0">
                <a:latin typeface="+mn-ea"/>
                <a:ea typeface="+mn-ea"/>
              </a:rPr>
              <a:t>是</a:t>
            </a:r>
            <a:r>
              <a:rPr kumimoji="1" lang="en-US" altLang="zh-CN" sz="2400" b="1" dirty="0">
                <a:latin typeface="+mn-ea"/>
                <a:ea typeface="+mn-ea"/>
              </a:rPr>
              <a:t>32</a:t>
            </a:r>
            <a:r>
              <a:rPr kumimoji="1" lang="zh-CN" altLang="en-US" sz="2400" b="1" dirty="0">
                <a:latin typeface="+mn-ea"/>
                <a:ea typeface="+mn-ea"/>
              </a:rPr>
              <a:t>位通用寄存器或者双字存储单元，其内容直接被装入指令指针寄存器</a:t>
            </a:r>
            <a:r>
              <a:rPr kumimoji="1" lang="en-US" altLang="zh-CN" sz="2400" b="1" dirty="0">
                <a:latin typeface="+mn-ea"/>
                <a:ea typeface="+mn-ea"/>
              </a:rPr>
              <a:t>EIP</a:t>
            </a:r>
            <a:r>
              <a:rPr kumimoji="1" lang="zh-CN" altLang="en-US" sz="2400" b="1" dirty="0">
                <a:latin typeface="+mn-ea"/>
                <a:ea typeface="+mn-ea"/>
              </a:rPr>
              <a:t>，从而实现转移。</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段内间接</a:t>
            </a:r>
            <a:r>
              <a:rPr kumimoji="1" lang="zh-CN" altLang="en-US" sz="2400" b="1" dirty="0">
                <a:latin typeface="Times New Roman" pitchFamily="18" charset="0"/>
              </a:rPr>
              <a:t>转移指令的一般格式</a:t>
            </a:r>
          </a:p>
        </p:txBody>
      </p:sp>
      <p:sp>
        <p:nvSpPr>
          <p:cNvPr id="588807" name="Text Box 7"/>
          <p:cNvSpPr txBox="1">
            <a:spLocks noChangeArrowheads="1"/>
          </p:cNvSpPr>
          <p:nvPr/>
        </p:nvSpPr>
        <p:spPr bwMode="auto">
          <a:xfrm>
            <a:off x="683568" y="2251720"/>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a:solidFill>
                  <a:srgbClr val="FFFF00"/>
                </a:solidFill>
                <a:latin typeface="Times New Roman" pitchFamily="18" charset="0"/>
              </a:rPr>
              <a:t>JMP     ORRD</a:t>
            </a:r>
          </a:p>
        </p:txBody>
      </p:sp>
      <p:sp>
        <p:nvSpPr>
          <p:cNvPr id="9" name="圆角矩形标注 8"/>
          <p:cNvSpPr/>
          <p:nvPr/>
        </p:nvSpPr>
        <p:spPr>
          <a:xfrm>
            <a:off x="2483768" y="5301208"/>
            <a:ext cx="3312368" cy="895268"/>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rgbClr val="FF0000"/>
                </a:solidFill>
                <a:effectLst>
                  <a:outerShdw blurRad="38100" dist="38100" dir="2700000" algn="tl">
                    <a:srgbClr val="000000">
                      <a:alpha val="43137"/>
                    </a:srgbClr>
                  </a:outerShdw>
                </a:effectLst>
                <a:latin typeface="+mn-ea"/>
              </a:rPr>
              <a:t>在</a:t>
            </a:r>
            <a:r>
              <a:rPr lang="en-US" altLang="zh-CN" b="1" dirty="0">
                <a:solidFill>
                  <a:srgbClr val="FF0000"/>
                </a:solidFill>
                <a:effectLst>
                  <a:outerShdw blurRad="38100" dist="38100" dir="2700000" algn="tl">
                    <a:srgbClr val="000000">
                      <a:alpha val="43137"/>
                    </a:srgbClr>
                  </a:outerShdw>
                </a:effectLst>
                <a:latin typeface="+mn-ea"/>
              </a:rPr>
              <a:t>VC2010</a:t>
            </a:r>
            <a:r>
              <a:rPr lang="zh-CN" altLang="en-US" b="1" dirty="0">
                <a:solidFill>
                  <a:srgbClr val="FF0000"/>
                </a:solidFill>
                <a:effectLst>
                  <a:outerShdw blurRad="38100" dist="38100" dir="2700000" algn="tl">
                    <a:srgbClr val="000000">
                      <a:alpha val="43137"/>
                    </a:srgbClr>
                  </a:outerShdw>
                </a:effectLst>
                <a:latin typeface="+mn-ea"/>
              </a:rPr>
              <a:t>嵌入汇编环境中，</a:t>
            </a:r>
            <a:endParaRPr lang="en-US" altLang="zh-CN" b="1" dirty="0">
              <a:solidFill>
                <a:srgbClr val="FF0000"/>
              </a:solidFill>
              <a:effectLst>
                <a:outerShdw blurRad="38100" dist="38100" dir="2700000" algn="tl">
                  <a:srgbClr val="000000">
                    <a:alpha val="43137"/>
                  </a:srgbClr>
                </a:outerShdw>
              </a:effectLst>
              <a:latin typeface="+mn-ea"/>
            </a:endParaRPr>
          </a:p>
          <a:p>
            <a:pPr>
              <a:lnSpc>
                <a:spcPts val="2600"/>
              </a:lnSpc>
            </a:pPr>
            <a:r>
              <a:rPr lang="zh-CN" altLang="en-US" b="1" dirty="0">
                <a:solidFill>
                  <a:srgbClr val="FF0000"/>
                </a:solidFill>
                <a:effectLst>
                  <a:outerShdw blurRad="38100" dist="38100" dir="2700000" algn="tl">
                    <a:srgbClr val="000000">
                      <a:alpha val="43137"/>
                    </a:srgbClr>
                  </a:outerShdw>
                </a:effectLst>
                <a:latin typeface="+mn-ea"/>
              </a:rPr>
              <a:t>保护方式，</a:t>
            </a:r>
            <a:r>
              <a:rPr lang="en-US" altLang="zh-CN" b="1" dirty="0">
                <a:solidFill>
                  <a:srgbClr val="FF0000"/>
                </a:solidFill>
                <a:effectLst>
                  <a:outerShdw blurRad="38100" dist="38100" dir="2700000" algn="tl">
                    <a:srgbClr val="000000">
                      <a:alpha val="43137"/>
                    </a:srgbClr>
                  </a:outerShdw>
                </a:effectLst>
                <a:latin typeface="+mn-ea"/>
              </a:rPr>
              <a:t>32</a:t>
            </a:r>
            <a:r>
              <a:rPr lang="zh-CN" altLang="en-US" b="1" dirty="0">
                <a:solidFill>
                  <a:srgbClr val="FF0000"/>
                </a:solidFill>
                <a:effectLst>
                  <a:outerShdw blurRad="38100" dist="38100" dir="2700000" algn="tl">
                    <a:srgbClr val="000000">
                      <a:alpha val="43137"/>
                    </a:srgbClr>
                  </a:outerShdw>
                </a:effectLst>
                <a:latin typeface="+mn-ea"/>
              </a:rPr>
              <a:t>位代码段。</a:t>
            </a:r>
            <a:endParaRPr lang="en-US" altLang="zh-CN" b="1"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95410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段内间接</a:t>
            </a:r>
            <a:r>
              <a:rPr kumimoji="1" lang="zh-CN" altLang="en-US" sz="2400" b="1" dirty="0">
                <a:latin typeface="Times New Roman" pitchFamily="18" charset="0"/>
              </a:rPr>
              <a:t>转移指令的示例</a:t>
            </a:r>
          </a:p>
        </p:txBody>
      </p:sp>
      <p:sp>
        <p:nvSpPr>
          <p:cNvPr id="8" name="矩形 7"/>
          <p:cNvSpPr/>
          <p:nvPr/>
        </p:nvSpPr>
        <p:spPr>
          <a:xfrm>
            <a:off x="647700" y="2334359"/>
            <a:ext cx="8532812" cy="810478"/>
          </a:xfrm>
          <a:prstGeom prst="rect">
            <a:avLst/>
          </a:prstGeom>
        </p:spPr>
        <p:txBody>
          <a:bodyPr wrap="square">
            <a:spAutoFit/>
          </a:bodyPr>
          <a:lstStyle/>
          <a:p>
            <a:pPr>
              <a:lnSpc>
                <a:spcPts val="2800"/>
              </a:lnSpc>
            </a:pPr>
            <a:r>
              <a:rPr lang="en-US" altLang="zh-CN" sz="2000" b="1" dirty="0">
                <a:effectLst>
                  <a:outerShdw blurRad="38100" dist="38100" dir="2700000" algn="tl">
                    <a:srgbClr val="000000">
                      <a:alpha val="43137"/>
                    </a:srgbClr>
                  </a:outerShdw>
                </a:effectLst>
                <a:latin typeface="+mn-ea"/>
                <a:ea typeface="+mn-ea"/>
              </a:rPr>
              <a:t>JMP   ECX                 ;</a:t>
            </a:r>
            <a:r>
              <a:rPr lang="zh-CN" altLang="en-US" sz="2000" b="1" dirty="0">
                <a:effectLst>
                  <a:outerShdw blurRad="38100" dist="38100" dir="2700000" algn="tl">
                    <a:srgbClr val="000000">
                      <a:alpha val="43137"/>
                    </a:srgbClr>
                  </a:outerShdw>
                </a:effectLst>
                <a:latin typeface="+mn-ea"/>
                <a:ea typeface="+mn-ea"/>
              </a:rPr>
              <a:t>目标地址是</a:t>
            </a:r>
            <a:r>
              <a:rPr lang="en-US" altLang="zh-CN" sz="2000" b="1" dirty="0">
                <a:effectLst>
                  <a:outerShdw blurRad="38100" dist="38100" dir="2700000" algn="tl">
                    <a:srgbClr val="000000">
                      <a:alpha val="43137"/>
                    </a:srgbClr>
                  </a:outerShdw>
                </a:effectLst>
                <a:latin typeface="+mn-ea"/>
                <a:ea typeface="+mn-ea"/>
              </a:rPr>
              <a:t>ECX</a:t>
            </a:r>
            <a:r>
              <a:rPr lang="zh-CN" altLang="en-US" sz="2000" b="1" dirty="0">
                <a:effectLst>
                  <a:outerShdw blurRad="38100" dist="38100" dir="2700000" algn="tl">
                    <a:srgbClr val="000000">
                      <a:alpha val="43137"/>
                    </a:srgbClr>
                  </a:outerShdw>
                </a:effectLst>
                <a:latin typeface="+mn-ea"/>
                <a:ea typeface="+mn-ea"/>
              </a:rPr>
              <a:t>寄存器的内容</a:t>
            </a:r>
          </a:p>
          <a:p>
            <a:pPr>
              <a:lnSpc>
                <a:spcPts val="2800"/>
              </a:lnSpc>
            </a:pPr>
            <a:r>
              <a:rPr lang="en-US" altLang="zh-CN" sz="2000" b="1" dirty="0">
                <a:effectLst>
                  <a:outerShdw blurRad="38100" dist="38100" dir="2700000" algn="tl">
                    <a:srgbClr val="000000">
                      <a:alpha val="43137"/>
                    </a:srgbClr>
                  </a:outerShdw>
                </a:effectLst>
                <a:latin typeface="+mn-ea"/>
                <a:ea typeface="+mn-ea"/>
              </a:rPr>
              <a:t>JMP   DWORD  PTR  [EBX]   ;</a:t>
            </a:r>
            <a:r>
              <a:rPr lang="zh-CN" altLang="en-US" sz="2000" b="1" dirty="0">
                <a:effectLst>
                  <a:outerShdw blurRad="38100" dist="38100" dir="2700000" algn="tl">
                    <a:srgbClr val="000000">
                      <a:alpha val="43137"/>
                    </a:srgbClr>
                  </a:outerShdw>
                </a:effectLst>
                <a:latin typeface="+mn-ea"/>
                <a:ea typeface="+mn-ea"/>
              </a:rPr>
              <a:t>目标地址是由</a:t>
            </a:r>
            <a:r>
              <a:rPr lang="en-US" altLang="zh-CN" sz="2000" b="1" dirty="0">
                <a:effectLst>
                  <a:outerShdw blurRad="38100" dist="38100" dir="2700000" algn="tl">
                    <a:srgbClr val="000000">
                      <a:alpha val="43137"/>
                    </a:srgbClr>
                  </a:outerShdw>
                </a:effectLst>
                <a:latin typeface="+mn-ea"/>
                <a:ea typeface="+mn-ea"/>
              </a:rPr>
              <a:t>EBX</a:t>
            </a:r>
            <a:r>
              <a:rPr lang="zh-CN" altLang="en-US" sz="2000" b="1" dirty="0">
                <a:effectLst>
                  <a:outerShdw blurRad="38100" dist="38100" dir="2700000" algn="tl">
                    <a:srgbClr val="000000">
                      <a:alpha val="43137"/>
                    </a:srgbClr>
                  </a:outerShdw>
                </a:effectLst>
                <a:latin typeface="+mn-ea"/>
                <a:ea typeface="+mn-ea"/>
              </a:rPr>
              <a:t>所指向双字存储单元内容</a:t>
            </a:r>
            <a:endParaRPr lang="en-US" altLang="zh-CN" sz="2000" b="1" dirty="0">
              <a:effectLst>
                <a:outerShdw blurRad="38100" dist="38100" dir="2700000" algn="tl">
                  <a:srgbClr val="000000">
                    <a:alpha val="43137"/>
                  </a:srgbClr>
                </a:outerShdw>
              </a:effectLst>
              <a:latin typeface="+mn-ea"/>
              <a:ea typeface="+mn-ea"/>
            </a:endParaRPr>
          </a:p>
        </p:txBody>
      </p:sp>
    </p:spTree>
    <p:extLst>
      <p:ext uri="{BB962C8B-B14F-4D97-AF65-F5344CB8AC3E}">
        <p14:creationId xmlns:p14="http://schemas.microsoft.com/office/powerpoint/2010/main" val="277786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dp318</a:t>
            </a:r>
            <a:endParaRPr lang="zh-CN" altLang="en-US" sz="2800" b="1" dirty="0">
              <a:solidFill>
                <a:srgbClr val="0000FF"/>
              </a:solidFill>
            </a:endParaRPr>
          </a:p>
        </p:txBody>
      </p:sp>
      <p:sp>
        <p:nvSpPr>
          <p:cNvPr id="8" name="矩形 7"/>
          <p:cNvSpPr/>
          <p:nvPr/>
        </p:nvSpPr>
        <p:spPr>
          <a:xfrm>
            <a:off x="647700" y="1628800"/>
            <a:ext cx="8532812" cy="5093702"/>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#include  &lt;</a:t>
            </a:r>
            <a:r>
              <a:rPr lang="en-US" altLang="zh-CN" sz="2000" b="1" dirty="0" err="1">
                <a:effectLst>
                  <a:outerShdw blurRad="38100" dist="38100" dir="2700000" algn="tl">
                    <a:srgbClr val="000000">
                      <a:alpha val="43137"/>
                    </a:srgbClr>
                  </a:outerShdw>
                </a:effectLst>
                <a:latin typeface="+mn-ea"/>
                <a:ea typeface="+mn-ea"/>
              </a:rPr>
              <a:t>stdio.h</a:t>
            </a:r>
            <a:r>
              <a:rPr lang="en-US" altLang="zh-CN" sz="2000" b="1" dirty="0">
                <a:effectLst>
                  <a:outerShdw blurRad="38100" dist="38100" dir="2700000" algn="tl">
                    <a:srgbClr val="000000">
                      <a:alpha val="43137"/>
                    </a:srgbClr>
                  </a:outerShdw>
                </a:effectLst>
                <a:latin typeface="+mn-ea"/>
                <a:ea typeface="+mn-ea"/>
              </a:rPr>
              <a:t>&gt;</a:t>
            </a:r>
          </a:p>
          <a:p>
            <a:pPr>
              <a:lnSpc>
                <a:spcPts val="2600"/>
              </a:lnSpc>
            </a:pPr>
            <a:r>
              <a:rPr lang="en-US" altLang="zh-CN" sz="2000" b="1" dirty="0">
                <a:effectLst>
                  <a:outerShdw blurRad="38100" dist="38100" dir="2700000" algn="tl">
                    <a:srgbClr val="000000">
                      <a:alpha val="43137"/>
                    </a:srgbClr>
                  </a:outerShdw>
                </a:effectLst>
                <a:latin typeface="+mn-ea"/>
                <a:ea typeface="+mn-ea"/>
              </a:rPr>
              <a:t>char  flag1='0', flag2='0', flag3='0';</a:t>
            </a:r>
          </a:p>
          <a:p>
            <a:pPr>
              <a:lnSpc>
                <a:spcPts val="2600"/>
              </a:lnSpc>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ptonext</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存放转移地址</a:t>
            </a:r>
          </a:p>
          <a:p>
            <a:pPr>
              <a:lnSpc>
                <a:spcPts val="2600"/>
              </a:lnSpc>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main( )</a:t>
            </a:r>
          </a:p>
          <a:p>
            <a:pPr>
              <a:lnSpc>
                <a:spcPts val="2600"/>
              </a:lnSpc>
            </a:pP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_</a:t>
            </a:r>
            <a:r>
              <a:rPr lang="en-US" altLang="zh-CN" sz="2000" b="1" dirty="0" err="1">
                <a:effectLst>
                  <a:outerShdw blurRad="38100" dist="38100" dir="2700000" algn="tl">
                    <a:srgbClr val="000000">
                      <a:alpha val="43137"/>
                    </a:srgbClr>
                  </a:outerShdw>
                </a:effectLst>
                <a:latin typeface="+mn-ea"/>
                <a:ea typeface="+mn-ea"/>
              </a:rPr>
              <a:t>asm</a:t>
            </a: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a:effectLst>
                  <a:outerShdw blurRad="38100" dist="38100" dir="2700000" algn="tl">
                    <a:srgbClr val="000000">
                      <a:alpha val="43137"/>
                    </a:srgbClr>
                  </a:outerShdw>
                </a:effectLst>
                <a:latin typeface="+mn-ea"/>
                <a:ea typeface="+mn-ea"/>
              </a:rPr>
              <a:t>        LEA    EAX, STEP2    //</a:t>
            </a:r>
            <a:r>
              <a:rPr lang="zh-CN" altLang="en-US" sz="2000" b="1" dirty="0">
                <a:effectLst>
                  <a:outerShdw blurRad="38100" dist="38100" dir="2700000" algn="tl">
                    <a:srgbClr val="000000">
                      <a:alpha val="43137"/>
                    </a:srgbClr>
                  </a:outerShdw>
                </a:effectLst>
                <a:latin typeface="+mn-ea"/>
                <a:ea typeface="+mn-ea"/>
              </a:rPr>
              <a:t>取得第二步的开始地址</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MOV    </a:t>
            </a:r>
            <a:r>
              <a:rPr lang="en-US" altLang="zh-CN" sz="2000" b="1" dirty="0" err="1">
                <a:effectLst>
                  <a:outerShdw blurRad="38100" dist="38100" dir="2700000" algn="tl">
                    <a:srgbClr val="000000">
                      <a:alpha val="43137"/>
                    </a:srgbClr>
                  </a:outerShdw>
                </a:effectLst>
                <a:latin typeface="+mn-ea"/>
                <a:ea typeface="+mn-ea"/>
              </a:rPr>
              <a:t>ptonext</a:t>
            </a:r>
            <a:r>
              <a:rPr lang="en-US" altLang="zh-CN" sz="2000" b="1" dirty="0">
                <a:effectLst>
                  <a:outerShdw blurRad="38100" dist="38100" dir="2700000" algn="tl">
                    <a:srgbClr val="000000">
                      <a:alpha val="43137"/>
                    </a:srgbClr>
                  </a:outerShdw>
                </a:effectLst>
                <a:latin typeface="+mn-ea"/>
                <a:ea typeface="+mn-ea"/>
              </a:rPr>
              <a:t>, EAX  //</a:t>
            </a:r>
            <a:r>
              <a:rPr lang="zh-CN" altLang="en-US" sz="2000" b="1" dirty="0">
                <a:effectLst>
                  <a:outerShdw blurRad="38100" dist="38100" dir="2700000" algn="tl">
                    <a:srgbClr val="000000">
                      <a:alpha val="43137"/>
                    </a:srgbClr>
                  </a:outerShdw>
                </a:effectLst>
                <a:latin typeface="+mn-ea"/>
                <a:ea typeface="+mn-ea"/>
              </a:rPr>
              <a:t>保存到存储单元</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LEA    EDX, STEP1    //</a:t>
            </a:r>
            <a:r>
              <a:rPr lang="zh-CN" altLang="en-US" sz="2000" b="1" dirty="0">
                <a:effectLst>
                  <a:outerShdw blurRad="38100" dist="38100" dir="2700000" algn="tl">
                    <a:srgbClr val="000000">
                      <a:alpha val="43137"/>
                    </a:srgbClr>
                  </a:outerShdw>
                </a:effectLst>
                <a:latin typeface="+mn-ea"/>
                <a:ea typeface="+mn-ea"/>
              </a:rPr>
              <a:t>取得第一步的开始地址</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    EDX</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转移到第一步</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STEP2:</a:t>
            </a:r>
          </a:p>
          <a:p>
            <a:pPr>
              <a:lnSpc>
                <a:spcPts val="2600"/>
              </a:lnSpc>
            </a:pPr>
            <a:r>
              <a:rPr lang="en-US" altLang="zh-CN" sz="2000" b="1" dirty="0">
                <a:effectLst>
                  <a:outerShdw blurRad="38100" dist="38100" dir="2700000" algn="tl">
                    <a:srgbClr val="000000">
                      <a:alpha val="43137"/>
                    </a:srgbClr>
                  </a:outerShdw>
                </a:effectLst>
                <a:latin typeface="+mn-ea"/>
                <a:ea typeface="+mn-ea"/>
              </a:rPr>
              <a:t>        MOV    flag2, 'B'</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    STEP3</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转移到第三步</a:t>
            </a:r>
          </a:p>
        </p:txBody>
      </p:sp>
      <p:sp>
        <p:nvSpPr>
          <p:cNvPr id="6" name="圆角矩形标注 5"/>
          <p:cNvSpPr/>
          <p:nvPr/>
        </p:nvSpPr>
        <p:spPr>
          <a:xfrm>
            <a:off x="5868144" y="952252"/>
            <a:ext cx="3096344" cy="864096"/>
          </a:xfrm>
          <a:prstGeom prst="wedgeRoundRectCallout">
            <a:avLst>
              <a:gd name="adj1" fmla="val -53528"/>
              <a:gd name="adj2" fmla="val 88259"/>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rPr>
              <a:t>演示无条件段内转移指令的使用</a:t>
            </a:r>
            <a:endParaRPr lang="zh-CN" altLang="en-US" dirty="0">
              <a:solidFill>
                <a:srgbClr val="0000FF"/>
              </a:solidFill>
            </a:endParaRPr>
          </a:p>
        </p:txBody>
      </p:sp>
      <p:sp>
        <p:nvSpPr>
          <p:cNvPr id="7" name="矩形标注 6"/>
          <p:cNvSpPr/>
          <p:nvPr/>
        </p:nvSpPr>
        <p:spPr>
          <a:xfrm>
            <a:off x="2483768" y="5445224"/>
            <a:ext cx="1800200" cy="432048"/>
          </a:xfrm>
          <a:prstGeom prst="wedgeRectCallout">
            <a:avLst>
              <a:gd name="adj1" fmla="val -34397"/>
              <a:gd name="adj2" fmla="val -7743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effectLst>
                  <a:outerShdw blurRad="38100" dist="38100" dir="2700000" algn="tl">
                    <a:srgbClr val="000000">
                      <a:alpha val="43137"/>
                    </a:srgbClr>
                  </a:outerShdw>
                </a:effectLst>
              </a:rPr>
              <a:t>段内间接转移</a:t>
            </a:r>
            <a:endParaRPr lang="zh-CN" altLang="en-US" sz="2000" b="1" dirty="0">
              <a:solidFill>
                <a:srgbClr val="0000FF"/>
              </a:solidFill>
            </a:endParaRPr>
          </a:p>
        </p:txBody>
      </p:sp>
      <p:sp>
        <p:nvSpPr>
          <p:cNvPr id="9" name="矩形标注 8"/>
          <p:cNvSpPr/>
          <p:nvPr/>
        </p:nvSpPr>
        <p:spPr>
          <a:xfrm>
            <a:off x="-17234" y="5949280"/>
            <a:ext cx="1800200" cy="432048"/>
          </a:xfrm>
          <a:prstGeom prst="wedgeRectCallout">
            <a:avLst>
              <a:gd name="adj1" fmla="val 38372"/>
              <a:gd name="adj2" fmla="val 7717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effectLst>
                  <a:outerShdw blurRad="38100" dist="38100" dir="2700000" algn="tl">
                    <a:srgbClr val="000000">
                      <a:alpha val="43137"/>
                    </a:srgbClr>
                  </a:outerShdw>
                </a:effectLst>
              </a:rPr>
              <a:t>段内直接转移</a:t>
            </a:r>
            <a:endParaRPr lang="zh-CN" altLang="en-US" sz="2000" b="1" dirty="0">
              <a:solidFill>
                <a:srgbClr val="0000FF"/>
              </a:solidFill>
            </a:endParaRPr>
          </a:p>
        </p:txBody>
      </p:sp>
    </p:spTree>
    <p:extLst>
      <p:ext uri="{BB962C8B-B14F-4D97-AF65-F5344CB8AC3E}">
        <p14:creationId xmlns:p14="http://schemas.microsoft.com/office/powerpoint/2010/main" val="3567856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演示程序</a:t>
            </a:r>
            <a:r>
              <a:rPr lang="en-US" altLang="zh-CN" sz="2800" b="1" dirty="0">
                <a:solidFill>
                  <a:srgbClr val="0000FF"/>
                </a:solidFill>
              </a:rPr>
              <a:t>dp318</a:t>
            </a:r>
            <a:endParaRPr lang="zh-CN" altLang="en-US" sz="2800" b="1" dirty="0">
              <a:solidFill>
                <a:srgbClr val="0000FF"/>
              </a:solidFill>
            </a:endParaRPr>
          </a:p>
        </p:txBody>
      </p:sp>
      <p:sp>
        <p:nvSpPr>
          <p:cNvPr id="8" name="矩形 7"/>
          <p:cNvSpPr/>
          <p:nvPr/>
        </p:nvSpPr>
        <p:spPr>
          <a:xfrm>
            <a:off x="647700" y="1829236"/>
            <a:ext cx="8532812" cy="3760004"/>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a:effectLst>
                  <a:outerShdw blurRad="38100" dist="38100" dir="2700000" algn="tl">
                    <a:srgbClr val="000000">
                      <a:alpha val="43137"/>
                    </a:srgbClr>
                  </a:outerShdw>
                </a:effectLst>
                <a:latin typeface="+mn-ea"/>
                <a:ea typeface="+mn-ea"/>
              </a:rPr>
              <a:t>    STEP1:</a:t>
            </a:r>
          </a:p>
          <a:p>
            <a:pPr>
              <a:lnSpc>
                <a:spcPts val="2600"/>
              </a:lnSpc>
            </a:pPr>
            <a:r>
              <a:rPr lang="en-US" altLang="zh-CN" sz="2000" b="1" dirty="0">
                <a:effectLst>
                  <a:outerShdw blurRad="38100" dist="38100" dir="2700000" algn="tl">
                    <a:srgbClr val="000000">
                      <a:alpha val="43137"/>
                    </a:srgbClr>
                  </a:outerShdw>
                </a:effectLst>
                <a:latin typeface="+mn-ea"/>
                <a:ea typeface="+mn-ea"/>
              </a:rPr>
              <a:t>        MOV   flag1, 'A'</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ptonext</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转移到第二步</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STEP3:</a:t>
            </a:r>
          </a:p>
          <a:p>
            <a:pPr>
              <a:lnSpc>
                <a:spcPts val="2600"/>
              </a:lnSpc>
            </a:pPr>
            <a:r>
              <a:rPr lang="en-US" altLang="zh-CN" sz="2000" b="1" dirty="0">
                <a:effectLst>
                  <a:outerShdw blurRad="38100" dist="38100" dir="2700000" algn="tl">
                    <a:srgbClr val="000000">
                      <a:alpha val="43137"/>
                    </a:srgbClr>
                  </a:outerShdw>
                </a:effectLst>
                <a:latin typeface="+mn-ea"/>
                <a:ea typeface="+mn-ea"/>
              </a:rPr>
              <a:t>        MOV   flag3, 'C'</a:t>
            </a:r>
          </a:p>
          <a:p>
            <a:pPr>
              <a:lnSpc>
                <a:spcPts val="2600"/>
              </a:lnSpc>
            </a:pP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printf</a:t>
            </a:r>
            <a:r>
              <a:rPr lang="en-US" altLang="zh-CN" sz="2000" b="1" dirty="0">
                <a:effectLst>
                  <a:outerShdw blurRad="38100" dist="38100" dir="2700000" algn="tl">
                    <a:srgbClr val="000000">
                      <a:alpha val="43137"/>
                    </a:srgbClr>
                  </a:outerShdw>
                </a:effectLst>
                <a:latin typeface="+mn-ea"/>
                <a:ea typeface="+mn-ea"/>
              </a:rPr>
              <a:t>("%</a:t>
            </a:r>
            <a:r>
              <a:rPr lang="en-US" altLang="zh-CN" sz="2000" b="1" dirty="0" err="1">
                <a:effectLst>
                  <a:outerShdw blurRad="38100" dist="38100" dir="2700000" algn="tl">
                    <a:srgbClr val="000000">
                      <a:alpha val="43137"/>
                    </a:srgbClr>
                  </a:outerShdw>
                </a:effectLst>
                <a:latin typeface="+mn-ea"/>
                <a:ea typeface="+mn-ea"/>
              </a:rPr>
              <a:t>c,%c,%c</a:t>
            </a:r>
            <a:r>
              <a:rPr lang="en-US" altLang="zh-CN" sz="2000" b="1" dirty="0">
                <a:effectLst>
                  <a:outerShdw blurRad="38100" dist="38100" dir="2700000" algn="tl">
                    <a:srgbClr val="000000">
                      <a:alpha val="43137"/>
                    </a:srgbClr>
                  </a:outerShdw>
                </a:effectLst>
                <a:latin typeface="+mn-ea"/>
                <a:ea typeface="+mn-ea"/>
              </a:rPr>
              <a:t>\n",flag1,flag2,flag3);   //</a:t>
            </a:r>
            <a:r>
              <a:rPr lang="zh-CN" altLang="en-US" sz="2000" b="1" dirty="0">
                <a:effectLst>
                  <a:outerShdw blurRad="38100" dist="38100" dir="2700000" algn="tl">
                    <a:srgbClr val="000000">
                      <a:alpha val="43137"/>
                    </a:srgbClr>
                  </a:outerShdw>
                </a:effectLst>
                <a:latin typeface="+mn-ea"/>
                <a:ea typeface="+mn-ea"/>
              </a:rPr>
              <a:t>显示为</a:t>
            </a:r>
            <a:r>
              <a:rPr lang="en-US" altLang="zh-CN" sz="2000" b="1" dirty="0">
                <a:solidFill>
                  <a:srgbClr val="FF0000"/>
                </a:solidFill>
                <a:effectLst>
                  <a:outerShdw blurRad="38100" dist="38100" dir="2700000" algn="tl">
                    <a:srgbClr val="000000">
                      <a:alpha val="43137"/>
                    </a:srgbClr>
                  </a:outerShdw>
                </a:effectLst>
                <a:latin typeface="+mn-ea"/>
                <a:ea typeface="+mn-ea"/>
              </a:rPr>
              <a:t>A,B,C</a:t>
            </a:r>
          </a:p>
          <a:p>
            <a:pPr>
              <a:lnSpc>
                <a:spcPts val="2600"/>
              </a:lnSpc>
            </a:pPr>
            <a:r>
              <a:rPr lang="en-US" altLang="zh-CN" sz="2000" b="1" dirty="0">
                <a:effectLst>
                  <a:outerShdw blurRad="38100" dist="38100" dir="2700000" algn="tl">
                    <a:srgbClr val="000000">
                      <a:alpha val="43137"/>
                    </a:srgbClr>
                  </a:outerShdw>
                </a:effectLst>
                <a:latin typeface="+mn-ea"/>
                <a:ea typeface="+mn-ea"/>
              </a:rPr>
              <a:t>    return  0;</a:t>
            </a:r>
          </a:p>
          <a:p>
            <a:pPr>
              <a:lnSpc>
                <a:spcPts val="2600"/>
              </a:lnSpc>
            </a:pPr>
            <a:r>
              <a:rPr lang="en-US" altLang="zh-CN" sz="2000" b="1" dirty="0">
                <a:effectLst>
                  <a:outerShdw blurRad="38100" dist="38100" dir="2700000" algn="tl">
                    <a:srgbClr val="000000">
                      <a:alpha val="43137"/>
                    </a:srgbClr>
                  </a:outerShdw>
                </a:effectLst>
                <a:latin typeface="+mn-ea"/>
                <a:ea typeface="+mn-ea"/>
              </a:rPr>
              <a:t>}</a:t>
            </a:r>
          </a:p>
        </p:txBody>
      </p:sp>
      <p:sp>
        <p:nvSpPr>
          <p:cNvPr id="5" name="圆角矩形标注 4"/>
          <p:cNvSpPr/>
          <p:nvPr/>
        </p:nvSpPr>
        <p:spPr>
          <a:xfrm>
            <a:off x="4283968" y="5260372"/>
            <a:ext cx="4104456" cy="535228"/>
          </a:xfrm>
          <a:prstGeom prst="wedgeRoundRectCallout">
            <a:avLst>
              <a:gd name="adj1" fmla="val 13691"/>
              <a:gd name="adj2" fmla="val -9522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根据显示结果，可知执行顺序。</a:t>
            </a:r>
            <a:endParaRPr lang="en-US" altLang="zh-CN" b="1" dirty="0">
              <a:solidFill>
                <a:schemeClr val="tx1"/>
              </a:solidFill>
              <a:effectLst>
                <a:outerShdw blurRad="38100" dist="38100" dir="2700000" algn="tl">
                  <a:srgbClr val="000000">
                    <a:alpha val="43137"/>
                  </a:srgbClr>
                </a:outerShdw>
              </a:effectLst>
              <a:latin typeface="+mn-ea"/>
            </a:endParaRPr>
          </a:p>
        </p:txBody>
      </p:sp>
      <p:sp>
        <p:nvSpPr>
          <p:cNvPr id="6" name="矩形标注 5"/>
          <p:cNvSpPr/>
          <p:nvPr/>
        </p:nvSpPr>
        <p:spPr>
          <a:xfrm>
            <a:off x="3635896" y="3356992"/>
            <a:ext cx="1800200" cy="432048"/>
          </a:xfrm>
          <a:prstGeom prst="wedgeRectCallout">
            <a:avLst>
              <a:gd name="adj1" fmla="val -34397"/>
              <a:gd name="adj2" fmla="val -77431"/>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effectLst>
                  <a:outerShdw blurRad="38100" dist="38100" dir="2700000" algn="tl">
                    <a:srgbClr val="000000">
                      <a:alpha val="43137"/>
                    </a:srgbClr>
                  </a:outerShdw>
                </a:effectLst>
              </a:rPr>
              <a:t>段内间接转移</a:t>
            </a:r>
            <a:endParaRPr lang="zh-CN" altLang="en-US" sz="2000" b="1" dirty="0">
              <a:solidFill>
                <a:srgbClr val="0000FF"/>
              </a:solidFill>
            </a:endParaRPr>
          </a:p>
        </p:txBody>
      </p:sp>
    </p:spTree>
    <p:extLst>
      <p:ext uri="{BB962C8B-B14F-4D97-AF65-F5344CB8AC3E}">
        <p14:creationId xmlns:p14="http://schemas.microsoft.com/office/powerpoint/2010/main" val="3885220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500" fill="hold"/>
                                        <p:tgtEl>
                                          <p:spTgt spid="5"/>
                                        </p:tgtEl>
                                        <p:attrNameLst>
                                          <p:attrName>ppt_x</p:attrName>
                                        </p:attrNameLst>
                                      </p:cBhvr>
                                      <p:tavLst>
                                        <p:tav tm="0">
                                          <p:val>
                                            <p:strVal val="#ppt_x"/>
                                          </p:val>
                                        </p:tav>
                                        <p:tav tm="100000">
                                          <p:val>
                                            <p:strVal val="#ppt_x"/>
                                          </p:val>
                                        </p:tav>
                                      </p:tavLst>
                                    </p:anim>
                                    <p:anim calcmode="lin" valueType="num">
                                      <p:cBhvr additive="base">
                                        <p:cTn id="1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animBg="1"/>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无条件转移指令（</a:t>
            </a:r>
            <a:r>
              <a:rPr lang="en-US" altLang="zh-CN" sz="2800" b="1" dirty="0">
                <a:solidFill>
                  <a:srgbClr val="0000FF"/>
                </a:solidFill>
              </a:rPr>
              <a:t>JMP</a:t>
            </a:r>
            <a:r>
              <a:rPr lang="zh-CN" altLang="en-US" sz="2800" b="1" dirty="0">
                <a:solidFill>
                  <a:srgbClr val="0000FF"/>
                </a:solidFill>
              </a:rPr>
              <a:t>）</a:t>
            </a:r>
          </a:p>
        </p:txBody>
      </p:sp>
      <p:sp>
        <p:nvSpPr>
          <p:cNvPr id="588806" name="Text Box 6"/>
          <p:cNvSpPr txBox="1">
            <a:spLocks noChangeArrowheads="1"/>
          </p:cNvSpPr>
          <p:nvPr/>
        </p:nvSpPr>
        <p:spPr bwMode="auto">
          <a:xfrm>
            <a:off x="607640" y="1700808"/>
            <a:ext cx="792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en-US" altLang="zh-CN" sz="2400" b="1" dirty="0">
                <a:latin typeface="Times New Roman" pitchFamily="18" charset="0"/>
              </a:rPr>
              <a:t> </a:t>
            </a:r>
            <a:r>
              <a:rPr kumimoji="1" lang="zh-CN" altLang="en-US" sz="2400" b="1" dirty="0">
                <a:latin typeface="Times New Roman" pitchFamily="18" charset="0"/>
              </a:rPr>
              <a:t>无条件</a:t>
            </a: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段间</a:t>
            </a:r>
            <a:r>
              <a:rPr kumimoji="1" lang="zh-CN" altLang="en-US" sz="2400" b="1" dirty="0">
                <a:latin typeface="Times New Roman" pitchFamily="18" charset="0"/>
              </a:rPr>
              <a:t>转移指令</a:t>
            </a:r>
          </a:p>
        </p:txBody>
      </p:sp>
      <p:sp>
        <p:nvSpPr>
          <p:cNvPr id="10" name="Text Box 5"/>
          <p:cNvSpPr txBox="1">
            <a:spLocks noChangeArrowheads="1"/>
          </p:cNvSpPr>
          <p:nvPr/>
        </p:nvSpPr>
        <p:spPr bwMode="auto">
          <a:xfrm>
            <a:off x="611188" y="2204864"/>
            <a:ext cx="7924800" cy="249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342900" indent="-342900">
              <a:lnSpc>
                <a:spcPts val="3600"/>
              </a:lnSpc>
              <a:spcBef>
                <a:spcPts val="600"/>
              </a:spcBef>
              <a:buFont typeface="Arial" panose="020B0604020202020204" pitchFamily="34" charset="0"/>
              <a:buChar char="•"/>
            </a:pPr>
            <a:r>
              <a:rPr kumimoji="1" lang="zh-CN" altLang="en-US" sz="2400" b="1" dirty="0">
                <a:latin typeface="+mn-ea"/>
                <a:ea typeface="+mn-ea"/>
              </a:rPr>
              <a:t>无条件</a:t>
            </a:r>
            <a:r>
              <a:rPr kumimoji="1" lang="zh-CN" altLang="en-US" sz="2400" b="1" dirty="0">
                <a:solidFill>
                  <a:srgbClr val="0000FF"/>
                </a:solidFill>
                <a:effectLst>
                  <a:outerShdw blurRad="38100" dist="38100" dir="2700000" algn="tl">
                    <a:srgbClr val="000000">
                      <a:alpha val="43137"/>
                    </a:srgbClr>
                  </a:outerShdw>
                </a:effectLst>
                <a:latin typeface="+mn-ea"/>
                <a:ea typeface="+mn-ea"/>
              </a:rPr>
              <a:t>段间</a:t>
            </a:r>
            <a:r>
              <a:rPr kumimoji="1" lang="zh-CN" altLang="en-US" sz="2400" b="1" dirty="0">
                <a:solidFill>
                  <a:srgbClr val="FF0000"/>
                </a:solidFill>
                <a:effectLst>
                  <a:outerShdw blurRad="38100" dist="38100" dir="2700000" algn="tl">
                    <a:srgbClr val="000000">
                      <a:alpha val="43137"/>
                    </a:srgbClr>
                  </a:outerShdw>
                </a:effectLst>
                <a:latin typeface="+mn-ea"/>
                <a:ea typeface="+mn-ea"/>
              </a:rPr>
              <a:t>直接</a:t>
            </a:r>
            <a:r>
              <a:rPr kumimoji="1" lang="zh-CN" altLang="en-US" sz="2400" b="1" dirty="0">
                <a:latin typeface="+mn-ea"/>
                <a:ea typeface="+mn-ea"/>
              </a:rPr>
              <a:t>转移指令的使用格式与上述无条件段内直接转移指令相类似</a:t>
            </a:r>
            <a:endParaRPr kumimoji="1" lang="en-US" altLang="zh-CN" sz="2400" b="1" dirty="0">
              <a:latin typeface="+mn-ea"/>
              <a:ea typeface="+mn-ea"/>
            </a:endParaRPr>
          </a:p>
          <a:p>
            <a:pPr marL="342900" indent="-342900">
              <a:lnSpc>
                <a:spcPts val="3600"/>
              </a:lnSpc>
              <a:spcBef>
                <a:spcPts val="600"/>
              </a:spcBef>
              <a:buFont typeface="Arial" panose="020B0604020202020204" pitchFamily="34" charset="0"/>
              <a:buChar char="•"/>
            </a:pPr>
            <a:r>
              <a:rPr kumimoji="1" lang="zh-CN" altLang="en-US" sz="2400" b="1" dirty="0">
                <a:latin typeface="+mn-ea"/>
                <a:ea typeface="+mn-ea"/>
              </a:rPr>
              <a:t>无条件</a:t>
            </a:r>
            <a:r>
              <a:rPr kumimoji="1" lang="zh-CN" altLang="en-US" sz="2400" b="1" dirty="0">
                <a:solidFill>
                  <a:srgbClr val="0000FF"/>
                </a:solidFill>
                <a:effectLst>
                  <a:outerShdw blurRad="38100" dist="38100" dir="2700000" algn="tl">
                    <a:srgbClr val="000000">
                      <a:alpha val="43137"/>
                    </a:srgbClr>
                  </a:outerShdw>
                </a:effectLst>
                <a:latin typeface="+mn-ea"/>
                <a:ea typeface="+mn-ea"/>
              </a:rPr>
              <a:t>段间</a:t>
            </a:r>
            <a:r>
              <a:rPr kumimoji="1" lang="zh-CN" altLang="en-US" sz="2400" b="1" dirty="0">
                <a:solidFill>
                  <a:srgbClr val="FF0000"/>
                </a:solidFill>
                <a:effectLst>
                  <a:outerShdw blurRad="38100" dist="38100" dir="2700000" algn="tl">
                    <a:srgbClr val="000000">
                      <a:alpha val="43137"/>
                    </a:srgbClr>
                  </a:outerShdw>
                </a:effectLst>
                <a:latin typeface="+mn-ea"/>
                <a:ea typeface="+mn-ea"/>
              </a:rPr>
              <a:t>间接</a:t>
            </a:r>
            <a:r>
              <a:rPr kumimoji="1" lang="zh-CN" altLang="en-US" sz="2400" b="1" dirty="0">
                <a:latin typeface="+mn-ea"/>
                <a:ea typeface="+mn-ea"/>
              </a:rPr>
              <a:t>转移指令的使用格式和上述无条件段内间接转移指令相类似。</a:t>
            </a:r>
            <a:endParaRPr kumimoji="1" lang="en-US" altLang="zh-CN" sz="2400" b="1" dirty="0">
              <a:latin typeface="+mn-ea"/>
              <a:ea typeface="+mn-ea"/>
            </a:endParaRPr>
          </a:p>
          <a:p>
            <a:pPr marL="342900" indent="-342900">
              <a:lnSpc>
                <a:spcPts val="3600"/>
              </a:lnSpc>
              <a:spcBef>
                <a:spcPts val="600"/>
              </a:spcBef>
              <a:buFont typeface="Arial" panose="020B0604020202020204" pitchFamily="34" charset="0"/>
              <a:buChar char="•"/>
            </a:pPr>
            <a:r>
              <a:rPr kumimoji="1" lang="zh-CN" altLang="en-US" sz="2400" b="1" dirty="0">
                <a:latin typeface="+mn-ea"/>
                <a:ea typeface="+mn-ea"/>
              </a:rPr>
              <a:t>由于涉及到改变代码段寄存器</a:t>
            </a:r>
            <a:r>
              <a:rPr kumimoji="1" lang="en-US" altLang="zh-CN" sz="2400" b="1" dirty="0">
                <a:latin typeface="+mn-ea"/>
                <a:ea typeface="+mn-ea"/>
              </a:rPr>
              <a:t>CS</a:t>
            </a:r>
            <a:r>
              <a:rPr kumimoji="1" lang="zh-CN" altLang="en-US" sz="2400" b="1" dirty="0">
                <a:latin typeface="+mn-ea"/>
                <a:ea typeface="+mn-ea"/>
              </a:rPr>
              <a:t>的内容，所以较为复杂。</a:t>
            </a:r>
          </a:p>
        </p:txBody>
      </p:sp>
      <p:sp>
        <p:nvSpPr>
          <p:cNvPr id="11" name="圆角矩形标注 10"/>
          <p:cNvSpPr/>
          <p:nvPr/>
        </p:nvSpPr>
        <p:spPr>
          <a:xfrm>
            <a:off x="5292080" y="5085184"/>
            <a:ext cx="3312368" cy="535228"/>
          </a:xfrm>
          <a:prstGeom prst="wedgeRoundRectCallout">
            <a:avLst>
              <a:gd name="adj1" fmla="val 13691"/>
              <a:gd name="adj2" fmla="val -95222"/>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rgbClr val="0000FF"/>
                </a:solidFill>
                <a:effectLst>
                  <a:outerShdw blurRad="38100" dist="38100" dir="2700000" algn="tl">
                    <a:srgbClr val="000000">
                      <a:alpha val="43137"/>
                    </a:srgbClr>
                  </a:outerShdw>
                </a:effectLst>
                <a:latin typeface="+mn-ea"/>
              </a:rPr>
              <a:t>以后介绍</a:t>
            </a:r>
            <a:endParaRPr lang="en-US" altLang="zh-CN" b="1" dirty="0">
              <a:solidFill>
                <a:srgbClr val="0000FF"/>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698379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1043608" y="4797152"/>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在</a:t>
            </a:r>
            <a:r>
              <a:rPr lang="en-US" altLang="zh-CN" b="1" dirty="0">
                <a:solidFill>
                  <a:schemeClr val="tx1"/>
                </a:solidFill>
                <a:effectLst>
                  <a:outerShdw blurRad="38100" dist="38100" dir="2700000" algn="tl">
                    <a:srgbClr val="000000">
                      <a:alpha val="43137"/>
                    </a:srgbClr>
                  </a:outerShdw>
                </a:effectLst>
                <a:latin typeface="+mn-ea"/>
              </a:rPr>
              <a:t>2.6.2</a:t>
            </a:r>
            <a:r>
              <a:rPr lang="zh-CN" altLang="en-US" b="1" dirty="0">
                <a:solidFill>
                  <a:schemeClr val="tx1"/>
                </a:solidFill>
                <a:effectLst>
                  <a:outerShdw blurRad="38100" dist="38100" dir="2700000" algn="tl">
                    <a:srgbClr val="000000">
                      <a:alpha val="43137"/>
                    </a:srgbClr>
                  </a:outerShdw>
                </a:effectLst>
                <a:latin typeface="+mn-ea"/>
              </a:rPr>
              <a:t>节介绍过条件转移指令，</a:t>
            </a:r>
            <a:endParaRPr lang="en-US" altLang="zh-CN" b="1" dirty="0">
              <a:solidFill>
                <a:schemeClr val="tx1"/>
              </a:solidFill>
              <a:effectLst>
                <a:outerShdw blurRad="38100" dist="38100" dir="2700000" algn="tl">
                  <a:srgbClr val="000000">
                    <a:alpha val="43137"/>
                  </a:srgbClr>
                </a:outerShdw>
              </a:effectLst>
              <a:latin typeface="+mn-ea"/>
            </a:endParaRPr>
          </a:p>
          <a:p>
            <a:pPr>
              <a:lnSpc>
                <a:spcPts val="2600"/>
              </a:lnSpc>
            </a:pPr>
            <a:r>
              <a:rPr lang="zh-CN" altLang="en-US" sz="1600" b="1" dirty="0">
                <a:solidFill>
                  <a:schemeClr val="tx1"/>
                </a:solidFill>
                <a:effectLst>
                  <a:outerShdw blurRad="38100" dist="38100" dir="2700000" algn="tl">
                    <a:srgbClr val="000000">
                      <a:alpha val="43137"/>
                    </a:srgbClr>
                  </a:outerShdw>
                </a:effectLst>
                <a:latin typeface="+mn-ea"/>
              </a:rPr>
              <a:t>列出了所有条件转移指令。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7" name="Text Box 15"/>
          <p:cNvSpPr txBox="1">
            <a:spLocks noChangeArrowheads="1"/>
          </p:cNvSpPr>
          <p:nvPr/>
        </p:nvSpPr>
        <p:spPr bwMode="auto">
          <a:xfrm>
            <a:off x="587250" y="1747664"/>
            <a:ext cx="670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buFont typeface="Wingdings" pitchFamily="2" charset="2"/>
              <a:buChar char="ü"/>
            </a:pPr>
            <a:r>
              <a:rPr kumimoji="1" lang="en-US" altLang="zh-CN" sz="2400" b="1" dirty="0" err="1">
                <a:latin typeface="Times New Roman" pitchFamily="18" charset="0"/>
              </a:rPr>
              <a:t>Jcc</a:t>
            </a:r>
            <a:r>
              <a:rPr kumimoji="1" lang="zh-CN" altLang="en-US" sz="2400" b="1" dirty="0">
                <a:latin typeface="Times New Roman" pitchFamily="18" charset="0"/>
              </a:rPr>
              <a:t>指令的一般格式</a:t>
            </a:r>
          </a:p>
        </p:txBody>
      </p:sp>
      <p:sp>
        <p:nvSpPr>
          <p:cNvPr id="8" name="Text Box 16"/>
          <p:cNvSpPr txBox="1">
            <a:spLocks noChangeArrowheads="1"/>
          </p:cNvSpPr>
          <p:nvPr/>
        </p:nvSpPr>
        <p:spPr bwMode="auto">
          <a:xfrm>
            <a:off x="731713" y="2323728"/>
            <a:ext cx="5257800" cy="457200"/>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kumimoji="1" lang="en-US" altLang="zh-CN" sz="2400" b="1" dirty="0" err="1">
                <a:solidFill>
                  <a:srgbClr val="FFFF00"/>
                </a:solidFill>
                <a:latin typeface="Times New Roman" pitchFamily="18" charset="0"/>
              </a:rPr>
              <a:t>Jcc</a:t>
            </a:r>
            <a:r>
              <a:rPr kumimoji="1" lang="en-US" altLang="zh-CN" sz="2400" b="1" dirty="0">
                <a:solidFill>
                  <a:srgbClr val="FFFF00"/>
                </a:solidFill>
                <a:latin typeface="Times New Roman" pitchFamily="18" charset="0"/>
              </a:rPr>
              <a:t>     LAB</a:t>
            </a:r>
          </a:p>
        </p:txBody>
      </p:sp>
      <p:sp>
        <p:nvSpPr>
          <p:cNvPr id="9" name="Text Box 19"/>
          <p:cNvSpPr txBox="1">
            <a:spLocks noChangeArrowheads="1"/>
          </p:cNvSpPr>
          <p:nvPr/>
        </p:nvSpPr>
        <p:spPr bwMode="auto">
          <a:xfrm>
            <a:off x="658688" y="2989401"/>
            <a:ext cx="7801744" cy="109260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ts val="3600"/>
              </a:lnSpc>
              <a:spcBef>
                <a:spcPts val="600"/>
              </a:spcBef>
              <a:buFont typeface="Wingdings" pitchFamily="2" charset="2"/>
              <a:buNone/>
            </a:pPr>
            <a:r>
              <a:rPr kumimoji="1" lang="zh-CN" altLang="en-US" sz="2400" b="1" dirty="0">
                <a:latin typeface="Times New Roman" pitchFamily="18" charset="0"/>
              </a:rPr>
              <a:t>符号</a:t>
            </a:r>
            <a:r>
              <a:rPr kumimoji="1" lang="en-US" altLang="zh-CN" sz="2400" b="1" dirty="0">
                <a:latin typeface="Times New Roman" pitchFamily="18" charset="0"/>
              </a:rPr>
              <a:t>cc</a:t>
            </a:r>
            <a:r>
              <a:rPr kumimoji="1" lang="zh-CN" altLang="en-US" sz="2400" b="1" dirty="0">
                <a:latin typeface="Times New Roman" pitchFamily="18" charset="0"/>
              </a:rPr>
              <a:t>表示各种条件缩写，</a:t>
            </a:r>
            <a:r>
              <a:rPr kumimoji="1" lang="en-US" altLang="zh-CN" sz="2000" b="1" dirty="0">
                <a:latin typeface="Times New Roman" pitchFamily="18" charset="0"/>
              </a:rPr>
              <a:t>LAB</a:t>
            </a:r>
            <a:r>
              <a:rPr kumimoji="1" lang="zh-CN" altLang="en-US" sz="2400" b="1" dirty="0">
                <a:latin typeface="Times New Roman" pitchFamily="18" charset="0"/>
              </a:rPr>
              <a:t>代表源程序中的标号。</a:t>
            </a:r>
            <a:endParaRPr kumimoji="1" lang="en-US" altLang="zh-CN" sz="2400" b="1" dirty="0">
              <a:latin typeface="Times New Roman" pitchFamily="18" charset="0"/>
            </a:endParaRPr>
          </a:p>
          <a:p>
            <a:pPr>
              <a:lnSpc>
                <a:spcPts val="3600"/>
              </a:lnSpc>
              <a:spcBef>
                <a:spcPts val="600"/>
              </a:spcBef>
              <a:buFont typeface="Wingdings" pitchFamily="2" charset="2"/>
              <a:buNone/>
            </a:pPr>
            <a:r>
              <a:rPr kumimoji="1" lang="zh-CN" altLang="en-US" sz="2400" b="1" dirty="0">
                <a:latin typeface="Times New Roman" pitchFamily="18" charset="0"/>
              </a:rPr>
              <a:t>当条件满足时，转移到标号</a:t>
            </a:r>
            <a:r>
              <a:rPr kumimoji="1" lang="en-US" altLang="zh-CN" sz="2000" b="1" dirty="0">
                <a:latin typeface="Times New Roman" pitchFamily="18" charset="0"/>
              </a:rPr>
              <a:t>LAB</a:t>
            </a:r>
            <a:r>
              <a:rPr kumimoji="1" lang="zh-CN" altLang="en-US" sz="2400" b="1" dirty="0">
                <a:latin typeface="Times New Roman" pitchFamily="18" charset="0"/>
              </a:rPr>
              <a:t>处；否则继续顺序执行。</a:t>
            </a:r>
          </a:p>
        </p:txBody>
      </p:sp>
    </p:spTree>
    <p:extLst>
      <p:ext uri="{BB962C8B-B14F-4D97-AF65-F5344CB8AC3E}">
        <p14:creationId xmlns:p14="http://schemas.microsoft.com/office/powerpoint/2010/main" val="2699553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sp>
        <p:nvSpPr>
          <p:cNvPr id="588806" name="Text Box 6"/>
          <p:cNvSpPr txBox="1">
            <a:spLocks noChangeArrowheads="1"/>
          </p:cNvSpPr>
          <p:nvPr/>
        </p:nvSpPr>
        <p:spPr bwMode="auto">
          <a:xfrm>
            <a:off x="611188" y="1772816"/>
            <a:ext cx="7924800" cy="2375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ts val="3200"/>
              </a:lnSpc>
              <a:spcBef>
                <a:spcPts val="600"/>
              </a:spcBef>
              <a:buFont typeface="Wingdings" pitchFamily="2" charset="2"/>
              <a:buChar char="ü"/>
            </a:pPr>
            <a:r>
              <a:rPr kumimoji="1" lang="zh-CN" altLang="en-US" sz="2400" b="1" dirty="0">
                <a:latin typeface="Times New Roman" pitchFamily="18" charset="0"/>
              </a:rPr>
              <a:t> 条件转移指令的进一步说明</a:t>
            </a:r>
            <a:endParaRPr kumimoji="1" lang="en-US" altLang="zh-CN" sz="2400" b="1" dirty="0">
              <a:latin typeface="Times New Roman" pitchFamily="18" charset="0"/>
            </a:endParaRPr>
          </a:p>
          <a:p>
            <a:pPr marL="342900" indent="-342900">
              <a:lnSpc>
                <a:spcPts val="3200"/>
              </a:lnSpc>
              <a:spcBef>
                <a:spcPts val="600"/>
              </a:spcBef>
              <a:buFont typeface="Arial" panose="020B0604020202020204" pitchFamily="34" charset="0"/>
              <a:buChar char="•"/>
            </a:pPr>
            <a:r>
              <a:rPr kumimoji="1" lang="zh-CN" altLang="en-US" sz="2400" b="1" dirty="0">
                <a:latin typeface="Times New Roman" pitchFamily="18" charset="0"/>
              </a:rPr>
              <a:t>虽然通常根据标志寄存器中的状态标志判断条件是否满足，但条件转移指令本身的执行不影响状态标志。</a:t>
            </a:r>
          </a:p>
          <a:p>
            <a:pPr marL="342900" indent="-342900">
              <a:lnSpc>
                <a:spcPts val="3200"/>
              </a:lnSpc>
              <a:spcBef>
                <a:spcPts val="600"/>
              </a:spcBef>
              <a:buFont typeface="Arial" panose="020B0604020202020204" pitchFamily="34" charset="0"/>
              <a:buChar char="•"/>
            </a:pP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条件转移指令只局限于段内转移</a:t>
            </a:r>
            <a:r>
              <a:rPr kumimoji="1" lang="zh-CN" altLang="en-US" sz="2400" b="1" dirty="0">
                <a:latin typeface="Times New Roman" pitchFamily="18" charset="0"/>
              </a:rPr>
              <a:t>。</a:t>
            </a:r>
          </a:p>
          <a:p>
            <a:pPr marL="342900" indent="-342900">
              <a:lnSpc>
                <a:spcPts val="3200"/>
              </a:lnSpc>
              <a:spcBef>
                <a:spcPts val="600"/>
              </a:spcBef>
              <a:buFont typeface="Arial" panose="020B0604020202020204" pitchFamily="34" charset="0"/>
              <a:buChar char="•"/>
            </a:pPr>
            <a:r>
              <a:rPr kumimoji="1" lang="zh-CN" altLang="en-US" sz="2400" b="1" dirty="0">
                <a:solidFill>
                  <a:srgbClr val="FF0000"/>
                </a:solidFill>
                <a:effectLst>
                  <a:outerShdw blurRad="38100" dist="38100" dir="2700000" algn="tl">
                    <a:srgbClr val="000000">
                      <a:alpha val="43137"/>
                    </a:srgbClr>
                  </a:outerShdw>
                </a:effectLst>
                <a:latin typeface="Times New Roman" pitchFamily="18" charset="0"/>
              </a:rPr>
              <a:t>条件转移指令也采用相对转移方式</a:t>
            </a:r>
            <a:r>
              <a:rPr kumimoji="1" lang="zh-CN" altLang="en-US" sz="2400" b="1" dirty="0">
                <a:latin typeface="Times New Roman" pitchFamily="18" charset="0"/>
              </a:rPr>
              <a:t>。</a:t>
            </a:r>
            <a:endParaRPr kumimoji="1" lang="en-US" altLang="zh-CN" sz="2400" b="1" dirty="0">
              <a:latin typeface="Times New Roman" pitchFamily="18" charset="0"/>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圆角矩形标注 5"/>
          <p:cNvSpPr/>
          <p:nvPr/>
        </p:nvSpPr>
        <p:spPr>
          <a:xfrm>
            <a:off x="1115616" y="4941168"/>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在</a:t>
            </a:r>
            <a:r>
              <a:rPr lang="en-US" altLang="zh-CN" b="1" dirty="0">
                <a:solidFill>
                  <a:schemeClr val="tx1"/>
                </a:solidFill>
                <a:effectLst>
                  <a:outerShdw blurRad="38100" dist="38100" dir="2700000" algn="tl">
                    <a:srgbClr val="000000">
                      <a:alpha val="43137"/>
                    </a:srgbClr>
                  </a:outerShdw>
                </a:effectLst>
                <a:latin typeface="+mn-ea"/>
              </a:rPr>
              <a:t>2.6.2</a:t>
            </a:r>
            <a:r>
              <a:rPr lang="zh-CN" altLang="en-US" b="1" dirty="0">
                <a:solidFill>
                  <a:schemeClr val="tx1"/>
                </a:solidFill>
                <a:effectLst>
                  <a:outerShdw blurRad="38100" dist="38100" dir="2700000" algn="tl">
                    <a:srgbClr val="000000">
                      <a:alpha val="43137"/>
                    </a:srgbClr>
                  </a:outerShdw>
                </a:effectLst>
                <a:latin typeface="+mn-ea"/>
              </a:rPr>
              <a:t>节介绍过条件转移指令，</a:t>
            </a:r>
            <a:endParaRPr lang="en-US" altLang="zh-CN" b="1" dirty="0">
              <a:solidFill>
                <a:schemeClr val="tx1"/>
              </a:solidFill>
              <a:effectLst>
                <a:outerShdw blurRad="38100" dist="38100" dir="2700000" algn="tl">
                  <a:srgbClr val="000000">
                    <a:alpha val="43137"/>
                  </a:srgbClr>
                </a:outerShdw>
              </a:effectLst>
              <a:latin typeface="+mn-ea"/>
            </a:endParaRPr>
          </a:p>
          <a:p>
            <a:pPr>
              <a:lnSpc>
                <a:spcPts val="2600"/>
              </a:lnSpc>
            </a:pPr>
            <a:r>
              <a:rPr lang="zh-CN" altLang="en-US" sz="1600" b="1" dirty="0">
                <a:solidFill>
                  <a:schemeClr val="tx1"/>
                </a:solidFill>
                <a:effectLst>
                  <a:outerShdw blurRad="38100" dist="38100" dir="2700000" algn="tl">
                    <a:srgbClr val="000000">
                      <a:alpha val="43137"/>
                    </a:srgbClr>
                  </a:outerShdw>
                </a:effectLst>
                <a:latin typeface="+mn-ea"/>
              </a:rPr>
              <a:t>列出了所有条件转移指令。</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4049359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3.3.2  </a:t>
            </a:r>
            <a:r>
              <a:rPr lang="zh-CN" altLang="en-US" b="1" dirty="0">
                <a:solidFill>
                  <a:srgbClr val="0000FF"/>
                </a:solidFill>
              </a:rPr>
              <a:t>无条件和条件转移指令</a:t>
            </a:r>
            <a:endParaRPr lang="zh-CN" altLang="en-US" dirty="0"/>
          </a:p>
        </p:txBody>
      </p:sp>
      <p:sp>
        <p:nvSpPr>
          <p:cNvPr id="588804" name="Text Box 4"/>
          <p:cNvSpPr txBox="1">
            <a:spLocks noChangeArrowheads="1"/>
          </p:cNvSpPr>
          <p:nvPr/>
        </p:nvSpPr>
        <p:spPr bwMode="auto">
          <a:xfrm>
            <a:off x="611188" y="1124744"/>
            <a:ext cx="7921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Font typeface="Wingdings" pitchFamily="2" charset="2"/>
              <a:buChar char="Ø"/>
            </a:pPr>
            <a:r>
              <a:rPr lang="zh-CN" altLang="en-US" sz="2800" b="1" dirty="0">
                <a:solidFill>
                  <a:srgbClr val="0000FF"/>
                </a:solidFill>
              </a:rPr>
              <a:t>条件转移指令（</a:t>
            </a:r>
            <a:r>
              <a:rPr lang="en-US" altLang="zh-CN" sz="2800" b="1" dirty="0" err="1">
                <a:solidFill>
                  <a:srgbClr val="0000FF"/>
                </a:solidFill>
              </a:rPr>
              <a:t>Jcc</a:t>
            </a:r>
            <a:r>
              <a:rPr lang="zh-CN" altLang="en-US" sz="2800" b="1" dirty="0">
                <a:solidFill>
                  <a:srgbClr val="0000FF"/>
                </a:solidFill>
              </a:rPr>
              <a:t>）</a:t>
            </a:r>
          </a:p>
        </p:txBody>
      </p:sp>
      <p:sp>
        <p:nvSpPr>
          <p:cNvPr id="588806" name="Text Box 6"/>
          <p:cNvSpPr txBox="1">
            <a:spLocks noChangeArrowheads="1"/>
          </p:cNvSpPr>
          <p:nvPr/>
        </p:nvSpPr>
        <p:spPr bwMode="auto">
          <a:xfrm>
            <a:off x="611188" y="1772816"/>
            <a:ext cx="7924800"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Char char="ü"/>
            </a:pPr>
            <a:r>
              <a:rPr kumimoji="1" lang="zh-CN" altLang="en-US" sz="2400" b="1" dirty="0">
                <a:latin typeface="Times New Roman" pitchFamily="18" charset="0"/>
              </a:rPr>
              <a:t> 条件转移指令的进一步说明</a:t>
            </a:r>
            <a:endParaRPr kumimoji="1" lang="en-US" altLang="zh-CN" sz="2400" b="1" dirty="0">
              <a:latin typeface="Times New Roman" pitchFamily="18" charset="0"/>
            </a:endParaRPr>
          </a:p>
          <a:p>
            <a:pPr marL="342900" indent="-342900">
              <a:lnSpc>
                <a:spcPts val="3000"/>
              </a:lnSpc>
              <a:spcBef>
                <a:spcPts val="600"/>
              </a:spcBef>
              <a:buFont typeface="Arial" panose="020B0604020202020204" pitchFamily="34" charset="0"/>
              <a:buChar char="•"/>
            </a:pPr>
            <a:r>
              <a:rPr kumimoji="1" lang="zh-CN" altLang="en-US" sz="2400" b="1" dirty="0">
                <a:solidFill>
                  <a:srgbClr val="0000FF"/>
                </a:solidFill>
                <a:effectLst>
                  <a:outerShdw blurRad="38100" dist="38100" dir="2700000" algn="tl">
                    <a:srgbClr val="000000">
                      <a:alpha val="43137"/>
                    </a:srgbClr>
                  </a:outerShdw>
                </a:effectLst>
                <a:latin typeface="Times New Roman" pitchFamily="18" charset="0"/>
              </a:rPr>
              <a:t>机器码格式类似无条件转移指令</a:t>
            </a:r>
            <a:r>
              <a:rPr kumimoji="1" lang="zh-CN" altLang="en-US" sz="2400" b="1" dirty="0">
                <a:latin typeface="Times New Roman" pitchFamily="18" charset="0"/>
              </a:rPr>
              <a:t>。</a:t>
            </a:r>
            <a:endParaRPr kumimoji="1" lang="en-US" altLang="zh-CN" sz="2400" b="1" dirty="0">
              <a:latin typeface="Times New Roman" pitchFamily="18" charset="0"/>
            </a:endParaRPr>
          </a:p>
          <a:p>
            <a:pPr marL="342900" indent="-342900">
              <a:lnSpc>
                <a:spcPts val="3000"/>
              </a:lnSpc>
              <a:spcBef>
                <a:spcPts val="600"/>
              </a:spcBef>
              <a:buFont typeface="Arial" panose="020B0604020202020204" pitchFamily="34" charset="0"/>
              <a:buChar char="•"/>
            </a:pPr>
            <a:endParaRPr kumimoji="1" lang="en-US" altLang="zh-CN" sz="2400" b="1" dirty="0">
              <a:latin typeface="+mn-ea"/>
              <a:ea typeface="+mn-ea"/>
            </a:endParaRPr>
          </a:p>
          <a:p>
            <a:pPr>
              <a:lnSpc>
                <a:spcPts val="3000"/>
              </a:lnSpc>
              <a:spcBef>
                <a:spcPts val="600"/>
              </a:spcBef>
            </a:pPr>
            <a:endParaRPr kumimoji="1" lang="en-US" altLang="zh-CN" sz="2400" b="1" dirty="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a:latin typeface="+mn-ea"/>
                <a:ea typeface="+mn-ea"/>
              </a:rPr>
              <a:t>当条件满足时，把这个差值加到</a:t>
            </a:r>
            <a:r>
              <a:rPr kumimoji="1" lang="en-US" altLang="zh-CN" sz="2400" b="1" dirty="0">
                <a:latin typeface="+mn-ea"/>
                <a:ea typeface="+mn-ea"/>
              </a:rPr>
              <a:t>EIP</a:t>
            </a:r>
            <a:r>
              <a:rPr kumimoji="1" lang="zh-CN" altLang="en-US" sz="2400" b="1" dirty="0">
                <a:latin typeface="+mn-ea"/>
                <a:ea typeface="+mn-ea"/>
              </a:rPr>
              <a:t>上，从而使</a:t>
            </a:r>
            <a:r>
              <a:rPr kumimoji="1" lang="en-US" altLang="zh-CN" sz="2400" b="1" dirty="0">
                <a:latin typeface="+mn-ea"/>
                <a:ea typeface="+mn-ea"/>
              </a:rPr>
              <a:t>EIP</a:t>
            </a:r>
            <a:r>
              <a:rPr kumimoji="1" lang="zh-CN" altLang="en-US" sz="2400" b="1" dirty="0">
                <a:latin typeface="+mn-ea"/>
                <a:ea typeface="+mn-ea"/>
              </a:rPr>
              <a:t>等于标号所代表的偏移，从而实现转移。</a:t>
            </a:r>
            <a:endParaRPr kumimoji="1" lang="en-US" altLang="zh-CN" sz="2400" b="1" dirty="0">
              <a:latin typeface="+mn-ea"/>
              <a:ea typeface="+mn-ea"/>
            </a:endParaRPr>
          </a:p>
          <a:p>
            <a:pPr marL="342900" indent="-342900">
              <a:lnSpc>
                <a:spcPts val="3000"/>
              </a:lnSpc>
              <a:spcBef>
                <a:spcPts val="600"/>
              </a:spcBef>
              <a:buFont typeface="Arial" panose="020B0604020202020204" pitchFamily="34" charset="0"/>
              <a:buChar char="•"/>
            </a:pPr>
            <a:r>
              <a:rPr kumimoji="1" lang="zh-CN" altLang="en-US" sz="2400" b="1" dirty="0">
                <a:latin typeface="+mn-ea"/>
                <a:ea typeface="+mn-ea"/>
              </a:rPr>
              <a:t>由于差值是一个有符号数，所以条件转移指令可以实现向前方（未来）转移，也可以实现向后方（过往）转移。</a:t>
            </a:r>
          </a:p>
          <a:p>
            <a:pPr marL="342900" indent="-342900">
              <a:lnSpc>
                <a:spcPts val="3000"/>
              </a:lnSpc>
              <a:spcBef>
                <a:spcPts val="600"/>
              </a:spcBef>
              <a:buFont typeface="Arial" panose="020B0604020202020204" pitchFamily="34" charset="0"/>
              <a:buChar char="•"/>
            </a:pPr>
            <a:r>
              <a:rPr kumimoji="1" lang="zh-CN" altLang="en-US" sz="2400" b="1" dirty="0">
                <a:solidFill>
                  <a:srgbClr val="0000FF"/>
                </a:solidFill>
                <a:effectLst>
                  <a:outerShdw blurRad="38100" dist="38100" dir="2700000" algn="tl">
                    <a:srgbClr val="000000">
                      <a:alpha val="43137"/>
                    </a:srgbClr>
                  </a:outerShdw>
                </a:effectLst>
                <a:latin typeface="+mn-ea"/>
                <a:ea typeface="+mn-ea"/>
              </a:rPr>
              <a:t>地址差</a:t>
            </a:r>
            <a:r>
              <a:rPr kumimoji="1" lang="en-US" altLang="zh-CN" sz="2400" b="1" dirty="0" err="1">
                <a:solidFill>
                  <a:srgbClr val="0000FF"/>
                </a:solidFill>
                <a:effectLst>
                  <a:outerShdw blurRad="38100" dist="38100" dir="2700000" algn="tl">
                    <a:srgbClr val="000000">
                      <a:alpha val="43137"/>
                    </a:srgbClr>
                  </a:outerShdw>
                </a:effectLst>
                <a:latin typeface="+mn-ea"/>
                <a:ea typeface="+mn-ea"/>
              </a:rPr>
              <a:t>rel</a:t>
            </a:r>
            <a:r>
              <a:rPr kumimoji="1" lang="zh-CN" altLang="en-US" sz="2400" b="1" dirty="0">
                <a:solidFill>
                  <a:srgbClr val="0000FF"/>
                </a:solidFill>
                <a:effectLst>
                  <a:outerShdw blurRad="38100" dist="38100" dir="2700000" algn="tl">
                    <a:srgbClr val="000000">
                      <a:alpha val="43137"/>
                    </a:srgbClr>
                  </a:outerShdw>
                </a:effectLst>
                <a:latin typeface="+mn-ea"/>
                <a:ea typeface="+mn-ea"/>
              </a:rPr>
              <a:t>可用</a:t>
            </a:r>
            <a:r>
              <a:rPr kumimoji="1" lang="en-US" altLang="zh-CN" sz="2400" b="1" dirty="0">
                <a:solidFill>
                  <a:srgbClr val="0000FF"/>
                </a:solidFill>
                <a:effectLst>
                  <a:outerShdw blurRad="38100" dist="38100" dir="2700000" algn="tl">
                    <a:srgbClr val="000000">
                      <a:alpha val="43137"/>
                    </a:srgbClr>
                  </a:outerShdw>
                </a:effectLst>
                <a:latin typeface="+mn-ea"/>
                <a:ea typeface="+mn-ea"/>
              </a:rPr>
              <a:t>1</a:t>
            </a:r>
            <a:r>
              <a:rPr kumimoji="1" lang="zh-CN" altLang="en-US" sz="2400" b="1" dirty="0">
                <a:solidFill>
                  <a:srgbClr val="0000FF"/>
                </a:solidFill>
                <a:effectLst>
                  <a:outerShdw blurRad="38100" dist="38100" dir="2700000" algn="tl">
                    <a:srgbClr val="000000">
                      <a:alpha val="43137"/>
                    </a:srgbClr>
                  </a:outerShdw>
                </a:effectLst>
                <a:latin typeface="+mn-ea"/>
                <a:ea typeface="+mn-ea"/>
              </a:rPr>
              <a:t>个字节表示，也可用</a:t>
            </a:r>
            <a:r>
              <a:rPr kumimoji="1" lang="en-US" altLang="zh-CN" sz="2400" b="1" dirty="0">
                <a:solidFill>
                  <a:srgbClr val="0000FF"/>
                </a:solidFill>
                <a:effectLst>
                  <a:outerShdw blurRad="38100" dist="38100" dir="2700000" algn="tl">
                    <a:srgbClr val="000000">
                      <a:alpha val="43137"/>
                    </a:srgbClr>
                  </a:outerShdw>
                </a:effectLst>
                <a:latin typeface="+mn-ea"/>
                <a:ea typeface="+mn-ea"/>
              </a:rPr>
              <a:t>4</a:t>
            </a:r>
            <a:r>
              <a:rPr kumimoji="1" lang="zh-CN" altLang="en-US" sz="2400" b="1" dirty="0">
                <a:solidFill>
                  <a:srgbClr val="0000FF"/>
                </a:solidFill>
                <a:effectLst>
                  <a:outerShdw blurRad="38100" dist="38100" dir="2700000" algn="tl">
                    <a:srgbClr val="000000">
                      <a:alpha val="43137"/>
                    </a:srgbClr>
                  </a:outerShdw>
                </a:effectLst>
                <a:latin typeface="+mn-ea"/>
                <a:ea typeface="+mn-ea"/>
              </a:rPr>
              <a:t>个字节（或</a:t>
            </a:r>
            <a:r>
              <a:rPr kumimoji="1" lang="en-US" altLang="zh-CN" sz="2400" b="1" dirty="0">
                <a:solidFill>
                  <a:srgbClr val="0000FF"/>
                </a:solidFill>
                <a:effectLst>
                  <a:outerShdw blurRad="38100" dist="38100" dir="2700000" algn="tl">
                    <a:srgbClr val="000000">
                      <a:alpha val="43137"/>
                    </a:srgbClr>
                  </a:outerShdw>
                </a:effectLst>
                <a:latin typeface="+mn-ea"/>
                <a:ea typeface="+mn-ea"/>
              </a:rPr>
              <a:t>2</a:t>
            </a:r>
            <a:r>
              <a:rPr kumimoji="1" lang="zh-CN" altLang="en-US" sz="2400" b="1" dirty="0">
                <a:solidFill>
                  <a:srgbClr val="0000FF"/>
                </a:solidFill>
                <a:effectLst>
                  <a:outerShdw blurRad="38100" dist="38100" dir="2700000" algn="tl">
                    <a:srgbClr val="000000">
                      <a:alpha val="43137"/>
                    </a:srgbClr>
                  </a:outerShdw>
                </a:effectLst>
                <a:latin typeface="+mn-ea"/>
                <a:ea typeface="+mn-ea"/>
              </a:rPr>
              <a:t>个字节）表示</a:t>
            </a:r>
            <a:r>
              <a:rPr kumimoji="1" lang="zh-CN" altLang="en-US" sz="2400" b="1" dirty="0">
                <a:latin typeface="+mn-ea"/>
                <a:ea typeface="+mn-ea"/>
              </a:rPr>
              <a:t>。</a:t>
            </a:r>
            <a:endParaRPr kumimoji="1" lang="zh-CN" altLang="en-US" sz="2400" b="1" dirty="0">
              <a:solidFill>
                <a:srgbClr val="0000FF"/>
              </a:solidFill>
              <a:effectLst>
                <a:outerShdw blurRad="38100" dist="38100" dir="2700000" algn="tl">
                  <a:srgbClr val="000000">
                    <a:alpha val="43137"/>
                  </a:srgbClr>
                </a:outerShdw>
              </a:effectLst>
              <a:latin typeface="+mn-ea"/>
              <a:ea typeface="+mn-ea"/>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1875691683"/>
              </p:ext>
            </p:extLst>
          </p:nvPr>
        </p:nvGraphicFramePr>
        <p:xfrm>
          <a:off x="1258888" y="2780730"/>
          <a:ext cx="4332287" cy="576262"/>
        </p:xfrm>
        <a:graphic>
          <a:graphicData uri="http://schemas.openxmlformats.org/presentationml/2006/ole">
            <mc:AlternateContent xmlns:mc="http://schemas.openxmlformats.org/markup-compatibility/2006">
              <mc:Choice xmlns:v="urn:schemas-microsoft-com:vml" Requires="v">
                <p:oleObj name="Visio" r:id="rId3" imgW="2387092" imgH="316992" progId="Visio.Drawing.11">
                  <p:embed/>
                </p:oleObj>
              </mc:Choice>
              <mc:Fallback>
                <p:oleObj name="Visio" r:id="rId3" imgW="2387092" imgH="316992" progId="Visio.Drawing.11">
                  <p:embed/>
                  <p:pic>
                    <p:nvPicPr>
                      <p:cNvPr id="0" name="对象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8888" y="2780730"/>
                        <a:ext cx="4332287"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圆角矩形标注 7"/>
          <p:cNvSpPr/>
          <p:nvPr/>
        </p:nvSpPr>
        <p:spPr>
          <a:xfrm>
            <a:off x="2339752" y="6073077"/>
            <a:ext cx="4320480" cy="751252"/>
          </a:xfrm>
          <a:prstGeom prst="wedgeRoundRectCallout">
            <a:avLst>
              <a:gd name="adj1" fmla="val -37319"/>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rgbClr val="FF0000"/>
                </a:solidFill>
                <a:effectLst>
                  <a:outerShdw blurRad="38100" dist="38100" dir="2700000" algn="tl">
                    <a:srgbClr val="000000">
                      <a:alpha val="43137"/>
                    </a:srgbClr>
                  </a:outerShdw>
                </a:effectLst>
                <a:latin typeface="+mn-ea"/>
              </a:rPr>
              <a:t>类似于 无条件转移指令</a:t>
            </a:r>
            <a:endParaRPr lang="zh-CN" altLang="en-US" sz="1600" dirty="0">
              <a:solidFill>
                <a:srgbClr val="FF0000"/>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62110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88806">
                                            <p:txEl>
                                              <p:pRg st="5" end="5"/>
                                            </p:txEl>
                                          </p:spTgt>
                                        </p:tgtEl>
                                        <p:attrNameLst>
                                          <p:attrName>style.visibility</p:attrName>
                                        </p:attrNameLst>
                                      </p:cBhvr>
                                      <p:to>
                                        <p:strVal val="visible"/>
                                      </p:to>
                                    </p:set>
                                    <p:anim calcmode="lin" valueType="num">
                                      <p:cBhvr additive="base">
                                        <p:cTn id="7" dur="500" fill="hold"/>
                                        <p:tgtEl>
                                          <p:spTgt spid="588806">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880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88806">
                                            <p:txEl>
                                              <p:pRg st="6" end="6"/>
                                            </p:txEl>
                                          </p:spTgt>
                                        </p:tgtEl>
                                        <p:attrNameLst>
                                          <p:attrName>style.visibility</p:attrName>
                                        </p:attrNameLst>
                                      </p:cBhvr>
                                      <p:to>
                                        <p:strVal val="visible"/>
                                      </p:to>
                                    </p:set>
                                    <p:anim calcmode="lin" valueType="num">
                                      <p:cBhvr additive="base">
                                        <p:cTn id="13" dur="500" fill="hold"/>
                                        <p:tgtEl>
                                          <p:spTgt spid="588806">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880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3.3.1  </a:t>
            </a:r>
            <a:r>
              <a:rPr lang="zh-CN" altLang="en-US" b="1" dirty="0">
                <a:solidFill>
                  <a:srgbClr val="0000FF"/>
                </a:solidFill>
              </a:rPr>
              <a:t>分支程序设计示例</a:t>
            </a:r>
            <a:endParaRPr lang="zh-CN" altLang="en-US" b="1" dirty="0">
              <a:solidFill>
                <a:srgbClr val="FF0000"/>
              </a:solidFill>
            </a:endParaRPr>
          </a:p>
        </p:txBody>
      </p:sp>
      <p:sp>
        <p:nvSpPr>
          <p:cNvPr id="413699" name="Text Box 3"/>
          <p:cNvSpPr txBox="1">
            <a:spLocks noChangeArrowheads="1"/>
          </p:cNvSpPr>
          <p:nvPr/>
        </p:nvSpPr>
        <p:spPr bwMode="auto">
          <a:xfrm>
            <a:off x="611188" y="1989138"/>
            <a:ext cx="7920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两种分支结构</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533732543"/>
              </p:ext>
            </p:extLst>
          </p:nvPr>
        </p:nvGraphicFramePr>
        <p:xfrm>
          <a:off x="827584" y="2420888"/>
          <a:ext cx="7029629" cy="2736304"/>
        </p:xfrm>
        <a:graphic>
          <a:graphicData uri="http://schemas.openxmlformats.org/presentationml/2006/ole">
            <mc:AlternateContent xmlns:mc="http://schemas.openxmlformats.org/markup-compatibility/2006">
              <mc:Choice xmlns:v="urn:schemas-microsoft-com:vml" Requires="v">
                <p:oleObj name="Visio" r:id="rId3" imgW="4847336" imgH="1888236" progId="Visio.Drawing.11">
                  <p:embed/>
                </p:oleObj>
              </mc:Choice>
              <mc:Fallback>
                <p:oleObj name="Visio" r:id="rId3" imgW="4847336" imgH="1888236"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2420888"/>
                        <a:ext cx="7029629" cy="2736304"/>
                      </a:xfrm>
                      <a:prstGeom prst="rect">
                        <a:avLst/>
                      </a:prstGeom>
                      <a:noFill/>
                    </p:spPr>
                  </p:pic>
                </p:oleObj>
              </mc:Fallback>
            </mc:AlternateContent>
          </a:graphicData>
        </a:graphic>
      </p:graphicFrame>
    </p:spTree>
    <p:extLst>
      <p:ext uri="{BB962C8B-B14F-4D97-AF65-F5344CB8AC3E}">
        <p14:creationId xmlns:p14="http://schemas.microsoft.com/office/powerpoint/2010/main" val="42656823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多路分支结构</a:t>
            </a: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212577973"/>
              </p:ext>
            </p:extLst>
          </p:nvPr>
        </p:nvGraphicFramePr>
        <p:xfrm>
          <a:off x="971600" y="2276872"/>
          <a:ext cx="6842469" cy="3456384"/>
        </p:xfrm>
        <a:graphic>
          <a:graphicData uri="http://schemas.openxmlformats.org/presentationml/2006/ole">
            <mc:AlternateContent xmlns:mc="http://schemas.openxmlformats.org/markup-compatibility/2006">
              <mc:Choice xmlns:v="urn:schemas-microsoft-com:vml" Requires="v">
                <p:oleObj name="Visio" r:id="rId3" imgW="3704336" imgH="1869948" progId="Visio.Drawing.11">
                  <p:embed/>
                </p:oleObj>
              </mc:Choice>
              <mc:Fallback>
                <p:oleObj name="Visio" r:id="rId3" imgW="3704336" imgH="1869948" progId="Visio.Drawing.11">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600" y="2276872"/>
                        <a:ext cx="6842469" cy="3456384"/>
                      </a:xfrm>
                      <a:prstGeom prst="rect">
                        <a:avLst/>
                      </a:prstGeom>
                      <a:noFill/>
                    </p:spPr>
                  </p:pic>
                </p:oleObj>
              </mc:Fallback>
            </mc:AlternateContent>
          </a:graphicData>
        </a:graphic>
      </p:graphicFrame>
    </p:spTree>
    <p:extLst>
      <p:ext uri="{BB962C8B-B14F-4D97-AF65-F5344CB8AC3E}">
        <p14:creationId xmlns:p14="http://schemas.microsoft.com/office/powerpoint/2010/main" val="308245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4932412" cy="3760004"/>
          </a:xfrm>
          <a:prstGeom prst="rect">
            <a:avLst/>
          </a:prstGeom>
        </p:spPr>
        <p:txBody>
          <a:bodyPr wrap="square">
            <a:spAutoFit/>
          </a:bodyPr>
          <a:lstStyle/>
          <a:p>
            <a:pPr>
              <a:lnSpc>
                <a:spcPts val="2600"/>
              </a:lnSpc>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cf319(</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x,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operation)</a:t>
            </a:r>
          </a:p>
          <a:p>
            <a:pPr>
              <a:lnSpc>
                <a:spcPts val="2600"/>
              </a:lnSpc>
            </a:pP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y;</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多路分支</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switch ( operation )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1</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y = 3*x;</a:t>
            </a:r>
          </a:p>
          <a:p>
            <a:pPr>
              <a:lnSpc>
                <a:spcPts val="2600"/>
              </a:lnSpc>
            </a:pP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2</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y = 5*x+6;</a:t>
            </a:r>
          </a:p>
          <a:p>
            <a:pPr>
              <a:lnSpc>
                <a:spcPts val="2600"/>
              </a:lnSpc>
            </a:pPr>
            <a:r>
              <a:rPr lang="en-US" altLang="zh-CN" sz="2000" b="1" dirty="0">
                <a:effectLst>
                  <a:outerShdw blurRad="38100" dist="38100" dir="2700000" algn="tl">
                    <a:srgbClr val="000000">
                      <a:alpha val="43137"/>
                    </a:srgbClr>
                  </a:outerShdw>
                </a:effectLst>
                <a:latin typeface="+mn-ea"/>
                <a:ea typeface="+mn-ea"/>
              </a:rPr>
              <a:t>            break;</a:t>
            </a:r>
          </a:p>
        </p:txBody>
      </p:sp>
      <p:sp>
        <p:nvSpPr>
          <p:cNvPr id="8" name="圆角矩形标注 7"/>
          <p:cNvSpPr/>
          <p:nvPr/>
        </p:nvSpPr>
        <p:spPr>
          <a:xfrm>
            <a:off x="4283968" y="1023420"/>
            <a:ext cx="2304256" cy="605380"/>
          </a:xfrm>
          <a:prstGeom prst="wedgeRoundRectCallout">
            <a:avLst>
              <a:gd name="adj1" fmla="val -39024"/>
              <a:gd name="adj2" fmla="val 69152"/>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0000FF"/>
                </a:solidFill>
                <a:effectLst>
                  <a:outerShdw blurRad="38100" dist="38100" dir="2700000" algn="tl">
                    <a:srgbClr val="000000">
                      <a:alpha val="43137"/>
                    </a:srgbClr>
                  </a:outerShdw>
                </a:effectLst>
              </a:rPr>
              <a:t>演示多路分支</a:t>
            </a:r>
            <a:endParaRPr lang="zh-CN" altLang="en-US" dirty="0">
              <a:solidFill>
                <a:srgbClr val="0000FF"/>
              </a:solidFill>
            </a:endParaRPr>
          </a:p>
        </p:txBody>
      </p:sp>
      <p:sp>
        <p:nvSpPr>
          <p:cNvPr id="9" name="矩形 8"/>
          <p:cNvSpPr/>
          <p:nvPr/>
        </p:nvSpPr>
        <p:spPr>
          <a:xfrm>
            <a:off x="5688260" y="1484784"/>
            <a:ext cx="3276228" cy="4760278"/>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4</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5</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y = x*x ;</a:t>
            </a:r>
          </a:p>
          <a:p>
            <a:pPr>
              <a:lnSpc>
                <a:spcPts val="2600"/>
              </a:lnSpc>
            </a:pP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case 8</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y = x*x+4*x;</a:t>
            </a:r>
          </a:p>
          <a:p>
            <a:pPr>
              <a:lnSpc>
                <a:spcPts val="2600"/>
              </a:lnSpc>
            </a:pPr>
            <a:r>
              <a:rPr lang="en-US" altLang="zh-CN" sz="2000" b="1" dirty="0">
                <a:effectLst>
                  <a:outerShdw blurRad="38100" dist="38100" dir="2700000" algn="tl">
                    <a:srgbClr val="000000">
                      <a:alpha val="43137"/>
                    </a:srgbClr>
                  </a:outerShdw>
                </a:effectLst>
                <a:latin typeface="+mn-ea"/>
                <a:ea typeface="+mn-ea"/>
              </a:rPr>
              <a:t>            break;</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default</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y = x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p>
          <a:p>
            <a:pPr>
              <a:lnSpc>
                <a:spcPts val="2600"/>
              </a:lnSpc>
            </a:pPr>
            <a:r>
              <a:rPr lang="en-US" altLang="zh-CN" sz="2000" b="1" dirty="0">
                <a:effectLst>
                  <a:outerShdw blurRad="38100" dist="38100" dir="2700000" algn="tl">
                    <a:srgbClr val="000000">
                      <a:alpha val="43137"/>
                    </a:srgbClr>
                  </a:outerShdw>
                </a:effectLst>
                <a:latin typeface="+mn-ea"/>
                <a:ea typeface="+mn-ea"/>
              </a:rPr>
              <a:t>    if ( y &gt; 1000 )</a:t>
            </a:r>
          </a:p>
          <a:p>
            <a:pPr>
              <a:lnSpc>
                <a:spcPts val="2600"/>
              </a:lnSpc>
            </a:pPr>
            <a:r>
              <a:rPr lang="en-US" altLang="zh-CN" sz="2000" b="1" dirty="0">
                <a:effectLst>
                  <a:outerShdw blurRad="38100" dist="38100" dir="2700000" algn="tl">
                    <a:srgbClr val="000000">
                      <a:alpha val="43137"/>
                    </a:srgbClr>
                  </a:outerShdw>
                </a:effectLst>
                <a:latin typeface="+mn-ea"/>
                <a:ea typeface="+mn-ea"/>
              </a:rPr>
              <a:t>        y = 1000;</a:t>
            </a:r>
          </a:p>
          <a:p>
            <a:pPr>
              <a:lnSpc>
                <a:spcPts val="2600"/>
              </a:lnSpc>
            </a:pPr>
            <a:r>
              <a:rPr lang="en-US" altLang="zh-CN" sz="2000" b="1" dirty="0">
                <a:effectLst>
                  <a:outerShdw blurRad="38100" dist="38100" dir="2700000" algn="tl">
                    <a:srgbClr val="000000">
                      <a:alpha val="43137"/>
                    </a:srgbClr>
                  </a:outerShdw>
                </a:effectLst>
                <a:latin typeface="+mn-ea"/>
                <a:ea typeface="+mn-ea"/>
              </a:rPr>
              <a:t>    return  y;</a:t>
            </a:r>
          </a:p>
          <a:p>
            <a:pPr>
              <a:lnSpc>
                <a:spcPts val="2600"/>
              </a:lnSpc>
            </a:pPr>
            <a:r>
              <a:rPr lang="en-US" altLang="zh-CN" sz="2000" b="1" dirty="0">
                <a:effectLst>
                  <a:outerShdw blurRad="38100" dist="38100" dir="2700000" algn="tl">
                    <a:srgbClr val="000000">
                      <a:alpha val="43137"/>
                    </a:srgbClr>
                  </a:outerShdw>
                </a:effectLst>
                <a:latin typeface="+mn-ea"/>
                <a:ea typeface="+mn-ea"/>
              </a:rPr>
              <a:t>}</a:t>
            </a:r>
          </a:p>
        </p:txBody>
      </p:sp>
      <p:cxnSp>
        <p:nvCxnSpPr>
          <p:cNvPr id="10" name="直接连接符 9"/>
          <p:cNvCxnSpPr/>
          <p:nvPr/>
        </p:nvCxnSpPr>
        <p:spPr>
          <a:xfrm>
            <a:off x="5292080" y="1988840"/>
            <a:ext cx="0" cy="4032448"/>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14" name="圆角矩形标注 13"/>
          <p:cNvSpPr/>
          <p:nvPr/>
        </p:nvSpPr>
        <p:spPr>
          <a:xfrm>
            <a:off x="395536" y="5877272"/>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为了演示故意缺少</a:t>
            </a:r>
            <a:endParaRPr lang="en-US" altLang="zh-CN" b="1" dirty="0">
              <a:solidFill>
                <a:schemeClr val="tx1"/>
              </a:solidFill>
              <a:effectLst>
                <a:outerShdw blurRad="38100" dist="38100" dir="2700000" algn="tl">
                  <a:srgbClr val="000000">
                    <a:alpha val="43137"/>
                  </a:srgbClr>
                </a:outerShdw>
              </a:effectLst>
              <a:latin typeface="+mn-ea"/>
            </a:endParaRPr>
          </a:p>
          <a:p>
            <a:pPr>
              <a:lnSpc>
                <a:spcPts val="2600"/>
              </a:lnSpc>
            </a:pPr>
            <a:r>
              <a:rPr lang="en-US" altLang="zh-CN" b="1" dirty="0">
                <a:solidFill>
                  <a:schemeClr val="tx1"/>
                </a:solidFill>
                <a:effectLst>
                  <a:outerShdw blurRad="38100" dist="38100" dir="2700000" algn="tl">
                    <a:srgbClr val="000000">
                      <a:alpha val="43137"/>
                    </a:srgbClr>
                  </a:outerShdw>
                </a:effectLst>
                <a:latin typeface="+mn-ea"/>
              </a:rPr>
              <a:t>case  3</a:t>
            </a:r>
            <a:r>
              <a:rPr lang="zh-CN" altLang="en-US" b="1" dirty="0">
                <a:solidFill>
                  <a:schemeClr val="tx1"/>
                </a:solidFill>
                <a:effectLst>
                  <a:outerShdw blurRad="38100" dist="38100" dir="2700000" algn="tl">
                    <a:srgbClr val="000000">
                      <a:alpha val="43137"/>
                    </a:srgbClr>
                  </a:outerShdw>
                </a:effectLst>
                <a:latin typeface="+mn-ea"/>
              </a:rPr>
              <a:t>、</a:t>
            </a:r>
            <a:r>
              <a:rPr lang="en-US" altLang="zh-CN" b="1" dirty="0">
                <a:solidFill>
                  <a:schemeClr val="tx1"/>
                </a:solidFill>
                <a:effectLst>
                  <a:outerShdw blurRad="38100" dist="38100" dir="2700000" algn="tl">
                    <a:srgbClr val="000000">
                      <a:alpha val="43137"/>
                    </a:srgbClr>
                  </a:outerShdw>
                </a:effectLst>
                <a:latin typeface="+mn-ea"/>
              </a:rPr>
              <a:t>6</a:t>
            </a:r>
            <a:r>
              <a:rPr lang="zh-CN" altLang="en-US" b="1" dirty="0">
                <a:solidFill>
                  <a:schemeClr val="tx1"/>
                </a:solidFill>
                <a:effectLst>
                  <a:outerShdw blurRad="38100" dist="38100" dir="2700000" algn="tl">
                    <a:srgbClr val="000000">
                      <a:alpha val="43137"/>
                    </a:srgbClr>
                  </a:outerShdw>
                </a:effectLst>
                <a:latin typeface="+mn-ea"/>
              </a:rPr>
              <a:t>和</a:t>
            </a:r>
            <a:r>
              <a:rPr lang="en-US" altLang="zh-CN" b="1" dirty="0">
                <a:solidFill>
                  <a:schemeClr val="tx1"/>
                </a:solidFill>
                <a:effectLst>
                  <a:outerShdw blurRad="38100" dist="38100" dir="2700000" algn="tl">
                    <a:srgbClr val="000000">
                      <a:alpha val="43137"/>
                    </a:srgbClr>
                  </a:outerShdw>
                </a:effectLst>
                <a:latin typeface="+mn-ea"/>
              </a:rPr>
              <a:t>7</a:t>
            </a:r>
            <a:r>
              <a:rPr lang="zh-CN" altLang="en-US" b="1" dirty="0">
                <a:solidFill>
                  <a:schemeClr val="tx1"/>
                </a:solidFill>
                <a:effectLst>
                  <a:outerShdw blurRad="38100" dist="38100" dir="2700000" algn="tl">
                    <a:srgbClr val="000000">
                      <a:alpha val="43137"/>
                    </a:srgbClr>
                  </a:outerShdw>
                </a:effectLst>
                <a:latin typeface="+mn-ea"/>
              </a:rPr>
              <a:t>等情形</a:t>
            </a:r>
            <a:endParaRPr lang="zh-CN" altLang="en-US" sz="1600" dirty="0">
              <a:solidFill>
                <a:schemeClr val="tx1"/>
              </a:solidFill>
              <a:effectLst>
                <a:outerShdw blurRad="38100" dist="38100" dir="2700000" algn="tl">
                  <a:srgbClr val="000000">
                    <a:alpha val="43137"/>
                  </a:srgbClr>
                </a:outerShdw>
              </a:effectLst>
              <a:latin typeface="+mn-ea"/>
            </a:endParaRPr>
          </a:p>
        </p:txBody>
      </p:sp>
    </p:spTree>
    <p:extLst>
      <p:ext uri="{BB962C8B-B14F-4D97-AF65-F5344CB8AC3E}">
        <p14:creationId xmlns:p14="http://schemas.microsoft.com/office/powerpoint/2010/main" val="3554699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4"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3636573"/>
          </a:xfrm>
          <a:prstGeom prst="rect">
            <a:avLst/>
          </a:prstGeom>
        </p:spPr>
        <p:txBody>
          <a:bodyPr wrap="square">
            <a:spAutoFit/>
          </a:bodyPr>
          <a:lstStyle/>
          <a:p>
            <a:pPr>
              <a:lnSpc>
                <a:spcPts val="2800"/>
              </a:lnSpc>
            </a:pPr>
            <a:r>
              <a:rPr lang="en-US" altLang="zh-CN" sz="2000" b="1" dirty="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endParaRPr lang="zh-CN" altLang="en-US" sz="2000" b="1" dirty="0">
              <a:effectLst>
                <a:outerShdw blurRad="38100" dist="38100" dir="2700000" algn="tl">
                  <a:srgbClr val="000000">
                    <a:alpha val="43137"/>
                  </a:srgbClr>
                </a:outerShdw>
              </a:effectLst>
              <a:latin typeface="+mn-ea"/>
              <a:ea typeface="+mn-ea"/>
            </a:endParaRP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switch ( operation )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[ebp+12]  ;</a:t>
            </a:r>
            <a:r>
              <a:rPr lang="zh-CN" altLang="en-US" sz="2000" b="1" dirty="0">
                <a:effectLst>
                  <a:outerShdw blurRad="38100" dist="38100" dir="2700000" algn="tl">
                    <a:srgbClr val="000000">
                      <a:alpha val="43137"/>
                    </a:srgbClr>
                  </a:outerShdw>
                </a:effectLst>
                <a:latin typeface="+mn-ea"/>
                <a:ea typeface="+mn-ea"/>
              </a:rPr>
              <a:t>取得</a:t>
            </a:r>
            <a:r>
              <a:rPr lang="zh-CN" altLang="en-US" sz="2000" b="1" dirty="0">
                <a:solidFill>
                  <a:srgbClr val="0000FF"/>
                </a:solidFill>
                <a:effectLst>
                  <a:outerShdw blurRad="38100" dist="38100" dir="2700000" algn="tl">
                    <a:srgbClr val="000000">
                      <a:alpha val="43137"/>
                    </a:srgbClr>
                  </a:outerShdw>
                </a:effectLst>
                <a:latin typeface="+mn-ea"/>
                <a:ea typeface="+mn-ea"/>
              </a:rPr>
              <a:t>参数</a:t>
            </a:r>
            <a:r>
              <a:rPr lang="en-US" altLang="zh-CN" sz="2000" b="1" dirty="0">
                <a:solidFill>
                  <a:srgbClr val="0000FF"/>
                </a:solidFill>
                <a:effectLst>
                  <a:outerShdw blurRad="38100" dist="38100" dir="2700000" algn="tl">
                    <a:srgbClr val="000000">
                      <a:alpha val="43137"/>
                    </a:srgbClr>
                  </a:outerShdw>
                </a:effectLst>
                <a:latin typeface="+mn-ea"/>
                <a:ea typeface="+mn-ea"/>
              </a:rPr>
              <a:t>operation</a:t>
            </a:r>
            <a:r>
              <a:rPr lang="zh-CN" altLang="en-US" sz="2000" b="1" dirty="0">
                <a:effectLst>
                  <a:outerShdw blurRad="38100" dist="38100" dir="2700000" algn="tl">
                    <a:srgbClr val="000000">
                      <a:alpha val="43137"/>
                    </a:srgbClr>
                  </a:outerShdw>
                </a:effectLst>
                <a:latin typeface="+mn-ea"/>
                <a:ea typeface="+mn-ea"/>
              </a:rPr>
              <a:t>（</a:t>
            </a:r>
            <a:r>
              <a:rPr lang="en-US" altLang="zh-CN" sz="2000" b="1" dirty="0">
                <a:effectLst>
                  <a:outerShdw blurRad="38100" dist="38100" dir="2700000" algn="tl">
                    <a:srgbClr val="000000">
                      <a:alpha val="43137"/>
                    </a:srgbClr>
                  </a:outerShdw>
                </a:effectLst>
                <a:latin typeface="+mn-ea"/>
                <a:ea typeface="+mn-ea"/>
              </a:rPr>
              <a:t>case</a:t>
            </a:r>
            <a:r>
              <a:rPr lang="zh-CN" altLang="en-US" sz="2000" b="1" dirty="0">
                <a:effectLst>
                  <a:outerShdw blurRad="38100" dist="38100" dir="2700000" algn="tl">
                    <a:srgbClr val="000000">
                      <a:alpha val="43137"/>
                    </a:srgbClr>
                  </a:outerShdw>
                </a:effectLst>
                <a:latin typeface="+mn-ea"/>
                <a:ea typeface="+mn-ea"/>
              </a:rPr>
              <a:t>值）</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dec</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开始计算，所以先减去</a:t>
            </a:r>
            <a:r>
              <a:rPr lang="en-US" altLang="zh-CN" sz="2000" b="1" dirty="0">
                <a:effectLst>
                  <a:outerShdw blurRad="38100" dist="38100" dir="2700000" algn="tl">
                    <a:srgbClr val="000000">
                      <a:alpha val="43137"/>
                    </a:srgbClr>
                  </a:outerShdw>
                </a:effectLst>
                <a:latin typeface="+mn-ea"/>
                <a:ea typeface="+mn-ea"/>
              </a:rPr>
              <a:t>1</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7                   ;</a:t>
            </a:r>
            <a:r>
              <a:rPr lang="zh-CN" altLang="en-US" sz="2000" b="1" dirty="0">
                <a:effectLst>
                  <a:outerShdw blurRad="38100" dist="38100" dir="2700000" algn="tl">
                    <a:srgbClr val="000000">
                      <a:alpha val="43137"/>
                    </a:srgbClr>
                  </a:outerShdw>
                </a:effectLst>
                <a:latin typeface="+mn-ea"/>
                <a:ea typeface="+mn-ea"/>
              </a:rPr>
              <a:t>从</a:t>
            </a:r>
            <a:r>
              <a:rPr lang="en-US" altLang="zh-CN" sz="2000" b="1" dirty="0">
                <a:effectLst>
                  <a:outerShdw blurRad="38100" dist="38100" dir="2700000" algn="tl">
                    <a:srgbClr val="000000">
                      <a:alpha val="43137"/>
                    </a:srgbClr>
                  </a:outerShdw>
                </a:effectLst>
                <a:latin typeface="+mn-ea"/>
                <a:ea typeface="+mn-ea"/>
              </a:rPr>
              <a:t>0</a:t>
            </a:r>
            <a:r>
              <a:rPr lang="zh-CN" altLang="en-US" sz="2000" b="1" dirty="0">
                <a:effectLst>
                  <a:outerShdw blurRad="38100" dist="38100" dir="2700000" algn="tl">
                    <a:srgbClr val="000000">
                      <a:alpha val="43137"/>
                    </a:srgbClr>
                  </a:outerShdw>
                </a:effectLst>
                <a:latin typeface="+mn-ea"/>
                <a:ea typeface="+mn-ea"/>
              </a:rPr>
              <a:t>开始计算，最多就是</a:t>
            </a:r>
            <a:r>
              <a:rPr lang="en-US" altLang="zh-CN" sz="2000" b="1" dirty="0">
                <a:effectLst>
                  <a:outerShdw blurRad="38100" dist="38100" dir="2700000" algn="tl">
                    <a:srgbClr val="000000">
                      <a:alpha val="43137"/>
                    </a:srgbClr>
                  </a:outerShdw>
                </a:effectLst>
                <a:latin typeface="+mn-ea"/>
                <a:ea typeface="+mn-ea"/>
              </a:rPr>
              <a:t>7</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ja</a:t>
            </a:r>
            <a:r>
              <a:rPr lang="en-US" altLang="zh-CN" sz="2000" b="1" dirty="0">
                <a:effectLst>
                  <a:outerShdw blurRad="38100" dist="38100" dir="2700000" algn="tl">
                    <a:srgbClr val="000000">
                      <a:alpha val="43137"/>
                    </a:srgbClr>
                  </a:outerShdw>
                </a:effectLst>
                <a:latin typeface="+mn-ea"/>
                <a:ea typeface="+mn-ea"/>
              </a:rPr>
              <a:t>    SHORT LN2cf319           ;</a:t>
            </a:r>
            <a:r>
              <a:rPr lang="zh-CN" altLang="en-US" sz="2000" b="1" dirty="0">
                <a:effectLst>
                  <a:outerShdw blurRad="38100" dist="38100" dir="2700000" algn="tl">
                    <a:srgbClr val="000000">
                      <a:alpha val="43137"/>
                    </a:srgbClr>
                  </a:outerShdw>
                </a:effectLst>
                <a:latin typeface="+mn-ea"/>
                <a:ea typeface="+mn-ea"/>
              </a:rPr>
              <a:t>超过，则转</a:t>
            </a:r>
            <a:r>
              <a:rPr lang="en-US" altLang="zh-CN" sz="2000" b="1" dirty="0">
                <a:effectLst>
                  <a:outerShdw blurRad="38100" dist="38100" dir="2700000" algn="tl">
                    <a:srgbClr val="000000">
                      <a:alpha val="43137"/>
                    </a:srgbClr>
                  </a:outerShdw>
                </a:effectLst>
                <a:latin typeface="+mn-ea"/>
                <a:ea typeface="+mn-ea"/>
              </a:rPr>
              <a:t>default</a:t>
            </a:r>
          </a:p>
          <a:p>
            <a:pPr>
              <a:lnSpc>
                <a:spcPts val="2800"/>
              </a:lnSpc>
            </a:pPr>
            <a:r>
              <a:rPr lang="en-US" altLang="zh-CN" sz="2000" b="1" dirty="0">
                <a:effectLst>
                  <a:outerShdw blurRad="38100" dist="38100" dir="2700000" algn="tl">
                    <a:srgbClr val="000000">
                      <a:alpha val="43137"/>
                    </a:srgbClr>
                  </a:outerShdw>
                </a:effectLst>
                <a:latin typeface="+mn-ea"/>
                <a:ea typeface="+mn-ea"/>
              </a:rPr>
              <a:t>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mn-ea"/>
                <a:ea typeface="+mn-ea"/>
              </a:rPr>
              <a:t>jmp</a:t>
            </a:r>
            <a:r>
              <a:rPr lang="en-US" altLang="zh-CN" sz="2000" b="1" dirty="0">
                <a:solidFill>
                  <a:srgbClr val="FF0000"/>
                </a:solidFill>
                <a:effectLst>
                  <a:outerShdw blurRad="38100" dist="38100" dir="2700000" algn="tl">
                    <a:srgbClr val="000000">
                      <a:alpha val="43137"/>
                    </a:srgbClr>
                  </a:outerShdw>
                </a:effectLst>
                <a:latin typeface="+mn-ea"/>
                <a:ea typeface="+mn-ea"/>
              </a:rPr>
              <a:t>   DWORD  PTR  LN12cf319[ </a:t>
            </a:r>
            <a:r>
              <a:rPr lang="en-US" altLang="zh-CN" sz="2400" b="1" dirty="0" err="1">
                <a:solidFill>
                  <a:srgbClr val="0000FF"/>
                </a:solidFill>
                <a:effectLst>
                  <a:outerShdw blurRad="38100" dist="38100" dir="2700000" algn="tl">
                    <a:srgbClr val="000000">
                      <a:alpha val="43137"/>
                    </a:srgbClr>
                  </a:outerShdw>
                </a:effectLst>
                <a:latin typeface="+mn-ea"/>
                <a:ea typeface="+mn-ea"/>
              </a:rPr>
              <a:t>eax</a:t>
            </a:r>
            <a:r>
              <a:rPr lang="en-US" altLang="zh-CN" sz="2400" b="1" dirty="0">
                <a:solidFill>
                  <a:srgbClr val="0000FF"/>
                </a:solidFill>
                <a:effectLst>
                  <a:outerShdw blurRad="38100" dist="38100" dir="2700000" algn="tl">
                    <a:srgbClr val="000000">
                      <a:alpha val="43137"/>
                    </a:srgbClr>
                  </a:outerShdw>
                </a:effectLst>
                <a:latin typeface="+mn-ea"/>
                <a:ea typeface="+mn-ea"/>
              </a:rPr>
              <a:t>*4 </a:t>
            </a: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zh-CN" altLang="en-US" sz="2000" b="1" dirty="0">
                <a:solidFill>
                  <a:srgbClr val="0000FF"/>
                </a:solidFill>
                <a:effectLst>
                  <a:outerShdw blurRad="38100" dist="38100" dir="2700000" algn="tl">
                    <a:srgbClr val="000000">
                      <a:alpha val="43137"/>
                    </a:srgbClr>
                  </a:outerShdw>
                </a:effectLst>
                <a:latin typeface="+mn-ea"/>
                <a:ea typeface="+mn-ea"/>
              </a:rPr>
              <a:t>实施多路分支</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p>
        </p:txBody>
      </p:sp>
      <p:sp>
        <p:nvSpPr>
          <p:cNvPr id="9" name="圆角矩形标注 8"/>
          <p:cNvSpPr/>
          <p:nvPr/>
        </p:nvSpPr>
        <p:spPr>
          <a:xfrm>
            <a:off x="647700" y="5460974"/>
            <a:ext cx="3528392"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rgbClr val="0000FF"/>
                </a:solidFill>
                <a:effectLst>
                  <a:outerShdw blurRad="38100" dist="38100" dir="2700000" algn="tl">
                    <a:srgbClr val="000000">
                      <a:alpha val="43137"/>
                    </a:srgbClr>
                  </a:outerShdw>
                </a:effectLst>
                <a:latin typeface="+mn-ea"/>
              </a:rPr>
              <a:t>段内</a:t>
            </a:r>
            <a:r>
              <a:rPr lang="zh-CN" altLang="en-US" b="1" dirty="0">
                <a:solidFill>
                  <a:srgbClr val="FF0000"/>
                </a:solidFill>
                <a:effectLst>
                  <a:outerShdw blurRad="38100" dist="38100" dir="2700000" algn="tl">
                    <a:srgbClr val="000000">
                      <a:alpha val="43137"/>
                    </a:srgbClr>
                  </a:outerShdw>
                </a:effectLst>
                <a:latin typeface="+mn-ea"/>
              </a:rPr>
              <a:t>间接</a:t>
            </a:r>
            <a:r>
              <a:rPr lang="zh-CN" altLang="en-US" b="1" dirty="0">
                <a:solidFill>
                  <a:schemeClr val="tx1"/>
                </a:solidFill>
                <a:effectLst>
                  <a:outerShdw blurRad="38100" dist="38100" dir="2700000" algn="tl">
                    <a:srgbClr val="000000">
                      <a:alpha val="43137"/>
                    </a:srgbClr>
                  </a:outerShdw>
                </a:effectLst>
                <a:latin typeface="+mn-ea"/>
              </a:rPr>
              <a:t> 无条件转移</a:t>
            </a:r>
            <a:endParaRPr lang="en-US" altLang="zh-CN" b="1" dirty="0">
              <a:solidFill>
                <a:schemeClr val="tx1"/>
              </a:solidFill>
              <a:effectLst>
                <a:outerShdw blurRad="38100" dist="38100" dir="2700000" algn="tl">
                  <a:srgbClr val="000000">
                    <a:alpha val="43137"/>
                  </a:srgbClr>
                </a:outerShdw>
              </a:effectLst>
              <a:latin typeface="+mn-ea"/>
            </a:endParaRPr>
          </a:p>
          <a:p>
            <a:pPr>
              <a:lnSpc>
                <a:spcPts val="2600"/>
              </a:lnSpc>
            </a:pPr>
            <a:r>
              <a:rPr lang="en-US" altLang="zh-CN" b="1" dirty="0">
                <a:solidFill>
                  <a:schemeClr val="tx1"/>
                </a:solidFill>
                <a:effectLst>
                  <a:outerShdw blurRad="38100" dist="38100" dir="2700000" algn="tl">
                    <a:srgbClr val="000000">
                      <a:alpha val="43137"/>
                    </a:srgbClr>
                  </a:outerShdw>
                </a:effectLst>
                <a:latin typeface="+mn-ea"/>
              </a:rPr>
              <a:t>LN12cf319</a:t>
            </a:r>
            <a:r>
              <a:rPr lang="zh-CN" altLang="en-US" b="1" dirty="0">
                <a:solidFill>
                  <a:schemeClr val="tx1"/>
                </a:solidFill>
                <a:effectLst>
                  <a:outerShdw blurRad="38100" dist="38100" dir="2700000" algn="tl">
                    <a:srgbClr val="000000">
                      <a:alpha val="43137"/>
                    </a:srgbClr>
                  </a:outerShdw>
                </a:effectLst>
                <a:latin typeface="+mn-ea"/>
              </a:rPr>
              <a:t>地址表（每项</a:t>
            </a:r>
            <a:r>
              <a:rPr lang="en-US" altLang="zh-CN" b="1" dirty="0">
                <a:solidFill>
                  <a:schemeClr val="tx1"/>
                </a:solidFill>
                <a:effectLst>
                  <a:outerShdw blurRad="38100" dist="38100" dir="2700000" algn="tl">
                    <a:srgbClr val="000000">
                      <a:alpha val="43137"/>
                    </a:srgbClr>
                  </a:outerShdw>
                </a:effectLst>
                <a:latin typeface="+mn-ea"/>
              </a:rPr>
              <a:t>4</a:t>
            </a:r>
            <a:r>
              <a:rPr lang="zh-CN" altLang="en-US" b="1" dirty="0">
                <a:solidFill>
                  <a:schemeClr val="tx1"/>
                </a:solidFill>
                <a:effectLst>
                  <a:outerShdw blurRad="38100" dist="38100" dir="2700000" algn="tl">
                    <a:srgbClr val="000000">
                      <a:alpha val="43137"/>
                    </a:srgbClr>
                  </a:outerShdw>
                </a:effectLst>
                <a:latin typeface="+mn-ea"/>
              </a:rPr>
              <a:t>字节）</a:t>
            </a:r>
          </a:p>
        </p:txBody>
      </p:sp>
      <p:sp>
        <p:nvSpPr>
          <p:cNvPr id="10" name="矩形标注 9"/>
          <p:cNvSpPr/>
          <p:nvPr/>
        </p:nvSpPr>
        <p:spPr>
          <a:xfrm>
            <a:off x="4644008" y="5409389"/>
            <a:ext cx="3600400" cy="720080"/>
          </a:xfrm>
          <a:prstGeom prst="wedgeRectCallout">
            <a:avLst>
              <a:gd name="adj1" fmla="val -43879"/>
              <a:gd name="adj2" fmla="val -835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b="1" dirty="0">
                <a:solidFill>
                  <a:srgbClr val="0000FF"/>
                </a:solidFill>
                <a:effectLst>
                  <a:outerShdw blurRad="38100" dist="38100" dir="2700000" algn="tl">
                    <a:srgbClr val="000000">
                      <a:alpha val="43137"/>
                    </a:srgbClr>
                  </a:outerShdw>
                </a:effectLst>
              </a:rPr>
              <a:t>[ </a:t>
            </a:r>
            <a:r>
              <a:rPr lang="en-US" altLang="zh-CN" sz="2000" b="1" dirty="0" err="1">
                <a:solidFill>
                  <a:srgbClr val="0000FF"/>
                </a:solidFill>
                <a:effectLst>
                  <a:outerShdw blurRad="38100" dist="38100" dir="2700000" algn="tl">
                    <a:srgbClr val="000000">
                      <a:alpha val="43137"/>
                    </a:srgbClr>
                  </a:outerShdw>
                </a:effectLst>
              </a:rPr>
              <a:t>eax</a:t>
            </a:r>
            <a:r>
              <a:rPr lang="en-US" altLang="zh-CN" sz="2000" b="1" dirty="0">
                <a:solidFill>
                  <a:srgbClr val="0000FF"/>
                </a:solidFill>
                <a:effectLst>
                  <a:outerShdw blurRad="38100" dist="38100" dir="2700000" algn="tl">
                    <a:srgbClr val="000000">
                      <a:alpha val="43137"/>
                    </a:srgbClr>
                  </a:outerShdw>
                </a:effectLst>
              </a:rPr>
              <a:t>*4+ LN12cf319 ]</a:t>
            </a:r>
            <a:endParaRPr lang="zh-CN" altLang="en-US" sz="2000" b="1" dirty="0">
              <a:solidFill>
                <a:srgbClr val="0000FF"/>
              </a:solidFill>
            </a:endParaRPr>
          </a:p>
        </p:txBody>
      </p:sp>
      <p:sp>
        <p:nvSpPr>
          <p:cNvPr id="11" name="矩形标注 10"/>
          <p:cNvSpPr/>
          <p:nvPr/>
        </p:nvSpPr>
        <p:spPr>
          <a:xfrm>
            <a:off x="3707904" y="1171114"/>
            <a:ext cx="2088232" cy="745718"/>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编译优化：</a:t>
            </a:r>
            <a:endParaRPr lang="en-US" altLang="zh-CN" sz="2000" b="1" dirty="0">
              <a:solidFill>
                <a:srgbClr val="FF0000"/>
              </a:solidFill>
              <a:effectLst>
                <a:outerShdw blurRad="38100" dist="38100" dir="2700000" algn="tl">
                  <a:srgbClr val="000000">
                    <a:alpha val="43137"/>
                  </a:srgbClr>
                </a:outerShdw>
              </a:effectLst>
            </a:endParaRPr>
          </a:p>
          <a:p>
            <a:r>
              <a:rPr lang="zh-CN" altLang="en-US" sz="2000" b="1" dirty="0">
                <a:solidFill>
                  <a:srgbClr val="FF0000"/>
                </a:solidFill>
                <a:effectLst>
                  <a:outerShdw blurRad="38100" dist="38100" dir="2700000" algn="tl">
                    <a:srgbClr val="000000">
                      <a:alpha val="43137"/>
                    </a:srgbClr>
                  </a:outerShdw>
                </a:effectLst>
              </a:rPr>
              <a:t>速度最大化</a:t>
            </a:r>
            <a:endParaRPr lang="zh-CN" altLang="en-US" sz="2000" b="1" dirty="0">
              <a:solidFill>
                <a:srgbClr val="FF0000"/>
              </a:solidFill>
            </a:endParaRPr>
          </a:p>
        </p:txBody>
      </p:sp>
    </p:spTree>
    <p:extLst>
      <p:ext uri="{BB962C8B-B14F-4D97-AF65-F5344CB8AC3E}">
        <p14:creationId xmlns:p14="http://schemas.microsoft.com/office/powerpoint/2010/main" val="2931567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3277500"/>
          </a:xfrm>
          <a:prstGeom prst="rect">
            <a:avLst/>
          </a:prstGeom>
        </p:spPr>
        <p:txBody>
          <a:bodyPr wrap="square">
            <a:spAutoFit/>
          </a:bodyPr>
          <a:lstStyle/>
          <a:p>
            <a:pPr>
              <a:lnSpc>
                <a:spcPts val="2800"/>
              </a:lnSpc>
            </a:pPr>
            <a:r>
              <a:rPr lang="en-US" altLang="zh-CN" sz="2000" b="1" dirty="0">
                <a:effectLst>
                  <a:outerShdw blurRad="38100" dist="38100" dir="2700000" algn="tl">
                    <a:srgbClr val="000000">
                      <a:alpha val="43137"/>
                    </a:srgbClr>
                  </a:outerShdw>
                </a:effectLst>
                <a:latin typeface="+mn-ea"/>
                <a:ea typeface="+mn-ea"/>
              </a:rPr>
              <a:t>LN12cf319:                           ;</a:t>
            </a:r>
            <a:r>
              <a:rPr lang="zh-CN" altLang="en-US" sz="2000" b="1" dirty="0">
                <a:effectLst>
                  <a:outerShdw blurRad="38100" dist="38100" dir="2700000" algn="tl">
                    <a:srgbClr val="000000">
                      <a:alpha val="43137"/>
                    </a:srgbClr>
                  </a:outerShdw>
                </a:effectLst>
                <a:latin typeface="+mn-ea"/>
                <a:ea typeface="+mn-ea"/>
              </a:rPr>
              <a:t>多向分支目标地址表</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DD    LN6cf319                   ; case 1</a:t>
            </a:r>
          </a:p>
          <a:p>
            <a:pPr>
              <a:lnSpc>
                <a:spcPts val="2800"/>
              </a:lnSpc>
            </a:pPr>
            <a:r>
              <a:rPr lang="en-US" altLang="zh-CN" sz="2000" b="1" dirty="0">
                <a:effectLst>
                  <a:outerShdw blurRad="38100" dist="38100" dir="2700000" algn="tl">
                    <a:srgbClr val="000000">
                      <a:alpha val="43137"/>
                    </a:srgbClr>
                  </a:outerShdw>
                </a:effectLst>
                <a:latin typeface="+mn-ea"/>
                <a:ea typeface="+mn-ea"/>
              </a:rPr>
              <a:t>    DD    LN5cf319                   ; case 2</a:t>
            </a:r>
          </a:p>
          <a:p>
            <a:pPr>
              <a:lnSpc>
                <a:spcPts val="2800"/>
              </a:lnSpc>
            </a:pPr>
            <a:r>
              <a:rPr lang="en-US" altLang="zh-CN" sz="2000" b="1" dirty="0">
                <a:effectLst>
                  <a:outerShdw blurRad="38100" dist="38100" dir="2700000" algn="tl">
                    <a:srgbClr val="000000">
                      <a:alpha val="43137"/>
                    </a:srgbClr>
                  </a:outerShdw>
                </a:effectLst>
                <a:latin typeface="+mn-ea"/>
                <a:ea typeface="+mn-ea"/>
              </a:rPr>
              <a:t>    DD    LN2cf319                   ; default</a:t>
            </a:r>
          </a:p>
          <a:p>
            <a:pPr>
              <a:lnSpc>
                <a:spcPts val="2800"/>
              </a:lnSpc>
            </a:pPr>
            <a:r>
              <a:rPr lang="en-US" altLang="zh-CN" sz="2000" b="1" dirty="0">
                <a:effectLst>
                  <a:outerShdw blurRad="38100" dist="38100" dir="2700000" algn="tl">
                    <a:srgbClr val="000000">
                      <a:alpha val="43137"/>
                    </a:srgbClr>
                  </a:outerShdw>
                </a:effectLst>
                <a:latin typeface="+mn-ea"/>
                <a:ea typeface="+mn-ea"/>
              </a:rPr>
              <a:t>    DD    LN4cf319                   ; case 4</a:t>
            </a:r>
          </a:p>
          <a:p>
            <a:pPr>
              <a:lnSpc>
                <a:spcPts val="2800"/>
              </a:lnSpc>
            </a:pPr>
            <a:r>
              <a:rPr lang="en-US" altLang="zh-CN" sz="2000" b="1" dirty="0">
                <a:effectLst>
                  <a:outerShdw blurRad="38100" dist="38100" dir="2700000" algn="tl">
                    <a:srgbClr val="000000">
                      <a:alpha val="43137"/>
                    </a:srgbClr>
                  </a:outerShdw>
                </a:effectLst>
                <a:latin typeface="+mn-ea"/>
                <a:ea typeface="+mn-ea"/>
              </a:rPr>
              <a:t>    DD    LN4cf319                   ; case 5</a:t>
            </a:r>
          </a:p>
          <a:p>
            <a:pPr>
              <a:lnSpc>
                <a:spcPts val="2800"/>
              </a:lnSpc>
            </a:pPr>
            <a:r>
              <a:rPr lang="en-US" altLang="zh-CN" sz="2000" b="1" dirty="0">
                <a:effectLst>
                  <a:outerShdw blurRad="38100" dist="38100" dir="2700000" algn="tl">
                    <a:srgbClr val="000000">
                      <a:alpha val="43137"/>
                    </a:srgbClr>
                  </a:outerShdw>
                </a:effectLst>
                <a:latin typeface="+mn-ea"/>
                <a:ea typeface="+mn-ea"/>
              </a:rPr>
              <a:t>    DD    LN2cf319                   ; default</a:t>
            </a:r>
          </a:p>
          <a:p>
            <a:pPr>
              <a:lnSpc>
                <a:spcPts val="2800"/>
              </a:lnSpc>
            </a:pPr>
            <a:r>
              <a:rPr lang="en-US" altLang="zh-CN" sz="2000" b="1" dirty="0">
                <a:effectLst>
                  <a:outerShdw blurRad="38100" dist="38100" dir="2700000" algn="tl">
                    <a:srgbClr val="000000">
                      <a:alpha val="43137"/>
                    </a:srgbClr>
                  </a:outerShdw>
                </a:effectLst>
                <a:latin typeface="+mn-ea"/>
                <a:ea typeface="+mn-ea"/>
              </a:rPr>
              <a:t>    DD    LN2cf319                   ; default</a:t>
            </a:r>
          </a:p>
          <a:p>
            <a:pPr>
              <a:lnSpc>
                <a:spcPts val="2800"/>
              </a:lnSpc>
            </a:pPr>
            <a:r>
              <a:rPr lang="en-US" altLang="zh-CN" sz="2000" b="1" dirty="0">
                <a:effectLst>
                  <a:outerShdw blurRad="38100" dist="38100" dir="2700000" algn="tl">
                    <a:srgbClr val="000000">
                      <a:alpha val="43137"/>
                    </a:srgbClr>
                  </a:outerShdw>
                </a:effectLst>
                <a:latin typeface="+mn-ea"/>
                <a:ea typeface="+mn-ea"/>
              </a:rPr>
              <a:t>    DD    LN3cf319                   ; case 8</a:t>
            </a:r>
          </a:p>
        </p:txBody>
      </p:sp>
      <p:sp>
        <p:nvSpPr>
          <p:cNvPr id="8" name="圆角矩形标注 7"/>
          <p:cNvSpPr/>
          <p:nvPr/>
        </p:nvSpPr>
        <p:spPr>
          <a:xfrm>
            <a:off x="899592" y="5373216"/>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en-US" altLang="zh-CN" b="1" dirty="0">
                <a:solidFill>
                  <a:schemeClr val="tx1"/>
                </a:solidFill>
                <a:effectLst>
                  <a:outerShdw blurRad="38100" dist="38100" dir="2700000" algn="tl">
                    <a:srgbClr val="000000">
                      <a:alpha val="43137"/>
                    </a:srgbClr>
                  </a:outerShdw>
                </a:effectLst>
                <a:latin typeface="+mn-ea"/>
              </a:rPr>
              <a:t>LN12cf319</a:t>
            </a:r>
            <a:r>
              <a:rPr lang="zh-CN" altLang="en-US" b="1" dirty="0">
                <a:solidFill>
                  <a:schemeClr val="tx1"/>
                </a:solidFill>
                <a:effectLst>
                  <a:outerShdw blurRad="38100" dist="38100" dir="2700000" algn="tl">
                    <a:srgbClr val="000000">
                      <a:alpha val="43137"/>
                    </a:srgbClr>
                  </a:outerShdw>
                </a:effectLst>
                <a:latin typeface="+mn-ea"/>
              </a:rPr>
              <a:t>地址表（每项</a:t>
            </a:r>
            <a:r>
              <a:rPr lang="en-US" altLang="zh-CN" b="1" dirty="0">
                <a:solidFill>
                  <a:schemeClr val="tx1"/>
                </a:solidFill>
                <a:effectLst>
                  <a:outerShdw blurRad="38100" dist="38100" dir="2700000" algn="tl">
                    <a:srgbClr val="000000">
                      <a:alpha val="43137"/>
                    </a:srgbClr>
                  </a:outerShdw>
                </a:effectLst>
                <a:latin typeface="+mn-ea"/>
              </a:rPr>
              <a:t>4</a:t>
            </a:r>
            <a:r>
              <a:rPr lang="zh-CN" altLang="en-US" b="1" dirty="0">
                <a:solidFill>
                  <a:schemeClr val="tx1"/>
                </a:solidFill>
                <a:effectLst>
                  <a:outerShdw blurRad="38100" dist="38100" dir="2700000" algn="tl">
                    <a:srgbClr val="000000">
                      <a:alpha val="43137"/>
                    </a:srgbClr>
                  </a:outerShdw>
                </a:effectLst>
                <a:latin typeface="+mn-ea"/>
              </a:rPr>
              <a:t>字节）</a:t>
            </a:r>
          </a:p>
        </p:txBody>
      </p:sp>
    </p:spTree>
    <p:extLst>
      <p:ext uri="{BB962C8B-B14F-4D97-AF65-F5344CB8AC3E}">
        <p14:creationId xmlns:p14="http://schemas.microsoft.com/office/powerpoint/2010/main" val="14921266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401205"/>
          </a:xfrm>
          <a:prstGeom prst="rect">
            <a:avLst/>
          </a:prstGeom>
        </p:spPr>
        <p:txBody>
          <a:bodyPr wrap="square">
            <a:spAutoFit/>
          </a:bodyPr>
          <a:lstStyle/>
          <a:p>
            <a:pPr>
              <a:lnSpc>
                <a:spcPts val="2800"/>
              </a:lnSpc>
            </a:pPr>
            <a:r>
              <a:rPr lang="en-US" altLang="zh-CN" sz="2000" b="1" dirty="0">
                <a:solidFill>
                  <a:srgbClr val="FF0000"/>
                </a:solidFill>
                <a:effectLst>
                  <a:outerShdw blurRad="38100" dist="38100" dir="2700000" algn="tl">
                    <a:srgbClr val="000000">
                      <a:alpha val="43137"/>
                    </a:srgbClr>
                  </a:outerShdw>
                </a:effectLst>
                <a:latin typeface="+mn-ea"/>
                <a:ea typeface="+mn-ea"/>
              </a:rPr>
              <a:t>LN6</a:t>
            </a:r>
            <a:r>
              <a:rPr lang="en-US" altLang="zh-CN" sz="2000" b="1" dirty="0">
                <a:effectLst>
                  <a:outerShdw blurRad="38100" dist="38100" dir="2700000" algn="tl">
                    <a:srgbClr val="000000">
                      <a:alpha val="43137"/>
                    </a:srgbClr>
                  </a:outerShdw>
                </a:effectLst>
                <a:latin typeface="+mn-ea"/>
                <a:ea typeface="+mn-ea"/>
              </a:rPr>
              <a:t>cf319:                            ; </a:t>
            </a:r>
            <a:r>
              <a:rPr lang="en-US" altLang="zh-CN" sz="2000" b="1" dirty="0">
                <a:solidFill>
                  <a:srgbClr val="0000FF"/>
                </a:solidFill>
                <a:effectLst>
                  <a:outerShdw blurRad="38100" dist="38100" dir="2700000" algn="tl">
                    <a:srgbClr val="000000">
                      <a:alpha val="43137"/>
                    </a:srgbClr>
                  </a:outerShdw>
                </a:effectLst>
                <a:latin typeface="+mn-ea"/>
                <a:ea typeface="+mn-ea"/>
              </a:rPr>
              <a:t>case 1:</a:t>
            </a:r>
          </a:p>
          <a:p>
            <a:pPr>
              <a:lnSpc>
                <a:spcPts val="2800"/>
              </a:lnSpc>
            </a:pPr>
            <a:r>
              <a:rPr lang="en-US" altLang="zh-CN" sz="2000" b="1" dirty="0">
                <a:effectLst>
                  <a:outerShdw blurRad="38100" dist="38100" dir="2700000" algn="tl">
                    <a:srgbClr val="000000">
                      <a:alpha val="43137"/>
                    </a:srgbClr>
                  </a:outerShdw>
                </a:effectLst>
                <a:latin typeface="+mn-ea"/>
                <a:ea typeface="+mn-ea"/>
              </a:rPr>
              <a:t>                                     ; y = 3*x;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800"/>
              </a:lnSpc>
            </a:pPr>
            <a:r>
              <a:rPr lang="en-US" altLang="zh-CN" sz="2000" b="1" dirty="0">
                <a:effectLst>
                  <a:outerShdw blurRad="38100" dist="38100" dir="2700000" algn="tl">
                    <a:srgbClr val="000000">
                      <a:alpha val="43137"/>
                    </a:srgbClr>
                  </a:outerShdw>
                </a:effectLst>
                <a:latin typeface="+mn-ea"/>
                <a:ea typeface="+mn-ea"/>
              </a:rPr>
              <a:t>    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err="1">
                <a:effectLst>
                  <a:outerShdw blurRad="38100" dist="38100" dir="2700000" algn="tl">
                    <a:srgbClr val="000000">
                      <a:alpha val="43137"/>
                    </a:srgbClr>
                  </a:outerShdw>
                </a:effectLst>
                <a:latin typeface="+mn-ea"/>
                <a:ea typeface="+mn-ea"/>
              </a:rPr>
              <a:t>eax+eax</a:t>
            </a:r>
            <a:r>
              <a:rPr lang="en-US" altLang="zh-CN" sz="2000" b="1" dirty="0">
                <a:effectLst>
                  <a:outerShdw blurRad="38100" dist="38100" dir="2700000" algn="tl">
                    <a:srgbClr val="000000">
                      <a:alpha val="43137"/>
                    </a:srgbClr>
                  </a:outerShdw>
                </a:effectLst>
                <a:latin typeface="+mn-ea"/>
                <a:ea typeface="+mn-ea"/>
              </a:rPr>
              <a:t>*2]</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a:effectLst>
                  <a:outerShdw blurRad="38100" dist="38100" dir="2700000" algn="tl">
                    <a:srgbClr val="000000">
                      <a:alpha val="43137"/>
                    </a:srgbClr>
                  </a:outerShdw>
                </a:effectLst>
                <a:latin typeface="+mn-ea"/>
                <a:ea typeface="+mn-ea"/>
              </a:rPr>
              <a:t>    ;</a:t>
            </a:r>
          </a:p>
          <a:p>
            <a:pPr>
              <a:lnSpc>
                <a:spcPts val="2800"/>
              </a:lnSpc>
            </a:pPr>
            <a:r>
              <a:rPr lang="en-US" altLang="zh-CN" sz="2000" b="1" dirty="0">
                <a:solidFill>
                  <a:srgbClr val="FF0000"/>
                </a:solidFill>
                <a:effectLst>
                  <a:outerShdw blurRad="38100" dist="38100" dir="2700000" algn="tl">
                    <a:srgbClr val="000000">
                      <a:alpha val="43137"/>
                    </a:srgbClr>
                  </a:outerShdw>
                </a:effectLst>
                <a:latin typeface="+mn-ea"/>
                <a:ea typeface="+mn-ea"/>
              </a:rPr>
              <a:t>LN5</a:t>
            </a:r>
            <a:r>
              <a:rPr lang="en-US" altLang="zh-CN" sz="2000" b="1" dirty="0">
                <a:effectLst>
                  <a:outerShdw blurRad="38100" dist="38100" dir="2700000" algn="tl">
                    <a:srgbClr val="000000">
                      <a:alpha val="43137"/>
                    </a:srgbClr>
                  </a:outerShdw>
                </a:effectLst>
                <a:latin typeface="+mn-ea"/>
                <a:ea typeface="+mn-ea"/>
              </a:rPr>
              <a:t>cf319:                            ; </a:t>
            </a:r>
            <a:r>
              <a:rPr lang="en-US" altLang="zh-CN" sz="2000" b="1" dirty="0">
                <a:solidFill>
                  <a:srgbClr val="0000FF"/>
                </a:solidFill>
                <a:effectLst>
                  <a:outerShdw blurRad="38100" dist="38100" dir="2700000" algn="tl">
                    <a:srgbClr val="000000">
                      <a:alpha val="43137"/>
                    </a:srgbClr>
                  </a:outerShdw>
                </a:effectLst>
                <a:latin typeface="+mn-ea"/>
                <a:ea typeface="+mn-ea"/>
              </a:rPr>
              <a:t>case 2:</a:t>
            </a:r>
          </a:p>
          <a:p>
            <a:pPr>
              <a:lnSpc>
                <a:spcPts val="2800"/>
              </a:lnSpc>
            </a:pPr>
            <a:r>
              <a:rPr lang="en-US" altLang="zh-CN" sz="2000" b="1" dirty="0">
                <a:effectLst>
                  <a:outerShdw blurRad="38100" dist="38100" dir="2700000" algn="tl">
                    <a:srgbClr val="000000">
                      <a:alpha val="43137"/>
                    </a:srgbClr>
                  </a:outerShdw>
                </a:effectLst>
                <a:latin typeface="+mn-ea"/>
                <a:ea typeface="+mn-ea"/>
              </a:rPr>
              <a:t>                                     ; y = 5*x+6;</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800"/>
              </a:lnSpc>
            </a:pPr>
            <a:r>
              <a:rPr lang="en-US" altLang="zh-CN" sz="2000" b="1" dirty="0">
                <a:effectLst>
                  <a:outerShdw blurRad="38100" dist="38100" dir="2700000" algn="tl">
                    <a:srgbClr val="000000">
                      <a:alpha val="43137"/>
                    </a:srgbClr>
                  </a:outerShdw>
                </a:effectLst>
                <a:latin typeface="+mn-ea"/>
                <a:ea typeface="+mn-ea"/>
              </a:rPr>
              <a:t>    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err="1">
                <a:effectLst>
                  <a:outerShdw blurRad="38100" dist="38100" dir="2700000" algn="tl">
                    <a:srgbClr val="000000">
                      <a:alpha val="43137"/>
                    </a:srgbClr>
                  </a:outerShdw>
                </a:effectLst>
                <a:latin typeface="+mn-ea"/>
                <a:ea typeface="+mn-ea"/>
              </a:rPr>
              <a:t>eax+eax</a:t>
            </a:r>
            <a:r>
              <a:rPr lang="en-US" altLang="zh-CN" sz="2000" b="1" dirty="0">
                <a:effectLst>
                  <a:outerShdw blurRad="38100" dist="38100" dir="2700000" algn="tl">
                    <a:srgbClr val="000000">
                      <a:alpha val="43137"/>
                    </a:srgbClr>
                  </a:outerShdw>
                </a:effectLst>
                <a:latin typeface="+mn-ea"/>
                <a:ea typeface="+mn-ea"/>
              </a:rPr>
              <a:t>*4+6]</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a:effectLst>
                  <a:outerShdw blurRad="38100" dist="38100" dir="2700000" algn="tl">
                    <a:srgbClr val="000000">
                      <a:alpha val="43137"/>
                    </a:srgbClr>
                  </a:outerShdw>
                </a:effectLst>
                <a:latin typeface="+mn-ea"/>
                <a:ea typeface="+mn-ea"/>
              </a:rPr>
              <a:t>    ;</a:t>
            </a:r>
          </a:p>
        </p:txBody>
      </p:sp>
      <p:sp>
        <p:nvSpPr>
          <p:cNvPr id="8" name="圆角矩形标注 7"/>
          <p:cNvSpPr/>
          <p:nvPr/>
        </p:nvSpPr>
        <p:spPr>
          <a:xfrm>
            <a:off x="596178" y="5949280"/>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情形</a:t>
            </a:r>
            <a:r>
              <a:rPr lang="en-US" altLang="zh-CN" b="1" dirty="0">
                <a:solidFill>
                  <a:schemeClr val="tx1"/>
                </a:solidFill>
                <a:effectLst>
                  <a:outerShdw blurRad="38100" dist="38100" dir="2700000" algn="tl">
                    <a:srgbClr val="000000">
                      <a:alpha val="43137"/>
                    </a:srgbClr>
                  </a:outerShdw>
                </a:effectLst>
                <a:latin typeface="+mn-ea"/>
              </a:rPr>
              <a:t>1</a:t>
            </a:r>
            <a:r>
              <a:rPr lang="zh-CN" altLang="en-US" b="1" dirty="0">
                <a:solidFill>
                  <a:schemeClr val="tx1"/>
                </a:solidFill>
                <a:effectLst>
                  <a:outerShdw blurRad="38100" dist="38100" dir="2700000" algn="tl">
                    <a:srgbClr val="000000">
                      <a:alpha val="43137"/>
                    </a:srgbClr>
                  </a:outerShdw>
                </a:effectLst>
                <a:latin typeface="+mn-ea"/>
              </a:rPr>
              <a:t>和</a:t>
            </a:r>
            <a:r>
              <a:rPr lang="en-US" altLang="zh-CN" b="1" dirty="0">
                <a:solidFill>
                  <a:schemeClr val="tx1"/>
                </a:solidFill>
                <a:effectLst>
                  <a:outerShdw blurRad="38100" dist="38100" dir="2700000" algn="tl">
                    <a:srgbClr val="000000">
                      <a:alpha val="43137"/>
                    </a:srgbClr>
                  </a:outerShdw>
                </a:effectLst>
                <a:latin typeface="+mn-ea"/>
              </a:rPr>
              <a:t>2</a:t>
            </a:r>
            <a:r>
              <a:rPr lang="zh-CN" altLang="en-US" b="1" dirty="0">
                <a:solidFill>
                  <a:schemeClr val="tx1"/>
                </a:solidFill>
                <a:effectLst>
                  <a:outerShdw blurRad="38100" dist="38100" dir="2700000" algn="tl">
                    <a:srgbClr val="000000">
                      <a:alpha val="43137"/>
                    </a:srgbClr>
                  </a:outerShdw>
                </a:effectLst>
                <a:latin typeface="+mn-ea"/>
              </a:rPr>
              <a:t>处理的对应代码</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9" name="圆角矩形标注 8"/>
          <p:cNvSpPr/>
          <p:nvPr/>
        </p:nvSpPr>
        <p:spPr>
          <a:xfrm>
            <a:off x="3011691" y="3789040"/>
            <a:ext cx="2304256" cy="605380"/>
          </a:xfrm>
          <a:prstGeom prst="wedgeRoundRectCallout">
            <a:avLst>
              <a:gd name="adj1" fmla="val -40150"/>
              <a:gd name="adj2" fmla="val -7118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Break</a:t>
            </a:r>
            <a:r>
              <a:rPr lang="zh-CN" altLang="en-US" b="1" dirty="0">
                <a:solidFill>
                  <a:srgbClr val="0000FF"/>
                </a:solidFill>
                <a:effectLst>
                  <a:outerShdw blurRad="38100" dist="38100" dir="2700000" algn="tl">
                    <a:srgbClr val="000000">
                      <a:alpha val="43137"/>
                    </a:srgbClr>
                  </a:outerShdw>
                </a:effectLst>
              </a:rPr>
              <a:t>语句的代码</a:t>
            </a:r>
            <a:endParaRPr lang="zh-CN" altLang="en-US" dirty="0">
              <a:solidFill>
                <a:srgbClr val="0000FF"/>
              </a:solidFill>
            </a:endParaRPr>
          </a:p>
        </p:txBody>
      </p:sp>
      <p:sp>
        <p:nvSpPr>
          <p:cNvPr id="10" name="矩形标注 9"/>
          <p:cNvSpPr/>
          <p:nvPr/>
        </p:nvSpPr>
        <p:spPr>
          <a:xfrm>
            <a:off x="6695728" y="249289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x</a:t>
            </a:r>
            <a:endParaRPr lang="zh-CN" altLang="en-US" sz="2000" b="1" dirty="0">
              <a:solidFill>
                <a:srgbClr val="0000FF"/>
              </a:solidFill>
            </a:endParaRPr>
          </a:p>
        </p:txBody>
      </p:sp>
    </p:spTree>
    <p:extLst>
      <p:ext uri="{BB962C8B-B14F-4D97-AF65-F5344CB8AC3E}">
        <p14:creationId xmlns:p14="http://schemas.microsoft.com/office/powerpoint/2010/main" val="309932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628800"/>
            <a:ext cx="8388796" cy="4760278"/>
          </a:xfrm>
          <a:prstGeom prst="rect">
            <a:avLst/>
          </a:prstGeom>
        </p:spPr>
        <p:txBody>
          <a:bodyPr wrap="square">
            <a:spAutoFit/>
          </a:bodyPr>
          <a:lstStyle/>
          <a:p>
            <a:pPr>
              <a:lnSpc>
                <a:spcPts val="2800"/>
              </a:lnSpc>
            </a:pPr>
            <a:r>
              <a:rPr lang="en-US" altLang="zh-CN" sz="2000" b="1" dirty="0">
                <a:effectLst>
                  <a:outerShdw blurRad="38100" dist="38100" dir="2700000" algn="tl">
                    <a:srgbClr val="000000">
                      <a:alpha val="43137"/>
                    </a:srgbClr>
                  </a:outerShdw>
                </a:effectLst>
                <a:latin typeface="+mn-ea"/>
                <a:ea typeface="+mn-ea"/>
              </a:rPr>
              <a:t>LN4cf319:                            ; case 4:</a:t>
            </a:r>
          </a:p>
          <a:p>
            <a:pPr>
              <a:lnSpc>
                <a:spcPts val="2800"/>
              </a:lnSpc>
            </a:pPr>
            <a:r>
              <a:rPr lang="en-US" altLang="zh-CN" sz="2000" b="1" dirty="0">
                <a:effectLst>
                  <a:outerShdw blurRad="38100" dist="38100" dir="2700000" algn="tl">
                    <a:srgbClr val="000000">
                      <a:alpha val="43137"/>
                    </a:srgbClr>
                  </a:outerShdw>
                </a:effectLst>
                <a:latin typeface="+mn-ea"/>
                <a:ea typeface="+mn-ea"/>
              </a:rPr>
              <a:t>                                     ; y = x*x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imul</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a:effectLst>
                  <a:outerShdw blurRad="38100" dist="38100" dir="2700000" algn="tl">
                    <a:srgbClr val="000000">
                      <a:alpha val="43137"/>
                    </a:srgbClr>
                  </a:outerShdw>
                </a:effectLst>
                <a:latin typeface="+mn-ea"/>
                <a:ea typeface="+mn-ea"/>
              </a:rPr>
              <a:t>    ;</a:t>
            </a:r>
          </a:p>
          <a:p>
            <a:pPr>
              <a:lnSpc>
                <a:spcPts val="2800"/>
              </a:lnSpc>
            </a:pPr>
            <a:r>
              <a:rPr lang="en-US" altLang="zh-CN" sz="2000" b="1" dirty="0">
                <a:effectLst>
                  <a:outerShdw blurRad="38100" dist="38100" dir="2700000" algn="tl">
                    <a:srgbClr val="000000">
                      <a:alpha val="43137"/>
                    </a:srgbClr>
                  </a:outerShdw>
                </a:effectLst>
                <a:latin typeface="+mn-ea"/>
                <a:ea typeface="+mn-ea"/>
              </a:rPr>
              <a:t>LN3cf319:                            ; case 8:</a:t>
            </a:r>
          </a:p>
          <a:p>
            <a:pPr>
              <a:lnSpc>
                <a:spcPts val="2800"/>
              </a:lnSpc>
            </a:pPr>
            <a:r>
              <a:rPr lang="en-US" altLang="zh-CN" sz="2000" b="1" dirty="0">
                <a:effectLst>
                  <a:outerShdw blurRad="38100" dist="38100" dir="2700000" algn="tl">
                    <a:srgbClr val="000000">
                      <a:alpha val="43137"/>
                    </a:srgbClr>
                  </a:outerShdw>
                </a:effectLst>
                <a:latin typeface="+mn-ea"/>
                <a:ea typeface="+mn-ea"/>
              </a:rPr>
              <a:t>                                     ; y = x*x+4*x;</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[ebp+8]</a:t>
            </a:r>
          </a:p>
          <a:p>
            <a:pPr>
              <a:lnSpc>
                <a:spcPts val="2800"/>
              </a:lnSpc>
            </a:pPr>
            <a:r>
              <a:rPr lang="en-US" altLang="zh-CN" sz="2000" b="1" dirty="0">
                <a:effectLst>
                  <a:outerShdw blurRad="38100" dist="38100" dir="2700000" algn="tl">
                    <a:srgbClr val="000000">
                      <a:alpha val="43137"/>
                    </a:srgbClr>
                  </a:outerShdw>
                </a:effectLst>
                <a:latin typeface="+mn-ea"/>
                <a:ea typeface="+mn-ea"/>
              </a:rPr>
              <a:t>    lea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[ecx+4]</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imul</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endParaRPr lang="en-US" altLang="zh-CN" sz="2000" b="1" dirty="0">
              <a:effectLst>
                <a:outerShdw blurRad="38100" dist="38100" dir="2700000" algn="tl">
                  <a:srgbClr val="000000">
                    <a:alpha val="43137"/>
                  </a:srgbClr>
                </a:outerShdw>
              </a:effectLst>
              <a:latin typeface="+mn-ea"/>
              <a:ea typeface="+mn-ea"/>
            </a:endParaRP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jmp</a:t>
            </a:r>
            <a:r>
              <a:rPr lang="en-US" altLang="zh-CN" sz="2000" b="1" dirty="0">
                <a:solidFill>
                  <a:srgbClr val="0000FF"/>
                </a:solidFill>
                <a:effectLst>
                  <a:outerShdw blurRad="38100" dist="38100" dir="2700000" algn="tl">
                    <a:srgbClr val="000000">
                      <a:alpha val="43137"/>
                    </a:srgbClr>
                  </a:outerShdw>
                </a:effectLst>
                <a:latin typeface="+mn-ea"/>
                <a:ea typeface="+mn-ea"/>
              </a:rPr>
              <a:t>   SHORT LN7cf319             </a:t>
            </a:r>
            <a:r>
              <a:rPr lang="en-US" altLang="zh-CN" sz="2000" b="1" dirty="0">
                <a:effectLst>
                  <a:outerShdw blurRad="38100" dist="38100" dir="2700000" algn="tl">
                    <a:srgbClr val="000000">
                      <a:alpha val="43137"/>
                    </a:srgbClr>
                  </a:outerShdw>
                </a:effectLst>
                <a:latin typeface="+mn-ea"/>
                <a:ea typeface="+mn-ea"/>
              </a:rPr>
              <a:t>; break;</a:t>
            </a:r>
          </a:p>
          <a:p>
            <a:pPr>
              <a:lnSpc>
                <a:spcPts val="2800"/>
              </a:lnSpc>
            </a:pPr>
            <a:r>
              <a:rPr lang="en-US" altLang="zh-CN" sz="2000" b="1" dirty="0">
                <a:effectLst>
                  <a:outerShdw blurRad="38100" dist="38100" dir="2700000" algn="tl">
                    <a:srgbClr val="000000">
                      <a:alpha val="43137"/>
                    </a:srgbClr>
                  </a:outerShdw>
                </a:effectLst>
                <a:latin typeface="+mn-ea"/>
                <a:ea typeface="+mn-ea"/>
              </a:rPr>
              <a:t>    ;</a:t>
            </a:r>
          </a:p>
        </p:txBody>
      </p:sp>
      <p:sp>
        <p:nvSpPr>
          <p:cNvPr id="8" name="圆角矩形标注 7"/>
          <p:cNvSpPr/>
          <p:nvPr/>
        </p:nvSpPr>
        <p:spPr>
          <a:xfrm>
            <a:off x="1475656" y="6021288"/>
            <a:ext cx="4320480" cy="751252"/>
          </a:xfrm>
          <a:prstGeom prst="wedgeRoundRectCallout">
            <a:avLst>
              <a:gd name="adj1" fmla="val 22421"/>
              <a:gd name="adj2" fmla="val -7541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600"/>
              </a:lnSpc>
            </a:pPr>
            <a:r>
              <a:rPr lang="zh-CN" altLang="en-US" b="1" dirty="0">
                <a:solidFill>
                  <a:schemeClr val="tx1"/>
                </a:solidFill>
                <a:effectLst>
                  <a:outerShdw blurRad="38100" dist="38100" dir="2700000" algn="tl">
                    <a:srgbClr val="000000">
                      <a:alpha val="43137"/>
                    </a:srgbClr>
                  </a:outerShdw>
                </a:effectLst>
                <a:latin typeface="+mn-ea"/>
              </a:rPr>
              <a:t>情形</a:t>
            </a:r>
            <a:r>
              <a:rPr lang="en-US" altLang="zh-CN" b="1" dirty="0">
                <a:solidFill>
                  <a:schemeClr val="tx1"/>
                </a:solidFill>
                <a:effectLst>
                  <a:outerShdw blurRad="38100" dist="38100" dir="2700000" algn="tl">
                    <a:srgbClr val="000000">
                      <a:alpha val="43137"/>
                    </a:srgbClr>
                  </a:outerShdw>
                </a:effectLst>
                <a:latin typeface="+mn-ea"/>
              </a:rPr>
              <a:t>4</a:t>
            </a:r>
            <a:r>
              <a:rPr lang="zh-CN" altLang="en-US" b="1" dirty="0">
                <a:solidFill>
                  <a:schemeClr val="tx1"/>
                </a:solidFill>
                <a:effectLst>
                  <a:outerShdw blurRad="38100" dist="38100" dir="2700000" algn="tl">
                    <a:srgbClr val="000000">
                      <a:alpha val="43137"/>
                    </a:srgbClr>
                  </a:outerShdw>
                </a:effectLst>
                <a:latin typeface="+mn-ea"/>
              </a:rPr>
              <a:t>和</a:t>
            </a:r>
            <a:r>
              <a:rPr lang="en-US" altLang="zh-CN" b="1" dirty="0">
                <a:solidFill>
                  <a:schemeClr val="tx1"/>
                </a:solidFill>
                <a:effectLst>
                  <a:outerShdw blurRad="38100" dist="38100" dir="2700000" algn="tl">
                    <a:srgbClr val="000000">
                      <a:alpha val="43137"/>
                    </a:srgbClr>
                  </a:outerShdw>
                </a:effectLst>
                <a:latin typeface="+mn-ea"/>
              </a:rPr>
              <a:t>7</a:t>
            </a:r>
            <a:r>
              <a:rPr lang="zh-CN" altLang="en-US" b="1" dirty="0">
                <a:solidFill>
                  <a:schemeClr val="tx1"/>
                </a:solidFill>
                <a:effectLst>
                  <a:outerShdw blurRad="38100" dist="38100" dir="2700000" algn="tl">
                    <a:srgbClr val="000000">
                      <a:alpha val="43137"/>
                    </a:srgbClr>
                  </a:outerShdw>
                </a:effectLst>
                <a:latin typeface="+mn-ea"/>
              </a:rPr>
              <a:t>处理的对应代码</a:t>
            </a:r>
            <a:endParaRPr lang="zh-CN" altLang="en-US" sz="1600" dirty="0">
              <a:solidFill>
                <a:schemeClr val="tx1"/>
              </a:solidFill>
              <a:effectLst>
                <a:outerShdw blurRad="38100" dist="38100" dir="2700000" algn="tl">
                  <a:srgbClr val="000000">
                    <a:alpha val="43137"/>
                  </a:srgbClr>
                </a:outerShdw>
              </a:effectLst>
              <a:latin typeface="+mn-ea"/>
            </a:endParaRPr>
          </a:p>
        </p:txBody>
      </p:sp>
      <p:sp>
        <p:nvSpPr>
          <p:cNvPr id="9" name="矩形标注 8"/>
          <p:cNvSpPr/>
          <p:nvPr/>
        </p:nvSpPr>
        <p:spPr>
          <a:xfrm>
            <a:off x="6695728" y="249289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x</a:t>
            </a:r>
            <a:endParaRPr lang="zh-CN" altLang="en-US" sz="2000" b="1" dirty="0">
              <a:solidFill>
                <a:srgbClr val="0000FF"/>
              </a:solidFill>
            </a:endParaRPr>
          </a:p>
        </p:txBody>
      </p:sp>
    </p:spTree>
    <p:extLst>
      <p:ext uri="{BB962C8B-B14F-4D97-AF65-F5344CB8AC3E}">
        <p14:creationId xmlns:p14="http://schemas.microsoft.com/office/powerpoint/2010/main" val="34496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539750" y="260649"/>
            <a:ext cx="8281988" cy="648072"/>
          </a:xfrm>
        </p:spPr>
        <p:txBody>
          <a:bodyPr/>
          <a:lstStyle/>
          <a:p>
            <a:r>
              <a:rPr lang="en-US" altLang="zh-CN" b="1" dirty="0">
                <a:solidFill>
                  <a:srgbClr val="0000FF"/>
                </a:solidFill>
              </a:rPr>
              <a:t>3.3.3  </a:t>
            </a:r>
            <a:r>
              <a:rPr lang="zh-CN" altLang="en-US" b="1" dirty="0">
                <a:solidFill>
                  <a:srgbClr val="0000FF"/>
                </a:solidFill>
              </a:rPr>
              <a:t>多路分支的实现</a:t>
            </a:r>
            <a:endParaRPr lang="zh-CN" altLang="en-US" b="1" dirty="0">
              <a:solidFill>
                <a:srgbClr val="FF0000"/>
              </a:solidFill>
            </a:endParaRP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cf319</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矩形 6"/>
          <p:cNvSpPr/>
          <p:nvPr/>
        </p:nvSpPr>
        <p:spPr>
          <a:xfrm>
            <a:off x="647700" y="1772816"/>
            <a:ext cx="8388796" cy="4426853"/>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LN2cf319:                            ; default:</a:t>
            </a:r>
          </a:p>
          <a:p>
            <a:pPr>
              <a:lnSpc>
                <a:spcPts val="2600"/>
              </a:lnSpc>
            </a:pPr>
            <a:r>
              <a:rPr lang="en-US" altLang="zh-CN" sz="2000" b="1" dirty="0">
                <a:effectLst>
                  <a:outerShdw blurRad="38100" dist="38100" dir="2700000" algn="tl">
                    <a:srgbClr val="000000">
                      <a:alpha val="43137"/>
                    </a:srgbClr>
                  </a:outerShdw>
                </a:effectLst>
                <a:latin typeface="+mn-ea"/>
                <a:ea typeface="+mn-ea"/>
              </a:rPr>
              <a:t>                                     ; y = x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 }</a:t>
            </a:r>
          </a:p>
          <a:p>
            <a:pPr>
              <a:lnSpc>
                <a:spcPts val="2600"/>
              </a:lnSpc>
            </a:pPr>
            <a:r>
              <a:rPr lang="en-US" altLang="zh-CN" sz="2000" b="1" dirty="0">
                <a:effectLst>
                  <a:outerShdw blurRad="38100" dist="38100" dir="2700000" algn="tl">
                    <a:srgbClr val="000000">
                      <a:alpha val="43137"/>
                    </a:srgbClr>
                  </a:outerShdw>
                </a:effectLst>
                <a:latin typeface="+mn-ea"/>
                <a:ea typeface="+mn-ea"/>
              </a:rPr>
              <a:t>LN7cf319:                            ; if ( y &gt; 1000 )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1000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jle</a:t>
            </a:r>
            <a:r>
              <a:rPr lang="en-US" altLang="zh-CN" sz="2000" b="1" dirty="0">
                <a:effectLst>
                  <a:outerShdw blurRad="38100" dist="38100" dir="2700000" algn="tl">
                    <a:srgbClr val="000000">
                      <a:alpha val="43137"/>
                    </a:srgbClr>
                  </a:outerShdw>
                </a:effectLst>
                <a:latin typeface="+mn-ea"/>
                <a:ea typeface="+mn-ea"/>
              </a:rPr>
              <a:t>   SHORT  LN1cf319</a:t>
            </a:r>
          </a:p>
          <a:p>
            <a:pPr>
              <a:lnSpc>
                <a:spcPts val="2600"/>
              </a:lnSpc>
            </a:pPr>
            <a:r>
              <a:rPr lang="en-US" altLang="zh-CN" sz="2000" b="1" dirty="0">
                <a:effectLst>
                  <a:outerShdw blurRad="38100" dist="38100" dir="2700000" algn="tl">
                    <a:srgbClr val="000000">
                      <a:alpha val="43137"/>
                    </a:srgbClr>
                  </a:outerShdw>
                </a:effectLst>
                <a:latin typeface="+mn-ea"/>
                <a:ea typeface="+mn-ea"/>
              </a:rPr>
              <a:t>                                     ; y = 1000;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1000</a:t>
            </a:r>
          </a:p>
          <a:p>
            <a:pPr>
              <a:lnSpc>
                <a:spcPts val="2600"/>
              </a:lnSpc>
            </a:pPr>
            <a:r>
              <a:rPr lang="en-US" altLang="zh-CN" sz="2000" b="1" dirty="0">
                <a:effectLst>
                  <a:outerShdw blurRad="38100" dist="38100" dir="2700000" algn="tl">
                    <a:srgbClr val="000000">
                      <a:alpha val="43137"/>
                    </a:srgbClr>
                  </a:outerShdw>
                </a:effectLst>
                <a:latin typeface="+mn-ea"/>
                <a:ea typeface="+mn-ea"/>
              </a:rPr>
              <a:t>LN1cf319:                            ; return  y;</a:t>
            </a:r>
          </a:p>
          <a:p>
            <a:pPr>
              <a:lnSpc>
                <a:spcPts val="2600"/>
              </a:lnSpc>
            </a:pPr>
            <a:r>
              <a:rPr lang="en-US" altLang="zh-CN" sz="2000" b="1" dirty="0">
                <a:effectLst>
                  <a:outerShdw blurRad="38100" dist="38100" dir="2700000" algn="tl">
                    <a:srgbClr val="000000">
                      <a:alpha val="43137"/>
                    </a:srgbClr>
                  </a:outerShdw>
                </a:effectLst>
                <a:latin typeface="+mn-ea"/>
                <a:ea typeface="+mn-ea"/>
              </a:rPr>
              <a:t>    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ret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p>
        </p:txBody>
      </p:sp>
      <p:sp>
        <p:nvSpPr>
          <p:cNvPr id="8" name="圆角矩形标注 7"/>
          <p:cNvSpPr/>
          <p:nvPr/>
        </p:nvSpPr>
        <p:spPr>
          <a:xfrm>
            <a:off x="1619672" y="5896979"/>
            <a:ext cx="2304256" cy="605380"/>
          </a:xfrm>
          <a:prstGeom prst="wedgeRoundRectCallout">
            <a:avLst>
              <a:gd name="adj1" fmla="val -40150"/>
              <a:gd name="adj2" fmla="val -7118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effectLst>
                  <a:outerShdw blurRad="38100" dist="38100" dir="2700000" algn="tl">
                    <a:srgbClr val="000000">
                      <a:alpha val="43137"/>
                    </a:srgbClr>
                  </a:outerShdw>
                </a:effectLst>
              </a:rPr>
              <a:t>结束返回</a:t>
            </a:r>
            <a:endParaRPr lang="zh-CN" altLang="en-US" dirty="0">
              <a:solidFill>
                <a:srgbClr val="0000FF"/>
              </a:solidFill>
            </a:endParaRPr>
          </a:p>
        </p:txBody>
      </p:sp>
    </p:spTree>
    <p:extLst>
      <p:ext uri="{BB962C8B-B14F-4D97-AF65-F5344CB8AC3E}">
        <p14:creationId xmlns:p14="http://schemas.microsoft.com/office/powerpoint/2010/main" val="69636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cf315</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2910423"/>
            <a:ext cx="8532812" cy="2246769"/>
          </a:xfrm>
          <a:prstGeom prst="rect">
            <a:avLst/>
          </a:prstGeom>
        </p:spPr>
        <p:txBody>
          <a:bodyPr wrap="square">
            <a:spAutoFit/>
          </a:bodyPr>
          <a:lstStyle/>
          <a:p>
            <a:pPr>
              <a:lnSpc>
                <a:spcPts val="2800"/>
              </a:lnSpc>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cf315(</a:t>
            </a:r>
            <a:r>
              <a:rPr lang="en-US" altLang="zh-CN" sz="2000" b="1" dirty="0" err="1">
                <a:solidFill>
                  <a:srgbClr val="0000FF"/>
                </a:solidFill>
                <a:effectLst>
                  <a:outerShdw blurRad="38100" dist="38100" dir="2700000" algn="tl">
                    <a:srgbClr val="000000">
                      <a:alpha val="43137"/>
                    </a:srgbClr>
                  </a:outerShdw>
                </a:effectLst>
                <a:latin typeface="+mn-ea"/>
                <a:ea typeface="+mn-ea"/>
              </a:rPr>
              <a:t>int</a:t>
            </a:r>
            <a:r>
              <a:rPr lang="en-US" altLang="zh-CN" sz="2000" b="1" dirty="0">
                <a:solidFill>
                  <a:srgbClr val="0000FF"/>
                </a:solidFill>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a:effectLst>
                  <a:outerShdw blurRad="38100" dist="38100" dir="2700000" algn="tl">
                    <a:srgbClr val="000000">
                      <a:alpha val="43137"/>
                    </a:srgbClr>
                  </a:outerShdw>
                </a:effectLst>
                <a:latin typeface="+mn-ea"/>
                <a:ea typeface="+mn-ea"/>
              </a:rPr>
              <a:t>    if (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&gt;= 'A' &amp;&amp;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&lt;= 'Z' )</a:t>
            </a:r>
          </a:p>
          <a:p>
            <a:pPr>
              <a:lnSpc>
                <a:spcPts val="28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 0x20;</a:t>
            </a:r>
          </a:p>
          <a:p>
            <a:pPr>
              <a:lnSpc>
                <a:spcPts val="2800"/>
              </a:lnSpc>
            </a:pPr>
            <a:r>
              <a:rPr lang="en-US" altLang="zh-CN" sz="2000" b="1" dirty="0">
                <a:effectLst>
                  <a:outerShdw blurRad="38100" dist="38100" dir="2700000" algn="tl">
                    <a:srgbClr val="000000">
                      <a:alpha val="43137"/>
                    </a:srgbClr>
                  </a:outerShdw>
                </a:effectLst>
                <a:latin typeface="+mn-ea"/>
                <a:ea typeface="+mn-ea"/>
              </a:rPr>
              <a:t>    return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3347864" y="4509120"/>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大小写字母的</a:t>
            </a:r>
            <a:r>
              <a:rPr lang="en-US" altLang="zh-CN" b="1" dirty="0">
                <a:solidFill>
                  <a:schemeClr val="tx1"/>
                </a:solidFill>
                <a:latin typeface="+mn-ea"/>
              </a:rPr>
              <a:t>ASCII</a:t>
            </a:r>
            <a:r>
              <a:rPr lang="zh-CN" altLang="en-US" b="1" dirty="0">
                <a:solidFill>
                  <a:schemeClr val="tx1"/>
                </a:solidFill>
                <a:latin typeface="+mn-ea"/>
              </a:rPr>
              <a:t>码</a:t>
            </a:r>
            <a:endParaRPr lang="en-US" altLang="zh-CN" b="1" dirty="0">
              <a:solidFill>
                <a:schemeClr val="tx1"/>
              </a:solidFill>
              <a:latin typeface="+mn-ea"/>
            </a:endParaRPr>
          </a:p>
          <a:p>
            <a:r>
              <a:rPr lang="zh-CN" altLang="en-US" b="1" dirty="0">
                <a:solidFill>
                  <a:schemeClr val="tx1"/>
                </a:solidFill>
                <a:latin typeface="+mn-ea"/>
              </a:rPr>
              <a:t>相差</a:t>
            </a:r>
            <a:r>
              <a:rPr lang="en-US" altLang="zh-CN" b="1" dirty="0">
                <a:solidFill>
                  <a:schemeClr val="tx1"/>
                </a:solidFill>
                <a:latin typeface="+mn-ea"/>
              </a:rPr>
              <a:t>20H</a:t>
            </a:r>
            <a:endParaRPr lang="zh-CN" altLang="en-US" sz="1600" dirty="0">
              <a:solidFill>
                <a:schemeClr val="tx1"/>
              </a:solidFill>
              <a:latin typeface="+mn-ea"/>
            </a:endParaRPr>
          </a:p>
        </p:txBody>
      </p:sp>
      <p:sp>
        <p:nvSpPr>
          <p:cNvPr id="10" name="圆角矩形标注 9"/>
          <p:cNvSpPr/>
          <p:nvPr/>
        </p:nvSpPr>
        <p:spPr>
          <a:xfrm>
            <a:off x="611188" y="1844824"/>
            <a:ext cx="3693808" cy="798859"/>
          </a:xfrm>
          <a:prstGeom prst="wedgeRoundRectCallout">
            <a:avLst>
              <a:gd name="adj1" fmla="val -6062"/>
              <a:gd name="adj2" fmla="val 69671"/>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latin typeface="+mn-ea"/>
              </a:rPr>
              <a:t>字符小写化：</a:t>
            </a:r>
            <a:endParaRPr lang="en-US" altLang="zh-CN" b="1" dirty="0">
              <a:solidFill>
                <a:srgbClr val="0000FF"/>
              </a:solidFill>
              <a:latin typeface="+mn-ea"/>
            </a:endParaRPr>
          </a:p>
          <a:p>
            <a:r>
              <a:rPr lang="zh-CN" altLang="en-US" b="1" dirty="0">
                <a:solidFill>
                  <a:srgbClr val="0000FF"/>
                </a:solidFill>
                <a:latin typeface="+mn-ea"/>
              </a:rPr>
              <a:t>如为大写字母，则转成小写字母</a:t>
            </a:r>
            <a:endParaRPr lang="zh-CN" altLang="en-US" sz="1600" dirty="0">
              <a:latin typeface="+mn-ea"/>
            </a:endParaRPr>
          </a:p>
        </p:txBody>
      </p:sp>
      <p:sp>
        <p:nvSpPr>
          <p:cNvPr id="9" name="圆角矩形标注 8"/>
          <p:cNvSpPr/>
          <p:nvPr/>
        </p:nvSpPr>
        <p:spPr>
          <a:xfrm>
            <a:off x="3346520" y="2928489"/>
            <a:ext cx="1404156" cy="576064"/>
          </a:xfrm>
          <a:prstGeom prst="wedgeRoundRectCallout">
            <a:avLst>
              <a:gd name="adj1" fmla="val -58297"/>
              <a:gd name="adj2" fmla="val 103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整型</a:t>
            </a:r>
            <a:endParaRPr lang="zh-CN" altLang="en-US" sz="1600" dirty="0">
              <a:solidFill>
                <a:schemeClr val="tx1"/>
              </a:solidFill>
              <a:latin typeface="+mn-ea"/>
            </a:endParaRPr>
          </a:p>
        </p:txBody>
      </p:sp>
    </p:spTree>
    <p:extLst>
      <p:ext uri="{BB962C8B-B14F-4D97-AF65-F5344CB8AC3E}">
        <p14:creationId xmlns:p14="http://schemas.microsoft.com/office/powerpoint/2010/main" val="54367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cf315</a:t>
            </a: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97464"/>
            <a:ext cx="8532812" cy="5093702"/>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if (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&gt;='A' &amp;&amp;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&lt;='Z'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65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jl</a:t>
            </a:r>
            <a:r>
              <a:rPr lang="en-US" altLang="zh-CN" sz="2000" b="1" dirty="0">
                <a:solidFill>
                  <a:srgbClr val="FF0000"/>
                </a:solidFill>
                <a:effectLst>
                  <a:outerShdw blurRad="38100" dist="38100" dir="2700000" algn="tl">
                    <a:srgbClr val="000000">
                      <a:alpha val="43137"/>
                    </a:srgbClr>
                  </a:outerShdw>
                </a:effectLst>
                <a:latin typeface="+mn-ea"/>
                <a:ea typeface="+mn-ea"/>
              </a:rPr>
              <a:t>     SHORT  LN1cf315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小于，则跳转</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90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jg</a:t>
            </a:r>
            <a:r>
              <a:rPr lang="en-US" altLang="zh-CN" sz="2000" b="1" dirty="0">
                <a:solidFill>
                  <a:srgbClr val="FF0000"/>
                </a:solidFill>
                <a:effectLst>
                  <a:outerShdw blurRad="38100" dist="38100" dir="2700000" algn="tl">
                    <a:srgbClr val="000000">
                      <a:alpha val="43137"/>
                    </a:srgbClr>
                  </a:outerShdw>
                </a:effectLst>
                <a:latin typeface="+mn-ea"/>
                <a:ea typeface="+mn-ea"/>
              </a:rPr>
              <a:t>    SHORT  LN1cf315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大于，则跳转</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 += 0x20;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add   </a:t>
            </a:r>
            <a:r>
              <a:rPr lang="en-US" altLang="zh-CN" sz="2000" b="1" dirty="0" err="1">
                <a:solidFill>
                  <a:srgbClr val="0000FF"/>
                </a:solidFill>
                <a:effectLst>
                  <a:outerShdw blurRad="38100" dist="38100" dir="2700000" algn="tl">
                    <a:srgbClr val="000000">
                      <a:alpha val="43137"/>
                    </a:srgbClr>
                  </a:outerShdw>
                </a:effectLst>
                <a:latin typeface="+mn-ea"/>
                <a:ea typeface="+mn-ea"/>
              </a:rPr>
              <a:t>eax</a:t>
            </a:r>
            <a:r>
              <a:rPr lang="en-US" altLang="zh-CN" sz="2000" b="1" dirty="0">
                <a:solidFill>
                  <a:srgbClr val="0000FF"/>
                </a:solidFill>
                <a:effectLst>
                  <a:outerShdw blurRad="38100" dist="38100" dir="2700000" algn="tl">
                    <a:srgbClr val="000000">
                      <a:alpha val="43137"/>
                    </a:srgbClr>
                  </a:outerShdw>
                </a:effectLst>
                <a:latin typeface="+mn-ea"/>
                <a:ea typeface="+mn-ea"/>
              </a:rPr>
              <a:t>, 32</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LN1cf315:                          ; </a:t>
            </a:r>
            <a:r>
              <a:rPr lang="en-US" altLang="zh-CN" sz="2000" b="1" dirty="0">
                <a:solidFill>
                  <a:srgbClr val="0000FF"/>
                </a:solidFill>
                <a:effectLst>
                  <a:outerShdw blurRad="38100" dist="38100" dir="2700000" algn="tl">
                    <a:srgbClr val="000000">
                      <a:alpha val="43137"/>
                    </a:srgbClr>
                  </a:outerShdw>
                </a:effectLst>
                <a:latin typeface="+mn-ea"/>
                <a:ea typeface="+mn-ea"/>
              </a:rPr>
              <a:t>return  </a:t>
            </a:r>
            <a:r>
              <a:rPr lang="en-US" altLang="zh-CN" sz="2000" b="1" dirty="0" err="1">
                <a:solidFill>
                  <a:srgbClr val="0000FF"/>
                </a:solidFill>
                <a:effectLst>
                  <a:outerShdw blurRad="38100" dist="38100" dir="2700000" algn="tl">
                    <a:srgbClr val="000000">
                      <a:alpha val="43137"/>
                    </a:srgbClr>
                  </a:outerShdw>
                </a:effectLst>
                <a:latin typeface="+mn-ea"/>
                <a:ea typeface="+mn-ea"/>
              </a:rPr>
              <a:t>ch</a:t>
            </a:r>
            <a:r>
              <a:rPr lang="en-US" altLang="zh-CN" sz="2000" b="1" dirty="0">
                <a:solidFill>
                  <a:srgbClr val="0000FF"/>
                </a:solidFill>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a:t>
            </a:r>
            <a:r>
              <a:rPr lang="en-US" altLang="zh-CN" sz="2000" b="1" dirty="0">
                <a:solidFill>
                  <a:srgbClr val="0000FF"/>
                </a:solidFill>
                <a:effectLst>
                  <a:outerShdw blurRad="38100" dist="38100" dir="2700000" algn="tl">
                    <a:srgbClr val="000000">
                      <a:alpha val="43137"/>
                    </a:srgbClr>
                  </a:outerShdw>
                </a:effectLst>
                <a:latin typeface="+mn-ea"/>
                <a:ea typeface="+mn-ea"/>
              </a:rPr>
              <a:t>[ebp+8]   </a:t>
            </a:r>
            <a:r>
              <a:rPr lang="en-US" altLang="zh-CN" sz="2000" b="1" dirty="0">
                <a:effectLst>
                  <a:outerShdw blurRad="38100" dist="38100" dir="2700000" algn="tl">
                    <a:srgbClr val="000000">
                      <a:alpha val="43137"/>
                    </a:srgbClr>
                  </a:outerShdw>
                </a:effectLst>
                <a:latin typeface="+mn-ea"/>
                <a:ea typeface="+mn-ea"/>
              </a:rPr>
              <a:t>;</a:t>
            </a:r>
            <a:r>
              <a:rPr lang="zh-CN" altLang="en-US" sz="2000" b="1" dirty="0">
                <a:effectLst>
                  <a:outerShdw blurRad="38100" dist="38100" dir="2700000" algn="tl">
                    <a:srgbClr val="000000">
                      <a:alpha val="43137"/>
                    </a:srgbClr>
                  </a:outerShdw>
                </a:effectLst>
                <a:latin typeface="+mn-ea"/>
                <a:ea typeface="+mn-ea"/>
              </a:rPr>
              <a:t>返回值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ret                            ;</a:t>
            </a:r>
            <a:r>
              <a:rPr lang="zh-CN" altLang="en-US" sz="2000" b="1" dirty="0">
                <a:effectLst>
                  <a:outerShdw blurRad="38100" dist="38100" dir="2700000" algn="tl">
                    <a:srgbClr val="000000">
                      <a:alpha val="43137"/>
                    </a:srgbClr>
                  </a:outerShdw>
                </a:effectLst>
                <a:latin typeface="+mn-ea"/>
                <a:ea typeface="+mn-ea"/>
              </a:rPr>
              <a:t>返回</a:t>
            </a:r>
            <a:endParaRPr lang="en-US" altLang="zh-CN" sz="2000" b="1" dirty="0">
              <a:effectLst>
                <a:outerShdw blurRad="38100" dist="38100" dir="2700000" algn="tl">
                  <a:srgbClr val="000000">
                    <a:alpha val="43137"/>
                  </a:srgbClr>
                </a:outerShdw>
              </a:effectLst>
              <a:latin typeface="+mn-ea"/>
              <a:ea typeface="+mn-ea"/>
            </a:endParaRPr>
          </a:p>
        </p:txBody>
      </p:sp>
      <p:sp>
        <p:nvSpPr>
          <p:cNvPr id="9" name="矩形标注 8"/>
          <p:cNvSpPr/>
          <p:nvPr/>
        </p:nvSpPr>
        <p:spPr>
          <a:xfrm>
            <a:off x="3707904" y="1171114"/>
            <a:ext cx="2376264" cy="817725"/>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a:solidFill>
                  <a:srgbClr val="FF0000"/>
                </a:solidFill>
                <a:effectLst>
                  <a:outerShdw blurRad="38100" dist="38100" dir="2700000" algn="tl">
                    <a:srgbClr val="000000">
                      <a:alpha val="43137"/>
                    </a:srgbClr>
                  </a:outerShdw>
                </a:effectLst>
              </a:rPr>
              <a:t>不采用编译优化，</a:t>
            </a:r>
            <a:endParaRPr lang="en-US" altLang="zh-CN" sz="2000" b="1" dirty="0">
              <a:solidFill>
                <a:srgbClr val="FF0000"/>
              </a:solidFill>
              <a:effectLst>
                <a:outerShdw blurRad="38100" dist="38100" dir="2700000" algn="tl">
                  <a:srgbClr val="000000">
                    <a:alpha val="43137"/>
                  </a:srgbClr>
                </a:outerShdw>
              </a:effectLst>
            </a:endParaRPr>
          </a:p>
          <a:p>
            <a:pPr>
              <a:lnSpc>
                <a:spcPts val="2800"/>
              </a:lnSpc>
            </a:pPr>
            <a:r>
              <a:rPr lang="zh-CN" altLang="en-US" sz="2000" b="1" dirty="0">
                <a:solidFill>
                  <a:srgbClr val="0000FF"/>
                </a:solidFill>
                <a:effectLst>
                  <a:outerShdw blurRad="38100" dist="38100" dir="2700000" algn="tl">
                    <a:srgbClr val="000000">
                      <a:alpha val="43137"/>
                    </a:srgbClr>
                  </a:outerShdw>
                </a:effectLst>
              </a:rPr>
              <a:t>目标代码</a:t>
            </a:r>
            <a:endParaRPr lang="zh-CN" altLang="en-US" sz="2000" b="1" dirty="0">
              <a:solidFill>
                <a:srgbClr val="0000FF"/>
              </a:solidFill>
            </a:endParaRPr>
          </a:p>
        </p:txBody>
      </p:sp>
      <p:sp>
        <p:nvSpPr>
          <p:cNvPr id="7" name="矩形标注 6"/>
          <p:cNvSpPr/>
          <p:nvPr/>
        </p:nvSpPr>
        <p:spPr>
          <a:xfrm>
            <a:off x="5364088" y="4418956"/>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err="1">
                <a:solidFill>
                  <a:srgbClr val="0000FF"/>
                </a:solidFill>
                <a:effectLst>
                  <a:outerShdw blurRad="38100" dist="38100" dir="2700000" algn="tl">
                    <a:srgbClr val="000000">
                      <a:alpha val="43137"/>
                    </a:srgbClr>
                  </a:outerShdw>
                </a:effectLst>
              </a:rPr>
              <a:t>ch</a:t>
            </a:r>
            <a:r>
              <a:rPr lang="zh-CN" altLang="en-US" sz="2000" b="1" dirty="0">
                <a:solidFill>
                  <a:srgbClr val="0000FF"/>
                </a:solidFill>
                <a:effectLst>
                  <a:outerShdw blurRad="38100" dist="38100" dir="2700000" algn="tl">
                    <a:srgbClr val="000000">
                      <a:alpha val="43137"/>
                    </a:srgbClr>
                  </a:outerShdw>
                </a:effectLst>
              </a:rPr>
              <a:t>（整型）</a:t>
            </a:r>
            <a:endParaRPr lang="zh-CN" altLang="en-US" sz="2000" b="1" dirty="0">
              <a:solidFill>
                <a:srgbClr val="0000FF"/>
              </a:solidFill>
            </a:endParaRPr>
          </a:p>
        </p:txBody>
      </p:sp>
    </p:spTree>
    <p:extLst>
      <p:ext uri="{BB962C8B-B14F-4D97-AF65-F5344CB8AC3E}">
        <p14:creationId xmlns:p14="http://schemas.microsoft.com/office/powerpoint/2010/main" val="1397437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cf315</a:t>
            </a: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711836"/>
            <a:ext cx="8532812" cy="4093428"/>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;if (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&gt;='A' &amp;&amp;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&lt;='Z'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lea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[eax-65]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25</a:t>
            </a:r>
          </a:p>
          <a:p>
            <a:pPr>
              <a:lnSpc>
                <a:spcPts val="2600"/>
              </a:lnSpc>
            </a:pPr>
            <a:r>
              <a:rPr lang="en-US" altLang="zh-CN" sz="2000" b="1" dirty="0">
                <a:solidFill>
                  <a:srgbClr val="FF0000"/>
                </a:solidFill>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a:t>
            </a:r>
            <a:r>
              <a:rPr lang="en-US" altLang="zh-CN" sz="2000" b="1" dirty="0">
                <a:solidFill>
                  <a:srgbClr val="FF0000"/>
                </a:solidFill>
                <a:effectLst>
                  <a:outerShdw blurRad="38100" dist="38100" dir="2700000" algn="tl">
                    <a:srgbClr val="000000">
                      <a:alpha val="43137"/>
                    </a:srgbClr>
                  </a:outerShdw>
                </a:effectLst>
                <a:latin typeface="+mn-ea"/>
                <a:ea typeface="+mn-ea"/>
              </a:rPr>
              <a:t>    SHORT  LN1cf315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 += 0x20;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add   </a:t>
            </a:r>
            <a:r>
              <a:rPr lang="en-US" altLang="zh-CN" sz="2000" b="1" dirty="0" err="1">
                <a:solidFill>
                  <a:srgbClr val="0000FF"/>
                </a:solidFill>
                <a:effectLst>
                  <a:outerShdw blurRad="38100" dist="38100" dir="2700000" algn="tl">
                    <a:srgbClr val="000000">
                      <a:alpha val="43137"/>
                    </a:srgbClr>
                  </a:outerShdw>
                </a:effectLst>
                <a:latin typeface="+mn-ea"/>
                <a:ea typeface="+mn-ea"/>
              </a:rPr>
              <a:t>eax</a:t>
            </a:r>
            <a:r>
              <a:rPr lang="en-US" altLang="zh-CN" sz="2000" b="1" dirty="0">
                <a:solidFill>
                  <a:srgbClr val="0000FF"/>
                </a:solidFill>
                <a:effectLst>
                  <a:outerShdw blurRad="38100" dist="38100" dir="2700000" algn="tl">
                    <a:srgbClr val="000000">
                      <a:alpha val="43137"/>
                    </a:srgbClr>
                  </a:outerShdw>
                </a:effectLst>
                <a:latin typeface="+mn-ea"/>
                <a:ea typeface="+mn-ea"/>
              </a:rPr>
              <a:t>, 32</a:t>
            </a:r>
          </a:p>
          <a:p>
            <a:pPr>
              <a:lnSpc>
                <a:spcPts val="2600"/>
              </a:lnSpc>
            </a:pPr>
            <a:r>
              <a:rPr lang="en-US" altLang="zh-CN" sz="2000" b="1" dirty="0">
                <a:effectLst>
                  <a:outerShdw blurRad="38100" dist="38100" dir="2700000" algn="tl">
                    <a:srgbClr val="000000">
                      <a:alpha val="43137"/>
                    </a:srgbClr>
                  </a:outerShdw>
                </a:effectLst>
                <a:latin typeface="+mn-ea"/>
                <a:ea typeface="+mn-ea"/>
              </a:rPr>
              <a:t>LN1cf315:                          ;return  </a:t>
            </a:r>
            <a:r>
              <a:rPr lang="en-US" altLang="zh-CN" sz="2000" b="1" dirty="0" err="1">
                <a:effectLst>
                  <a:outerShdw blurRad="38100" dist="38100" dir="2700000" algn="tl">
                    <a:srgbClr val="000000">
                      <a:alpha val="43137"/>
                    </a:srgbClr>
                  </a:outerShdw>
                </a:effectLst>
                <a:latin typeface="+mn-ea"/>
                <a:ea typeface="+mn-ea"/>
              </a:rPr>
              <a:t>ch</a:t>
            </a:r>
            <a:r>
              <a:rPr lang="en-US" altLang="zh-CN" sz="2000" b="1" dirty="0">
                <a:effectLst>
                  <a:outerShdw blurRad="38100" dist="38100" dir="2700000" algn="tl">
                    <a:srgbClr val="000000">
                      <a:alpha val="43137"/>
                    </a:srgbClr>
                  </a:outerShdw>
                </a:effectLst>
                <a:latin typeface="+mn-ea"/>
                <a:ea typeface="+mn-ea"/>
              </a:rPr>
              <a:t>;</a:t>
            </a:r>
          </a:p>
          <a:p>
            <a:pPr>
              <a:lnSpc>
                <a:spcPts val="2600"/>
              </a:lnSpc>
            </a:pPr>
            <a:r>
              <a:rPr lang="en-US" altLang="zh-CN" sz="2000" b="1" dirty="0">
                <a:effectLst>
                  <a:outerShdw blurRad="38100" dist="38100" dir="2700000" algn="tl">
                    <a:srgbClr val="000000">
                      <a:alpha val="43137"/>
                    </a:srgbClr>
                  </a:outerShdw>
                </a:effectLst>
                <a:latin typeface="+mn-ea"/>
                <a:ea typeface="+mn-ea"/>
              </a:rPr>
              <a:t>    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ret</a:t>
            </a: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err="1">
                <a:solidFill>
                  <a:srgbClr val="0000FF"/>
                </a:solidFill>
                <a:effectLst>
                  <a:outerShdw blurRad="38100" dist="38100" dir="2700000" algn="tl">
                    <a:srgbClr val="000000">
                      <a:alpha val="43137"/>
                    </a:srgbClr>
                  </a:outerShdw>
                </a:effectLst>
              </a:rPr>
              <a:t>ch</a:t>
            </a:r>
            <a:endParaRPr lang="zh-CN" altLang="en-US" sz="2000" b="1" dirty="0">
              <a:solidFill>
                <a:srgbClr val="0000FF"/>
              </a:solidFill>
            </a:endParaRPr>
          </a:p>
        </p:txBody>
      </p:sp>
      <p:sp>
        <p:nvSpPr>
          <p:cNvPr id="10" name="圆角矩形标注 9"/>
          <p:cNvSpPr/>
          <p:nvPr/>
        </p:nvSpPr>
        <p:spPr>
          <a:xfrm>
            <a:off x="4716016" y="3738845"/>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FF0000"/>
                </a:solidFill>
                <a:effectLst>
                  <a:outerShdw blurRad="38100" dist="38100" dir="2700000" algn="tl">
                    <a:srgbClr val="000000">
                      <a:alpha val="43137"/>
                    </a:srgbClr>
                  </a:outerShdw>
                </a:effectLst>
                <a:latin typeface="+mn-ea"/>
              </a:rPr>
              <a:t>两次比较</a:t>
            </a:r>
            <a:endParaRPr lang="en-US" altLang="zh-CN" b="1" dirty="0">
              <a:solidFill>
                <a:srgbClr val="FF0000"/>
              </a:solidFill>
              <a:effectLst>
                <a:outerShdw blurRad="38100" dist="38100" dir="2700000" algn="tl">
                  <a:srgbClr val="000000">
                    <a:alpha val="43137"/>
                  </a:srgbClr>
                </a:outerShdw>
              </a:effectLst>
              <a:latin typeface="+mn-ea"/>
            </a:endParaRPr>
          </a:p>
          <a:p>
            <a:r>
              <a:rPr lang="zh-CN" altLang="en-US" b="1" dirty="0">
                <a:solidFill>
                  <a:srgbClr val="FF0000"/>
                </a:solidFill>
                <a:effectLst>
                  <a:outerShdw blurRad="38100" dist="38100" dir="2700000" algn="tl">
                    <a:srgbClr val="000000">
                      <a:alpha val="43137"/>
                    </a:srgbClr>
                  </a:outerShdw>
                </a:effectLst>
                <a:latin typeface="+mn-ea"/>
              </a:rPr>
              <a:t>转化为一次比较</a:t>
            </a:r>
            <a:endParaRPr lang="en-US" altLang="zh-CN" b="1" dirty="0">
              <a:solidFill>
                <a:srgbClr val="FF0000"/>
              </a:solidFill>
              <a:effectLst>
                <a:outerShdw blurRad="38100" dist="38100" dir="2700000" algn="tl">
                  <a:srgbClr val="000000">
                    <a:alpha val="43137"/>
                  </a:srgbClr>
                </a:outerShdw>
              </a:effectLst>
              <a:latin typeface="+mn-ea"/>
            </a:endParaRPr>
          </a:p>
        </p:txBody>
      </p:sp>
      <p:sp>
        <p:nvSpPr>
          <p:cNvPr id="11" name="矩形标注 10"/>
          <p:cNvSpPr/>
          <p:nvPr/>
        </p:nvSpPr>
        <p:spPr>
          <a:xfrm>
            <a:off x="3707904" y="1171114"/>
            <a:ext cx="2952328" cy="817726"/>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2800"/>
              </a:lnSpc>
            </a:pPr>
            <a:r>
              <a:rPr lang="zh-CN" altLang="en-US" sz="2000" b="1" dirty="0">
                <a:solidFill>
                  <a:srgbClr val="FF0000"/>
                </a:solidFill>
                <a:effectLst>
                  <a:outerShdw blurRad="38100" dist="38100" dir="2700000" algn="tl">
                    <a:srgbClr val="000000">
                      <a:alpha val="43137"/>
                    </a:srgbClr>
                  </a:outerShdw>
                </a:effectLst>
              </a:rPr>
              <a:t>编译优化：速度最大化</a:t>
            </a:r>
            <a:endParaRPr lang="en-US" altLang="zh-CN" sz="2000" b="1" dirty="0">
              <a:solidFill>
                <a:srgbClr val="FF0000"/>
              </a:solidFill>
              <a:effectLst>
                <a:outerShdw blurRad="38100" dist="38100" dir="2700000" algn="tl">
                  <a:srgbClr val="000000">
                    <a:alpha val="43137"/>
                  </a:srgbClr>
                </a:outerShdw>
              </a:effectLst>
            </a:endParaRPr>
          </a:p>
          <a:p>
            <a:pPr>
              <a:lnSpc>
                <a:spcPts val="2800"/>
              </a:lnSpc>
            </a:pPr>
            <a:r>
              <a:rPr lang="zh-CN" altLang="en-US" sz="2000" b="1" dirty="0">
                <a:solidFill>
                  <a:srgbClr val="0000FF"/>
                </a:solidFill>
                <a:effectLst>
                  <a:outerShdw blurRad="38100" dist="38100" dir="2700000" algn="tl">
                    <a:srgbClr val="000000">
                      <a:alpha val="43137"/>
                    </a:srgbClr>
                  </a:outerShdw>
                </a:effectLst>
              </a:rPr>
              <a:t>目标代码</a:t>
            </a:r>
            <a:endParaRPr lang="zh-CN" altLang="en-US" sz="2000" b="1" dirty="0">
              <a:solidFill>
                <a:srgbClr val="0000FF"/>
              </a:solidFill>
            </a:endParaRPr>
          </a:p>
        </p:txBody>
      </p:sp>
      <p:sp>
        <p:nvSpPr>
          <p:cNvPr id="9" name="矩形标注 8"/>
          <p:cNvSpPr/>
          <p:nvPr/>
        </p:nvSpPr>
        <p:spPr>
          <a:xfrm>
            <a:off x="2555776" y="4869160"/>
            <a:ext cx="1872208" cy="504056"/>
          </a:xfrm>
          <a:prstGeom prst="wedgeRectCallout">
            <a:avLst>
              <a:gd name="adj1" fmla="val -39207"/>
              <a:gd name="adj2" fmla="val -70612"/>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effectLst>
                  <a:outerShdw blurRad="38100" dist="38100" dir="2700000" algn="tl">
                    <a:srgbClr val="000000">
                      <a:alpha val="43137"/>
                    </a:srgbClr>
                  </a:outerShdw>
                </a:effectLst>
              </a:rPr>
              <a:t>大写转小写</a:t>
            </a:r>
            <a:endParaRPr lang="en-US" altLang="zh-CN" sz="2000" b="1" dirty="0">
              <a:solidFill>
                <a:srgbClr val="0000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199485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cf316</a:t>
            </a: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575692" y="2924944"/>
            <a:ext cx="7236668" cy="3323987"/>
          </a:xfrm>
          <a:prstGeom prst="rect">
            <a:avLst/>
          </a:prstGeom>
        </p:spPr>
        <p:txBody>
          <a:bodyPr wrap="square">
            <a:spAutoFit/>
          </a:bodyPr>
          <a:lstStyle/>
          <a:p>
            <a:pPr>
              <a:lnSpc>
                <a:spcPts val="2800"/>
              </a:lnSpc>
            </a:pP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cf316(</a:t>
            </a:r>
            <a:r>
              <a:rPr lang="en-US" altLang="zh-CN" sz="2000" b="1" dirty="0" err="1">
                <a:effectLst>
                  <a:outerShdw blurRad="38100" dist="38100" dir="2700000" algn="tl">
                    <a:srgbClr val="000000">
                      <a:alpha val="43137"/>
                    </a:srgbClr>
                  </a:outerShdw>
                </a:effectLst>
                <a:latin typeface="+mn-ea"/>
                <a:ea typeface="+mn-ea"/>
              </a:rPr>
              <a:t>int</a:t>
            </a:r>
            <a:r>
              <a:rPr lang="en-US" altLang="zh-CN" sz="2000" b="1" dirty="0">
                <a:effectLst>
                  <a:outerShdw blurRad="38100" dist="38100" dir="2700000" algn="tl">
                    <a:srgbClr val="000000">
                      <a:alpha val="43137"/>
                    </a:srgbClr>
                  </a:outerShdw>
                </a:effectLst>
                <a:latin typeface="+mn-ea"/>
                <a:ea typeface="+mn-ea"/>
              </a:rPr>
              <a:t>  m)   //</a:t>
            </a:r>
            <a:r>
              <a:rPr lang="zh-CN" altLang="en-US" sz="2000" b="1" dirty="0">
                <a:effectLst>
                  <a:outerShdw blurRad="38100" dist="38100" dir="2700000" algn="tl">
                    <a:srgbClr val="000000">
                      <a:alpha val="43137"/>
                    </a:srgbClr>
                  </a:outerShdw>
                </a:effectLst>
                <a:latin typeface="+mn-ea"/>
                <a:ea typeface="+mn-ea"/>
              </a:rPr>
              <a:t>入口参数为一位十六进制数</a:t>
            </a:r>
          </a:p>
          <a:p>
            <a:pPr>
              <a:lnSpc>
                <a:spcPts val="2800"/>
              </a:lnSpc>
            </a:pPr>
            <a:r>
              <a:rPr lang="en-US" altLang="zh-CN" sz="2000" b="1" dirty="0">
                <a:effectLst>
                  <a:outerShdw blurRad="38100" dist="38100" dir="2700000" algn="tl">
                    <a:srgbClr val="000000">
                      <a:alpha val="43137"/>
                    </a:srgbClr>
                  </a:outerShdw>
                </a:effectLst>
                <a:latin typeface="+mn-ea"/>
                <a:ea typeface="+mn-ea"/>
              </a:rPr>
              <a:t>{</a:t>
            </a:r>
          </a:p>
          <a:p>
            <a:pPr>
              <a:lnSpc>
                <a:spcPts val="2800"/>
              </a:lnSpc>
            </a:pPr>
            <a:r>
              <a:rPr lang="en-US" altLang="zh-CN" sz="2000" b="1" dirty="0">
                <a:effectLst>
                  <a:outerShdw blurRad="38100" dist="38100" dir="2700000" algn="tl">
                    <a:srgbClr val="000000">
                      <a:alpha val="43137"/>
                    </a:srgbClr>
                  </a:outerShdw>
                </a:effectLst>
                <a:latin typeface="+mn-ea"/>
                <a:ea typeface="+mn-ea"/>
              </a:rPr>
              <a:t>    m = m &amp; 0x0f;    //</a:t>
            </a:r>
            <a:r>
              <a:rPr lang="zh-CN" altLang="en-US" sz="2000" b="1" dirty="0">
                <a:effectLst>
                  <a:outerShdw blurRad="38100" dist="38100" dir="2700000" algn="tl">
                    <a:srgbClr val="000000">
                      <a:alpha val="43137"/>
                    </a:srgbClr>
                  </a:outerShdw>
                </a:effectLst>
                <a:latin typeface="+mn-ea"/>
                <a:ea typeface="+mn-ea"/>
              </a:rPr>
              <a:t>确保一位十六进制数（在</a:t>
            </a:r>
            <a:r>
              <a:rPr lang="en-US" altLang="zh-CN" sz="2000" b="1" dirty="0">
                <a:effectLst>
                  <a:outerShdw blurRad="38100" dist="38100" dir="2700000" algn="tl">
                    <a:srgbClr val="000000">
                      <a:alpha val="43137"/>
                    </a:srgbClr>
                  </a:outerShdw>
                </a:effectLst>
                <a:latin typeface="+mn-ea"/>
                <a:ea typeface="+mn-ea"/>
              </a:rPr>
              <a:t>0-15</a:t>
            </a:r>
            <a:r>
              <a:rPr lang="zh-CN" altLang="en-US" sz="2000" b="1" dirty="0">
                <a:effectLst>
                  <a:outerShdw blurRad="38100" dist="38100" dir="2700000" algn="tl">
                    <a:srgbClr val="000000">
                      <a:alpha val="43137"/>
                    </a:srgbClr>
                  </a:outerShdw>
                </a:effectLst>
                <a:latin typeface="+mn-ea"/>
                <a:ea typeface="+mn-ea"/>
              </a:rPr>
              <a:t>之间）</a:t>
            </a:r>
          </a:p>
          <a:p>
            <a:pPr>
              <a:lnSpc>
                <a:spcPts val="28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if ( m &lt; 10 ) </a:t>
            </a:r>
          </a:p>
          <a:p>
            <a:pPr>
              <a:lnSpc>
                <a:spcPts val="2800"/>
              </a:lnSpc>
            </a:pPr>
            <a:r>
              <a:rPr lang="en-US" altLang="zh-CN" sz="2000" b="1" dirty="0">
                <a:effectLst>
                  <a:outerShdw blurRad="38100" dist="38100" dir="2700000" algn="tl">
                    <a:srgbClr val="000000">
                      <a:alpha val="43137"/>
                    </a:srgbClr>
                  </a:outerShdw>
                </a:effectLst>
                <a:latin typeface="+mn-ea"/>
                <a:ea typeface="+mn-ea"/>
              </a:rPr>
              <a:t>        m += 0x30;   //</a:t>
            </a:r>
            <a:r>
              <a:rPr lang="zh-CN" altLang="en-US" sz="2000" b="1" dirty="0">
                <a:effectLst>
                  <a:outerShdw blurRad="38100" dist="38100" dir="2700000" algn="tl">
                    <a:srgbClr val="000000">
                      <a:alpha val="43137"/>
                    </a:srgbClr>
                  </a:outerShdw>
                </a:effectLst>
                <a:latin typeface="+mn-ea"/>
                <a:ea typeface="+mn-ea"/>
              </a:rPr>
              <a:t>数字符</a:t>
            </a:r>
            <a:r>
              <a:rPr lang="en-US" altLang="zh-CN" sz="2000" b="1" dirty="0">
                <a:effectLst>
                  <a:outerShdw blurRad="38100" dist="38100" dir="2700000" algn="tl">
                    <a:srgbClr val="000000">
                      <a:alpha val="43137"/>
                    </a:srgbClr>
                  </a:outerShdw>
                </a:effectLst>
                <a:latin typeface="+mn-ea"/>
                <a:ea typeface="+mn-ea"/>
              </a:rPr>
              <a:t>0-9</a:t>
            </a:r>
          </a:p>
          <a:p>
            <a:pPr>
              <a:lnSpc>
                <a:spcPts val="2800"/>
              </a:lnSpc>
            </a:pPr>
            <a:r>
              <a:rPr lang="en-US" altLang="zh-CN" sz="2000" b="1" dirty="0">
                <a:effectLst>
                  <a:outerShdw blurRad="38100" dist="38100" dir="2700000" algn="tl">
                    <a:srgbClr val="000000">
                      <a:alpha val="43137"/>
                    </a:srgbClr>
                  </a:outerShdw>
                </a:effectLst>
                <a:latin typeface="+mn-ea"/>
                <a:ea typeface="+mn-ea"/>
              </a:rPr>
              <a:t>    else</a:t>
            </a:r>
          </a:p>
          <a:p>
            <a:pPr>
              <a:lnSpc>
                <a:spcPts val="2800"/>
              </a:lnSpc>
            </a:pPr>
            <a:r>
              <a:rPr lang="en-US" altLang="zh-CN" sz="2000" b="1" dirty="0">
                <a:effectLst>
                  <a:outerShdw blurRad="38100" dist="38100" dir="2700000" algn="tl">
                    <a:srgbClr val="000000">
                      <a:alpha val="43137"/>
                    </a:srgbClr>
                  </a:outerShdw>
                </a:effectLst>
                <a:latin typeface="+mn-ea"/>
                <a:ea typeface="+mn-ea"/>
              </a:rPr>
              <a:t>        m += 0x37;   //</a:t>
            </a:r>
            <a:r>
              <a:rPr lang="zh-CN" altLang="en-US" sz="2000" b="1" dirty="0">
                <a:effectLst>
                  <a:outerShdw blurRad="38100" dist="38100" dir="2700000" algn="tl">
                    <a:srgbClr val="000000">
                      <a:alpha val="43137"/>
                    </a:srgbClr>
                  </a:outerShdw>
                </a:effectLst>
                <a:latin typeface="+mn-ea"/>
                <a:ea typeface="+mn-ea"/>
              </a:rPr>
              <a:t>字母</a:t>
            </a:r>
            <a:r>
              <a:rPr lang="en-US" altLang="zh-CN" sz="2000" b="1" dirty="0">
                <a:effectLst>
                  <a:outerShdw blurRad="38100" dist="38100" dir="2700000" algn="tl">
                    <a:srgbClr val="000000">
                      <a:alpha val="43137"/>
                    </a:srgbClr>
                  </a:outerShdw>
                </a:effectLst>
                <a:latin typeface="+mn-ea"/>
                <a:ea typeface="+mn-ea"/>
              </a:rPr>
              <a:t>A-F</a:t>
            </a:r>
          </a:p>
          <a:p>
            <a:pPr>
              <a:lnSpc>
                <a:spcPts val="2800"/>
              </a:lnSpc>
            </a:pPr>
            <a:r>
              <a:rPr lang="en-US" altLang="zh-CN" sz="2000" b="1" dirty="0">
                <a:effectLst>
                  <a:outerShdw blurRad="38100" dist="38100" dir="2700000" algn="tl">
                    <a:srgbClr val="000000">
                      <a:alpha val="43137"/>
                    </a:srgbClr>
                  </a:outerShdw>
                </a:effectLst>
                <a:latin typeface="+mn-ea"/>
                <a:ea typeface="+mn-ea"/>
              </a:rPr>
              <a:t>    return  m;</a:t>
            </a:r>
          </a:p>
          <a:p>
            <a:pPr>
              <a:lnSpc>
                <a:spcPts val="2800"/>
              </a:lnSpc>
            </a:pPr>
            <a:r>
              <a:rPr lang="en-US" altLang="zh-CN" sz="2000" b="1" dirty="0">
                <a:effectLst>
                  <a:outerShdw blurRad="38100" dist="38100" dir="2700000" algn="tl">
                    <a:srgbClr val="000000">
                      <a:alpha val="43137"/>
                    </a:srgbClr>
                  </a:outerShdw>
                </a:effectLst>
                <a:latin typeface="+mn-ea"/>
                <a:ea typeface="+mn-ea"/>
              </a:rPr>
              <a:t>}</a:t>
            </a:r>
          </a:p>
        </p:txBody>
      </p:sp>
      <p:sp>
        <p:nvSpPr>
          <p:cNvPr id="7" name="圆角矩形标注 6"/>
          <p:cNvSpPr/>
          <p:nvPr/>
        </p:nvSpPr>
        <p:spPr>
          <a:xfrm>
            <a:off x="3923928" y="1102769"/>
            <a:ext cx="4248472" cy="648072"/>
          </a:xfrm>
          <a:prstGeom prst="wedgeRoundRectCallout">
            <a:avLst>
              <a:gd name="adj1" fmla="val -30429"/>
              <a:gd name="adj2" fmla="val 69034"/>
              <a:gd name="adj3" fmla="val 16667"/>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rgbClr val="0000FF"/>
                </a:solidFill>
                <a:latin typeface="+mn-ea"/>
              </a:rPr>
              <a:t>把一位十六进制数转换为对应</a:t>
            </a:r>
            <a:r>
              <a:rPr lang="en-US" altLang="zh-CN" b="1" dirty="0">
                <a:solidFill>
                  <a:srgbClr val="0000FF"/>
                </a:solidFill>
                <a:latin typeface="+mn-ea"/>
              </a:rPr>
              <a:t>ASCII</a:t>
            </a:r>
            <a:r>
              <a:rPr lang="zh-CN" altLang="en-US" b="1" dirty="0">
                <a:solidFill>
                  <a:srgbClr val="0000FF"/>
                </a:solidFill>
                <a:latin typeface="+mn-ea"/>
              </a:rPr>
              <a:t>码</a:t>
            </a:r>
            <a:endParaRPr lang="zh-CN" altLang="en-US" sz="1600" dirty="0">
              <a:latin typeface="+mn-ea"/>
            </a:endParaRPr>
          </a:p>
        </p:txBody>
      </p:sp>
      <p:sp>
        <p:nvSpPr>
          <p:cNvPr id="3" name="矩形 2"/>
          <p:cNvSpPr/>
          <p:nvPr/>
        </p:nvSpPr>
        <p:spPr>
          <a:xfrm>
            <a:off x="611187" y="1772816"/>
            <a:ext cx="6048673" cy="923330"/>
          </a:xfrm>
          <a:prstGeom prst="rect">
            <a:avLst/>
          </a:prstGeom>
        </p:spPr>
        <p:txBody>
          <a:bodyPr wrap="square">
            <a:spAutoFit/>
          </a:bodyPr>
          <a:lstStyle/>
          <a:p>
            <a:r>
              <a:rPr lang="en-US" altLang="zh-CN" b="1" dirty="0">
                <a:effectLst>
                  <a:outerShdw blurRad="38100" dist="38100" dir="2700000" algn="tl">
                    <a:srgbClr val="000000">
                      <a:alpha val="43137"/>
                    </a:srgbClr>
                  </a:outerShdw>
                </a:effectLst>
                <a:latin typeface="+mn-ea"/>
                <a:ea typeface="+mn-ea"/>
              </a:rPr>
              <a:t>     </a:t>
            </a:r>
            <a:r>
              <a:rPr lang="zh-CN" altLang="zh-CN" b="1" dirty="0">
                <a:effectLst>
                  <a:outerShdw blurRad="38100" dist="38100" dir="2700000" algn="tl">
                    <a:srgbClr val="000000">
                      <a:alpha val="43137"/>
                    </a:srgbClr>
                  </a:outerShdw>
                </a:effectLst>
                <a:latin typeface="+mn-ea"/>
                <a:ea typeface="+mn-ea"/>
              </a:rPr>
              <a:t>┏ </a:t>
            </a:r>
            <a:r>
              <a:rPr lang="en-US" altLang="zh-CN" b="1" dirty="0">
                <a:effectLst>
                  <a:outerShdw blurRad="38100" dist="38100" dir="2700000" algn="tl">
                    <a:srgbClr val="000000">
                      <a:alpha val="43137"/>
                    </a:srgbClr>
                  </a:outerShdw>
                </a:effectLst>
                <a:latin typeface="+mn-ea"/>
                <a:ea typeface="+mn-ea"/>
              </a:rPr>
              <a:t>x + 30H	     ( 0&lt;= x &lt;=9 )</a:t>
            </a:r>
            <a:endParaRPr lang="zh-CN" altLang="zh-CN" b="1" dirty="0">
              <a:effectLst>
                <a:outerShdw blurRad="38100" dist="38100" dir="2700000" algn="tl">
                  <a:srgbClr val="000000">
                    <a:alpha val="43137"/>
                  </a:srgbClr>
                </a:outerShdw>
              </a:effectLst>
              <a:latin typeface="+mn-ea"/>
              <a:ea typeface="+mn-ea"/>
            </a:endParaRPr>
          </a:p>
          <a:p>
            <a:r>
              <a:rPr lang="en-US" altLang="zh-CN" b="1" dirty="0">
                <a:effectLst>
                  <a:outerShdw blurRad="38100" dist="38100" dir="2700000" algn="tl">
                    <a:srgbClr val="000000">
                      <a:alpha val="43137"/>
                    </a:srgbClr>
                  </a:outerShdw>
                </a:effectLst>
                <a:latin typeface="+mn-ea"/>
                <a:ea typeface="+mn-ea"/>
              </a:rPr>
              <a:t>y </a:t>
            </a:r>
            <a:r>
              <a:rPr lang="zh-CN" altLang="zh-CN" b="1" dirty="0">
                <a:effectLst>
                  <a:outerShdw blurRad="38100" dist="38100" dir="2700000" algn="tl">
                    <a:srgbClr val="000000">
                      <a:alpha val="43137"/>
                    </a:srgbClr>
                  </a:outerShdw>
                </a:effectLst>
                <a:latin typeface="+mn-ea"/>
                <a:ea typeface="+mn-ea"/>
              </a:rPr>
              <a:t>＝</a:t>
            </a:r>
            <a:r>
              <a:rPr lang="en-US" altLang="zh-CN" b="1" dirty="0">
                <a:effectLst>
                  <a:outerShdw blurRad="38100" dist="38100" dir="2700000" algn="tl">
                    <a:srgbClr val="000000">
                      <a:alpha val="43137"/>
                    </a:srgbClr>
                  </a:outerShdw>
                </a:effectLst>
                <a:latin typeface="+mn-ea"/>
                <a:ea typeface="+mn-ea"/>
              </a:rPr>
              <a:t> </a:t>
            </a:r>
            <a:r>
              <a:rPr lang="zh-CN" altLang="zh-CN" b="1" dirty="0">
                <a:effectLst>
                  <a:outerShdw blurRad="38100" dist="38100" dir="2700000" algn="tl">
                    <a:srgbClr val="000000">
                      <a:alpha val="43137"/>
                    </a:srgbClr>
                  </a:outerShdw>
                </a:effectLst>
                <a:latin typeface="+mn-ea"/>
                <a:ea typeface="+mn-ea"/>
              </a:rPr>
              <a:t>┫</a:t>
            </a:r>
          </a:p>
          <a:p>
            <a:r>
              <a:rPr lang="en-US" altLang="zh-CN" b="1" dirty="0">
                <a:effectLst>
                  <a:outerShdw blurRad="38100" dist="38100" dir="2700000" algn="tl">
                    <a:srgbClr val="000000">
                      <a:alpha val="43137"/>
                    </a:srgbClr>
                  </a:outerShdw>
                </a:effectLst>
                <a:latin typeface="+mn-ea"/>
                <a:ea typeface="+mn-ea"/>
              </a:rPr>
              <a:t>     </a:t>
            </a:r>
            <a:r>
              <a:rPr lang="zh-CN" altLang="zh-CN" b="1" dirty="0">
                <a:effectLst>
                  <a:outerShdw blurRad="38100" dist="38100" dir="2700000" algn="tl">
                    <a:srgbClr val="000000">
                      <a:alpha val="43137"/>
                    </a:srgbClr>
                  </a:outerShdw>
                </a:effectLst>
                <a:latin typeface="+mn-ea"/>
                <a:ea typeface="+mn-ea"/>
              </a:rPr>
              <a:t>┗ </a:t>
            </a:r>
            <a:r>
              <a:rPr lang="en-US" altLang="zh-CN" b="1" dirty="0">
                <a:effectLst>
                  <a:outerShdw blurRad="38100" dist="38100" dir="2700000" algn="tl">
                    <a:srgbClr val="000000">
                      <a:alpha val="43137"/>
                    </a:srgbClr>
                  </a:outerShdw>
                </a:effectLst>
                <a:latin typeface="+mn-ea"/>
                <a:ea typeface="+mn-ea"/>
              </a:rPr>
              <a:t>x + 37H	     ( 0AH&lt;= x &lt;=0FH )</a:t>
            </a:r>
            <a:endParaRPr lang="zh-CN" altLang="zh-CN" b="1" dirty="0">
              <a:effectLst>
                <a:outerShdw blurRad="38100" dist="38100" dir="2700000" algn="tl">
                  <a:srgbClr val="000000">
                    <a:alpha val="43137"/>
                  </a:srgbClr>
                </a:outerShdw>
              </a:effectLst>
              <a:latin typeface="+mn-ea"/>
              <a:ea typeface="+mn-ea"/>
            </a:endParaRPr>
          </a:p>
        </p:txBody>
      </p:sp>
      <p:sp>
        <p:nvSpPr>
          <p:cNvPr id="9" name="圆角矩形标注 8"/>
          <p:cNvSpPr/>
          <p:nvPr/>
        </p:nvSpPr>
        <p:spPr>
          <a:xfrm>
            <a:off x="3604624" y="5733256"/>
            <a:ext cx="2808312" cy="798859"/>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分支结构：双路</a:t>
            </a:r>
            <a:endParaRPr lang="zh-CN" altLang="en-US" sz="1600" dirty="0">
              <a:solidFill>
                <a:schemeClr val="tx1"/>
              </a:solidFill>
              <a:latin typeface="+mn-ea"/>
            </a:endParaRPr>
          </a:p>
        </p:txBody>
      </p:sp>
      <p:sp>
        <p:nvSpPr>
          <p:cNvPr id="10" name="圆角矩形标注 9"/>
          <p:cNvSpPr/>
          <p:nvPr/>
        </p:nvSpPr>
        <p:spPr>
          <a:xfrm>
            <a:off x="3186204" y="3068960"/>
            <a:ext cx="1404156" cy="576064"/>
          </a:xfrm>
          <a:prstGeom prst="wedgeRoundRectCallout">
            <a:avLst>
              <a:gd name="adj1" fmla="val -58297"/>
              <a:gd name="adj2" fmla="val 10304"/>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整型</a:t>
            </a:r>
            <a:endParaRPr lang="zh-CN" altLang="en-US" sz="1600" dirty="0">
              <a:solidFill>
                <a:schemeClr val="tx1"/>
              </a:solidFill>
              <a:latin typeface="+mn-ea"/>
            </a:endParaRPr>
          </a:p>
        </p:txBody>
      </p:sp>
      <p:pic>
        <p:nvPicPr>
          <p:cNvPr id="4" name="图片 3">
            <a:extLst>
              <a:ext uri="{FF2B5EF4-FFF2-40B4-BE49-F238E27FC236}">
                <a16:creationId xmlns:a16="http://schemas.microsoft.com/office/drawing/2014/main" id="{762FFDE2-B624-4CA5-9F7B-368295B2BA7F}"/>
              </a:ext>
            </a:extLst>
          </p:cNvPr>
          <p:cNvPicPr>
            <a:picLocks noChangeAspect="1"/>
          </p:cNvPicPr>
          <p:nvPr/>
        </p:nvPicPr>
        <p:blipFill>
          <a:blip r:embed="rId3"/>
          <a:stretch>
            <a:fillRect/>
          </a:stretch>
        </p:blipFill>
        <p:spPr>
          <a:xfrm>
            <a:off x="5843805" y="1750841"/>
            <a:ext cx="3550973" cy="4345270"/>
          </a:xfrm>
          <a:prstGeom prst="rect">
            <a:avLst/>
          </a:prstGeom>
        </p:spPr>
      </p:pic>
    </p:spTree>
    <p:extLst>
      <p:ext uri="{BB962C8B-B14F-4D97-AF65-F5344CB8AC3E}">
        <p14:creationId xmlns:p14="http://schemas.microsoft.com/office/powerpoint/2010/main" val="348494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additive="base">
                                        <p:cTn id="28" dur="500" fill="hold"/>
                                        <p:tgtEl>
                                          <p:spTgt spid="8"/>
                                        </p:tgtEl>
                                        <p:attrNameLst>
                                          <p:attrName>ppt_x</p:attrName>
                                        </p:attrNameLst>
                                      </p:cBhvr>
                                      <p:tavLst>
                                        <p:tav tm="0">
                                          <p:val>
                                            <p:strVal val="#ppt_x"/>
                                          </p:val>
                                        </p:tav>
                                        <p:tav tm="100000">
                                          <p:val>
                                            <p:strVal val="#ppt_x"/>
                                          </p:val>
                                        </p:tav>
                                      </p:tavLst>
                                    </p:anim>
                                    <p:anim calcmode="lin" valueType="num">
                                      <p:cBhvr additive="base">
                                        <p:cTn id="29"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3" grpId="0"/>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cf316</a:t>
            </a: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597464"/>
            <a:ext cx="6985148" cy="5093702"/>
          </a:xfrm>
          <a:prstGeom prst="rect">
            <a:avLst/>
          </a:prstGeom>
        </p:spPr>
        <p:txBody>
          <a:bodyPr wrap="square">
            <a:spAutoFit/>
          </a:bodyPr>
          <a:lstStyle/>
          <a:p>
            <a:pPr>
              <a:lnSpc>
                <a:spcPts val="2600"/>
              </a:lnSpc>
            </a:pPr>
            <a:r>
              <a:rPr lang="en-US" altLang="zh-CN" sz="2000" b="1" dirty="0">
                <a:effectLst>
                  <a:outerShdw blurRad="38100" dist="38100" dir="2700000" algn="tl">
                    <a:srgbClr val="000000">
                      <a:alpha val="43137"/>
                    </a:srgbClr>
                  </a:outerShdw>
                </a:effectLst>
                <a:latin typeface="+mn-ea"/>
                <a:ea typeface="+mn-ea"/>
              </a:rPr>
              <a:t>    push  </a:t>
            </a:r>
            <a:r>
              <a:rPr lang="en-US" altLang="zh-CN" sz="2000" b="1" dirty="0" err="1">
                <a:effectLst>
                  <a:outerShdw blurRad="38100" dist="38100" dir="2700000" algn="tl">
                    <a:srgbClr val="000000">
                      <a:alpha val="43137"/>
                    </a:srgbClr>
                  </a:outerShdw>
                </a:effectLst>
                <a:latin typeface="+mn-ea"/>
                <a:ea typeface="+mn-ea"/>
              </a:rPr>
              <a:t>ebp</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esp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建立堆栈框架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a:t>
            </a:r>
            <a:r>
              <a:rPr lang="en-US" altLang="zh-CN" sz="2000" b="1" dirty="0">
                <a:solidFill>
                  <a:srgbClr val="0000FF"/>
                </a:solidFill>
                <a:effectLst>
                  <a:outerShdw blurRad="38100" dist="38100" dir="2700000" algn="tl">
                    <a:srgbClr val="000000">
                      <a:alpha val="43137"/>
                    </a:srgbClr>
                  </a:outerShdw>
                </a:effectLst>
                <a:latin typeface="+mn-ea"/>
                <a:ea typeface="+mn-ea"/>
              </a:rPr>
              <a:t>m = m &amp; 0x0f;</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and   </a:t>
            </a:r>
            <a:r>
              <a:rPr lang="en-US" altLang="zh-CN" sz="2000" b="1" dirty="0" err="1">
                <a:solidFill>
                  <a:srgbClr val="0000FF"/>
                </a:solidFill>
                <a:effectLst>
                  <a:outerShdw blurRad="38100" dist="38100" dir="2700000" algn="tl">
                    <a:srgbClr val="000000">
                      <a:alpha val="43137"/>
                    </a:srgbClr>
                  </a:outerShdw>
                </a:effectLst>
                <a:latin typeface="+mn-ea"/>
                <a:ea typeface="+mn-ea"/>
              </a:rPr>
              <a:t>eax</a:t>
            </a:r>
            <a:r>
              <a:rPr lang="en-US" altLang="zh-CN" sz="2000" b="1" dirty="0">
                <a:solidFill>
                  <a:srgbClr val="0000FF"/>
                </a:solidFill>
                <a:effectLst>
                  <a:outerShdw blurRad="38100" dist="38100" dir="2700000" algn="tl">
                    <a:srgbClr val="000000">
                      <a:alpha val="43137"/>
                    </a:srgbClr>
                  </a:outerShdw>
                </a:effectLst>
                <a:latin typeface="+mn-ea"/>
                <a:ea typeface="+mn-ea"/>
              </a:rPr>
              <a:t>, 15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DWORD PTR [ebp+8], </a:t>
            </a:r>
            <a:r>
              <a:rPr lang="en-US" altLang="zh-CN" sz="2000" b="1" dirty="0" err="1">
                <a:effectLst>
                  <a:outerShdw blurRad="38100" dist="38100" dir="2700000" algn="tl">
                    <a:srgbClr val="000000">
                      <a:alpha val="43137"/>
                    </a:srgbClr>
                  </a:outerShdw>
                </a:effectLst>
                <a:latin typeface="+mn-ea"/>
                <a:ea typeface="+mn-ea"/>
              </a:rPr>
              <a:t>eax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if ( m &lt; 10 )</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cmp</a:t>
            </a:r>
            <a:r>
              <a:rPr lang="en-US" altLang="zh-CN" sz="2000" b="1" dirty="0">
                <a:effectLst>
                  <a:outerShdw blurRad="38100" dist="38100" dir="2700000" algn="tl">
                    <a:srgbClr val="000000">
                      <a:alpha val="43137"/>
                    </a:srgbClr>
                  </a:outerShdw>
                </a:effectLst>
                <a:latin typeface="+mn-ea"/>
                <a:ea typeface="+mn-ea"/>
              </a:rPr>
              <a:t>   DWORD PTR [ebp+8], 10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0000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jge</a:t>
            </a:r>
            <a:r>
              <a:rPr lang="en-US" altLang="zh-CN" sz="2000" b="1" dirty="0">
                <a:solidFill>
                  <a:srgbClr val="0000FF"/>
                </a:solidFill>
                <a:effectLst>
                  <a:outerShdw blurRad="38100" dist="38100" dir="2700000" algn="tl">
                    <a:srgbClr val="000000">
                      <a:alpha val="43137"/>
                    </a:srgbClr>
                  </a:outerShdw>
                </a:effectLst>
                <a:latin typeface="+mn-ea"/>
                <a:ea typeface="+mn-ea"/>
              </a:rPr>
              <a:t>   SHORT LN2cf316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m += 0x30;</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ecx</a:t>
            </a:r>
            <a:r>
              <a:rPr lang="en-US" altLang="zh-CN" sz="2000" b="1" dirty="0">
                <a:effectLst>
                  <a:outerShdw blurRad="38100" dist="38100" dir="2700000" algn="tl">
                    <a:srgbClr val="000000">
                      <a:alpha val="43137"/>
                    </a:srgbClr>
                  </a:outerShdw>
                </a:effectLst>
                <a:latin typeface="+mn-ea"/>
                <a:ea typeface="+mn-ea"/>
              </a:rPr>
              <a:t>, 48</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DWORD PTR [ebp+8], </a:t>
            </a:r>
            <a:r>
              <a:rPr lang="en-US" altLang="zh-CN" sz="2000" b="1" dirty="0" err="1">
                <a:effectLst>
                  <a:outerShdw blurRad="38100" dist="38100" dir="2700000" algn="tl">
                    <a:srgbClr val="000000">
                      <a:alpha val="43137"/>
                    </a:srgbClr>
                  </a:outerShdw>
                </a:effectLst>
                <a:latin typeface="+mn-ea"/>
                <a:ea typeface="+mn-ea"/>
              </a:rPr>
              <a:t>ecx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jmp</a:t>
            </a:r>
            <a:r>
              <a:rPr lang="en-US" altLang="zh-CN" sz="2000" b="1" dirty="0">
                <a:solidFill>
                  <a:srgbClr val="FF0000"/>
                </a:solidFill>
                <a:effectLst>
                  <a:outerShdw blurRad="38100" dist="38100" dir="2700000" algn="tl">
                    <a:srgbClr val="000000">
                      <a:alpha val="43137"/>
                    </a:srgbClr>
                  </a:outerShdw>
                </a:effectLst>
                <a:latin typeface="+mn-ea"/>
                <a:ea typeface="+mn-ea"/>
              </a:rPr>
              <a:t>   SHORT  LN1cf316</a:t>
            </a:r>
          </a:p>
          <a:p>
            <a:pPr>
              <a:lnSpc>
                <a:spcPts val="2600"/>
              </a:lnSpc>
            </a:pPr>
            <a:r>
              <a:rPr lang="en-US" altLang="zh-CN" sz="2000" b="1" dirty="0">
                <a:solidFill>
                  <a:srgbClr val="0000FF"/>
                </a:solidFill>
                <a:effectLst>
                  <a:outerShdw blurRad="38100" dist="38100" dir="2700000" algn="tl">
                    <a:srgbClr val="000000">
                      <a:alpha val="43137"/>
                    </a:srgbClr>
                  </a:outerShdw>
                </a:effectLst>
                <a:latin typeface="+mn-ea"/>
                <a:ea typeface="+mn-ea"/>
              </a:rPr>
              <a:t>LN2cf316:</a:t>
            </a:r>
          </a:p>
        </p:txBody>
      </p:sp>
      <p:sp>
        <p:nvSpPr>
          <p:cNvPr id="9" name="矩形标注 8"/>
          <p:cNvSpPr/>
          <p:nvPr/>
        </p:nvSpPr>
        <p:spPr>
          <a:xfrm>
            <a:off x="3707904" y="1171115"/>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
        <p:nvSpPr>
          <p:cNvPr id="10" name="圆角矩形标注 9"/>
          <p:cNvSpPr/>
          <p:nvPr/>
        </p:nvSpPr>
        <p:spPr>
          <a:xfrm>
            <a:off x="4427984" y="6237313"/>
            <a:ext cx="2808312" cy="453854"/>
          </a:xfrm>
          <a:prstGeom prst="wedgeRoundRectCallout">
            <a:avLst>
              <a:gd name="adj1" fmla="val -60606"/>
              <a:gd name="adj2" fmla="val -49769"/>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两路分支的合并</a:t>
            </a:r>
            <a:endParaRPr lang="zh-CN" altLang="en-US" sz="1600" dirty="0">
              <a:solidFill>
                <a:schemeClr val="tx1"/>
              </a:solidFill>
              <a:latin typeface="+mn-ea"/>
            </a:endParaRPr>
          </a:p>
        </p:txBody>
      </p:sp>
    </p:spTree>
    <p:extLst>
      <p:ext uri="{BB962C8B-B14F-4D97-AF65-F5344CB8AC3E}">
        <p14:creationId xmlns:p14="http://schemas.microsoft.com/office/powerpoint/2010/main" val="1400943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539750" y="260350"/>
            <a:ext cx="8281988" cy="647700"/>
          </a:xfrm>
        </p:spPr>
        <p:txBody>
          <a:bodyPr/>
          <a:lstStyle/>
          <a:p>
            <a:pPr eaLnBrk="1" hangingPunct="1"/>
            <a:r>
              <a:rPr lang="en-US" altLang="zh-CN" b="1" dirty="0">
                <a:solidFill>
                  <a:srgbClr val="0000FF"/>
                </a:solidFill>
              </a:rPr>
              <a:t>3.3.1  </a:t>
            </a:r>
            <a:r>
              <a:rPr lang="zh-CN" altLang="en-US" b="1" dirty="0">
                <a:solidFill>
                  <a:srgbClr val="0000FF"/>
                </a:solidFill>
              </a:rPr>
              <a:t>分支程序设计示例</a:t>
            </a:r>
          </a:p>
        </p:txBody>
      </p:sp>
      <p:sp>
        <p:nvSpPr>
          <p:cNvPr id="5" name="Text Box 4"/>
          <p:cNvSpPr txBox="1">
            <a:spLocks noChangeArrowheads="1"/>
          </p:cNvSpPr>
          <p:nvPr/>
        </p:nvSpPr>
        <p:spPr bwMode="auto">
          <a:xfrm>
            <a:off x="611188" y="1124744"/>
            <a:ext cx="7921625"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Verdana" pitchFamily="34" charset="0"/>
                <a:ea typeface="宋体" pitchFamily="2" charset="-122"/>
              </a:defRPr>
            </a:lvl1pPr>
            <a:lvl2pPr marL="742950" indent="-285750" eaLnBrk="0" hangingPunct="0">
              <a:defRPr>
                <a:solidFill>
                  <a:schemeClr val="tx1"/>
                </a:solidFill>
                <a:latin typeface="Verdana" pitchFamily="34" charset="0"/>
                <a:ea typeface="宋体" pitchFamily="2" charset="-122"/>
              </a:defRPr>
            </a:lvl2pPr>
            <a:lvl3pPr marL="1143000" indent="-228600" eaLnBrk="0" hangingPunct="0">
              <a:defRPr>
                <a:solidFill>
                  <a:schemeClr val="tx1"/>
                </a:solidFill>
                <a:latin typeface="Verdana" pitchFamily="34" charset="0"/>
                <a:ea typeface="宋体" pitchFamily="2" charset="-122"/>
              </a:defRPr>
            </a:lvl3pPr>
            <a:lvl4pPr marL="1600200" indent="-228600" eaLnBrk="0" hangingPunct="0">
              <a:defRPr>
                <a:solidFill>
                  <a:schemeClr val="tx1"/>
                </a:solidFill>
                <a:latin typeface="Verdana" pitchFamily="34" charset="0"/>
                <a:ea typeface="宋体" pitchFamily="2" charset="-122"/>
              </a:defRPr>
            </a:lvl4pPr>
            <a:lvl5pPr marL="2057400" indent="-228600" eaLnBrk="0" hangingPunct="0">
              <a:defRPr>
                <a:solidFill>
                  <a:schemeClr val="tx1"/>
                </a:solidFill>
                <a:latin typeface="Verdana" pitchFamily="34" charset="0"/>
                <a:ea typeface="宋体" pitchFamily="2" charset="-122"/>
              </a:defRPr>
            </a:lvl5pPr>
            <a:lvl6pPr marL="2514600" indent="-228600" eaLnBrk="0" fontAlgn="base" hangingPunct="0">
              <a:spcBef>
                <a:spcPct val="0"/>
              </a:spcBef>
              <a:spcAft>
                <a:spcPct val="0"/>
              </a:spcAft>
              <a:defRPr>
                <a:solidFill>
                  <a:schemeClr val="tx1"/>
                </a:solidFill>
                <a:latin typeface="Verdana" pitchFamily="34" charset="0"/>
                <a:ea typeface="宋体" pitchFamily="2" charset="-122"/>
              </a:defRPr>
            </a:lvl6pPr>
            <a:lvl7pPr marL="2971800" indent="-228600" eaLnBrk="0" fontAlgn="base" hangingPunct="0">
              <a:spcBef>
                <a:spcPct val="0"/>
              </a:spcBef>
              <a:spcAft>
                <a:spcPct val="0"/>
              </a:spcAft>
              <a:defRPr>
                <a:solidFill>
                  <a:schemeClr val="tx1"/>
                </a:solidFill>
                <a:latin typeface="Verdana" pitchFamily="34" charset="0"/>
                <a:ea typeface="宋体" pitchFamily="2" charset="-122"/>
              </a:defRPr>
            </a:lvl7pPr>
            <a:lvl8pPr marL="3429000" indent="-228600" eaLnBrk="0" fontAlgn="base" hangingPunct="0">
              <a:spcBef>
                <a:spcPct val="0"/>
              </a:spcBef>
              <a:spcAft>
                <a:spcPct val="0"/>
              </a:spcAft>
              <a:defRPr>
                <a:solidFill>
                  <a:schemeClr val="tx1"/>
                </a:solidFill>
                <a:latin typeface="Verdana" pitchFamily="34" charset="0"/>
                <a:ea typeface="宋体" pitchFamily="2" charset="-122"/>
              </a:defRPr>
            </a:lvl8pPr>
            <a:lvl9pPr marL="3886200" indent="-228600" eaLnBrk="0" fontAlgn="base" hangingPunct="0">
              <a:spcBef>
                <a:spcPct val="0"/>
              </a:spcBef>
              <a:spcAft>
                <a:spcPct val="0"/>
              </a:spcAft>
              <a:defRPr>
                <a:solidFill>
                  <a:schemeClr val="tx1"/>
                </a:solidFill>
                <a:latin typeface="Verdana" pitchFamily="34" charset="0"/>
                <a:ea typeface="宋体" pitchFamily="2" charset="-122"/>
              </a:defRPr>
            </a:lvl9pPr>
          </a:lstStyle>
          <a:p>
            <a:pPr algn="just" eaLnBrk="1" hangingPunct="1">
              <a:spcBef>
                <a:spcPct val="50000"/>
              </a:spcBef>
              <a:buFont typeface="Wingdings" pitchFamily="2" charset="2"/>
              <a:buChar char="Ø"/>
            </a:pPr>
            <a:r>
              <a:rPr lang="zh-CN" altLang="en-US" sz="2800" b="1" dirty="0">
                <a:solidFill>
                  <a:srgbClr val="0000FF"/>
                </a:solidFill>
              </a:rPr>
              <a:t>演示函数</a:t>
            </a:r>
            <a:r>
              <a:rPr lang="en-US" altLang="zh-CN" sz="2800" b="1" dirty="0">
                <a:solidFill>
                  <a:srgbClr val="0000FF"/>
                </a:solidFill>
              </a:rPr>
              <a:t>cf316</a:t>
            </a:r>
          </a:p>
          <a:p>
            <a:pPr algn="just" eaLnBrk="1" hangingPunct="1">
              <a:spcBef>
                <a:spcPct val="50000"/>
              </a:spcBef>
              <a:buFont typeface="Wingdings" pitchFamily="2" charset="2"/>
              <a:buChar char="Ø"/>
            </a:pPr>
            <a:endParaRPr lang="zh-CN" altLang="en-US" sz="2800" b="1" dirty="0">
              <a:solidFill>
                <a:srgbClr val="0000FF"/>
              </a:solidFill>
            </a:endParaRPr>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矩形 7"/>
          <p:cNvSpPr/>
          <p:nvPr/>
        </p:nvSpPr>
        <p:spPr>
          <a:xfrm>
            <a:off x="611188" y="1802621"/>
            <a:ext cx="8532812" cy="3426579"/>
          </a:xfrm>
          <a:prstGeom prst="rect">
            <a:avLst/>
          </a:prstGeom>
        </p:spPr>
        <p:txBody>
          <a:bodyPr wrap="square">
            <a:spAutoFit/>
          </a:bodyPr>
          <a:lstStyle/>
          <a:p>
            <a:pPr>
              <a:lnSpc>
                <a:spcPts val="2600"/>
              </a:lnSpc>
            </a:pPr>
            <a:r>
              <a:rPr lang="en-US" altLang="zh-CN" sz="2000" b="1" dirty="0">
                <a:solidFill>
                  <a:srgbClr val="0000FF"/>
                </a:solidFill>
                <a:effectLst>
                  <a:outerShdw blurRad="38100" dist="38100" dir="2700000" algn="tl">
                    <a:srgbClr val="000000">
                      <a:alpha val="43137"/>
                    </a:srgbClr>
                  </a:outerShdw>
                </a:effectLst>
                <a:latin typeface="+mn-ea"/>
                <a:ea typeface="+mn-ea"/>
              </a:rPr>
              <a:t>LN2cf316: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m += 0x37;</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edx</a:t>
            </a:r>
            <a:r>
              <a:rPr lang="en-US" altLang="zh-CN" sz="2000" b="1" dirty="0">
                <a:effectLst>
                  <a:outerShdw blurRad="38100" dist="38100" dir="2700000" algn="tl">
                    <a:srgbClr val="000000">
                      <a:alpha val="43137"/>
                    </a:srgbClr>
                  </a:outerShdw>
                </a:effectLst>
                <a:latin typeface="+mn-ea"/>
                <a:ea typeface="+mn-ea"/>
              </a:rPr>
              <a:t>, DWORD PTR [ebp+8]</a:t>
            </a:r>
          </a:p>
          <a:p>
            <a:pPr>
              <a:lnSpc>
                <a:spcPts val="2600"/>
              </a:lnSpc>
            </a:pPr>
            <a:r>
              <a:rPr lang="en-US" altLang="zh-CN" sz="2000" b="1" dirty="0">
                <a:effectLst>
                  <a:outerShdw blurRad="38100" dist="38100" dir="2700000" algn="tl">
                    <a:srgbClr val="000000">
                      <a:alpha val="43137"/>
                    </a:srgbClr>
                  </a:outerShdw>
                </a:effectLst>
                <a:latin typeface="+mn-ea"/>
                <a:ea typeface="+mn-ea"/>
              </a:rPr>
              <a:t>    add   </a:t>
            </a:r>
            <a:r>
              <a:rPr lang="en-US" altLang="zh-CN" sz="2000" b="1" dirty="0" err="1">
                <a:effectLst>
                  <a:outerShdw blurRad="38100" dist="38100" dir="2700000" algn="tl">
                    <a:srgbClr val="000000">
                      <a:alpha val="43137"/>
                    </a:srgbClr>
                  </a:outerShdw>
                </a:effectLst>
                <a:latin typeface="+mn-ea"/>
                <a:ea typeface="+mn-ea"/>
              </a:rPr>
              <a:t>edx</a:t>
            </a:r>
            <a:r>
              <a:rPr lang="en-US" altLang="zh-CN" sz="2000" b="1" dirty="0">
                <a:effectLst>
                  <a:outerShdw blurRad="38100" dist="38100" dir="2700000" algn="tl">
                    <a:srgbClr val="000000">
                      <a:alpha val="43137"/>
                    </a:srgbClr>
                  </a:outerShdw>
                </a:effectLst>
                <a:latin typeface="+mn-ea"/>
                <a:ea typeface="+mn-ea"/>
              </a:rPr>
              <a:t>, 55</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DWORD PTR [ebp+8], </a:t>
            </a:r>
            <a:r>
              <a:rPr lang="en-US" altLang="zh-CN" sz="2000" b="1" dirty="0" err="1">
                <a:effectLst>
                  <a:outerShdw blurRad="38100" dist="38100" dir="2700000" algn="tl">
                    <a:srgbClr val="000000">
                      <a:alpha val="43137"/>
                    </a:srgbClr>
                  </a:outerShdw>
                </a:effectLst>
                <a:latin typeface="+mn-ea"/>
                <a:ea typeface="+mn-ea"/>
              </a:rPr>
              <a:t>edx</a:t>
            </a:r>
            <a:endParaRPr lang="en-US" altLang="zh-CN" sz="2000" b="1" dirty="0">
              <a:effectLst>
                <a:outerShdw blurRad="38100" dist="38100" dir="2700000" algn="tl">
                  <a:srgbClr val="000000">
                    <a:alpha val="43137"/>
                  </a:srgbClr>
                </a:outerShdw>
              </a:effectLst>
              <a:latin typeface="+mn-ea"/>
              <a:ea typeface="+mn-ea"/>
            </a:endParaRPr>
          </a:p>
          <a:p>
            <a:pPr>
              <a:lnSpc>
                <a:spcPts val="2600"/>
              </a:lnSpc>
            </a:pPr>
            <a:r>
              <a:rPr lang="en-US" altLang="zh-CN" sz="2000" b="1" dirty="0">
                <a:solidFill>
                  <a:srgbClr val="FF0000"/>
                </a:solidFill>
                <a:effectLst>
                  <a:outerShdw blurRad="38100" dist="38100" dir="2700000" algn="tl">
                    <a:srgbClr val="000000">
                      <a:alpha val="43137"/>
                    </a:srgbClr>
                  </a:outerShdw>
                </a:effectLst>
                <a:latin typeface="+mn-ea"/>
                <a:ea typeface="+mn-ea"/>
              </a:rPr>
              <a:t>LN1cf316:</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a:solidFill>
                  <a:srgbClr val="0000FF"/>
                </a:solidFill>
                <a:effectLst>
                  <a:outerShdw blurRad="38100" dist="38100" dir="2700000" algn="tl">
                    <a:srgbClr val="000000">
                      <a:alpha val="43137"/>
                    </a:srgbClr>
                  </a:outerShdw>
                </a:effectLst>
                <a:latin typeface="+mn-ea"/>
                <a:ea typeface="+mn-ea"/>
              </a:rPr>
              <a:t>return  m;</a:t>
            </a:r>
          </a:p>
          <a:p>
            <a:pPr>
              <a:lnSpc>
                <a:spcPts val="2600"/>
              </a:lnSpc>
            </a:pP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mov</a:t>
            </a:r>
            <a:r>
              <a:rPr lang="en-US" altLang="zh-CN" sz="2000" b="1" dirty="0">
                <a:effectLst>
                  <a:outerShdw blurRad="38100" dist="38100" dir="2700000" algn="tl">
                    <a:srgbClr val="000000">
                      <a:alpha val="43137"/>
                    </a:srgbClr>
                  </a:outerShdw>
                </a:effectLst>
                <a:latin typeface="+mn-ea"/>
                <a:ea typeface="+mn-ea"/>
              </a:rPr>
              <a:t>   </a:t>
            </a:r>
            <a:r>
              <a:rPr lang="en-US" altLang="zh-CN" sz="2000" b="1" dirty="0" err="1">
                <a:effectLst>
                  <a:outerShdw blurRad="38100" dist="38100" dir="2700000" algn="tl">
                    <a:srgbClr val="000000">
                      <a:alpha val="43137"/>
                    </a:srgbClr>
                  </a:outerShdw>
                </a:effectLst>
                <a:latin typeface="+mn-ea"/>
                <a:ea typeface="+mn-ea"/>
              </a:rPr>
              <a:t>eax</a:t>
            </a:r>
            <a:r>
              <a:rPr lang="en-US" altLang="zh-CN" sz="2000" b="1" dirty="0">
                <a:effectLst>
                  <a:outerShdw blurRad="38100" dist="38100" dir="2700000" algn="tl">
                    <a:srgbClr val="000000">
                      <a:alpha val="43137"/>
                    </a:srgbClr>
                  </a:outerShdw>
                </a:effectLst>
                <a:latin typeface="+mn-ea"/>
                <a:ea typeface="+mn-ea"/>
              </a:rPr>
              <a:t>, DWORD PTR [ebp+8]     ;EAX</a:t>
            </a:r>
            <a:r>
              <a:rPr lang="zh-CN" altLang="en-US" sz="2000" b="1" dirty="0">
                <a:effectLst>
                  <a:outerShdw blurRad="38100" dist="38100" dir="2700000" algn="tl">
                    <a:srgbClr val="000000">
                      <a:alpha val="43137"/>
                    </a:srgbClr>
                  </a:outerShdw>
                </a:effectLst>
                <a:latin typeface="+mn-ea"/>
                <a:ea typeface="+mn-ea"/>
              </a:rPr>
              <a:t>含返回值</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pop   </a:t>
            </a:r>
            <a:r>
              <a:rPr lang="en-US" altLang="zh-CN" sz="2000" b="1" dirty="0" err="1">
                <a:effectLst>
                  <a:outerShdw blurRad="38100" dist="38100" dir="2700000" algn="tl">
                    <a:srgbClr val="000000">
                      <a:alpha val="43137"/>
                    </a:srgbClr>
                  </a:outerShdw>
                </a:effectLst>
                <a:latin typeface="+mn-ea"/>
                <a:ea typeface="+mn-ea"/>
              </a:rPr>
              <a:t>ebp</a:t>
            </a:r>
            <a:r>
              <a:rPr lang="en-US" altLang="zh-CN" sz="2000" b="1" dirty="0">
                <a:effectLst>
                  <a:outerShdw blurRad="38100" dist="38100" dir="2700000" algn="tl">
                    <a:srgbClr val="000000">
                      <a:alpha val="43137"/>
                    </a:srgbClr>
                  </a:outerShdw>
                </a:effectLst>
                <a:latin typeface="+mn-ea"/>
                <a:ea typeface="+mn-ea"/>
              </a:rPr>
              <a:t>                        ;</a:t>
            </a:r>
            <a:r>
              <a:rPr lang="zh-CN" altLang="en-US" sz="2000" b="1" dirty="0">
                <a:effectLst>
                  <a:outerShdw blurRad="38100" dist="38100" dir="2700000" algn="tl">
                    <a:srgbClr val="000000">
                      <a:alpha val="43137"/>
                    </a:srgbClr>
                  </a:outerShdw>
                </a:effectLst>
                <a:latin typeface="+mn-ea"/>
                <a:ea typeface="+mn-ea"/>
              </a:rPr>
              <a:t>撤销堆栈框架</a:t>
            </a:r>
          </a:p>
          <a:p>
            <a:pPr>
              <a:lnSpc>
                <a:spcPts val="2600"/>
              </a:lnSpc>
            </a:pPr>
            <a:r>
              <a:rPr lang="zh-CN" altLang="en-US" sz="2000" b="1" dirty="0">
                <a:effectLst>
                  <a:outerShdw blurRad="38100" dist="38100" dir="2700000" algn="tl">
                    <a:srgbClr val="000000">
                      <a:alpha val="43137"/>
                    </a:srgbClr>
                  </a:outerShdw>
                </a:effectLst>
                <a:latin typeface="+mn-ea"/>
                <a:ea typeface="+mn-ea"/>
              </a:rPr>
              <a:t>    </a:t>
            </a:r>
            <a:r>
              <a:rPr lang="en-US" altLang="zh-CN" sz="2000" b="1" dirty="0">
                <a:effectLst>
                  <a:outerShdw blurRad="38100" dist="38100" dir="2700000" algn="tl">
                    <a:srgbClr val="000000">
                      <a:alpha val="43137"/>
                    </a:srgbClr>
                  </a:outerShdw>
                </a:effectLst>
                <a:latin typeface="+mn-ea"/>
                <a:ea typeface="+mn-ea"/>
              </a:rPr>
              <a:t>ret</a:t>
            </a:r>
          </a:p>
        </p:txBody>
      </p:sp>
      <p:sp>
        <p:nvSpPr>
          <p:cNvPr id="9" name="矩形标注 8"/>
          <p:cNvSpPr/>
          <p:nvPr/>
        </p:nvSpPr>
        <p:spPr>
          <a:xfrm>
            <a:off x="3707904" y="1171115"/>
            <a:ext cx="2016224" cy="535392"/>
          </a:xfrm>
          <a:prstGeom prst="wedgeRectCallout">
            <a:avLst>
              <a:gd name="adj1" fmla="val -44265"/>
              <a:gd name="adj2" fmla="val 92414"/>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b="1" dirty="0">
                <a:solidFill>
                  <a:srgbClr val="FF0000"/>
                </a:solidFill>
                <a:effectLst>
                  <a:outerShdw blurRad="38100" dist="38100" dir="2700000" algn="tl">
                    <a:srgbClr val="000000">
                      <a:alpha val="43137"/>
                    </a:srgbClr>
                  </a:outerShdw>
                </a:effectLst>
              </a:rPr>
              <a:t>不采用编译优化</a:t>
            </a:r>
            <a:endParaRPr lang="zh-CN" altLang="en-US" sz="2000" b="1" dirty="0">
              <a:solidFill>
                <a:srgbClr val="FF0000"/>
              </a:solidFill>
            </a:endParaRPr>
          </a:p>
        </p:txBody>
      </p:sp>
      <p:sp>
        <p:nvSpPr>
          <p:cNvPr id="7" name="矩形标注 6"/>
          <p:cNvSpPr/>
          <p:nvPr/>
        </p:nvSpPr>
        <p:spPr>
          <a:xfrm>
            <a:off x="5508104" y="2780928"/>
            <a:ext cx="2448272" cy="720080"/>
          </a:xfrm>
          <a:prstGeom prst="wedgeRectCallout">
            <a:avLst>
              <a:gd name="adj1" fmla="val -66459"/>
              <a:gd name="adj2" fmla="val -38405"/>
            </a:avLst>
          </a:prstGeom>
          <a:solidFill>
            <a:srgbClr val="FFFFC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solidFill>
                  <a:srgbClr val="0000FF"/>
                </a:solidFill>
                <a:effectLst>
                  <a:outerShdw blurRad="38100" dist="38100" dir="2700000" algn="tl">
                    <a:srgbClr val="000000">
                      <a:alpha val="43137"/>
                    </a:srgbClr>
                  </a:outerShdw>
                </a:effectLst>
              </a:rPr>
              <a:t>[ebp+8]</a:t>
            </a:r>
            <a:endParaRPr lang="en-US" altLang="zh-CN" sz="2000" b="1" dirty="0">
              <a:solidFill>
                <a:srgbClr val="0000FF"/>
              </a:solidFill>
              <a:effectLst>
                <a:outerShdw blurRad="38100" dist="38100" dir="2700000" algn="tl">
                  <a:srgbClr val="000000">
                    <a:alpha val="43137"/>
                  </a:srgbClr>
                </a:outerShdw>
              </a:effectLst>
            </a:endParaRPr>
          </a:p>
          <a:p>
            <a:r>
              <a:rPr lang="zh-CN" altLang="en-US" sz="2000" b="1" dirty="0">
                <a:solidFill>
                  <a:srgbClr val="0000FF"/>
                </a:solidFill>
                <a:effectLst>
                  <a:outerShdw blurRad="38100" dist="38100" dir="2700000" algn="tl">
                    <a:srgbClr val="000000">
                      <a:alpha val="43137"/>
                    </a:srgbClr>
                  </a:outerShdw>
                </a:effectLst>
              </a:rPr>
              <a:t>参数</a:t>
            </a:r>
            <a:r>
              <a:rPr lang="en-US" altLang="zh-CN" sz="2000" b="1" dirty="0">
                <a:solidFill>
                  <a:srgbClr val="0000FF"/>
                </a:solidFill>
                <a:effectLst>
                  <a:outerShdw blurRad="38100" dist="38100" dir="2700000" algn="tl">
                    <a:srgbClr val="000000">
                      <a:alpha val="43137"/>
                    </a:srgbClr>
                  </a:outerShdw>
                </a:effectLst>
              </a:rPr>
              <a:t>m</a:t>
            </a:r>
            <a:endParaRPr lang="zh-CN" altLang="en-US" sz="2000" b="1" dirty="0">
              <a:solidFill>
                <a:srgbClr val="0000FF"/>
              </a:solidFill>
            </a:endParaRPr>
          </a:p>
        </p:txBody>
      </p:sp>
      <p:sp>
        <p:nvSpPr>
          <p:cNvPr id="11" name="圆角矩形标注 10"/>
          <p:cNvSpPr/>
          <p:nvPr/>
        </p:nvSpPr>
        <p:spPr>
          <a:xfrm>
            <a:off x="2280467" y="3573016"/>
            <a:ext cx="2808312" cy="523833"/>
          </a:xfrm>
          <a:prstGeom prst="wedgeRoundRectCallout">
            <a:avLst>
              <a:gd name="adj1" fmla="val -60606"/>
              <a:gd name="adj2" fmla="val -32437"/>
              <a:gd name="adj3" fmla="val 16667"/>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b="1" dirty="0">
                <a:solidFill>
                  <a:schemeClr val="tx1"/>
                </a:solidFill>
                <a:latin typeface="+mn-ea"/>
              </a:rPr>
              <a:t>两路分支合并点</a:t>
            </a:r>
            <a:endParaRPr lang="zh-CN" altLang="en-US" sz="1600" dirty="0">
              <a:solidFill>
                <a:schemeClr val="tx1"/>
              </a:solidFill>
              <a:latin typeface="+mn-ea"/>
            </a:endParaRPr>
          </a:p>
        </p:txBody>
      </p:sp>
    </p:spTree>
    <p:extLst>
      <p:ext uri="{BB962C8B-B14F-4D97-AF65-F5344CB8AC3E}">
        <p14:creationId xmlns:p14="http://schemas.microsoft.com/office/powerpoint/2010/main" val="1182272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Profile</Template>
  <TotalTime>4169</TotalTime>
  <Words>3076</Words>
  <Application>Microsoft Office PowerPoint</Application>
  <PresentationFormat>全屏显示(4:3)</PresentationFormat>
  <Paragraphs>469</Paragraphs>
  <Slides>36</Slides>
  <Notes>36</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3" baseType="lpstr">
      <vt:lpstr>微软雅黑</vt:lpstr>
      <vt:lpstr>Arial</vt:lpstr>
      <vt:lpstr>Times New Roman</vt:lpstr>
      <vt:lpstr>Verdana</vt:lpstr>
      <vt:lpstr>Wingdings</vt:lpstr>
      <vt:lpstr>Profile</vt:lpstr>
      <vt:lpstr>Visio</vt:lpstr>
      <vt:lpstr>第3章  程序设计初步</vt:lpstr>
      <vt:lpstr>3.3  分支程序设计</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3.3.1  分支程序设计示例</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3.3.2  无条件和条件转移指令</vt:lpstr>
      <vt:lpstr>3.3.3  多路分支的实现</vt:lpstr>
      <vt:lpstr>3.3.3  多路分支的实现</vt:lpstr>
      <vt:lpstr>3.3.3  多路分支的实现</vt:lpstr>
      <vt:lpstr>3.3.3  多路分支的实现</vt:lpstr>
      <vt:lpstr>3.3.3  多路分支的实现</vt:lpstr>
      <vt:lpstr>3.3.3  多路分支的实现</vt:lpstr>
      <vt:lpstr>3.3.3  多路分支的实现</vt:lpstr>
    </vt:vector>
  </TitlesOfParts>
  <Company>Suda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新概念汇编语言</dc:title>
  <dc:creator>YJW</dc:creator>
  <cp:lastModifiedBy>LORD DarkSW</cp:lastModifiedBy>
  <cp:revision>684</cp:revision>
  <dcterms:created xsi:type="dcterms:W3CDTF">2008-02-14T05:21:14Z</dcterms:created>
  <dcterms:modified xsi:type="dcterms:W3CDTF">2025-06-23T14:51:36Z</dcterms:modified>
</cp:coreProperties>
</file>