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9"/>
  </p:notesMasterIdLst>
  <p:sldIdLst>
    <p:sldId id="256" r:id="rId2"/>
    <p:sldId id="257" r:id="rId3"/>
    <p:sldId id="433" r:id="rId4"/>
    <p:sldId id="377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9" r:id="rId19"/>
    <p:sldId id="447" r:id="rId20"/>
    <p:sldId id="384" r:id="rId21"/>
    <p:sldId id="385" r:id="rId22"/>
    <p:sldId id="450" r:id="rId23"/>
    <p:sldId id="451" r:id="rId24"/>
    <p:sldId id="452" r:id="rId25"/>
    <p:sldId id="453" r:id="rId26"/>
    <p:sldId id="399" r:id="rId27"/>
    <p:sldId id="455" r:id="rId28"/>
    <p:sldId id="456" r:id="rId29"/>
    <p:sldId id="458" r:id="rId30"/>
    <p:sldId id="457" r:id="rId31"/>
    <p:sldId id="460" r:id="rId32"/>
    <p:sldId id="459" r:id="rId33"/>
    <p:sldId id="461" r:id="rId34"/>
    <p:sldId id="462" r:id="rId35"/>
    <p:sldId id="463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FF"/>
    <a:srgbClr val="FFFFCC"/>
    <a:srgbClr val="FFFFFF"/>
    <a:srgbClr val="D5D38F"/>
    <a:srgbClr val="00CCFF"/>
    <a:srgbClr val="33CCCC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75261"/>
            <a:ext cx="79216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772816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实质是安排局部变量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 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LN2cf321: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; while ( *pc )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;EDX=*pc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指向的字符是否为结束标记？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SHORT LN1cf321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遇到结束标记，则跳转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851920" y="1124744"/>
            <a:ext cx="3995811" cy="636131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203848" y="2420888"/>
            <a:ext cx="1944216" cy="720080"/>
          </a:xfrm>
          <a:prstGeom prst="wedgeRectCallout">
            <a:avLst>
              <a:gd name="adj1" fmla="val 12268"/>
              <a:gd name="adj2" fmla="val 6649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051720" y="4077072"/>
            <a:ext cx="3096344" cy="504056"/>
          </a:xfrm>
          <a:prstGeom prst="wedgeRectCallout">
            <a:avLst>
              <a:gd name="adj1" fmla="val 7798"/>
              <a:gd name="adj2" fmla="val -699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 pc++;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LN2cf321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LN1cf321: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 return (pc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;}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636131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2420888"/>
            <a:ext cx="1944216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347864" y="5311215"/>
            <a:ext cx="1944216" cy="720080"/>
          </a:xfrm>
          <a:prstGeom prst="wedgeRectCallout">
            <a:avLst>
              <a:gd name="adj1" fmla="val 10223"/>
              <a:gd name="adj2" fmla="val -7797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628800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;while ( *pc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判断首字符是否为结束标记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 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je    SHORT LN1cf321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如果遇结束标记，结束循环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LL2cf321: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;pc++;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   ;while ( *pc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LL2cf321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如果未遇结束标记，继续循环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LN1cf321:                          ;return  (pc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1" y="1124744"/>
            <a:ext cx="288032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524328" y="2204864"/>
            <a:ext cx="1548419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51921" y="3717032"/>
            <a:ext cx="1296143" cy="720080"/>
          </a:xfrm>
          <a:prstGeom prst="wedgeRectCallout">
            <a:avLst>
              <a:gd name="adj1" fmla="val -73007"/>
              <a:gd name="adj2" fmla="val 4000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982431"/>
            <a:ext cx="8283575" cy="27324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cf322(int arr[],int n)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i,sum=0;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(i = 0; i &lt; n; i++)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sum += arr[i];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sum/n ; 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5" y="1700808"/>
            <a:ext cx="4392489" cy="864096"/>
          </a:xfrm>
          <a:prstGeom prst="wedgeRoundRectCallout">
            <a:avLst>
              <a:gd name="adj1" fmla="val -4150"/>
              <a:gd name="adj2" fmla="val 851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演示循环程序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计算一个整型数组中元素的平均值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57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556792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esp, 8    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      ; sum=0;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; for (i = 0; i &lt; n; i++)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SHORT LN3cf322              ;/*j1*/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LN2cf322: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调整循环变量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eax, 1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LN3cf322: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jge   SHORT LN1cf322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不小于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则结束循环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851920" y="1011833"/>
            <a:ext cx="3995811" cy="636131"/>
          </a:xfrm>
          <a:prstGeom prst="wedgeRoundRectCallout">
            <a:avLst>
              <a:gd name="adj1" fmla="val -33999"/>
              <a:gd name="adj2" fmla="val 61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876256" y="5373216"/>
            <a:ext cx="1548419" cy="720080"/>
          </a:xfrm>
          <a:prstGeom prst="wedgeRectCallout">
            <a:avLst>
              <a:gd name="adj1" fmla="val -62344"/>
              <a:gd name="adj2" fmla="val 3942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580112" y="4365104"/>
            <a:ext cx="1548419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216759" y="1844824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16363"/>
            <a:ext cx="8424936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; sum += arr[i];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取得参数（数组首元素地址）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ecx, DWORD PTR [eax+edx*4]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LN2cf322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LN1cf322:                             ; return sum/n 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cdq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除，所得商在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esp, ebp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4" y="1124743"/>
            <a:ext cx="3995811" cy="636131"/>
          </a:xfrm>
          <a:prstGeom prst="wedgeRoundRectCallout">
            <a:avLst>
              <a:gd name="adj1" fmla="val -33004"/>
              <a:gd name="adj2" fmla="val 7054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725782" y="5589240"/>
            <a:ext cx="1548419" cy="720080"/>
          </a:xfrm>
          <a:prstGeom prst="wedgeRectCallout">
            <a:avLst>
              <a:gd name="adj1" fmla="val -39236"/>
              <a:gd name="adj2" fmla="val -6272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740352" y="2996952"/>
            <a:ext cx="1340636" cy="720080"/>
          </a:xfrm>
          <a:prstGeom prst="wedgeRectCallout">
            <a:avLst>
              <a:gd name="adj1" fmla="val -61145"/>
              <a:gd name="adj2" fmla="val -1769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411760" y="1400834"/>
            <a:ext cx="1548419" cy="720080"/>
          </a:xfrm>
          <a:prstGeom prst="wedgeRectCallout">
            <a:avLst>
              <a:gd name="adj1" fmla="val 46486"/>
              <a:gd name="adj2" fmla="val 5976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146515" y="2111694"/>
            <a:ext cx="1548419" cy="720080"/>
          </a:xfrm>
          <a:prstGeom prst="wedgeRectCallout">
            <a:avLst>
              <a:gd name="adj1" fmla="val -56826"/>
              <a:gd name="adj2" fmla="val 327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355976" y="5229200"/>
            <a:ext cx="3312368" cy="895268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一种循环结构：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“先判断，后执行”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75690"/>
              </p:ext>
            </p:extLst>
          </p:nvPr>
        </p:nvGraphicFramePr>
        <p:xfrm>
          <a:off x="1115616" y="1647964"/>
          <a:ext cx="2592288" cy="45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55724" imgH="3270123" progId="Visio.Drawing.11">
                  <p:embed/>
                </p:oleObj>
              </mc:Choice>
              <mc:Fallback>
                <p:oleObj name="Visio" r:id="rId3" imgW="1855724" imgH="3270123" progId="Visio.Drawing.11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47964"/>
                        <a:ext cx="2592288" cy="4575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7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556792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ebp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;i=0;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eax, eax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;sum=0;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;i &lt; n ?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LN1cf322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则结束循环</a:t>
            </a:r>
          </a:p>
          <a:p>
            <a:pPr>
              <a:lnSpc>
                <a:spcPts val="3000"/>
              </a:lnSpc>
              <a:defRPr/>
            </a:pP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LL3cf322:                             ; sum += arr[i];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指向数组首元素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DWORD PTR [edx+ecx*4]  ;EDX+ECX*4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指向第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48282" y="4365104"/>
            <a:ext cx="3207675" cy="720080"/>
          </a:xfrm>
          <a:prstGeom prst="wedgeRectCallout">
            <a:avLst>
              <a:gd name="adj1" fmla="val -36810"/>
              <a:gd name="adj2" fmla="val -780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652120" y="2420888"/>
            <a:ext cx="2444418" cy="720080"/>
          </a:xfrm>
          <a:prstGeom prst="wedgeRectCallout">
            <a:avLst>
              <a:gd name="adj1" fmla="val -67975"/>
              <a:gd name="adj2" fmla="val -2646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41349"/>
              </p:ext>
            </p:extLst>
          </p:nvPr>
        </p:nvGraphicFramePr>
        <p:xfrm>
          <a:off x="1619672" y="5085730"/>
          <a:ext cx="50117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0636" imgH="1244727" progId="Visio.Drawing.11">
                  <p:embed/>
                </p:oleObj>
              </mc:Choice>
              <mc:Fallback>
                <p:oleObj name="Visio" r:id="rId3" imgW="3310636" imgH="124472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85730"/>
                        <a:ext cx="5011737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1560" y="1618148"/>
            <a:ext cx="8283575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ebp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;i=0;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eax, eax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;sum=0;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;i &lt; n ?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LN1cf322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则结束循环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LL3cf322:                             ; sum += arr[i];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指向数组首元素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DWORD PTR [edx+ecx*4]  ;EDX+ECX*4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指向第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75277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ecx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 i &lt; n ?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    SHORT  LL3cf322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i&lt;n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则继续循环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LN1cf322: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cdq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; return  sum/n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idiv 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11052" y="5229200"/>
            <a:ext cx="3207675" cy="720080"/>
          </a:xfrm>
          <a:prstGeom prst="wedgeRectCallout">
            <a:avLst>
              <a:gd name="adj1" fmla="val -1834"/>
              <a:gd name="adj2" fmla="val -7983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4499992" y="5221154"/>
            <a:ext cx="3207675" cy="720080"/>
          </a:xfrm>
          <a:prstGeom prst="wedgeRectCallout">
            <a:avLst>
              <a:gd name="adj1" fmla="val -36810"/>
              <a:gd name="adj2" fmla="val -780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9201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多重循环设计举例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循环指令的说明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265253"/>
            <a:ext cx="7849246" cy="364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类似于条件转移指令，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段内转移，相对转移方式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通过在指令指针寄存器</a:t>
            </a:r>
            <a:r>
              <a:rPr kumimoji="1" lang="en-US" altLang="zh-CN" sz="2400" b="1" dirty="0">
                <a:latin typeface="Times New Roman" pitchFamily="18" charset="0"/>
              </a:rPr>
              <a:t>EIP</a:t>
            </a:r>
            <a:r>
              <a:rPr kumimoji="1" lang="zh-CN" altLang="en-US" sz="2400" b="1" dirty="0">
                <a:latin typeface="Times New Roman" pitchFamily="18" charset="0"/>
              </a:rPr>
              <a:t>上加一个地址差的方式实现转移。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只用一个字节（</a:t>
            </a:r>
            <a:r>
              <a:rPr kumimoji="1" lang="en-US" altLang="zh-CN" sz="24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位）表示地址差，转移范围仅在</a:t>
            </a:r>
            <a:r>
              <a:rPr kumimoji="1" lang="en-US" altLang="zh-CN" sz="2400" b="1" dirty="0">
                <a:latin typeface="Times New Roman" pitchFamily="18" charset="0"/>
              </a:rPr>
              <a:t>-128</a:t>
            </a:r>
            <a:r>
              <a:rPr kumimoji="1" lang="zh-CN" altLang="en-US" sz="2400" b="1" dirty="0">
                <a:latin typeface="Times New Roman" pitchFamily="18" charset="0"/>
              </a:rPr>
              <a:t>至</a:t>
            </a:r>
            <a:r>
              <a:rPr kumimoji="1" lang="en-US" altLang="zh-CN" sz="2400" b="1" dirty="0">
                <a:latin typeface="Times New Roman" pitchFamily="18" charset="0"/>
              </a:rPr>
              <a:t>+127</a:t>
            </a:r>
            <a:r>
              <a:rPr kumimoji="1" lang="zh-CN" altLang="en-US" sz="2400" b="1" dirty="0">
                <a:latin typeface="Times New Roman" pitchFamily="18" charset="0"/>
              </a:rPr>
              <a:t>之间。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在保护方式（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位代码段）下，以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作为循环计数器</a:t>
            </a:r>
            <a:r>
              <a:rPr kumimoji="1" lang="zh-CN" altLang="en-US" sz="2400" b="1" dirty="0">
                <a:latin typeface="Times New Roman" pitchFamily="18" charset="0"/>
              </a:rPr>
              <a:t>。在实方式下，以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作为循环计数器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不影响各标志。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</p:spTree>
    <p:extLst>
      <p:ext uri="{BB962C8B-B14F-4D97-AF65-F5344CB8AC3E}">
        <p14:creationId xmlns:p14="http://schemas.microsoft.com/office/powerpoint/2010/main" val="12106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57595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LOOP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34804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LOOP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2810868"/>
            <a:ext cx="7924800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dirty="0">
                <a:latin typeface="+mn-ea"/>
                <a:ea typeface="+mn-ea"/>
              </a:rPr>
              <a:t>指令使寄存器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，如果结果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dirty="0">
                <a:latin typeface="+mn-ea"/>
                <a:ea typeface="+mn-ea"/>
              </a:rPr>
              <a:t>，则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转移到标号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dirty="0">
                <a:latin typeface="+mn-ea"/>
                <a:ea typeface="+mn-ea"/>
              </a:rPr>
              <a:t>，否则顺序执行</a:t>
            </a:r>
            <a:r>
              <a:rPr kumimoji="1" lang="en-US" altLang="zh-CN" sz="2400" dirty="0">
                <a:latin typeface="+mn-ea"/>
                <a:ea typeface="+mn-ea"/>
              </a:rPr>
              <a:t>LOOP</a:t>
            </a:r>
            <a:r>
              <a:rPr kumimoji="1" lang="zh-CN" altLang="en-US" sz="2400" dirty="0">
                <a:latin typeface="+mn-ea"/>
                <a:ea typeface="+mn-ea"/>
              </a:rPr>
              <a:t>指令后的指令。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7640" y="3717032"/>
            <a:ext cx="792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类似于如下的两条指令：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000" b="1" dirty="0">
                <a:latin typeface="+mn-ea"/>
                <a:ea typeface="+mn-ea"/>
              </a:rPr>
              <a:t>        </a:t>
            </a:r>
            <a:r>
              <a:rPr kumimoji="1" lang="en-US" altLang="zh-CN" sz="2000" b="1" dirty="0">
                <a:latin typeface="+mn-ea"/>
                <a:ea typeface="+mn-ea"/>
              </a:rPr>
              <a:t>DEC    ECX</a:t>
            </a:r>
          </a:p>
          <a:p>
            <a:pPr>
              <a:lnSpc>
                <a:spcPts val="3200"/>
              </a:lnSpc>
            </a:pPr>
            <a:r>
              <a:rPr kumimoji="1" lang="en-US" altLang="zh-CN" sz="2000" b="1" dirty="0">
                <a:latin typeface="+mn-ea"/>
                <a:ea typeface="+mn-ea"/>
              </a:rPr>
              <a:t>        JNZ    LAB</a:t>
            </a: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利用</a:t>
            </a:r>
            <a:r>
              <a:rPr kumimoji="1" lang="en-US" altLang="zh-CN" sz="2400" b="1" dirty="0">
                <a:latin typeface="+mn-ea"/>
                <a:ea typeface="+mn-ea"/>
              </a:rPr>
              <a:t>LOOP</a:t>
            </a:r>
            <a:r>
              <a:rPr kumimoji="1" lang="zh-CN" altLang="en-US" sz="2400" b="1" dirty="0">
                <a:latin typeface="+mn-ea"/>
                <a:ea typeface="+mn-ea"/>
              </a:rPr>
              <a:t>指令构成循环，应先设置计数器</a:t>
            </a:r>
            <a:r>
              <a:rPr kumimoji="1" lang="en-US" altLang="zh-CN" sz="2400" b="1" dirty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初值，即循环次数。由于首先进行</a:t>
            </a:r>
            <a:r>
              <a:rPr kumimoji="1" lang="en-US" altLang="zh-CN" sz="2400" b="1" dirty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操作，再判结果是否为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，所以最多可循环</a:t>
            </a:r>
            <a:r>
              <a:rPr kumimoji="1" lang="en-US" altLang="zh-CN" sz="2400" b="1" dirty="0"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次方遍。</a:t>
            </a:r>
          </a:p>
        </p:txBody>
      </p:sp>
    </p:spTree>
    <p:extLst>
      <p:ext uri="{BB962C8B-B14F-4D97-AF65-F5344CB8AC3E}">
        <p14:creationId xmlns:p14="http://schemas.microsoft.com/office/powerpoint/2010/main" val="37916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7640" y="2780928"/>
            <a:ext cx="79248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EDX, EDX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MOV   ECX, 32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设置循环计数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 SHR   EAX, 1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右移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位（最低位进入进位标志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DL, 0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统计（实际是加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 LAB1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01803" y="1844824"/>
            <a:ext cx="4392489" cy="576064"/>
          </a:xfrm>
          <a:prstGeom prst="wedgeRoundRectCallout">
            <a:avLst>
              <a:gd name="adj1" fmla="val -1935"/>
              <a:gd name="adj2" fmla="val 73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统计寄存器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中位是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的个数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923928" y="5153033"/>
            <a:ext cx="3312368" cy="807674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循环次数已知的循环，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循环指令能够更加简明高效。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LOOPE/LOOPZ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348880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LOOPE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LAB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LOOPZ     LAB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指令使寄存器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，如果结果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，并且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零标志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（表示相等），则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转移到标号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b="1" dirty="0">
                <a:latin typeface="+mn-ea"/>
                <a:ea typeface="+mn-ea"/>
              </a:rPr>
              <a:t>，否则顺序执行。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同一条指令，有两个助记符。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指令本身实施的</a:t>
            </a:r>
            <a:r>
              <a:rPr kumimoji="1" lang="en-US" altLang="zh-CN" sz="2400" b="1" dirty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操作不影响标志。</a:t>
            </a:r>
          </a:p>
        </p:txBody>
      </p:sp>
    </p:spTree>
    <p:extLst>
      <p:ext uri="{BB962C8B-B14F-4D97-AF65-F5344CB8AC3E}">
        <p14:creationId xmlns:p14="http://schemas.microsoft.com/office/powerpoint/2010/main" val="90361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93487" y="1772816"/>
            <a:ext cx="5260504" cy="864096"/>
          </a:xfrm>
          <a:prstGeom prst="wedgeRoundRectCallout">
            <a:avLst>
              <a:gd name="adj1" fmla="val -1935"/>
              <a:gd name="adj2" fmla="val 73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在一个字符数组中查找第一个非空格字符，假设字符数组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buff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的长度为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7640" y="2924944"/>
            <a:ext cx="792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EDX, buff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指向字符数组首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ECX,100             ;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AL,20H  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空格字符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EDX     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为了简化循环，先减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EDX     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调整到指向当前字符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AL,[EDX]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LOOPE    LAB2</a:t>
            </a: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572134" y="6167051"/>
            <a:ext cx="3995811" cy="548680"/>
          </a:xfrm>
          <a:prstGeom prst="wedgeRoundRectCallout">
            <a:avLst>
              <a:gd name="adj1" fmla="val -37651"/>
              <a:gd name="adj2" fmla="val -817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判断和循环计数同时进行</a:t>
            </a:r>
          </a:p>
        </p:txBody>
      </p:sp>
    </p:spTree>
    <p:extLst>
      <p:ext uri="{BB962C8B-B14F-4D97-AF65-F5344CB8AC3E}">
        <p14:creationId xmlns:p14="http://schemas.microsoft.com/office/powerpoint/2010/main" val="25965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dirty="0">
                <a:latin typeface="Times New Roman" pitchFamily="18" charset="0"/>
              </a:rPr>
              <a:t>LOOPNE/LOOPNZ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348880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LOOPNE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LAB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LOOPNZ     LAB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循环指令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+mn-ea"/>
                <a:ea typeface="+mn-ea"/>
              </a:rPr>
              <a:t>指令使寄存器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，如果结果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dirty="0">
                <a:latin typeface="+mn-ea"/>
                <a:ea typeface="+mn-ea"/>
              </a:rPr>
              <a:t>，并且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零标志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dirty="0">
                <a:latin typeface="+mn-ea"/>
                <a:ea typeface="+mn-ea"/>
              </a:rPr>
              <a:t>（表示不相等），则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转移到标号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dirty="0">
                <a:latin typeface="+mn-ea"/>
                <a:ea typeface="+mn-ea"/>
              </a:rPr>
              <a:t>，否则顺序执行。</a:t>
            </a:r>
            <a:endParaRPr kumimoji="1"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同一条指令，有两个助记符。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指令本身实施的</a:t>
            </a:r>
            <a:r>
              <a:rPr kumimoji="1" lang="en-US" altLang="zh-CN" sz="2400" b="1" dirty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操作不影响标志。</a:t>
            </a:r>
          </a:p>
        </p:txBody>
      </p:sp>
    </p:spTree>
    <p:extLst>
      <p:ext uri="{BB962C8B-B14F-4D97-AF65-F5344CB8AC3E}">
        <p14:creationId xmlns:p14="http://schemas.microsoft.com/office/powerpoint/2010/main" val="162309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8283575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&lt;stdio.h&gt;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main( )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string[100];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len;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printf("Input string:");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由用户输入一个字符串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scanf("%s",string);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 {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……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嵌入汇编代码</a:t>
            </a:r>
            <a:endParaRPr lang="fr-F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}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printf("len=%d\n",len);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len=12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0;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409084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LOOPNE</a:t>
            </a:r>
            <a:r>
              <a:rPr lang="zh-CN" altLang="en-US" sz="2000" b="1" dirty="0">
                <a:solidFill>
                  <a:srgbClr val="0000FF"/>
                </a:solidFill>
              </a:rPr>
              <a:t>指令的使用：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利用嵌入汇编代码测量由用户输入的字符串之长度。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283575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_asm  {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EDI, str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假设字符串“无限长”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AL, AL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字符串结束标记）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EDI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为了简化循环，先减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LAB3:  INC   EDI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指向待判断字符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[EDI]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是否为结束标记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LOOPNE   LAB3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如果不是结束标记，继续循环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NOT   ECX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据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推得字符串长度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len, ECX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409084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LOOPNE</a:t>
            </a:r>
            <a:r>
              <a:rPr lang="zh-CN" altLang="en-US" sz="2000" b="1" dirty="0">
                <a:solidFill>
                  <a:srgbClr val="0000FF"/>
                </a:solidFill>
              </a:rPr>
              <a:t>指令的使用：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利用嵌入汇编代码测量由用户输入的字符串之长度。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JECXZ/JCXZ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JECXZ    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LAB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JCXZ       LAB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又一条件转移指令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kumimoji="1" lang="zh-CN" altLang="en-US" sz="2400" dirty="0">
                <a:latin typeface="+mn-ea"/>
                <a:ea typeface="+mn-ea"/>
              </a:rPr>
              <a:t>指令实现当寄存器</a:t>
            </a:r>
            <a:r>
              <a:rPr kumimoji="1" lang="en-US" altLang="zh-CN" sz="2400" dirty="0">
                <a:latin typeface="+mn-ea"/>
                <a:ea typeface="+mn-ea"/>
              </a:rPr>
              <a:t>ECX</a:t>
            </a:r>
            <a:r>
              <a:rPr kumimoji="1" lang="zh-CN" altLang="en-US" sz="2400" dirty="0">
                <a:latin typeface="+mn-ea"/>
                <a:ea typeface="+mn-ea"/>
              </a:rPr>
              <a:t>的值等于</a:t>
            </a:r>
            <a:r>
              <a:rPr kumimoji="1" lang="en-US" altLang="zh-CN" sz="2400" dirty="0">
                <a:latin typeface="+mn-ea"/>
                <a:ea typeface="+mn-ea"/>
              </a:rPr>
              <a:t>0</a:t>
            </a:r>
            <a:r>
              <a:rPr kumimoji="1" lang="zh-CN" altLang="en-US" sz="2400" dirty="0">
                <a:latin typeface="+mn-ea"/>
                <a:ea typeface="+mn-ea"/>
              </a:rPr>
              <a:t>时转移到标号</a:t>
            </a:r>
            <a:r>
              <a:rPr kumimoji="1" lang="en-US" altLang="zh-CN" sz="2400" dirty="0">
                <a:latin typeface="+mn-ea"/>
                <a:ea typeface="+mn-ea"/>
              </a:rPr>
              <a:t>LAB</a:t>
            </a:r>
            <a:r>
              <a:rPr kumimoji="1" lang="zh-CN" altLang="en-US" sz="2400" dirty="0">
                <a:latin typeface="+mn-ea"/>
                <a:ea typeface="+mn-ea"/>
              </a:rPr>
              <a:t>处，否则顺序执行。或者，</a:t>
            </a:r>
            <a:r>
              <a:rPr kumimoji="1" lang="zh-CN" altLang="en-US" sz="2400" dirty="0">
                <a:latin typeface="+mn-ea"/>
              </a:rPr>
              <a:t>当寄存器</a:t>
            </a:r>
            <a:r>
              <a:rPr kumimoji="1" lang="en-US" altLang="zh-CN" sz="2400" dirty="0">
                <a:latin typeface="+mn-ea"/>
              </a:rPr>
              <a:t>CX</a:t>
            </a:r>
            <a:r>
              <a:rPr kumimoji="1" lang="zh-CN" altLang="en-US" sz="2400" dirty="0">
                <a:latin typeface="+mn-ea"/>
              </a:rPr>
              <a:t>的值等于</a:t>
            </a:r>
            <a:r>
              <a:rPr kumimoji="1" lang="en-US" altLang="zh-CN" sz="2400" dirty="0">
                <a:latin typeface="+mn-ea"/>
              </a:rPr>
              <a:t>0</a:t>
            </a:r>
            <a:r>
              <a:rPr kumimoji="1" lang="zh-CN" altLang="en-US" sz="2400" dirty="0">
                <a:latin typeface="+mn-ea"/>
              </a:rPr>
              <a:t>时转移到标号</a:t>
            </a:r>
            <a:r>
              <a:rPr kumimoji="1" lang="en-US" altLang="zh-CN" sz="2400" dirty="0">
                <a:latin typeface="+mn-ea"/>
              </a:rPr>
              <a:t>LAB</a:t>
            </a:r>
            <a:r>
              <a:rPr kumimoji="1" lang="zh-CN" altLang="en-US" sz="2400" dirty="0">
                <a:latin typeface="+mn-ea"/>
              </a:rPr>
              <a:t>处，否则顺序执行。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62010" y="5301208"/>
            <a:ext cx="5418302" cy="864096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通常在循环开始之前使用该指令，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这样当循环次数为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时，就可以跳过循环体。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4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&lt;stdio.h&gt;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#define  COUNT  5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假设成绩项数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main()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score[COUNT];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用于存放由用户输入的成绩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i, average;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 (i=0; i &lt; COUNT; i++)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{    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由用户从键盘输入成绩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printf("score[%d]=", i);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scanf("%d", &amp;score[i]);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481092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演示堆栈传递参数调用子程序和</a:t>
            </a:r>
            <a:r>
              <a:rPr lang="en-US" altLang="zh-CN" sz="2000" b="1" dirty="0">
                <a:solidFill>
                  <a:srgbClr val="0000FF"/>
                </a:solidFill>
              </a:rPr>
              <a:t>JECXZ</a:t>
            </a:r>
            <a:r>
              <a:rPr lang="zh-CN" altLang="en-US" sz="2000" b="1" dirty="0">
                <a:solidFill>
                  <a:srgbClr val="0000FF"/>
                </a:solidFill>
              </a:rPr>
              <a:t>指令的使用：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计算由用户输入的若干成绩的平均值。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8064" y="6064260"/>
            <a:ext cx="3312368" cy="548680"/>
          </a:xfrm>
          <a:prstGeom prst="wedgeRoundRectCallout">
            <a:avLst>
              <a:gd name="adj1" fmla="val -55855"/>
              <a:gd name="adj2" fmla="val -3581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由用户输入成绩</a:t>
            </a:r>
          </a:p>
        </p:txBody>
      </p:sp>
    </p:spTree>
    <p:extLst>
      <p:ext uri="{BB962C8B-B14F-4D97-AF65-F5344CB8AC3E}">
        <p14:creationId xmlns:p14="http://schemas.microsoft.com/office/powerpoint/2010/main" val="260340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循环程序结构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76179"/>
              </p:ext>
            </p:extLst>
          </p:nvPr>
        </p:nvGraphicFramePr>
        <p:xfrm>
          <a:off x="1259632" y="2132856"/>
          <a:ext cx="6356931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44492" imgH="2721864" progId="Visio.Drawing.11">
                  <p:embed/>
                </p:oleObj>
              </mc:Choice>
              <mc:Fallback>
                <p:oleObj name="Visio" r:id="rId3" imgW="4444492" imgH="2721864" progId="Visio.Drawing.11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32856"/>
                        <a:ext cx="6356931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698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调用子程序计算成绩平均值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 {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 EAX, score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COUNT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把数组长度压入堆栈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EAX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把数组起始地址压入堆栈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AVER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ESP, 8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average, EAX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("average=%d\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n",average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由子程序计算平均值。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其功能及原型与函数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>
                <a:solidFill>
                  <a:srgbClr val="0000FF"/>
                </a:solidFill>
              </a:rPr>
              <a:t>相同。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19948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AVER: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取得数组长度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取得数组起始地址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EAX, EAX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XOR   EBX, EBX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作为下标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JECXZ   OVER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如数组长度为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，不循环累加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EAX, [EDX+EBX*4]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EBX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调整下标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NEXT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减计数方式控制循环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由子程序计算平均值。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其功能及原型与函数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>
                <a:solidFill>
                  <a:srgbClr val="0000FF"/>
                </a:solidFill>
              </a:rPr>
              <a:t>相同。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756581" y="1722412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806719" y="2924944"/>
            <a:ext cx="3240360" cy="720080"/>
          </a:xfrm>
          <a:prstGeom prst="wedgeRectCallout">
            <a:avLst>
              <a:gd name="adj1" fmla="val -49059"/>
              <a:gd name="adj2" fmla="val 8497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6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62687"/>
            <a:ext cx="828357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计算平均值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OVER: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POP   EBP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由子程序计算平均值。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其功能及原型与函数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>
                <a:solidFill>
                  <a:srgbClr val="0000FF"/>
                </a:solidFill>
              </a:rPr>
              <a:t>相同。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776064" y="1700808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4239959"/>
            <a:ext cx="1548419" cy="720080"/>
          </a:xfrm>
          <a:prstGeom prst="wedgeRectCallout">
            <a:avLst>
              <a:gd name="adj1" fmla="val 5578"/>
              <a:gd name="adj2" fmla="val -78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059832" y="2852936"/>
            <a:ext cx="1548419" cy="720080"/>
          </a:xfrm>
          <a:prstGeom prst="wedgeRectCallout">
            <a:avLst>
              <a:gd name="adj1" fmla="val -66878"/>
              <a:gd name="adj2" fmla="val 327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被除数扩展到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535" y="3789040"/>
            <a:ext cx="828357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printf("</a:t>
            </a:r>
            <a:r>
              <a:rPr lang="fr-FR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%u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 uintx);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位二进制数转换为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位十进制数的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2804081"/>
            <a:ext cx="3744416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简单化，设二进制数是无符号</a:t>
            </a:r>
          </a:p>
        </p:txBody>
      </p:sp>
    </p:spTree>
    <p:extLst>
      <p:ext uri="{BB962C8B-B14F-4D97-AF65-F5344CB8AC3E}">
        <p14:creationId xmlns:p14="http://schemas.microsoft.com/office/powerpoint/2010/main" val="37211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772816"/>
            <a:ext cx="3744416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简单化，设二进制数是无符号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542014"/>
            <a:ext cx="8283575" cy="3995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dp325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框架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uintx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56789123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无符号整型变量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buffer[11];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码串的缓冲区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……               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实现转换的汇编代码片段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buffer);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0;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420888"/>
            <a:ext cx="7993261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把一个整数除以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，所得的余数就是个位数。</a:t>
            </a:r>
            <a:endParaRPr lang="en-US" altLang="zh-CN" sz="2000" b="1" dirty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把所得的商再除以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，所得的余数就是十位数。</a:t>
            </a:r>
            <a:endParaRPr lang="en-US" altLang="zh-CN" sz="2000" b="1" dirty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继续把所得的商除以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，所得的余数就是百位数。</a:t>
            </a:r>
            <a:endParaRPr lang="en-US" altLang="zh-CN" sz="2000" b="1" dirty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依次类推，就可以得到一个整数的各位十进制数字了。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+mn-ea"/>
                <a:ea typeface="+mn-ea"/>
              </a:rPr>
              <a:t>32</a:t>
            </a:r>
            <a:r>
              <a:rPr lang="zh-CN" altLang="en-US" sz="2400" b="1" dirty="0">
                <a:latin typeface="+mn-ea"/>
                <a:ea typeface="+mn-ea"/>
              </a:rPr>
              <a:t>位二进制数能表示的最大十进制数只有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位，循环地除上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次，就可以得到各位十进制数。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把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一位十进制数转换为对应的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r>
              <a:rPr lang="zh-CN" altLang="en-US" sz="2400" b="1" dirty="0">
                <a:latin typeface="+mn-ea"/>
                <a:ea typeface="+mn-ea"/>
              </a:rPr>
              <a:t>，只要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加上数字符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‘0’</a:t>
            </a:r>
            <a:r>
              <a:rPr lang="zh-CN" altLang="en-US" sz="2400" b="1" dirty="0">
                <a:latin typeface="+mn-ea"/>
                <a:ea typeface="+mn-ea"/>
              </a:rPr>
              <a:t>的</a:t>
            </a:r>
            <a:r>
              <a:rPr lang="en-US" altLang="zh-CN" sz="2400" b="1" dirty="0">
                <a:latin typeface="+mn-ea"/>
                <a:ea typeface="+mn-ea"/>
              </a:rPr>
              <a:t>ASCII</a:t>
            </a:r>
            <a:r>
              <a:rPr lang="zh-CN" altLang="en-US" sz="2400" b="1" dirty="0">
                <a:latin typeface="+mn-ea"/>
                <a:ea typeface="+mn-ea"/>
              </a:rPr>
              <a:t>码。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34243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把二进制数转换为十进制数的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708920"/>
            <a:ext cx="79932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存放顺序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由于先得到个位数，然后得到十位数，再得到百位数，所以在把所得的各位十进制数的</a:t>
            </a:r>
            <a:r>
              <a:rPr lang="en-US" altLang="zh-CN" sz="2400" b="1" dirty="0">
                <a:latin typeface="+mn-ea"/>
                <a:ea typeface="+mn-ea"/>
              </a:rPr>
              <a:t>ASCII</a:t>
            </a:r>
            <a:r>
              <a:rPr lang="zh-CN" altLang="en-US" sz="2400" b="1" dirty="0">
                <a:latin typeface="+mn-ea"/>
                <a:ea typeface="+mn-ea"/>
              </a:rPr>
              <a:t>码存放到字符串中去时，要从字符串的尾部开始。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91067"/>
              </p:ext>
            </p:extLst>
          </p:nvPr>
        </p:nvGraphicFramePr>
        <p:xfrm>
          <a:off x="827584" y="4340136"/>
          <a:ext cx="6408712" cy="24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39184" imgH="1591437" progId="Visio.Drawing.11">
                  <p:embed/>
                </p:oleObj>
              </mc:Choice>
              <mc:Fallback>
                <p:oleObj name="Visio" r:id="rId3" imgW="4139184" imgH="15914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40136"/>
                        <a:ext cx="6408712" cy="245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634243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把二进制数转换为十进制数的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0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628800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as326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176403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ESI, buffer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获存放字符串的缓冲区首地址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uintx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取得待转换的数据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10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循环次数（十进制数的位数）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10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十进制的基数是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EDX, EDX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位的被除数（无符号数除）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EBX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含商，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含余数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'0'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把析出十进制位转成对应的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[ESI+ECX-1]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DL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保存到缓冲区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NEXT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BYTE PTR [ESI+10],0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设置字符串结束标志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r>
              <a:rPr lang="zh-CN" altLang="en-US" sz="2800" b="1" dirty="0">
                <a:solidFill>
                  <a:srgbClr val="0000FF"/>
                </a:solidFill>
              </a:rPr>
              <a:t>（深化）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16535" y="3501008"/>
            <a:ext cx="8283575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intx = -57312;</a:t>
            </a:r>
          </a:p>
          <a:p>
            <a:pPr>
              <a:lnSpc>
                <a:spcPts val="3200"/>
              </a:lnSpc>
              <a:defRPr/>
            </a:pP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buffer[16];        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足够长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(“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”,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  <a:endParaRPr lang="fr-FR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5344" y="1844824"/>
            <a:ext cx="7345188" cy="1296143"/>
          </a:xfrm>
          <a:prstGeom prst="wedgeRoundRectCallout">
            <a:avLst>
              <a:gd name="adj1" fmla="val -32056"/>
              <a:gd name="adj2" fmla="val 66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）设二进制数是有符号的。如果负数，则所得字符串的第一个字符应该是负号。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）不需要前端可能出现的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'0'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23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as327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379652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ESI, buffer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置指针初值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取得待转换的数据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EAX, 0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判断待转换数据是否为负数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   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非负数，转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BYTE  PTR  [ESI], '-'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先保存一个负号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ESI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EAX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取相反数，得正数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10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最多循环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10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0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置有效位数的计数器初值</a:t>
            </a:r>
          </a:p>
        </p:txBody>
      </p:sp>
    </p:spTree>
    <p:extLst>
      <p:ext uri="{BB962C8B-B14F-4D97-AF65-F5344CB8AC3E}">
        <p14:creationId xmlns:p14="http://schemas.microsoft.com/office/powerpoint/2010/main" val="33528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08920"/>
            <a:ext cx="8283575" cy="3501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cf320(unsigned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n)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do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n = n/10;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 while (n != 0);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00808"/>
            <a:ext cx="5184782" cy="864096"/>
          </a:xfrm>
          <a:prstGeom prst="wedgeRoundRectCallout">
            <a:avLst>
              <a:gd name="adj1" fmla="val -4150"/>
              <a:gd name="adj2" fmla="val 743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演示循环程序：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统计无符号整数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作为十进制数时的位数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as327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379652"/>
            <a:ext cx="8283575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NEXT1: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EDX, EDX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DIV   EBX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位十进制数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把所得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位十进制数压入堆栈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EDI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有效位数增加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    EAX, EAX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测试结果（商）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LOOPNE    NEXT1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如结果不为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，考虑继续循环</a:t>
            </a:r>
          </a:p>
        </p:txBody>
      </p:sp>
    </p:spTree>
    <p:extLst>
      <p:ext uri="{BB962C8B-B14F-4D97-AF65-F5344CB8AC3E}">
        <p14:creationId xmlns:p14="http://schemas.microsoft.com/office/powerpoint/2010/main" val="24791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as327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491149"/>
            <a:ext cx="8283575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EDI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置下一个循环的计数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NEXT2: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POP   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从堆栈弹出余数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'0'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转成对应的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[ESI], DL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依次存放到缓冲区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 NEXT2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循环处理下一位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BYTE  PTR  [ESI], 0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设置字符串结束标志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72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1632" y="1817440"/>
            <a:ext cx="4374282" cy="548680"/>
          </a:xfrm>
          <a:prstGeom prst="wedgeRoundRectCallout">
            <a:avLst>
              <a:gd name="adj1" fmla="val 3188"/>
              <a:gd name="adj2" fmla="val 823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各位十进制数压入堆栈后的示意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96324"/>
              </p:ext>
            </p:extLst>
          </p:nvPr>
        </p:nvGraphicFramePr>
        <p:xfrm>
          <a:off x="899592" y="2636912"/>
          <a:ext cx="4092586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33040" imgH="2310384" progId="Visio.Drawing.11">
                  <p:embed/>
                </p:oleObj>
              </mc:Choice>
              <mc:Fallback>
                <p:oleObj name="Visio" r:id="rId3" imgW="2733040" imgH="23103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4092586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313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cf328(unsigned  arr[], int n)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int  i;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循环变量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value;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用于判断特征值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count = 0;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统计数据中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(i=0; i&lt;n; i++)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循环遍历数组中的每个数据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依次检查</a:t>
            </a:r>
            <a:endParaRPr lang="fr-F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( count &lt;= 20 )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如没有找到特征数据，返回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 = -1;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i;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7" y="1700808"/>
            <a:ext cx="7921625" cy="1296144"/>
          </a:xfrm>
          <a:prstGeom prst="wedgeRoundRectCallout">
            <a:avLst>
              <a:gd name="adj1" fmla="val -8169"/>
              <a:gd name="adj2" fmla="val 605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在某个无符号整型数组中查找第一个特征数据。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找到返回下标值（索引号），否则返回</a:t>
            </a:r>
            <a:r>
              <a:rPr lang="en-US" altLang="zh-CN" sz="2000" b="1" dirty="0">
                <a:solidFill>
                  <a:srgbClr val="0000FF"/>
                </a:solidFill>
              </a:rPr>
              <a:t>-1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特征指，在用二进制表示数据时，其中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的个数超过</a:t>
            </a:r>
            <a:r>
              <a:rPr lang="en-US" altLang="zh-CN" sz="2000" b="1" dirty="0">
                <a:solidFill>
                  <a:srgbClr val="0000FF"/>
                </a:solidFill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8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(i=0; i&lt;n; i++)            //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循环遍历数组中的每个数据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v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alue = arr[i];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if ( value &lt;= 0xfffff )    //0xfffff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的最小值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continue;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不超过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xfffff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肯定不是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= 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while ( value != 0 )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 value &amp; 1 == 1 )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测最低位是否为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count++;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value = value &gt;&gt; 1;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 count &gt; 20 )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找到第一个，跳出循环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break;</a:t>
            </a:r>
          </a:p>
          <a:p>
            <a:pPr>
              <a:defRPr/>
            </a:pPr>
            <a:r>
              <a:rPr lang="fr-FR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7" y="1647964"/>
            <a:ext cx="7921625" cy="456431"/>
          </a:xfrm>
          <a:prstGeom prst="wedgeRoundRectCallout">
            <a:avLst>
              <a:gd name="adj1" fmla="val -9397"/>
              <a:gd name="adj2" fmla="val 752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特征指，在用二进制表示数据时，其中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的个数超过</a:t>
            </a:r>
            <a:r>
              <a:rPr lang="en-US" altLang="zh-CN" sz="2000" b="1" dirty="0">
                <a:solidFill>
                  <a:srgbClr val="0000FF"/>
                </a:solidFill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33" y="4725144"/>
            <a:ext cx="1944216" cy="548680"/>
          </a:xfrm>
          <a:prstGeom prst="wedgeRoundRectCallout">
            <a:avLst>
              <a:gd name="adj1" fmla="val 40068"/>
              <a:gd name="adj2" fmla="val -7579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判断符合特征</a:t>
            </a:r>
          </a:p>
        </p:txBody>
      </p:sp>
    </p:spTree>
    <p:extLst>
      <p:ext uri="{BB962C8B-B14F-4D97-AF65-F5344CB8AC3E}">
        <p14:creationId xmlns:p14="http://schemas.microsoft.com/office/powerpoint/2010/main" val="29213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eax, eax                     ;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edx, edx                     ;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DWORD PTR [ebp+12], eax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LN17cf328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跳过外循环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cmp   edx, 20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判断是否找到特征数据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jg    SHORT LN1cf328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LN17cf328: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-1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-1;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LN1cf328: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3.4.3  </a:t>
            </a:r>
            <a:r>
              <a:rPr lang="zh-CN" altLang="en-US" b="1" dirty="0">
                <a:solidFill>
                  <a:srgbClr val="0000FF"/>
                </a:solidFill>
              </a:rPr>
              <a:t>多重循环举例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3802732"/>
            <a:ext cx="1944216" cy="548680"/>
          </a:xfrm>
          <a:prstGeom prst="wedgeRoundRectCallout">
            <a:avLst>
              <a:gd name="adj1" fmla="val -62335"/>
              <a:gd name="adj2" fmla="val -3324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循环体的代码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851921" y="1124744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8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LL9cf328:                          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外循环体开始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 = arr[i];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[ebp+8]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取得作数组起始地址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[ecx+eax*4]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取第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(value&lt;=0xfffff) continue;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1048575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SHORT LN8cf328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edx, edx                     ; count = 0;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; while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ecx, ecx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SHORT LN8cf328               ;value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，跳过内循环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1052736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83969" y="3645024"/>
            <a:ext cx="2880320" cy="576064"/>
          </a:xfrm>
          <a:prstGeom prst="wedgeRectCallout">
            <a:avLst>
              <a:gd name="adj1" fmla="val -55612"/>
              <a:gd name="adj2" fmla="val 212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语句的实现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1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65066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LL5cf328:                    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内循环体开始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cl, 1                    ; value &amp; 1 == 1 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600"/>
              </a:lnSpc>
              <a:defRPr/>
            </a:pP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SHORT LN3cf328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edx                      ; count++;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LN3cf328: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ecx, 1                   ; value = value &gt;&gt; 1;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内循环体结束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SHORT LL5cf328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，继续内循环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edx, 20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( count &gt; 20 ) break;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 SHORT LN1cf328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LN8cf328:                          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外循环体结束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eax                      ; i++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eax, DWORD PTR [ebp+12]  ; i &lt; n ?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    SHORT LL9cf328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i&lt;n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继续外循环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1052736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771799" y="5278438"/>
            <a:ext cx="2380091" cy="454818"/>
          </a:xfrm>
          <a:prstGeom prst="wedgeRectCallout">
            <a:avLst>
              <a:gd name="adj1" fmla="val -35450"/>
              <a:gd name="adj2" fmla="val -7630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语句的实现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707" y="2203015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在堆栈，安排局部变量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LN3cf320:                         ; do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n = n/10;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是无符号数，用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9912" y="1105001"/>
            <a:ext cx="2736303" cy="636131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220072" y="5877272"/>
            <a:ext cx="2448272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3789040"/>
            <a:ext cx="2448272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-5197" y="4869160"/>
            <a:ext cx="1185446" cy="720080"/>
          </a:xfrm>
          <a:prstGeom prst="wedgeRectCallout">
            <a:avLst>
              <a:gd name="adj1" fmla="val 43000"/>
              <a:gd name="adj2" fmla="val 822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322453"/>
            <a:ext cx="8283575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;} while (n != 0);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LN3cf320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;}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19832" y="1123337"/>
            <a:ext cx="2736304" cy="636131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4581128"/>
            <a:ext cx="1543937" cy="720080"/>
          </a:xfrm>
          <a:prstGeom prst="wedgeRectCallout">
            <a:avLst>
              <a:gd name="adj1" fmla="val -11866"/>
              <a:gd name="adj2" fmla="val -804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570012" y="1759468"/>
            <a:ext cx="2448272" cy="720080"/>
          </a:xfrm>
          <a:prstGeom prst="wedgeRectCallout">
            <a:avLst>
              <a:gd name="adj1" fmla="val 37640"/>
              <a:gd name="adj2" fmla="val 6516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在使用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之前，保护之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LL3cf320:                         ;do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    n = n/10;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10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准备借助堆栈送到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ESI=10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div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[ebp+8],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9913" y="1105001"/>
            <a:ext cx="2160240" cy="739823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4777139"/>
            <a:ext cx="1567380" cy="720080"/>
          </a:xfrm>
          <a:prstGeom prst="wedgeRectCallout">
            <a:avLst>
              <a:gd name="adj1" fmla="val 15977"/>
              <a:gd name="adj2" fmla="val -7797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84607" y="3185795"/>
            <a:ext cx="1775020" cy="720080"/>
          </a:xfrm>
          <a:prstGeom prst="wedgeRectCallout">
            <a:avLst>
              <a:gd name="adj1" fmla="val -40328"/>
              <a:gd name="adj2" fmla="val -687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07504" y="4293096"/>
            <a:ext cx="936104" cy="720080"/>
          </a:xfrm>
          <a:prstGeom prst="wedgeRectCallout">
            <a:avLst>
              <a:gd name="adj1" fmla="val 43000"/>
              <a:gd name="adj2" fmla="val 822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08363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;} while (n != 0);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LL3cf320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; return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;}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99792" y="4143603"/>
            <a:ext cx="1775020" cy="720080"/>
          </a:xfrm>
          <a:prstGeom prst="wedgeRectCallout">
            <a:avLst>
              <a:gd name="adj1" fmla="val -45181"/>
              <a:gd name="adj2" fmla="val -7889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07904" y="1124744"/>
            <a:ext cx="3087959" cy="875455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3198455"/>
            <a:ext cx="8283575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cf321(char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*pc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while ( *pc )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pc++;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(pc –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5" y="1844824"/>
            <a:ext cx="3995811" cy="936104"/>
          </a:xfrm>
          <a:prstGeom prst="wedgeRoundRectCallout">
            <a:avLst>
              <a:gd name="adj1" fmla="val -4150"/>
              <a:gd name="adj2" fmla="val 851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演示循环程序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测量字符串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的长度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7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2850</TotalTime>
  <Words>4548</Words>
  <Application>Microsoft Office PowerPoint</Application>
  <PresentationFormat>全屏显示(4:3)</PresentationFormat>
  <Paragraphs>699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微软雅黑</vt:lpstr>
      <vt:lpstr>Arial</vt:lpstr>
      <vt:lpstr>Times New Roman</vt:lpstr>
      <vt:lpstr>Verdana</vt:lpstr>
      <vt:lpstr>Wingdings</vt:lpstr>
      <vt:lpstr>Profile</vt:lpstr>
      <vt:lpstr>Visio</vt:lpstr>
      <vt:lpstr>第3章  程序设计初步</vt:lpstr>
      <vt:lpstr>3.4  循环程序设计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3.4.3  多重循环举例</vt:lpstr>
      <vt:lpstr>3.4.3  多重循环举例</vt:lpstr>
      <vt:lpstr>3.4.3  多重循环举例</vt:lpstr>
      <vt:lpstr>3.4.3  多重循环举例</vt:lpstr>
      <vt:lpstr>3.4.3  多重循环举例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694</cp:revision>
  <dcterms:created xsi:type="dcterms:W3CDTF">2008-02-14T05:21:14Z</dcterms:created>
  <dcterms:modified xsi:type="dcterms:W3CDTF">2025-06-23T17:12:25Z</dcterms:modified>
</cp:coreProperties>
</file>