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48"/>
  </p:notesMasterIdLst>
  <p:sldIdLst>
    <p:sldId id="256" r:id="rId2"/>
    <p:sldId id="257" r:id="rId3"/>
    <p:sldId id="507" r:id="rId4"/>
    <p:sldId id="508" r:id="rId5"/>
    <p:sldId id="377" r:id="rId6"/>
    <p:sldId id="472" r:id="rId7"/>
    <p:sldId id="473" r:id="rId8"/>
    <p:sldId id="511" r:id="rId9"/>
    <p:sldId id="474" r:id="rId10"/>
    <p:sldId id="475" r:id="rId11"/>
    <p:sldId id="476" r:id="rId12"/>
    <p:sldId id="477" r:id="rId13"/>
    <p:sldId id="478" r:id="rId14"/>
    <p:sldId id="509" r:id="rId15"/>
    <p:sldId id="510" r:id="rId16"/>
    <p:sldId id="512" r:id="rId17"/>
    <p:sldId id="479" r:id="rId18"/>
    <p:sldId id="481" r:id="rId19"/>
    <p:sldId id="482" r:id="rId20"/>
    <p:sldId id="483" r:id="rId21"/>
    <p:sldId id="484" r:id="rId22"/>
    <p:sldId id="485" r:id="rId23"/>
    <p:sldId id="486" r:id="rId24"/>
    <p:sldId id="487" r:id="rId25"/>
    <p:sldId id="489" r:id="rId26"/>
    <p:sldId id="490" r:id="rId27"/>
    <p:sldId id="491" r:id="rId28"/>
    <p:sldId id="492" r:id="rId29"/>
    <p:sldId id="493" r:id="rId30"/>
    <p:sldId id="494" r:id="rId31"/>
    <p:sldId id="495" r:id="rId32"/>
    <p:sldId id="513" r:id="rId33"/>
    <p:sldId id="496" r:id="rId34"/>
    <p:sldId id="497" r:id="rId35"/>
    <p:sldId id="500" r:id="rId36"/>
    <p:sldId id="501" r:id="rId37"/>
    <p:sldId id="502" r:id="rId38"/>
    <p:sldId id="503" r:id="rId39"/>
    <p:sldId id="514" r:id="rId40"/>
    <p:sldId id="516" r:id="rId41"/>
    <p:sldId id="515" r:id="rId42"/>
    <p:sldId id="517" r:id="rId43"/>
    <p:sldId id="504" r:id="rId44"/>
    <p:sldId id="505" r:id="rId45"/>
    <p:sldId id="506" r:id="rId46"/>
    <p:sldId id="518" r:id="rId4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00FFFF"/>
    <a:srgbClr val="66FFFF"/>
    <a:srgbClr val="99FF66"/>
    <a:srgbClr val="FFFFFF"/>
    <a:srgbClr val="D5D38F"/>
    <a:srgbClr val="00CCFF"/>
    <a:srgbClr val="33CCCC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4660"/>
  </p:normalViewPr>
  <p:slideViewPr>
    <p:cSldViewPr>
      <p:cViewPr varScale="1">
        <p:scale>
          <a:sx n="93" d="100"/>
          <a:sy n="93" d="100"/>
        </p:scale>
        <p:origin x="121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Hu" userId="213e45b8a479442b" providerId="LiveId" clId="{21069D41-45FF-40F0-865A-F783856B7A67}"/>
    <pc:docChg chg="modSld">
      <pc:chgData name="John Hu" userId="213e45b8a479442b" providerId="LiveId" clId="{21069D41-45FF-40F0-865A-F783856B7A67}" dt="2023-04-25T01:16:45.068" v="68" actId="20577"/>
      <pc:docMkLst>
        <pc:docMk/>
      </pc:docMkLst>
      <pc:sldChg chg="addSp modSp mod modAnim">
        <pc:chgData name="John Hu" userId="213e45b8a479442b" providerId="LiveId" clId="{21069D41-45FF-40F0-865A-F783856B7A67}" dt="2023-04-25T01:16:45.068" v="68" actId="20577"/>
        <pc:sldMkLst>
          <pc:docMk/>
          <pc:sldMk cId="3719986858" sldId="477"/>
        </pc:sldMkLst>
        <pc:spChg chg="mod">
          <ac:chgData name="John Hu" userId="213e45b8a479442b" providerId="LiveId" clId="{21069D41-45FF-40F0-865A-F783856B7A67}" dt="2023-04-25T01:16:10.169" v="0" actId="207"/>
          <ac:spMkLst>
            <pc:docMk/>
            <pc:sldMk cId="3719986858" sldId="477"/>
            <ac:spMk id="6" creationId="{00000000-0000-0000-0000-000000000000}"/>
          </ac:spMkLst>
        </pc:spChg>
        <pc:spChg chg="add mod">
          <ac:chgData name="John Hu" userId="213e45b8a479442b" providerId="LiveId" clId="{21069D41-45FF-40F0-865A-F783856B7A67}" dt="2023-04-25T01:16:45.068" v="68" actId="20577"/>
          <ac:spMkLst>
            <pc:docMk/>
            <pc:sldMk cId="3719986858" sldId="477"/>
            <ac:spMk id="11" creationId="{7013937F-0BC0-401F-8442-4DADE98C47F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10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11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12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13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14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15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17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18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19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3179F38-1921-4AD2-9E39-56E0DBECB0D5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21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22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23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24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25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26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27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28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29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30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31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33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34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35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36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37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38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43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44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45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7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8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9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程序设计初步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191037"/>
            <a:ext cx="7921625" cy="3606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en-US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堆栈的作用</a:t>
            </a:r>
          </a:p>
          <a:p>
            <a:pPr eaLnBrk="1" hangingPunct="1">
              <a:lnSpc>
                <a:spcPts val="4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算术逻辑运算指令</a:t>
            </a:r>
          </a:p>
          <a:p>
            <a:pPr eaLnBrk="1" hangingPunct="1">
              <a:lnSpc>
                <a:spcPts val="4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 </a:t>
            </a:r>
            <a:r>
              <a:rPr lang="zh-CN" altLang="en-US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分支程序设计</a:t>
            </a:r>
            <a:endParaRPr lang="en-US" altLang="zh-CN" sz="3600" b="1" dirty="0">
              <a:solidFill>
                <a:srgbClr val="D5D3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36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循环程序设计</a:t>
            </a:r>
            <a:endParaRPr lang="en-US" altLang="zh-CN" sz="3600" b="1" dirty="0">
              <a:solidFill>
                <a:srgbClr val="D5D3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5200"/>
              </a:lnSpc>
              <a:spcBef>
                <a:spcPts val="1200"/>
              </a:spcBef>
            </a:pPr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子程序设计要点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cf331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2647940"/>
            <a:ext cx="8283575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 err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cf331(</a:t>
            </a:r>
            <a:r>
              <a:rPr lang="en-US" altLang="zh-CN" sz="2000" b="1" dirty="0" err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arr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[], </a:t>
            </a:r>
            <a:r>
              <a:rPr lang="en-US" altLang="zh-CN" sz="2000" b="1" dirty="0" err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n, </a:t>
            </a:r>
            <a:r>
              <a:rPr lang="en-US" altLang="zh-CN" sz="2000" b="1" dirty="0" err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* pp, </a:t>
            </a:r>
            <a:r>
              <a:rPr lang="en-US" altLang="zh-CN" sz="2000" b="1" dirty="0" err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* </a:t>
            </a:r>
            <a:r>
              <a:rPr lang="en-US" altLang="zh-CN" sz="2000" b="1" dirty="0" err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pn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pcount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ncount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zcount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pcount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en-US" altLang="zh-CN" sz="2000" b="1" dirty="0" err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ncount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en-US" altLang="zh-CN" sz="2000" b="1" dirty="0" err="1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zcount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0;</a:t>
            </a:r>
          </a:p>
          <a:p>
            <a:pPr>
              <a:defRPr/>
            </a:pPr>
            <a:endParaRPr lang="en-US" altLang="zh-CN" sz="2000" b="1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。。。。。。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*pp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送出正数的个数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送出负数的个数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的个数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55576" y="1647964"/>
            <a:ext cx="7920880" cy="916940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演示寄存器作为局部变量：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统计整型数组中值为正数、负数和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0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的元素个数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5868144" y="3284984"/>
            <a:ext cx="1224136" cy="448598"/>
          </a:xfrm>
          <a:prstGeom prst="wedgeRectCallout">
            <a:avLst>
              <a:gd name="adj1" fmla="val -46633"/>
              <a:gd name="adj2" fmla="val 7147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续前页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85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子程序设计要点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cf331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2739692"/>
            <a:ext cx="8283575" cy="34265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[ebp+12]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n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保护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0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0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0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0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755576" y="1647964"/>
            <a:ext cx="7920880" cy="916940"/>
          </a:xfrm>
          <a:prstGeom prst="wedgeRoundRectCallout">
            <a:avLst>
              <a:gd name="adj1" fmla="val -34181"/>
              <a:gd name="adj2" fmla="val 6044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演示寄存器作为局部变量：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统计整型数组中值为正数、负数和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0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的元素个数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491880" y="2739692"/>
            <a:ext cx="2160240" cy="739823"/>
          </a:xfrm>
          <a:prstGeom prst="wedgeRoundRectCallout">
            <a:avLst>
              <a:gd name="adj1" fmla="val -59055"/>
              <a:gd name="adj2" fmla="val -502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编译优化：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速度最大化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3491880" y="4351380"/>
            <a:ext cx="1944216" cy="720080"/>
          </a:xfrm>
          <a:prstGeom prst="wedgeRectCallout">
            <a:avLst>
              <a:gd name="adj1" fmla="val 2044"/>
              <a:gd name="adj2" fmla="val -81654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[ebp+12]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3236099" y="5909791"/>
            <a:ext cx="2448272" cy="720080"/>
          </a:xfrm>
          <a:prstGeom prst="wedgeRoundRectCallout">
            <a:avLst>
              <a:gd name="adj1" fmla="val -51417"/>
              <a:gd name="adj2" fmla="val -829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个寄存器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作为局部变量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98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子程序设计要点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cf331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927860"/>
            <a:ext cx="8283575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test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jle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SHORT LN5cf331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LL7cf331: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[ebp+8]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arr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ecx+edx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*4]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arr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test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测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arr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的正负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jle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SHORT LN12cf331           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arr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&lt;= 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，则转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inc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edi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++;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SHORT LN6cf331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LN12cf331: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jns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SHORT LN2cf331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inc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esi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++;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SHORT LN6cf331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3923928" y="1016442"/>
            <a:ext cx="2160240" cy="739823"/>
          </a:xfrm>
          <a:prstGeom prst="wedgeRoundRectCallout">
            <a:avLst>
              <a:gd name="adj1" fmla="val -59055"/>
              <a:gd name="adj2" fmla="val -502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编译优化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速度最大化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6228184" y="1124744"/>
            <a:ext cx="1224136" cy="448598"/>
          </a:xfrm>
          <a:prstGeom prst="wedgeRectCallout">
            <a:avLst>
              <a:gd name="adj1" fmla="val -46633"/>
              <a:gd name="adj2" fmla="val 7147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续前页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4572000" y="2204864"/>
            <a:ext cx="2664296" cy="576064"/>
          </a:xfrm>
          <a:prstGeom prst="wedgeRectCallout">
            <a:avLst>
              <a:gd name="adj1" fmla="val -34423"/>
              <a:gd name="adj2" fmla="val 7109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[ebp+8]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139952" y="5978761"/>
            <a:ext cx="2448272" cy="720080"/>
          </a:xfrm>
          <a:prstGeom prst="wedgeRoundRectCallout">
            <a:avLst>
              <a:gd name="adj1" fmla="val -51417"/>
              <a:gd name="adj2" fmla="val -829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EDI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作为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pcount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ESI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作为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ncount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矩形标注 9">
            <a:extLst>
              <a:ext uri="{FF2B5EF4-FFF2-40B4-BE49-F238E27FC236}">
                <a16:creationId xmlns:a16="http://schemas.microsoft.com/office/drawing/2014/main" id="{7013937F-0BC0-401F-8442-4DADE98C47FA}"/>
              </a:ext>
            </a:extLst>
          </p:cNvPr>
          <p:cNvSpPr/>
          <p:nvPr/>
        </p:nvSpPr>
        <p:spPr>
          <a:xfrm>
            <a:off x="0" y="1499880"/>
            <a:ext cx="2664296" cy="576064"/>
          </a:xfrm>
          <a:prstGeom prst="wedgeRectCallout">
            <a:avLst>
              <a:gd name="adj1" fmla="val -4340"/>
              <a:gd name="adj2" fmla="val 11225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思考为何是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jle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不是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998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子程序设计要点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cf331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72816"/>
            <a:ext cx="8283575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LN2cf331: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++;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LN6cf331: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++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&lt;n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吗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?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SHORT LL7cf331             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&lt;n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，继续循环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LN5cf331: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[ebp+16]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[ebp+20]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; *pp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; *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恢复被保护的寄存器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撤销堆栈框架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3923928" y="1016442"/>
            <a:ext cx="2160240" cy="739823"/>
          </a:xfrm>
          <a:prstGeom prst="wedgeRoundRectCallout">
            <a:avLst>
              <a:gd name="adj1" fmla="val -59055"/>
              <a:gd name="adj2" fmla="val -502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编译优化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</a:p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速度最大化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6228184" y="1124744"/>
            <a:ext cx="1224136" cy="448598"/>
          </a:xfrm>
          <a:prstGeom prst="wedgeRectCallout">
            <a:avLst>
              <a:gd name="adj1" fmla="val -46633"/>
              <a:gd name="adj2" fmla="val 7147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续前页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5436096" y="3789040"/>
            <a:ext cx="2952328" cy="720080"/>
          </a:xfrm>
          <a:prstGeom prst="wedgeRectCallout">
            <a:avLst>
              <a:gd name="adj1" fmla="val -57356"/>
              <a:gd name="adj2" fmla="val 3940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00FF"/>
                </a:solidFill>
              </a:rPr>
              <a:t>[ebp+16]</a:t>
            </a:r>
            <a:r>
              <a:rPr lang="zh-CN" altLang="en-US" sz="2000" b="1" dirty="0">
                <a:solidFill>
                  <a:srgbClr val="0000FF"/>
                </a:solidFill>
              </a:rPr>
              <a:t>参数</a:t>
            </a:r>
            <a:r>
              <a:rPr lang="en-US" altLang="zh-CN" sz="2000" b="1" dirty="0">
                <a:solidFill>
                  <a:srgbClr val="0000FF"/>
                </a:solidFill>
              </a:rPr>
              <a:t>pp</a:t>
            </a:r>
          </a:p>
          <a:p>
            <a:r>
              <a:rPr lang="en-US" altLang="zh-CN" b="1" dirty="0">
                <a:solidFill>
                  <a:srgbClr val="0000FF"/>
                </a:solidFill>
              </a:rPr>
              <a:t>[ebp+20]</a:t>
            </a:r>
            <a:r>
              <a:rPr lang="zh-CN" altLang="en-US" b="1" dirty="0">
                <a:solidFill>
                  <a:srgbClr val="0000FF"/>
                </a:solidFill>
              </a:rPr>
              <a:t>参数</a:t>
            </a:r>
            <a:r>
              <a:rPr lang="en-US" altLang="zh-CN" b="1" dirty="0" err="1">
                <a:solidFill>
                  <a:srgbClr val="0000FF"/>
                </a:solidFill>
              </a:rPr>
              <a:t>pn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2976803" y="2132856"/>
            <a:ext cx="2448272" cy="720080"/>
          </a:xfrm>
          <a:prstGeom prst="wedgeRoundRectCallout">
            <a:avLst>
              <a:gd name="adj1" fmla="val -57100"/>
              <a:gd name="adj2" fmla="val 1270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EAX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作为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zcount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EDX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作为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2843808" y="6021288"/>
            <a:ext cx="3672408" cy="720080"/>
          </a:xfrm>
          <a:prstGeom prst="wedgeRectCallout">
            <a:avLst>
              <a:gd name="adj1" fmla="val -54438"/>
              <a:gd name="adj2" fmla="val 3513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</a:rPr>
              <a:t>因使用到这些敏感的寄存器，</a:t>
            </a:r>
            <a:endParaRPr lang="en-US" altLang="zh-CN" b="1" dirty="0">
              <a:solidFill>
                <a:srgbClr val="0000FF"/>
              </a:solidFill>
            </a:endParaRPr>
          </a:p>
          <a:p>
            <a:r>
              <a:rPr lang="zh-CN" altLang="en-US" b="1" dirty="0">
                <a:solidFill>
                  <a:srgbClr val="0000FF"/>
                </a:solidFill>
              </a:rPr>
              <a:t>“</a:t>
            </a:r>
            <a:r>
              <a:rPr lang="zh-CN" altLang="en-US" b="1" dirty="0">
                <a:solidFill>
                  <a:srgbClr val="FF0000"/>
                </a:solidFill>
              </a:rPr>
              <a:t>事先要保护，事后要恢复</a:t>
            </a:r>
            <a:r>
              <a:rPr lang="zh-CN" altLang="en-US" b="1" dirty="0">
                <a:solidFill>
                  <a:srgbClr val="0000FF"/>
                </a:solidFill>
              </a:rPr>
              <a:t>”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3880250" y="3022172"/>
            <a:ext cx="2178902" cy="720080"/>
          </a:xfrm>
          <a:prstGeom prst="wedgeRoundRectCallout">
            <a:avLst>
              <a:gd name="adj1" fmla="val -58925"/>
              <a:gd name="adj2" fmla="val -1030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局部变量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与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与参数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 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的比较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420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子程序设计要点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保护寄存器的约定</a:t>
            </a: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35548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+mn-ea"/>
                <a:ea typeface="+mn-ea"/>
              </a:rPr>
              <a:t>子程序可能会破坏某些寄存器内容。为此必须对有关寄存器的内容进行保护与恢复。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+mn-ea"/>
                <a:ea typeface="+mn-ea"/>
              </a:rPr>
              <a:t>事前压入堆栈，事后从堆栈弹出。</a:t>
            </a:r>
            <a:endParaRPr lang="en-US" altLang="zh-CN" sz="2400" b="1" dirty="0"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+mn-ea"/>
                <a:ea typeface="+mn-ea"/>
              </a:rPr>
              <a:t>可能会降低效率。</a:t>
            </a:r>
            <a:endParaRPr lang="en-US" altLang="zh-CN" sz="2400" b="1" dirty="0"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需要主程序和子程序之间的“默契”和“约定”</a:t>
            </a:r>
            <a:r>
              <a:rPr lang="zh-CN" altLang="en-US" sz="2400" b="1" dirty="0">
                <a:latin typeface="+mn-ea"/>
                <a:ea typeface="+mn-ea"/>
              </a:rPr>
              <a:t>。从</a:t>
            </a:r>
            <a:r>
              <a:rPr lang="en-US" altLang="zh-CN" sz="2400" b="1" dirty="0">
                <a:latin typeface="+mn-ea"/>
                <a:ea typeface="+mn-ea"/>
              </a:rPr>
              <a:t>C</a:t>
            </a:r>
            <a:r>
              <a:rPr lang="zh-CN" altLang="en-US" sz="2400" b="1" dirty="0">
                <a:latin typeface="+mn-ea"/>
                <a:ea typeface="+mn-ea"/>
              </a:rPr>
              <a:t>函数目标代码可见：不保护</a:t>
            </a:r>
            <a:r>
              <a:rPr lang="en-US" altLang="zh-CN" sz="2400" b="1" dirty="0" err="1">
                <a:latin typeface="+mn-ea"/>
                <a:ea typeface="+mn-ea"/>
              </a:rPr>
              <a:t>eax</a:t>
            </a:r>
            <a:r>
              <a:rPr lang="zh-CN" altLang="en-US" sz="2400" b="1" dirty="0">
                <a:latin typeface="+mn-ea"/>
                <a:ea typeface="+mn-ea"/>
              </a:rPr>
              <a:t>、</a:t>
            </a:r>
            <a:r>
              <a:rPr lang="en-US" altLang="zh-CN" sz="2400" b="1" dirty="0" err="1">
                <a:latin typeface="+mn-ea"/>
                <a:ea typeface="+mn-ea"/>
              </a:rPr>
              <a:t>ecx</a:t>
            </a:r>
            <a:r>
              <a:rPr lang="zh-CN" altLang="en-US" sz="2400" b="1" dirty="0">
                <a:latin typeface="+mn-ea"/>
                <a:ea typeface="+mn-ea"/>
              </a:rPr>
              <a:t>和</a:t>
            </a:r>
            <a:r>
              <a:rPr lang="en-US" altLang="zh-CN" sz="2400" b="1" dirty="0" err="1">
                <a:latin typeface="+mn-ea"/>
                <a:ea typeface="+mn-ea"/>
              </a:rPr>
              <a:t>edx</a:t>
            </a:r>
            <a:r>
              <a:rPr lang="zh-CN" altLang="en-US" sz="2400" b="1" dirty="0">
                <a:latin typeface="+mn-ea"/>
                <a:ea typeface="+mn-ea"/>
              </a:rPr>
              <a:t>；但保护</a:t>
            </a:r>
            <a:r>
              <a:rPr lang="en-US" altLang="zh-CN" sz="2400" b="1" dirty="0" err="1">
                <a:latin typeface="+mn-ea"/>
                <a:ea typeface="+mn-ea"/>
              </a:rPr>
              <a:t>ebx</a:t>
            </a:r>
            <a:r>
              <a:rPr lang="zh-CN" altLang="en-US" sz="2400" b="1" dirty="0">
                <a:latin typeface="+mn-ea"/>
                <a:ea typeface="+mn-ea"/>
              </a:rPr>
              <a:t>、</a:t>
            </a:r>
            <a:r>
              <a:rPr lang="en-US" altLang="zh-CN" sz="2400" b="1" dirty="0" err="1">
                <a:latin typeface="+mn-ea"/>
                <a:ea typeface="+mn-ea"/>
              </a:rPr>
              <a:t>esi</a:t>
            </a:r>
            <a:r>
              <a:rPr lang="zh-CN" altLang="en-US" sz="2400" b="1" dirty="0">
                <a:latin typeface="+mn-ea"/>
                <a:ea typeface="+mn-ea"/>
              </a:rPr>
              <a:t>、</a:t>
            </a:r>
            <a:r>
              <a:rPr lang="en-US" altLang="zh-CN" sz="2400" b="1" dirty="0" err="1">
                <a:latin typeface="+mn-ea"/>
                <a:ea typeface="+mn-ea"/>
              </a:rPr>
              <a:t>edi</a:t>
            </a:r>
            <a:r>
              <a:rPr lang="zh-CN" altLang="en-US" sz="2400" b="1" dirty="0">
                <a:latin typeface="+mn-ea"/>
                <a:ea typeface="+mn-ea"/>
              </a:rPr>
              <a:t>和</a:t>
            </a:r>
            <a:r>
              <a:rPr lang="en-US" altLang="zh-CN" sz="2400" b="1" dirty="0" err="1">
                <a:latin typeface="+mn-ea"/>
                <a:ea typeface="+mn-ea"/>
              </a:rPr>
              <a:t>ebp</a:t>
            </a:r>
            <a:r>
              <a:rPr lang="zh-CN" altLang="en-US" sz="2400" b="1" dirty="0">
                <a:latin typeface="+mn-ea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6055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子程序设计要点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保护寄存器的约定</a:t>
            </a: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保护寄存器的常用方法：</a:t>
            </a:r>
            <a:r>
              <a:rPr lang="zh-CN" altLang="en-US" sz="2400" b="1" dirty="0">
                <a:latin typeface="+mn-ea"/>
                <a:ea typeface="+mn-ea"/>
              </a:rPr>
              <a:t>子程序只保护主程序关心的那些寄存器。所谓关心的寄存器，是根据主程序与子程序的约定来确定的。这样，既达到了保护寄存器的目的，又减少效率损耗。</a:t>
            </a:r>
            <a:endParaRPr lang="en-US" altLang="zh-CN" sz="2400" b="1" dirty="0"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+mn-ea"/>
                <a:ea typeface="+mn-ea"/>
              </a:rPr>
              <a:t>如果约定所有寄存器都是“关心”的，那么就退化为只要破坏，就加以保护。</a:t>
            </a: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+mn-ea"/>
                <a:ea typeface="+mn-ea"/>
              </a:rPr>
              <a:t>在利用堆栈进行寄存器的保护和恢复时，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一定要注意堆栈的先进后出特性</a:t>
            </a:r>
            <a:r>
              <a:rPr lang="zh-CN" altLang="en-US" sz="2400" b="1" dirty="0">
                <a:latin typeface="+mn-ea"/>
                <a:ea typeface="+mn-ea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一定要注意堆栈平衡</a:t>
            </a:r>
            <a:r>
              <a:rPr lang="zh-CN" altLang="en-US" sz="2400" b="1" dirty="0">
                <a:latin typeface="+mn-ea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3098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子程序设计要点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描述子程序的说明</a:t>
            </a: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在给出子程序代码时，应该给出子程序的说明信息。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子程序说明信息一般包括：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子程序名（或者入口标号）；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子程序功能描述；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子程序的入口参数和出口参数；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+mn-ea"/>
                <a:ea typeface="+mn-ea"/>
              </a:rPr>
              <a:t>所影响的寄存器等情况；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+mn-ea"/>
                <a:ea typeface="+mn-ea"/>
              </a:rPr>
              <a:t>使用的算法和重要的性能指标；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+mn-ea"/>
                <a:ea typeface="+mn-ea"/>
              </a:rPr>
              <a:t>其他调用注意事项和说明信息；</a:t>
            </a:r>
          </a:p>
          <a:p>
            <a:pPr marL="800100" lvl="1" indent="-342900">
              <a:lnSpc>
                <a:spcPts val="36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+mn-ea"/>
                <a:ea typeface="+mn-ea"/>
              </a:rPr>
              <a:t>调用实例。</a:t>
            </a:r>
          </a:p>
        </p:txBody>
      </p:sp>
    </p:spTree>
    <p:extLst>
      <p:ext uri="{BB962C8B-B14F-4D97-AF65-F5344CB8AC3E}">
        <p14:creationId xmlns:p14="http://schemas.microsoft.com/office/powerpoint/2010/main" val="76026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演示子程序</a:t>
            </a:r>
            <a:r>
              <a:rPr lang="en-US" altLang="zh-CN" sz="2800" b="1" dirty="0">
                <a:solidFill>
                  <a:srgbClr val="0000FF"/>
                </a:solidFill>
              </a:rPr>
              <a:t>as332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1700808"/>
            <a:ext cx="8283575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子程序名（入口标号）：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BTOHS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功    能：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位二进制数转换为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位十六进制数的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码串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入口参数：（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）存放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码串缓冲区的首地址（先压入堆栈）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         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）二进制数据（后压入堆栈）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出口参数： 无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其他说明：（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）缓冲区应该足够大（至少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个字节）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         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串以字节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为结束标记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         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）影响寄存器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的值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932040" y="1124744"/>
            <a:ext cx="2742814" cy="854804"/>
          </a:xfrm>
          <a:prstGeom prst="wedgeRoundRectCallout">
            <a:avLst>
              <a:gd name="adj1" fmla="val -34850"/>
              <a:gd name="adj2" fmla="val 6962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相当于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演示函数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cf330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的功能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" name="椭圆形标注 1"/>
          <p:cNvSpPr/>
          <p:nvPr/>
        </p:nvSpPr>
        <p:spPr>
          <a:xfrm>
            <a:off x="6934488" y="3140968"/>
            <a:ext cx="1944589" cy="810960"/>
          </a:xfrm>
          <a:prstGeom prst="wedgeEllipseCallout">
            <a:avLst>
              <a:gd name="adj1" fmla="val -56762"/>
              <a:gd name="adj2" fmla="val -74958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为什么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这样的顺序？</a:t>
            </a:r>
          </a:p>
        </p:txBody>
      </p:sp>
      <p:sp>
        <p:nvSpPr>
          <p:cNvPr id="4" name="矩形 3"/>
          <p:cNvSpPr/>
          <p:nvPr/>
        </p:nvSpPr>
        <p:spPr>
          <a:xfrm>
            <a:off x="595569" y="5085184"/>
            <a:ext cx="6840252" cy="4770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void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_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fastcall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cf330(unsigned  m, char *buffer)</a:t>
            </a:r>
          </a:p>
        </p:txBody>
      </p:sp>
    </p:spTree>
    <p:extLst>
      <p:ext uri="{BB962C8B-B14F-4D97-AF65-F5344CB8AC3E}">
        <p14:creationId xmlns:p14="http://schemas.microsoft.com/office/powerpoint/2010/main" val="146654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演示子程序</a:t>
            </a:r>
            <a:r>
              <a:rPr lang="en-US" altLang="zh-CN" sz="2800" b="1" dirty="0">
                <a:solidFill>
                  <a:srgbClr val="0000FF"/>
                </a:solidFill>
              </a:rPr>
              <a:t>as332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0913" y="1580594"/>
            <a:ext cx="8283575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BTOHS: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子程序入口标号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EBP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EBP, ESP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EDI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EDI,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[EBP+12]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EDX,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[EBP+8]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ECX, 8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ROL   EDX, 4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AL, DL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AND   AL, 0FH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AL, '0'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CMP   AL, '9'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JBE   LAB580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ADD   AL, 7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4283968" y="2348880"/>
            <a:ext cx="3529720" cy="864096"/>
          </a:xfrm>
          <a:prstGeom prst="wedgeRectCallout">
            <a:avLst>
              <a:gd name="adj1" fmla="val -41920"/>
              <a:gd name="adj2" fmla="val 77538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[ebp+8]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[ebp+12]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buffer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27984" y="3933056"/>
            <a:ext cx="39630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LAB580: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[EDI], AL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EDI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LOOP  NEXT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BYTE PTR [EDI], 0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EDI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EBP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850592" y="4005064"/>
            <a:ext cx="0" cy="273630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3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演示子程序</a:t>
            </a:r>
            <a:r>
              <a:rPr lang="en-US" altLang="zh-CN" sz="2800" b="1" dirty="0">
                <a:solidFill>
                  <a:srgbClr val="0000FF"/>
                </a:solidFill>
              </a:rPr>
              <a:t>as333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3140968"/>
            <a:ext cx="828357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设十进制数字串中各位对应的值是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dn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dn-1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......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d1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二进制数可由下式计算得出：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 = ((((0*10+dn)*10 + dn</a:t>
            </a:r>
            <a:r>
              <a:rPr lang="en-US" alt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1)*10+......)*10+d2)*10+d1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迭代计算公式如下：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 = 0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（初值）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 = Y*10+di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n, n-1,...1 )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611188" y="1844824"/>
            <a:ext cx="4032820" cy="936104"/>
          </a:xfrm>
          <a:prstGeom prst="wedgeRoundRectCallout">
            <a:avLst>
              <a:gd name="adj1" fmla="val -32676"/>
              <a:gd name="adj2" fmla="val 7737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把由十进制数字符构成的字符串转换成对应的数值（二进制）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4049" y="1853343"/>
            <a:ext cx="3312368" cy="1015663"/>
          </a:xfrm>
          <a:prstGeom prst="rect">
            <a:avLst/>
          </a:prstGeom>
          <a:solidFill>
            <a:srgbClr val="66FFFF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“129”  =&gt;  129</a:t>
            </a: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10000001</a:t>
            </a:r>
          </a:p>
          <a:p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81</a:t>
            </a:r>
          </a:p>
        </p:txBody>
      </p:sp>
    </p:spTree>
    <p:extLst>
      <p:ext uri="{BB962C8B-B14F-4D97-AF65-F5344CB8AC3E}">
        <p14:creationId xmlns:p14="http://schemas.microsoft.com/office/powerpoint/2010/main" val="349720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7402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 </a:t>
            </a:r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3.5.1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子程序设计要点</a:t>
            </a: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3.5.2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子程序设计举例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3.5.2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子程序调用方法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演示子程序</a:t>
            </a:r>
            <a:r>
              <a:rPr lang="en-US" altLang="zh-CN" sz="2800" b="1" dirty="0">
                <a:solidFill>
                  <a:srgbClr val="0000FF"/>
                </a:solidFill>
              </a:rPr>
              <a:t>as333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3140968"/>
            <a:ext cx="8283575" cy="278537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子程序名（入口标号）：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DSTOBV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功能：把十进制数字串转换成对应的二进制数值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入口参数：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待转换数字串的起始地址偏移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          ECX=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待转换数字串的长度（十进制数字的位数）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出口参数：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转换所得数值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说    明：（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）不考虑数字串过长的情形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         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）寄存器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受到影响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11188" y="1844824"/>
            <a:ext cx="4680892" cy="936104"/>
          </a:xfrm>
          <a:prstGeom prst="wedgeRoundRectCallout">
            <a:avLst>
              <a:gd name="adj1" fmla="val -32676"/>
              <a:gd name="adj2" fmla="val 7737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把由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十进制数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字符构成的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字符串转换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成对应的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数值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（二进制）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505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演示子程序</a:t>
            </a:r>
            <a:r>
              <a:rPr lang="en-US" altLang="zh-CN" sz="2800" b="1" dirty="0">
                <a:solidFill>
                  <a:srgbClr val="0000FF"/>
                </a:solidFill>
              </a:rPr>
              <a:t>as333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0913" y="1628800"/>
            <a:ext cx="8283575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DSTOBV: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XOR   EDX, EDX             ;EDX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XOR   EAX, EAX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JECXZ  LAB2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排除数字串为空的情形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LAB1: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IMUL  EDX, 10              ;Y*10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AL, [ESI]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取一位字符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ESI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AND   AL, 0FH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得到某一位十进制数值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ADD   EDX, EAX             ;Y = Y*10+di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LOOP  LAB1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迭代计算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LAB2: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EAX, EDX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准备返回值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2822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演示子程序</a:t>
            </a:r>
            <a:r>
              <a:rPr lang="en-US" altLang="zh-CN" sz="2800" b="1" dirty="0">
                <a:solidFill>
                  <a:srgbClr val="0000FF"/>
                </a:solidFill>
              </a:rPr>
              <a:t>as334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7" y="2996952"/>
            <a:ext cx="8283575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子程序名（入口标号）：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DSTOB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功能：把十进制数字串转换成对应的二进制数值，遇到非数字符结束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入口参数：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待转换数字串的起始地址偏移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出口参数：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转换所得数值（空串时，返回值是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说    明：（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数字串以空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(0)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为结束标志，或非数字符为结束标志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         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如果数字串太长，导致数值超过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位，高位被截掉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         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）寄存器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受影响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         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）调用子程序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ISDIGIT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（判断是否数字符）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11188" y="1844824"/>
            <a:ext cx="4032820" cy="864096"/>
          </a:xfrm>
          <a:prstGeom prst="wedgeRoundRectCallout">
            <a:avLst>
              <a:gd name="adj1" fmla="val -32676"/>
              <a:gd name="adj2" fmla="val 7737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把由十进制数字符构成的字符串转换成对应的数值（二进制）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148064" y="1844824"/>
            <a:ext cx="2592288" cy="864096"/>
          </a:xfrm>
          <a:prstGeom prst="wedgeRoundRectCallout">
            <a:avLst>
              <a:gd name="adj1" fmla="val -59055"/>
              <a:gd name="adj2" fmla="val -502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更实用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: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判断字符串结束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903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演示子程序</a:t>
            </a:r>
            <a:r>
              <a:rPr lang="en-US" altLang="zh-CN" sz="2800" b="1" dirty="0">
                <a:solidFill>
                  <a:srgbClr val="0000FF"/>
                </a:solidFill>
              </a:rPr>
              <a:t>as334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0913" y="1628800"/>
            <a:ext cx="8283575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DSTOB: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PUSH  ESI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EDX, EDX          ;EDX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XOR   EAX, EAX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LAB1: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AL, [ESI]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取一个字符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ESI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ISDIGIT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判字符是否有效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    AL, AL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JZ    LAB2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无效，转返回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IMUL  EDX, 10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AND   AL, 0FH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ADD   EDX, EAX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LAB1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52528" y="5182160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LAB2: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MOV   EAX, EDX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POP   ESI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RET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}</a:t>
            </a:r>
            <a:endParaRPr lang="zh-CN" altLang="en-US" sz="20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4355976" y="5182160"/>
            <a:ext cx="0" cy="153743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355976" y="5085184"/>
            <a:ext cx="410445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436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05273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演示子程序</a:t>
            </a:r>
            <a:r>
              <a:rPr lang="en-US" altLang="zh-CN" sz="2800" b="1" dirty="0">
                <a:solidFill>
                  <a:srgbClr val="0000FF"/>
                </a:solidFill>
              </a:rPr>
              <a:t>as335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0913" y="1556792"/>
            <a:ext cx="7347471" cy="5053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子程序名（入口标号）：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ISDIGIT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功    能：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判断字符是否为十进制数字符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入口参数：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出口参数：如果为非数字符，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AL=0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；否则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保持不变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ISDIGIT: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CMP   AL, '0'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与字符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'0'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比较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JL    ISDIG1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有效字符是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'0'-'9'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CMP   AL,'9'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JA    ISDIG1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RET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ISDIG1: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非数字符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AL,AL             ; AL= 0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RET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4940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dp336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11188" y="1844824"/>
            <a:ext cx="5833020" cy="576064"/>
          </a:xfrm>
          <a:prstGeom prst="wedgeRoundRectCallout">
            <a:avLst>
              <a:gd name="adj1" fmla="val -32676"/>
              <a:gd name="adj2" fmla="val 7737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演示调用上述子程序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as334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和子程序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as335</a:t>
            </a:r>
          </a:p>
        </p:txBody>
      </p:sp>
      <p:sp>
        <p:nvSpPr>
          <p:cNvPr id="9" name="矩形 8"/>
          <p:cNvSpPr/>
          <p:nvPr/>
        </p:nvSpPr>
        <p:spPr>
          <a:xfrm>
            <a:off x="680913" y="2739692"/>
            <a:ext cx="8283575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inclue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main(  )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char  buff1[16] = "328";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char  buff2[16] = "1234024";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unsigned  x1, x2;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unsigned  sum;</a:t>
            </a:r>
          </a:p>
          <a:p>
            <a:pPr>
              <a:defRPr/>
            </a:pP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LEA   ESI, buff1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转换一个字符串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DSTOB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x1, EAX</a:t>
            </a:r>
          </a:p>
        </p:txBody>
      </p:sp>
    </p:spTree>
    <p:extLst>
      <p:ext uri="{BB962C8B-B14F-4D97-AF65-F5344CB8AC3E}">
        <p14:creationId xmlns:p14="http://schemas.microsoft.com/office/powerpoint/2010/main" val="63563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dp336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0913" y="1556792"/>
            <a:ext cx="8283575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LEA   ESI, buff2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转换另一个字符串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DSTOB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x2, EAX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EDX, x1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求和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EDX, x2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sum, EDX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;      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如这些代码位于前面，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OK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需要通过该指令来跳过随后的子程序部分！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//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在这里安排子程序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DSTOB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ISDIGIT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的代码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OK: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("%d\n", sum);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 0;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107132" y="1675284"/>
            <a:ext cx="1008112" cy="621650"/>
          </a:xfrm>
          <a:prstGeom prst="wedgeRectCallout">
            <a:avLst>
              <a:gd name="adj1" fmla="val 32240"/>
              <a:gd name="adj2" fmla="val 69338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续前页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671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演示子程序</a:t>
            </a:r>
            <a:r>
              <a:rPr lang="en-US" altLang="zh-CN" sz="2800" b="1" dirty="0">
                <a:solidFill>
                  <a:srgbClr val="0000FF"/>
                </a:solidFill>
              </a:rPr>
              <a:t>as337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11188" y="1844824"/>
            <a:ext cx="5833020" cy="576064"/>
          </a:xfrm>
          <a:prstGeom prst="wedgeRoundRectCallout">
            <a:avLst>
              <a:gd name="adj1" fmla="val -32676"/>
              <a:gd name="adj2" fmla="val 7737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实现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语言库函数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strstr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的功能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0913" y="2739692"/>
            <a:ext cx="792353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库函数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的原型如下：</a:t>
            </a:r>
          </a:p>
          <a:p>
            <a:pPr>
              <a:lnSpc>
                <a:spcPts val="3600"/>
              </a:lnSpc>
              <a:spcBef>
                <a:spcPts val="6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 *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strstr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(char * str1, char * str2);</a:t>
            </a:r>
          </a:p>
          <a:p>
            <a:pPr>
              <a:lnSpc>
                <a:spcPts val="3600"/>
              </a:lnSpc>
              <a:spcBef>
                <a:spcPts val="600"/>
              </a:spcBef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功能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在字符串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中查找字符串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中第一次出现的位置。如果在字符串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中找到字符串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，返回该位置的指针；如果没有找到，返回空指针。</a:t>
            </a:r>
          </a:p>
        </p:txBody>
      </p:sp>
    </p:spTree>
    <p:extLst>
      <p:ext uri="{BB962C8B-B14F-4D97-AF65-F5344CB8AC3E}">
        <p14:creationId xmlns:p14="http://schemas.microsoft.com/office/powerpoint/2010/main" val="373239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演示子程序</a:t>
            </a:r>
            <a:r>
              <a:rPr lang="en-US" altLang="zh-CN" sz="2800" b="1" dirty="0">
                <a:solidFill>
                  <a:srgbClr val="0000FF"/>
                </a:solidFill>
              </a:rPr>
              <a:t>as337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11188" y="1844824"/>
            <a:ext cx="5833020" cy="576064"/>
          </a:xfrm>
          <a:prstGeom prst="wedgeRoundRectCallout">
            <a:avLst>
              <a:gd name="adj1" fmla="val -32676"/>
              <a:gd name="adj2" fmla="val 7737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实现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语言库函数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strstr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()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的功能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0913" y="2739692"/>
            <a:ext cx="7923535" cy="3719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子程序名（入口标号）：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STRSTR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功能：在字符串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中查找第一次出现的字符串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str2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说明：符合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函数的调用约定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STRSTR: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PUSH  EBP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EBP, ESP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建立堆栈框架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PUSH  EBX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保护相关寄存器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ESI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PUSH  EDI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5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演示子程序</a:t>
            </a:r>
            <a:r>
              <a:rPr lang="en-US" altLang="zh-CN" sz="2800" b="1" dirty="0">
                <a:solidFill>
                  <a:srgbClr val="0000FF"/>
                </a:solidFill>
              </a:rPr>
              <a:t>as337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0913" y="1700808"/>
            <a:ext cx="7923535" cy="4426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测字符串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的长度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EDI, [EBP+12] 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DEC   EDI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NEXT: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INC   EDI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CMP   BYTE PTR [EDI],0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个字符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JNZ   NEXT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没有结束，继续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ECX, EDI              ;ECX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结束标记处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EAX, [EBP+12]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SUB   ECX, EAX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地址差是串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长度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JECXZ  OVER1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为空，不需要搜索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107132" y="1675284"/>
            <a:ext cx="1008112" cy="621650"/>
          </a:xfrm>
          <a:prstGeom prst="wedgeRectCallout">
            <a:avLst>
              <a:gd name="adj1" fmla="val 32240"/>
              <a:gd name="adj2" fmla="val 69338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续前页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50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子程序设计要点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设计要点</a:t>
            </a: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传递参数的方法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安排局部变量的方法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保护寄存器的规则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描述子程序的说明</a:t>
            </a:r>
          </a:p>
        </p:txBody>
      </p:sp>
    </p:spTree>
    <p:extLst>
      <p:ext uri="{BB962C8B-B14F-4D97-AF65-F5344CB8AC3E}">
        <p14:creationId xmlns:p14="http://schemas.microsoft.com/office/powerpoint/2010/main" val="18971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演示子程序</a:t>
            </a:r>
            <a:r>
              <a:rPr lang="en-US" altLang="zh-CN" sz="2800" b="1" dirty="0">
                <a:solidFill>
                  <a:srgbClr val="0000FF"/>
                </a:solidFill>
              </a:rPr>
              <a:t>as337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0913" y="1458257"/>
            <a:ext cx="8355583" cy="542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中，搜索串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EDX, ECX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保存串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长度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EBX, [EBP+8]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首地址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FORI: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ESI, EBX           ;ESI=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开始搜索串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的起始地址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EDI, [EBP+12]      ;EDI=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首地址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ECX, EDX           ;ECX=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长度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FORJ: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AL, [ESI]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CMP   AL, [EDI]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比较一个字符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JNZ   NEXTI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不等，从串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下一个字符重新搜索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NEXTJ: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INC   EDI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INC   ESI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LOOP  FORJ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继续比较下一字符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OVER2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中，搜索到串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107132" y="1675284"/>
            <a:ext cx="1008112" cy="621650"/>
          </a:xfrm>
          <a:prstGeom prst="wedgeRectCallout">
            <a:avLst>
              <a:gd name="adj1" fmla="val 32240"/>
              <a:gd name="adj2" fmla="val 69338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续前页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9895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演示子程序</a:t>
            </a:r>
            <a:r>
              <a:rPr lang="en-US" altLang="zh-CN" sz="2800" b="1" dirty="0">
                <a:solidFill>
                  <a:srgbClr val="0000FF"/>
                </a:solidFill>
              </a:rPr>
              <a:t>as337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0913" y="1700808"/>
            <a:ext cx="7923535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NEXTI: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INC   EBX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的下一个字符开始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    AL, AL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判串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是否结束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JNZ   FORI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没有结束，重新开始搜索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至此，串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已经结束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OVER1: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XOR   EBX, EBX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OVER2: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EAX, EBX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准备出口参数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EDI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恢复寄存器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ESI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EBX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EBP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椭圆形标注 5"/>
          <p:cNvSpPr/>
          <p:nvPr/>
        </p:nvSpPr>
        <p:spPr>
          <a:xfrm>
            <a:off x="3419872" y="5229200"/>
            <a:ext cx="1872208" cy="936104"/>
          </a:xfrm>
          <a:prstGeom prst="wedgeEllipseCallout">
            <a:avLst>
              <a:gd name="adj1" fmla="val -56762"/>
              <a:gd name="adj2" fmla="val -74958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如何优化？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883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子程序调用方法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调用指令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11560" y="1844824"/>
            <a:ext cx="7924800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b="1" dirty="0"/>
              <a:t>调用指令可分为</a:t>
            </a:r>
            <a:r>
              <a:rPr kumimoji="1" lang="en-US" altLang="zh-CN" sz="2400" b="1" dirty="0"/>
              <a:t>4</a:t>
            </a:r>
            <a:r>
              <a:rPr kumimoji="1" lang="zh-CN" altLang="en-US" sz="2400" b="1" dirty="0"/>
              <a:t>种：</a:t>
            </a:r>
            <a:endParaRPr kumimoji="1" lang="en-US" altLang="zh-CN" sz="2400" b="1" dirty="0"/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/>
              <a:t>段内直接调用</a:t>
            </a:r>
            <a:endParaRPr kumimoji="1" lang="en-US" altLang="zh-CN" sz="2400" b="1" dirty="0"/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/>
              <a:t>段内间接调用</a:t>
            </a:r>
            <a:endParaRPr kumimoji="1" lang="en-US" altLang="zh-CN" sz="2400" b="1" dirty="0"/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/>
              <a:t>段间直接调用</a:t>
            </a:r>
            <a:endParaRPr kumimoji="1" lang="en-US" altLang="zh-CN" sz="2400" b="1" dirty="0"/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/>
              <a:t>段间间接调用</a:t>
            </a:r>
            <a:endParaRPr kumimoji="1" lang="en-US" altLang="zh-CN" sz="2400" b="1" dirty="0"/>
          </a:p>
        </p:txBody>
      </p:sp>
      <p:sp>
        <p:nvSpPr>
          <p:cNvPr id="5" name="圆角矩形标注 4"/>
          <p:cNvSpPr/>
          <p:nvPr/>
        </p:nvSpPr>
        <p:spPr>
          <a:xfrm>
            <a:off x="4932040" y="1484784"/>
            <a:ext cx="3096344" cy="864096"/>
          </a:xfrm>
          <a:prstGeom prst="wedgeRoundRectCallout">
            <a:avLst>
              <a:gd name="adj1" fmla="val -53528"/>
              <a:gd name="adj2" fmla="val 8825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跨段（否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是）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目的地址（直接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间接）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902770" y="5013176"/>
            <a:ext cx="5616624" cy="1080120"/>
          </a:xfrm>
          <a:prstGeom prst="wedgeRoundRectCallout">
            <a:avLst>
              <a:gd name="adj1" fmla="val -36622"/>
              <a:gd name="adj2" fmla="val -78142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类似于  无条件转移指令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调用指令  把返回地址压入堆栈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665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子程序调用方法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dp338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067944" y="1098322"/>
            <a:ext cx="3960440" cy="576064"/>
          </a:xfrm>
          <a:prstGeom prst="wedgeRoundRectCallout">
            <a:avLst>
              <a:gd name="adj1" fmla="val -33847"/>
              <a:gd name="adj2" fmla="val 11533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段内间接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调用指令的使用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3568" y="1700808"/>
            <a:ext cx="7923535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#include 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subr_addr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存放子程序入口地址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valu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保存结果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main( )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LEA    EDX, SUBR2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取得子程序二的入口地址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subr_addr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EDX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保存到存储单元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 EDX, SUBR1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取得子程序一的入口地址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 EAX, EAX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入口参数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EAX=0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CALL    EDX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调用子程序一（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段内间接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CALL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subr_addr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调用子程序二（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段内间接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valu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EAX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}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valu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=%d\n",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valu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valu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=28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 0;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220344" y="5445224"/>
            <a:ext cx="1980220" cy="504056"/>
          </a:xfrm>
          <a:prstGeom prst="wedgeRoundRectCallout">
            <a:avLst>
              <a:gd name="adj1" fmla="val -61620"/>
              <a:gd name="adj2" fmla="val -5424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段内间接调用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824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子程序调用方法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dp338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11560" y="1700808"/>
            <a:ext cx="4536504" cy="871775"/>
          </a:xfrm>
          <a:prstGeom prst="wedgeRoundRectCallout">
            <a:avLst>
              <a:gd name="adj1" fmla="val -8417"/>
              <a:gd name="adj2" fmla="val 7665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段内间接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调用指令的使用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用于演示的子程序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3568" y="2810733"/>
            <a:ext cx="7923535" cy="342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       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嵌入汇编代码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SUBR1: 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示例子程序一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EAX, 8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RET       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SUBR2: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示例子程序二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EAX, 20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RET      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726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子程序调用方法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05273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dp339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139952" y="1137184"/>
            <a:ext cx="4536504" cy="576064"/>
          </a:xfrm>
          <a:prstGeom prst="wedgeRoundRectCallout">
            <a:avLst>
              <a:gd name="adj1" fmla="val -32968"/>
              <a:gd name="adj2" fmla="val 10958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指向函数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指针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的使用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0913" y="1556792"/>
            <a:ext cx="7923535" cy="5427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#include 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x,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y);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声明函数原型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min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x,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y);            //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main()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(*pf)(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int,int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定义指向函数的指针变量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val1, val2;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存放结果的变量</a:t>
            </a:r>
          </a:p>
          <a:p>
            <a:pPr>
              <a:lnSpc>
                <a:spcPts val="2600"/>
              </a:lnSpc>
              <a:defRPr/>
            </a:pP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pf = max;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使得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pf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指向函数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max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val1 =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(*pf)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(13,15);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调用由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pf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指向的函数</a:t>
            </a:r>
          </a:p>
          <a:p>
            <a:pPr>
              <a:lnSpc>
                <a:spcPts val="2600"/>
              </a:lnSpc>
              <a:defRPr/>
            </a:pP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pf = min;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使得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pf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指向函数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min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val2 =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(*pf)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(23,25);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调用由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pf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指向的函数</a:t>
            </a:r>
          </a:p>
          <a:p>
            <a:pPr>
              <a:lnSpc>
                <a:spcPts val="2600"/>
              </a:lnSpc>
              <a:defRPr/>
            </a:pP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("%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d,%d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\n",val1,val2);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15,23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 0;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424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子程序调用方法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05273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dp339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851920" y="1268760"/>
            <a:ext cx="2448272" cy="576064"/>
          </a:xfrm>
          <a:prstGeom prst="wedgeRoundRectCallout">
            <a:avLst>
              <a:gd name="adj1" fmla="val -32968"/>
              <a:gd name="adj2" fmla="val 10958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不采用编译优化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0913" y="1844824"/>
            <a:ext cx="7923535" cy="4426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建立堆栈框架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12            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安排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个局部变量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pf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val1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val2</a:t>
            </a:r>
          </a:p>
          <a:p>
            <a:pPr>
              <a:lnSpc>
                <a:spcPts val="2600"/>
              </a:lnSpc>
              <a:defRPr/>
            </a:pP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;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pf = max;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DWORD PTR [ebp-4], OFFSET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max_YAHHH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;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val1 = (*pf)(13,15);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15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13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DWORD PTR [ebp-4]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间接调用指针所指的函数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max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8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; val1=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返回结果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DWORD PTR [ebp-12],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203848" y="4221088"/>
            <a:ext cx="1980220" cy="504056"/>
          </a:xfrm>
          <a:prstGeom prst="wedgeRoundRectCallout">
            <a:avLst>
              <a:gd name="adj1" fmla="val -43216"/>
              <a:gd name="adj2" fmla="val 7590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段内间接调用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627784" y="2924944"/>
            <a:ext cx="1656184" cy="495401"/>
          </a:xfrm>
          <a:prstGeom prst="wedgeRoundRectCallout">
            <a:avLst>
              <a:gd name="adj1" fmla="val 32528"/>
              <a:gd name="adj2" fmla="val 7652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局部变量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pf</a:t>
            </a:r>
          </a:p>
        </p:txBody>
      </p:sp>
    </p:spTree>
    <p:extLst>
      <p:ext uri="{BB962C8B-B14F-4D97-AF65-F5344CB8AC3E}">
        <p14:creationId xmlns:p14="http://schemas.microsoft.com/office/powerpoint/2010/main" val="406482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子程序调用方法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05273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dp339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995936" y="1133770"/>
            <a:ext cx="2448272" cy="576064"/>
          </a:xfrm>
          <a:prstGeom prst="wedgeRoundRectCallout">
            <a:avLst>
              <a:gd name="adj1" fmla="val -45418"/>
              <a:gd name="adj2" fmla="val 7392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不采用编译优化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0913" y="1844824"/>
            <a:ext cx="7923535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;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pf = min;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DWORD PTR [ebp-4], OFFSET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min_YAHHH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;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val2 = (*pf)(23,25);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25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23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call   DWORD PTR  [ebp-4]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间接调用指针所指的函数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min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8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; val2=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返回结果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DWORD PTR [ebp-8],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491880" y="2924944"/>
            <a:ext cx="1980220" cy="504056"/>
          </a:xfrm>
          <a:prstGeom prst="wedgeRoundRectCallout">
            <a:avLst>
              <a:gd name="adj1" fmla="val -43216"/>
              <a:gd name="adj2" fmla="val 7590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段内间接调用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107132" y="1675284"/>
            <a:ext cx="1008112" cy="621650"/>
          </a:xfrm>
          <a:prstGeom prst="wedgeRectCallout">
            <a:avLst>
              <a:gd name="adj1" fmla="val 32240"/>
              <a:gd name="adj2" fmla="val 69338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续前页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41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子程序调用方法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05273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dp339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851920" y="1268760"/>
            <a:ext cx="2448272" cy="576064"/>
          </a:xfrm>
          <a:prstGeom prst="wedgeRoundRectCallout">
            <a:avLst>
              <a:gd name="adj1" fmla="val -43794"/>
              <a:gd name="adj2" fmla="val 7277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不采用编译优化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0913" y="1844824"/>
            <a:ext cx="7923535" cy="4426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("%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d,%d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\n",val1,val2);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[ebp-8] 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val2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[ebp-12]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val1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OFFSET  FORMTS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格式字符串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段内直接调用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12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平衡堆栈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准备返回值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撤销局部变量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撤销堆栈框架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107132" y="1675284"/>
            <a:ext cx="1008112" cy="621650"/>
          </a:xfrm>
          <a:prstGeom prst="wedgeRectCallout">
            <a:avLst>
              <a:gd name="adj1" fmla="val 32240"/>
              <a:gd name="adj2" fmla="val 69338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续前页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3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子程序调用方法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返回指令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11560" y="1844824"/>
            <a:ext cx="79248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b="1" dirty="0"/>
              <a:t>返回指令可分为</a:t>
            </a:r>
            <a:r>
              <a:rPr kumimoji="1" lang="en-US" altLang="zh-CN" sz="2400" b="1" dirty="0"/>
              <a:t>2</a:t>
            </a:r>
            <a:r>
              <a:rPr kumimoji="1" lang="zh-CN" altLang="en-US" sz="2400" b="1" dirty="0"/>
              <a:t>类：</a:t>
            </a:r>
            <a:endParaRPr kumimoji="1" lang="en-US" altLang="zh-CN" sz="2400" b="1" dirty="0"/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段内</a:t>
            </a:r>
            <a:r>
              <a:rPr kumimoji="1" lang="zh-CN" altLang="en-US" sz="2400" b="1" dirty="0"/>
              <a:t>返回指令（对应段内调用）</a:t>
            </a:r>
            <a:endParaRPr kumimoji="1" lang="en-US" altLang="zh-CN" sz="2400" b="1" dirty="0"/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段间</a:t>
            </a:r>
            <a:r>
              <a:rPr kumimoji="1" lang="zh-CN" altLang="en-US" sz="2400" b="1" dirty="0"/>
              <a:t>返回指令（对应段间调用）</a:t>
            </a:r>
            <a:endParaRPr kumimoji="1" lang="en-US" altLang="zh-CN" sz="2400" b="1" dirty="0"/>
          </a:p>
        </p:txBody>
      </p:sp>
      <p:sp>
        <p:nvSpPr>
          <p:cNvPr id="8" name="圆角矩形标注 7"/>
          <p:cNvSpPr/>
          <p:nvPr/>
        </p:nvSpPr>
        <p:spPr>
          <a:xfrm>
            <a:off x="4499992" y="1340768"/>
            <a:ext cx="3744416" cy="576064"/>
          </a:xfrm>
          <a:prstGeom prst="wedgeRoundRectCallout">
            <a:avLst>
              <a:gd name="adj1" fmla="val -32968"/>
              <a:gd name="adj2" fmla="val 10958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对应段内调用和段间调用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847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子程序设计要点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传递参数的方法</a:t>
            </a:r>
          </a:p>
        </p:txBody>
      </p:sp>
      <p:sp>
        <p:nvSpPr>
          <p:cNvPr id="6" name="矩形 5"/>
          <p:cNvSpPr/>
          <p:nvPr/>
        </p:nvSpPr>
        <p:spPr>
          <a:xfrm>
            <a:off x="609601" y="1700808"/>
            <a:ext cx="30983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堆栈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约定存储单元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899592" y="2852936"/>
            <a:ext cx="2589642" cy="880130"/>
          </a:xfrm>
          <a:prstGeom prst="wedgeRoundRectCallout">
            <a:avLst>
              <a:gd name="adj1" fmla="val -33872"/>
              <a:gd name="adj2" fmla="val -6109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有关：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调用约定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编译优化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07905" y="1700808"/>
            <a:ext cx="4932039" cy="3888244"/>
          </a:xfrm>
          <a:prstGeom prst="rect">
            <a:avLst/>
          </a:prstGeom>
          <a:solidFill>
            <a:srgbClr val="66FFFF"/>
          </a:solidFill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spcBef>
                <a:spcPts val="1200"/>
              </a:spcBef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调用约定：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600"/>
              </a:lnSpc>
              <a:spcBef>
                <a:spcPts val="1200"/>
              </a:spcBef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cdecl</a:t>
            </a:r>
            <a:r>
              <a:rPr lang="zh-CN" altLang="en-US" b="1" dirty="0"/>
              <a:t>被称为 </a:t>
            </a:r>
            <a:r>
              <a:rPr lang="en-US" altLang="zh-CN" b="1" dirty="0"/>
              <a:t>C </a:t>
            </a:r>
            <a:r>
              <a:rPr lang="zh-CN" altLang="en-US" b="1" dirty="0"/>
              <a:t>调用约定。缺省调用约定。参数按照从右至左的顺序入堆栈，函数本身不清理堆栈。</a:t>
            </a:r>
            <a:endParaRPr lang="en-US" altLang="zh-CN" b="1" dirty="0"/>
          </a:p>
          <a:p>
            <a:pPr>
              <a:lnSpc>
                <a:spcPts val="2600"/>
              </a:lnSpc>
              <a:spcBef>
                <a:spcPts val="1200"/>
              </a:spcBef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stdcall</a:t>
            </a:r>
            <a:r>
              <a:rPr lang="zh-CN" altLang="en-US" b="1" dirty="0"/>
              <a:t>被称为 </a:t>
            </a:r>
            <a:r>
              <a:rPr lang="en-US" altLang="zh-CN" b="1" dirty="0" err="1"/>
              <a:t>pascal</a:t>
            </a:r>
            <a:r>
              <a:rPr lang="en-US" altLang="zh-CN" b="1" dirty="0"/>
              <a:t> </a:t>
            </a:r>
            <a:r>
              <a:rPr lang="zh-CN" altLang="en-US" b="1" dirty="0"/>
              <a:t>调用约定。参数按照从右至左的顺序入堆栈，函数自身清理堆栈。</a:t>
            </a:r>
            <a:endParaRPr lang="en-US" altLang="zh-CN" b="1" dirty="0"/>
          </a:p>
          <a:p>
            <a:pPr>
              <a:lnSpc>
                <a:spcPts val="2600"/>
              </a:lnSpc>
              <a:spcBef>
                <a:spcPts val="1200"/>
              </a:spcBef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fastcall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b="1" dirty="0"/>
              <a:t>是快速调用约定。通过 寄存器传递参数。前两个参数由 </a:t>
            </a:r>
            <a:r>
              <a:rPr lang="en-US" altLang="zh-CN" b="1" dirty="0"/>
              <a:t>ECX </a:t>
            </a:r>
            <a:r>
              <a:rPr lang="zh-CN" altLang="en-US" b="1" dirty="0"/>
              <a:t>和 </a:t>
            </a:r>
            <a:r>
              <a:rPr lang="en-US" altLang="zh-CN" b="1" dirty="0"/>
              <a:t>EDX </a:t>
            </a:r>
            <a:r>
              <a:rPr lang="zh-CN" altLang="en-US" b="1" dirty="0"/>
              <a:t>传送，其他参数按照从右至左的顺序入堆栈，函数自身清理堆栈。</a:t>
            </a:r>
          </a:p>
        </p:txBody>
      </p:sp>
    </p:spTree>
    <p:extLst>
      <p:ext uri="{BB962C8B-B14F-4D97-AF65-F5344CB8AC3E}">
        <p14:creationId xmlns:p14="http://schemas.microsoft.com/office/powerpoint/2010/main" val="281800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子程序调用方法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返回指令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11560" y="1844824"/>
            <a:ext cx="79248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b="1" dirty="0"/>
              <a:t>返回指令可分为</a:t>
            </a:r>
            <a:r>
              <a:rPr kumimoji="1" lang="en-US" altLang="zh-CN" sz="2400" b="1" dirty="0"/>
              <a:t>2</a:t>
            </a:r>
            <a:r>
              <a:rPr kumimoji="1" lang="zh-CN" altLang="en-US" sz="2400" b="1" dirty="0"/>
              <a:t>种：</a:t>
            </a:r>
            <a:endParaRPr kumimoji="1" lang="en-US" altLang="zh-CN" sz="2400" b="1" dirty="0"/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/>
              <a:t>不带立即数的返回指令</a:t>
            </a:r>
            <a:endParaRPr kumimoji="1" lang="en-US" altLang="zh-CN" sz="2400" b="1" dirty="0"/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/>
              <a:t>带立即数的返回指令</a:t>
            </a:r>
            <a:endParaRPr kumimoji="1" lang="en-US" altLang="zh-CN" sz="2400" b="1" dirty="0"/>
          </a:p>
        </p:txBody>
      </p:sp>
      <p:sp>
        <p:nvSpPr>
          <p:cNvPr id="5" name="圆角矩形标注 4"/>
          <p:cNvSpPr/>
          <p:nvPr/>
        </p:nvSpPr>
        <p:spPr>
          <a:xfrm>
            <a:off x="4283968" y="1268760"/>
            <a:ext cx="2808312" cy="864096"/>
          </a:xfrm>
          <a:prstGeom prst="wedgeRoundRectCallout">
            <a:avLst>
              <a:gd name="adj1" fmla="val -32496"/>
              <a:gd name="adj2" fmla="val 8274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按返回时，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是否平衡堆栈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474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子程序调用方法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返回指令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07640" y="1772816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段内返回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（不带立即数）</a:t>
            </a:r>
            <a:r>
              <a:rPr kumimoji="1" lang="zh-CN" altLang="en-US" sz="2400" b="1" dirty="0">
                <a:latin typeface="Times New Roman" pitchFamily="18" charset="0"/>
              </a:rPr>
              <a:t>指令的一般格式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83568" y="2395736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RET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2051720" y="3933056"/>
            <a:ext cx="2921210" cy="864096"/>
          </a:xfrm>
          <a:prstGeom prst="wedgeRoundRectCallout">
            <a:avLst>
              <a:gd name="adj1" fmla="val -37319"/>
              <a:gd name="adj2" fmla="val -75414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在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3.1.1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节介绍过</a:t>
            </a:r>
            <a:endParaRPr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段内返回指令</a:t>
            </a:r>
            <a:endParaRPr lang="zh-CN" alt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139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子程序调用方法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返回指令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07640" y="1772816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段内返回（带立即数）</a:t>
            </a:r>
            <a:r>
              <a:rPr kumimoji="1" lang="zh-CN" altLang="en-US" sz="2400" b="1" dirty="0">
                <a:latin typeface="Times New Roman" pitchFamily="18" charset="0"/>
              </a:rPr>
              <a:t>指令的一般格式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83568" y="2323728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itchFamily="18" charset="0"/>
              </a:rPr>
              <a:t>RET     count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07640" y="2874481"/>
            <a:ext cx="7924800" cy="931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指令从堆栈弹出地址偏移，送到指令指针寄存器</a:t>
            </a:r>
            <a:r>
              <a:rPr kumimoji="1"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EIP</a:t>
            </a: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kumimoji="1" lang="en-US" altLang="zh-CN" sz="24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还额外把</a:t>
            </a:r>
            <a:r>
              <a:rPr kumimoji="1"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 </a:t>
            </a: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加到</a:t>
            </a:r>
            <a:r>
              <a:rPr kumimoji="1"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</a:t>
            </a: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49896" y="3917838"/>
            <a:ext cx="7924800" cy="225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400" b="1" dirty="0"/>
              <a:t>过程返回指令用于从子程序返回到主程序。</a:t>
            </a:r>
            <a:endParaRPr kumimoji="1" lang="en-US" altLang="zh-CN" sz="2400" b="1" dirty="0"/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400" b="1" dirty="0"/>
              <a:t>在执行该指令时，从堆栈顶弹出返回地址，并转移到所弹出的地址，这样就实现了返回。</a:t>
            </a:r>
            <a:endParaRPr kumimoji="1" lang="en-US" altLang="zh-CN" sz="2400" b="1" dirty="0"/>
          </a:p>
          <a:p>
            <a:pPr marL="342900" indent="-342900">
              <a:lnSpc>
                <a:spcPts val="32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额外调整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。把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加到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，常用于平衡在调用子程序时压入堆栈的参数。</a:t>
            </a:r>
          </a:p>
        </p:txBody>
      </p:sp>
    </p:spTree>
    <p:extLst>
      <p:ext uri="{BB962C8B-B14F-4D97-AF65-F5344CB8AC3E}">
        <p14:creationId xmlns:p14="http://schemas.microsoft.com/office/powerpoint/2010/main" val="68426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子程序调用方法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05580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dp340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022002" y="1124744"/>
            <a:ext cx="4536504" cy="576064"/>
          </a:xfrm>
          <a:prstGeom prst="wedgeRoundRectCallout">
            <a:avLst>
              <a:gd name="adj1" fmla="val -32968"/>
              <a:gd name="adj2" fmla="val 10958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带立即数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返回指令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的使用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0913" y="1844824"/>
            <a:ext cx="7923535" cy="4386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#include 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stdcal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cf341(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x,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y)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 * x + 5 * y + 100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main( )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cf341(23, 456)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=%d\n",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 0;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779912" y="3606165"/>
            <a:ext cx="2808312" cy="864096"/>
          </a:xfrm>
          <a:prstGeom prst="wedgeRoundRectCallout">
            <a:avLst>
              <a:gd name="adj1" fmla="val -35133"/>
              <a:gd name="adj2" fmla="val -8114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调用约定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_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stdcall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由子程序平衡堆栈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004048" y="4869160"/>
            <a:ext cx="2808312" cy="864096"/>
          </a:xfrm>
          <a:prstGeom prst="wedgeRoundRectCallout">
            <a:avLst>
              <a:gd name="adj1" fmla="val -76423"/>
              <a:gd name="adj2" fmla="val -2516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源程序中，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调用形式相同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467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子程序调用方法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05273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dp340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0913" y="2405300"/>
            <a:ext cx="7923535" cy="3760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456                    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cf341(23, 456);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23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cf341YGHHH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直接调用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函数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cf341</a:t>
            </a:r>
          </a:p>
          <a:p>
            <a:pPr>
              <a:lnSpc>
                <a:spcPts val="2600"/>
              </a:lnSpc>
              <a:defRPr/>
            </a:pP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=%d\n",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OFFSET  FORMS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call  DWORD PTR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__imp__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间接调用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函数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8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准备返回值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995936" y="4941168"/>
            <a:ext cx="2808312" cy="432048"/>
          </a:xfrm>
          <a:prstGeom prst="wedgeRoundRectCallout">
            <a:avLst>
              <a:gd name="adj1" fmla="val -35133"/>
              <a:gd name="adj2" fmla="val -8114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在静态库中使用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MFC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611188" y="1628800"/>
            <a:ext cx="5616996" cy="609518"/>
          </a:xfrm>
          <a:prstGeom prst="wedgeRoundRectCallout">
            <a:avLst>
              <a:gd name="adj1" fmla="val -13624"/>
              <a:gd name="adj2" fmla="val 681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演示程序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dp340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main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函数的目标代码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6444208" y="1484784"/>
            <a:ext cx="1923661" cy="487216"/>
          </a:xfrm>
          <a:prstGeom prst="wedgeRoundRectCallout">
            <a:avLst>
              <a:gd name="adj1" fmla="val -32968"/>
              <a:gd name="adj2" fmla="val 10958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使速度最大化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995936" y="3645024"/>
            <a:ext cx="2520280" cy="712286"/>
          </a:xfrm>
          <a:prstGeom prst="wedgeRoundRectCallout">
            <a:avLst>
              <a:gd name="adj1" fmla="val -57743"/>
              <a:gd name="adj2" fmla="val -8579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主程序不再撤销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堆栈中的参数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861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子程序调用方法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05580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dp340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0913" y="3157617"/>
            <a:ext cx="7923535" cy="2759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建立堆栈框架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[ebp+12]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参数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[ebp+8]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参数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lea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eax+eax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*4+100]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lea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eax+ecx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*2]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ret     8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5319634" y="5168820"/>
            <a:ext cx="3240360" cy="492428"/>
          </a:xfrm>
          <a:prstGeom prst="wedgeRectCallout">
            <a:avLst>
              <a:gd name="adj1" fmla="val -35105"/>
              <a:gd name="adj2" fmla="val -81654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计算：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5y+100+2x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2555776" y="5661248"/>
            <a:ext cx="2520280" cy="492428"/>
          </a:xfrm>
          <a:prstGeom prst="wedgeRectCallout">
            <a:avLst>
              <a:gd name="adj1" fmla="val -55875"/>
              <a:gd name="adj2" fmla="val -33213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返回时，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平衡堆栈！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188" y="6237312"/>
            <a:ext cx="4055919" cy="400110"/>
          </a:xfrm>
          <a:prstGeom prst="rect">
            <a:avLst/>
          </a:prstGeom>
          <a:solidFill>
            <a:srgbClr val="99FF66"/>
          </a:solidFill>
        </p:spPr>
        <p:txBody>
          <a:bodyPr wrap="none">
            <a:spAutoFit/>
          </a:bodyPr>
          <a:lstStyle/>
          <a:p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主程序和子程序必须配合协调！！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611188" y="1705908"/>
            <a:ext cx="5616996" cy="1219036"/>
          </a:xfrm>
          <a:prstGeom prst="wedgeRoundRectCallout">
            <a:avLst>
              <a:gd name="adj1" fmla="val -13624"/>
              <a:gd name="adj2" fmla="val 681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函数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cf341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的目标代码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堆栈传递参数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由子程序撤销堆栈中的参数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516216" y="2204864"/>
            <a:ext cx="1923661" cy="501506"/>
          </a:xfrm>
          <a:prstGeom prst="wedgeRoundRectCallout">
            <a:avLst>
              <a:gd name="adj1" fmla="val -32968"/>
              <a:gd name="adj2" fmla="val 10958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使速度最大化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520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  <p:bldP spid="10" grpId="0" animBg="1"/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子程序调用方法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返回指令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11560" y="1844824"/>
            <a:ext cx="7924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段间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返回指令（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RETF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）</a:t>
            </a:r>
            <a:endParaRPr kumimoji="1"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不带立即数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的返回指令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带立即数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的返回指令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2123728" y="3933056"/>
            <a:ext cx="2921210" cy="751252"/>
          </a:xfrm>
          <a:prstGeom prst="wedgeRoundRectCallout">
            <a:avLst>
              <a:gd name="adj1" fmla="val -37319"/>
              <a:gd name="adj2" fmla="val -75414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暂且不表</a:t>
            </a:r>
            <a:endParaRPr lang="zh-CN" altLang="en-US" sz="16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315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子程序设计要点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cf330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2647940"/>
            <a:ext cx="8283575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void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fastcall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cf330(unsigned  m, char *buffer)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char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for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=1;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&lt;=8;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++) {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( m &gt;&gt; (32 -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* 4)) &amp; 0x0f;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先右移，再截取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+= '0';      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转成对应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if (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&gt; '9')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+= 7;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*buffer++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依次保存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*buffer = '\0';                        //ASCII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码串结束标记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755576" y="1647964"/>
            <a:ext cx="7920880" cy="844932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演示寄存器传递参数：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把一个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无符号整数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32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位）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转换为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8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位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十六进制数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的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ASCII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码串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843808" y="3068960"/>
            <a:ext cx="2589642" cy="792088"/>
          </a:xfrm>
          <a:prstGeom prst="wedgeRoundRectCallout">
            <a:avLst>
              <a:gd name="adj1" fmla="val -59203"/>
              <a:gd name="adj2" fmla="val -5356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希望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寄存器传递参数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911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子程序设计要点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cf330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64099"/>
            <a:ext cx="8283575" cy="472020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作为局部变量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m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=1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LL4cf330:                   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( m &gt;&gt; (32-i*4)) &amp; 0x0f;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 8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8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sub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2            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(8-i)*4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m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cl           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 m &gt;&gt; (32-i*4)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and   al, 15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; &amp; 0x0f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al, 48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+= '0';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779913" y="1105001"/>
            <a:ext cx="2160240" cy="739823"/>
          </a:xfrm>
          <a:prstGeom prst="wedgeRoundRectCallout">
            <a:avLst>
              <a:gd name="adj1" fmla="val -36357"/>
              <a:gd name="adj2" fmla="val 8096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编译优化：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大小最小化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876256" y="2492896"/>
            <a:ext cx="1872209" cy="630391"/>
          </a:xfrm>
          <a:prstGeom prst="wedgeRoundRectCallout">
            <a:avLst>
              <a:gd name="adj1" fmla="val -58849"/>
              <a:gd name="adj2" fmla="val -3254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ESI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作为变量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372200" y="1124744"/>
            <a:ext cx="2589642" cy="720080"/>
          </a:xfrm>
          <a:prstGeom prst="wedgeRoundRectCallout">
            <a:avLst>
              <a:gd name="adj1" fmla="val -33360"/>
              <a:gd name="adj2" fmla="val 7677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ECX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传递参数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</a:t>
            </a:r>
          </a:p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EDX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传递参数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buffer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6588224" y="6169106"/>
            <a:ext cx="2197369" cy="630391"/>
          </a:xfrm>
          <a:prstGeom prst="wedgeRoundRectCallout">
            <a:avLst>
              <a:gd name="adj1" fmla="val -51417"/>
              <a:gd name="adj2" fmla="val -829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AL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作为变量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val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971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子程序设计要点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cf330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549042"/>
            <a:ext cx="8283575" cy="476027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al, 57                ; if (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&gt; '9')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+= 7;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jle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SHORT LN1cf330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add   al, 7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LN1cf330: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BYTE PTR [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al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*buffer++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++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8                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&lt;= 8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吗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?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jle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SHORT LL4cf330  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是，则跳转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恢复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BYTE PTR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0     ; *buffer = '\0';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恢复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3635896" y="1180202"/>
            <a:ext cx="1224136" cy="448598"/>
          </a:xfrm>
          <a:prstGeom prst="wedgeRectCallout">
            <a:avLst>
              <a:gd name="adj1" fmla="val -46633"/>
              <a:gd name="adj2" fmla="val 7147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续前页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444903" y="3573016"/>
            <a:ext cx="2448272" cy="630391"/>
          </a:xfrm>
          <a:prstGeom prst="wedgeRoundRectCallout">
            <a:avLst>
              <a:gd name="adj1" fmla="val -51417"/>
              <a:gd name="adj2" fmla="val -829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AL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作为变量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val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4139952" y="2060848"/>
            <a:ext cx="2589642" cy="576064"/>
          </a:xfrm>
          <a:prstGeom prst="wedgeRoundRectCallout">
            <a:avLst>
              <a:gd name="adj1" fmla="val -33360"/>
              <a:gd name="adj2" fmla="val 7677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EDX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作为参数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buffer</a:t>
            </a:r>
          </a:p>
        </p:txBody>
      </p:sp>
    </p:spTree>
    <p:extLst>
      <p:ext uri="{BB962C8B-B14F-4D97-AF65-F5344CB8AC3E}">
        <p14:creationId xmlns:p14="http://schemas.microsoft.com/office/powerpoint/2010/main" val="126715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子程序设计要点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安排局部变量的方法</a:t>
            </a: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30162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+mn-ea"/>
                <a:ea typeface="+mn-ea"/>
              </a:rPr>
              <a:t>子程序往往需要定义一些局部变量。所谓的局部，也就是限于子程序，或者限于代码片段。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寄存器作为局部变量可以提高效率</a:t>
            </a:r>
            <a:r>
              <a:rPr lang="zh-CN" altLang="en-US" sz="2400" b="1" dirty="0">
                <a:latin typeface="+mn-ea"/>
                <a:ea typeface="+mn-ea"/>
              </a:rPr>
              <a:t>。但寄存器数量较少，一般不把局部变量安排在寄存器中。</a:t>
            </a:r>
            <a:endParaRPr lang="en-US" altLang="zh-CN" sz="2400" b="1" dirty="0"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利用堆栈来安排局部变量</a:t>
            </a:r>
            <a:r>
              <a:rPr lang="zh-CN" altLang="en-US" sz="2400" b="1" dirty="0">
                <a:latin typeface="+mn-ea"/>
                <a:ea typeface="+mn-ea"/>
              </a:rPr>
              <a:t>。这个方法虽然较复杂，但可以安排足够多的局部变量。</a:t>
            </a:r>
          </a:p>
        </p:txBody>
      </p:sp>
    </p:spTree>
    <p:extLst>
      <p:ext uri="{BB962C8B-B14F-4D97-AF65-F5344CB8AC3E}">
        <p14:creationId xmlns:p14="http://schemas.microsoft.com/office/powerpoint/2010/main" val="2228958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子程序设计要点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cf331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2739692"/>
            <a:ext cx="8283575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cf331(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arr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[],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n,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* pp,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*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pcount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ncount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zcount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0;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for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=0;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&lt;n;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++) {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循环，依次检查并统计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if (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arr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&gt; 0 )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++;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else if 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arr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&lt; 0 )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++;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else 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zcount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++;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}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755576" y="1647964"/>
            <a:ext cx="7920880" cy="916940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演示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寄存器作为局部变量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：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统计整型数组中值为正数、负数和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0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的元素个数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5868144" y="3284984"/>
            <a:ext cx="1944216" cy="720080"/>
          </a:xfrm>
          <a:prstGeom prst="wedgeRectCallout">
            <a:avLst>
              <a:gd name="adj1" fmla="val -71571"/>
              <a:gd name="adj2" fmla="val 300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个局部变量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408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2901</TotalTime>
  <Words>4517</Words>
  <Application>Microsoft Office PowerPoint</Application>
  <PresentationFormat>全屏显示(4:3)</PresentationFormat>
  <Paragraphs>712</Paragraphs>
  <Slides>46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2" baseType="lpstr">
      <vt:lpstr>微软雅黑</vt:lpstr>
      <vt:lpstr>Arial</vt:lpstr>
      <vt:lpstr>Times New Roman</vt:lpstr>
      <vt:lpstr>Verdana</vt:lpstr>
      <vt:lpstr>Wingdings</vt:lpstr>
      <vt:lpstr>Profile</vt:lpstr>
      <vt:lpstr>第3章  程序设计初步</vt:lpstr>
      <vt:lpstr>3.5  子程序设计</vt:lpstr>
      <vt:lpstr>3.5.1  子程序设计要点</vt:lpstr>
      <vt:lpstr>3.5.1  子程序设计要点</vt:lpstr>
      <vt:lpstr>3.5.1  子程序设计要点</vt:lpstr>
      <vt:lpstr>3.5.1  子程序设计要点</vt:lpstr>
      <vt:lpstr>3.5.1  子程序设计要点</vt:lpstr>
      <vt:lpstr>3.5.1  子程序设计要点</vt:lpstr>
      <vt:lpstr>3.5.1  子程序设计要点</vt:lpstr>
      <vt:lpstr>3.5.1  子程序设计要点</vt:lpstr>
      <vt:lpstr>3.5.1  子程序设计要点</vt:lpstr>
      <vt:lpstr>3.5.1  子程序设计要点</vt:lpstr>
      <vt:lpstr>3.5.1  子程序设计要点</vt:lpstr>
      <vt:lpstr>3.5.1  子程序设计要点</vt:lpstr>
      <vt:lpstr>3.5.1  子程序设计要点</vt:lpstr>
      <vt:lpstr>3.5.1  子程序设计要点</vt:lpstr>
      <vt:lpstr>3.5.2  子程序设计举例</vt:lpstr>
      <vt:lpstr>3.5.2  子程序设计举例</vt:lpstr>
      <vt:lpstr>3.5.2  子程序设计举例</vt:lpstr>
      <vt:lpstr>3.5.2  子程序设计举例</vt:lpstr>
      <vt:lpstr>3.5.2  子程序设计举例</vt:lpstr>
      <vt:lpstr>3.5.2  子程序设计举例</vt:lpstr>
      <vt:lpstr>3.5.2  子程序设计举例</vt:lpstr>
      <vt:lpstr>3.5.2  子程序设计举例</vt:lpstr>
      <vt:lpstr>3.5.2  子程序设计举例</vt:lpstr>
      <vt:lpstr>3.5.2  子程序设计举例</vt:lpstr>
      <vt:lpstr>3.5.2  子程序设计举例</vt:lpstr>
      <vt:lpstr>3.5.2  子程序设计举例</vt:lpstr>
      <vt:lpstr>3.5.2  子程序设计举例</vt:lpstr>
      <vt:lpstr>3.5.2  子程序设计举例</vt:lpstr>
      <vt:lpstr>3.5.2  子程序设计举例</vt:lpstr>
      <vt:lpstr>3.5.3  子程序调用方法</vt:lpstr>
      <vt:lpstr>3.5.3  子程序调用方法</vt:lpstr>
      <vt:lpstr>3.5.3  子程序调用方法</vt:lpstr>
      <vt:lpstr>3.5.3  子程序调用方法</vt:lpstr>
      <vt:lpstr>3.5.3  子程序调用方法</vt:lpstr>
      <vt:lpstr>3.5.3  子程序调用方法</vt:lpstr>
      <vt:lpstr>3.5.3  子程序调用方法</vt:lpstr>
      <vt:lpstr>3.5.3  子程序调用方法</vt:lpstr>
      <vt:lpstr>3.5.3  子程序调用方法</vt:lpstr>
      <vt:lpstr>3.5.3  子程序调用方法</vt:lpstr>
      <vt:lpstr>3.5.3  子程序调用方法</vt:lpstr>
      <vt:lpstr>3.5.3  子程序调用方法</vt:lpstr>
      <vt:lpstr>3.5.3  子程序调用方法</vt:lpstr>
      <vt:lpstr>3.5.3  子程序调用方法</vt:lpstr>
      <vt:lpstr>3.5.3  子程序调用方法</vt:lpstr>
    </vt:vector>
  </TitlesOfParts>
  <Company>Suda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新概念汇编语言</dc:title>
  <dc:creator>YJW</dc:creator>
  <cp:lastModifiedBy>LORD DarkSW</cp:lastModifiedBy>
  <cp:revision>756</cp:revision>
  <dcterms:created xsi:type="dcterms:W3CDTF">2008-02-14T05:21:14Z</dcterms:created>
  <dcterms:modified xsi:type="dcterms:W3CDTF">2025-06-23T17:37:06Z</dcterms:modified>
</cp:coreProperties>
</file>