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39"/>
  </p:notesMasterIdLst>
  <p:sldIdLst>
    <p:sldId id="256" r:id="rId2"/>
    <p:sldId id="257" r:id="rId3"/>
    <p:sldId id="507" r:id="rId4"/>
    <p:sldId id="377" r:id="rId5"/>
    <p:sldId id="525" r:id="rId6"/>
    <p:sldId id="521" r:id="rId7"/>
    <p:sldId id="522" r:id="rId8"/>
    <p:sldId id="523" r:id="rId9"/>
    <p:sldId id="524" r:id="rId10"/>
    <p:sldId id="540" r:id="rId11"/>
    <p:sldId id="541" r:id="rId12"/>
    <p:sldId id="542" r:id="rId13"/>
    <p:sldId id="543" r:id="rId14"/>
    <p:sldId id="544" r:id="rId15"/>
    <p:sldId id="545" r:id="rId16"/>
    <p:sldId id="526" r:id="rId17"/>
    <p:sldId id="546" r:id="rId18"/>
    <p:sldId id="527" r:id="rId19"/>
    <p:sldId id="547" r:id="rId20"/>
    <p:sldId id="528" r:id="rId21"/>
    <p:sldId id="529" r:id="rId22"/>
    <p:sldId id="548" r:id="rId23"/>
    <p:sldId id="554" r:id="rId24"/>
    <p:sldId id="530" r:id="rId25"/>
    <p:sldId id="549" r:id="rId26"/>
    <p:sldId id="550" r:id="rId27"/>
    <p:sldId id="551" r:id="rId28"/>
    <p:sldId id="552" r:id="rId29"/>
    <p:sldId id="531" r:id="rId30"/>
    <p:sldId id="553" r:id="rId31"/>
    <p:sldId id="532" r:id="rId32"/>
    <p:sldId id="533" r:id="rId33"/>
    <p:sldId id="539" r:id="rId34"/>
    <p:sldId id="534" r:id="rId35"/>
    <p:sldId id="535" r:id="rId36"/>
    <p:sldId id="536" r:id="rId37"/>
    <p:sldId id="538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FF"/>
    <a:srgbClr val="FFFFCC"/>
    <a:srgbClr val="66FFFF"/>
    <a:srgbClr val="99FF66"/>
    <a:srgbClr val="FFFFFF"/>
    <a:srgbClr val="D5D38F"/>
    <a:srgbClr val="00CCFF"/>
    <a:srgbClr val="33CCCC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 autoAdjust="0"/>
    <p:restoredTop sz="94660"/>
  </p:normalViewPr>
  <p:slideViewPr>
    <p:cSldViewPr>
      <p:cViewPr varScale="1">
        <p:scale>
          <a:sx n="93" d="100"/>
          <a:sy n="93" d="100"/>
        </p:scale>
        <p:origin x="121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Hu" userId="213e45b8a479442b" providerId="LiveId" clId="{C5A6CEE0-6FDE-412C-8FE3-9401F003071F}"/>
    <pc:docChg chg="modSld">
      <pc:chgData name="John Hu" userId="213e45b8a479442b" providerId="LiveId" clId="{C5A6CEE0-6FDE-412C-8FE3-9401F003071F}" dt="2022-10-26T05:54:08.713" v="7" actId="1036"/>
      <pc:docMkLst>
        <pc:docMk/>
      </pc:docMkLst>
      <pc:sldChg chg="modSp mod">
        <pc:chgData name="John Hu" userId="213e45b8a479442b" providerId="LiveId" clId="{C5A6CEE0-6FDE-412C-8FE3-9401F003071F}" dt="2022-10-26T05:54:08.713" v="7" actId="1036"/>
        <pc:sldMkLst>
          <pc:docMk/>
          <pc:sldMk cId="979111726" sldId="377"/>
        </pc:sldMkLst>
        <pc:spChg chg="mod">
          <ac:chgData name="John Hu" userId="213e45b8a479442b" providerId="LiveId" clId="{C5A6CEE0-6FDE-412C-8FE3-9401F003071F}" dt="2022-10-26T05:54:08.713" v="7" actId="1036"/>
          <ac:spMkLst>
            <pc:docMk/>
            <pc:sldMk cId="979111726" sldId="377"/>
            <ac:spMk id="5" creationId="{00000000-0000-0000-0000-000000000000}"/>
          </ac:spMkLst>
        </pc:spChg>
        <pc:spChg chg="mod">
          <ac:chgData name="John Hu" userId="213e45b8a479442b" providerId="LiveId" clId="{C5A6CEE0-6FDE-412C-8FE3-9401F003071F}" dt="2022-10-26T05:54:04.367" v="4" actId="1036"/>
          <ac:spMkLst>
            <pc:docMk/>
            <pc:sldMk cId="979111726" sldId="377"/>
            <ac:spMk id="6" creationId="{00000000-0000-0000-0000-000000000000}"/>
          </ac:spMkLst>
        </pc:spChg>
      </pc:sldChg>
      <pc:sldChg chg="modSp">
        <pc:chgData name="John Hu" userId="213e45b8a479442b" providerId="LiveId" clId="{C5A6CEE0-6FDE-412C-8FE3-9401F003071F}" dt="2022-10-26T05:53:29.478" v="1" actId="6549"/>
        <pc:sldMkLst>
          <pc:docMk/>
          <pc:sldMk cId="3389559155" sldId="545"/>
        </pc:sldMkLst>
        <pc:spChg chg="mod">
          <ac:chgData name="John Hu" userId="213e45b8a479442b" providerId="LiveId" clId="{C5A6CEE0-6FDE-412C-8FE3-9401F003071F}" dt="2022-10-26T05:53:29.478" v="1" actId="6549"/>
          <ac:spMkLst>
            <pc:docMk/>
            <pc:sldMk cId="3389559155" sldId="545"/>
            <ac:spMk id="10" creationId="{00000000-0000-0000-0000-000000000000}"/>
          </ac:spMkLst>
        </pc:spChg>
      </pc:sldChg>
    </pc:docChg>
  </pc:docChgLst>
  <pc:docChgLst>
    <pc:chgData userId="213e45b8a479442b" providerId="LiveId" clId="{9CA5138B-C8BD-4E92-B94C-7B4B66FFBE07}"/>
    <pc:docChg chg="modSld">
      <pc:chgData name="" userId="213e45b8a479442b" providerId="LiveId" clId="{9CA5138B-C8BD-4E92-B94C-7B4B66FFBE07}" dt="2022-11-08T14:18:43.753" v="55" actId="20577"/>
      <pc:docMkLst>
        <pc:docMk/>
      </pc:docMkLst>
      <pc:sldChg chg="modSp modAnim">
        <pc:chgData name="" userId="213e45b8a479442b" providerId="LiveId" clId="{9CA5138B-C8BD-4E92-B94C-7B4B66FFBE07}" dt="2022-11-08T14:15:35.702" v="53" actId="20577"/>
        <pc:sldMkLst>
          <pc:docMk/>
          <pc:sldMk cId="2839819863" sldId="521"/>
        </pc:sldMkLst>
        <pc:spChg chg="mod">
          <ac:chgData name="" userId="213e45b8a479442b" providerId="LiveId" clId="{9CA5138B-C8BD-4E92-B94C-7B4B66FFBE07}" dt="2022-11-08T14:15:35.702" v="53" actId="20577"/>
          <ac:spMkLst>
            <pc:docMk/>
            <pc:sldMk cId="2839819863" sldId="521"/>
            <ac:spMk id="6" creationId="{00000000-0000-0000-0000-000000000000}"/>
          </ac:spMkLst>
        </pc:spChg>
      </pc:sldChg>
      <pc:sldChg chg="modSp">
        <pc:chgData name="" userId="213e45b8a479442b" providerId="LiveId" clId="{9CA5138B-C8BD-4E92-B94C-7B4B66FFBE07}" dt="2022-11-08T14:18:33.718" v="54" actId="20577"/>
        <pc:sldMkLst>
          <pc:docMk/>
          <pc:sldMk cId="3758737250" sldId="530"/>
        </pc:sldMkLst>
        <pc:spChg chg="mod">
          <ac:chgData name="" userId="213e45b8a479442b" providerId="LiveId" clId="{9CA5138B-C8BD-4E92-B94C-7B4B66FFBE07}" dt="2022-11-08T14:18:33.718" v="54" actId="20577"/>
          <ac:spMkLst>
            <pc:docMk/>
            <pc:sldMk cId="3758737250" sldId="530"/>
            <ac:spMk id="15362" creationId="{00000000-0000-0000-0000-000000000000}"/>
          </ac:spMkLst>
        </pc:spChg>
      </pc:sldChg>
      <pc:sldChg chg="modSp">
        <pc:chgData name="" userId="213e45b8a479442b" providerId="LiveId" clId="{9CA5138B-C8BD-4E92-B94C-7B4B66FFBE07}" dt="2022-11-08T14:18:43.753" v="55" actId="20577"/>
        <pc:sldMkLst>
          <pc:docMk/>
          <pc:sldMk cId="2699890523" sldId="532"/>
        </pc:sldMkLst>
        <pc:spChg chg="mod">
          <ac:chgData name="" userId="213e45b8a479442b" providerId="LiveId" clId="{9CA5138B-C8BD-4E92-B94C-7B4B66FFBE07}" dt="2022-11-08T14:18:43.753" v="55" actId="20577"/>
          <ac:spMkLst>
            <pc:docMk/>
            <pc:sldMk cId="2699890523" sldId="532"/>
            <ac:spMk id="15362" creationId="{00000000-0000-0000-0000-000000000000}"/>
          </ac:spMkLst>
        </pc:spChg>
      </pc:sldChg>
    </pc:docChg>
  </pc:docChgLst>
  <pc:docChgLst>
    <pc:chgData name="John Hu" userId="213e45b8a479442b" providerId="LiveId" clId="{67AA6B26-20EE-48FB-9156-29AF02A0645B}"/>
    <pc:docChg chg="undo custSel addSld modSld">
      <pc:chgData name="John Hu" userId="213e45b8a479442b" providerId="LiveId" clId="{67AA6B26-20EE-48FB-9156-29AF02A0645B}" dt="2023-05-08T07:59:04.403" v="352" actId="20577"/>
      <pc:docMkLst>
        <pc:docMk/>
      </pc:docMkLst>
      <pc:sldChg chg="addSp modSp mod modAnim">
        <pc:chgData name="John Hu" userId="213e45b8a479442b" providerId="LiveId" clId="{67AA6B26-20EE-48FB-9156-29AF02A0645B}" dt="2023-04-25T01:22:44.789" v="89" actId="207"/>
        <pc:sldMkLst>
          <pc:docMk/>
          <pc:sldMk cId="3693410741" sldId="527"/>
        </pc:sldMkLst>
        <pc:spChg chg="add mod">
          <ac:chgData name="John Hu" userId="213e45b8a479442b" providerId="LiveId" clId="{67AA6B26-20EE-48FB-9156-29AF02A0645B}" dt="2023-04-25T01:22:44.789" v="89" actId="207"/>
          <ac:spMkLst>
            <pc:docMk/>
            <pc:sldMk cId="3693410741" sldId="527"/>
            <ac:spMk id="12" creationId="{E06B1B0D-590E-4303-8777-B2A8A3372886}"/>
          </ac:spMkLst>
        </pc:spChg>
      </pc:sldChg>
      <pc:sldChg chg="modSp mod">
        <pc:chgData name="John Hu" userId="213e45b8a479442b" providerId="LiveId" clId="{67AA6B26-20EE-48FB-9156-29AF02A0645B}" dt="2023-05-08T07:59:04.403" v="352" actId="20577"/>
        <pc:sldMkLst>
          <pc:docMk/>
          <pc:sldMk cId="2676755883" sldId="536"/>
        </pc:sldMkLst>
        <pc:spChg chg="mod">
          <ac:chgData name="John Hu" userId="213e45b8a479442b" providerId="LiveId" clId="{67AA6B26-20EE-48FB-9156-29AF02A0645B}" dt="2023-05-08T07:59:04.403" v="352" actId="20577"/>
          <ac:spMkLst>
            <pc:docMk/>
            <pc:sldMk cId="2676755883" sldId="536"/>
            <ac:spMk id="6" creationId="{00000000-0000-0000-0000-000000000000}"/>
          </ac:spMkLst>
        </pc:spChg>
      </pc:sldChg>
      <pc:sldChg chg="modSp add mod modAnim">
        <pc:chgData name="John Hu" userId="213e45b8a479442b" providerId="LiveId" clId="{67AA6B26-20EE-48FB-9156-29AF02A0645B}" dt="2023-04-25T01:44:04.010" v="331" actId="207"/>
        <pc:sldMkLst>
          <pc:docMk/>
          <pc:sldMk cId="1197085445" sldId="554"/>
        </pc:sldMkLst>
        <pc:spChg chg="mod">
          <ac:chgData name="John Hu" userId="213e45b8a479442b" providerId="LiveId" clId="{67AA6B26-20EE-48FB-9156-29AF02A0645B}" dt="2023-04-25T01:41:05.556" v="100" actId="20577"/>
          <ac:spMkLst>
            <pc:docMk/>
            <pc:sldMk cId="1197085445" sldId="554"/>
            <ac:spMk id="5" creationId="{00000000-0000-0000-0000-000000000000}"/>
          </ac:spMkLst>
        </pc:spChg>
        <pc:spChg chg="mod">
          <ac:chgData name="John Hu" userId="213e45b8a479442b" providerId="LiveId" clId="{67AA6B26-20EE-48FB-9156-29AF02A0645B}" dt="2023-04-25T01:44:04.010" v="331" actId="207"/>
          <ac:spMkLst>
            <pc:docMk/>
            <pc:sldMk cId="1197085445" sldId="554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E9B110-2FDF-46B6-8373-4AF47E46A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698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18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3179F38-1921-4AD2-9E39-56E0DBECB0D5}" type="slidenum">
              <a:rPr lang="en-US" altLang="zh-CN" smtClean="0">
                <a:latin typeface="Arial" charset="0"/>
              </a:rPr>
              <a:pPr eaLnBrk="1" hangingPunct="1"/>
              <a:t>2</a:t>
            </a:fld>
            <a:endParaRPr lang="en-US" altLang="zh-CN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20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21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23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148883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24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25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26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27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28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29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30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31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32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33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34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35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36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37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7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8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9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4155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360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0183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6839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741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5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7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05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69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9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2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87750 h 1000"/>
              <a:gd name="T6" fmla="*/ 0 w 1000"/>
              <a:gd name="T7" fmla="*/ 1314287750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492500" y="6165850"/>
            <a:ext cx="511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>
                <a:ea typeface="隶书" pitchFamily="49" charset="-122"/>
              </a:rPr>
              <a:t>ASM YJW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字符串操作和位操作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159535"/>
            <a:ext cx="7921625" cy="248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字符串操作</a:t>
            </a:r>
          </a:p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 </a:t>
            </a:r>
            <a:r>
              <a:rPr lang="zh-CN" altLang="en-US" sz="32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位操作</a:t>
            </a:r>
          </a:p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 </a:t>
            </a:r>
            <a:r>
              <a:rPr lang="zh-CN" altLang="en-US" sz="32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条件设置字节指令</a:t>
            </a:r>
            <a:endParaRPr lang="en-US" altLang="zh-CN" sz="3200" b="1" dirty="0">
              <a:solidFill>
                <a:srgbClr val="D5D3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LODS</a:t>
            </a:r>
            <a:r>
              <a:rPr kumimoji="1" lang="zh-CN" altLang="en-US" sz="2400" b="1" dirty="0">
                <a:latin typeface="Times New Roman" pitchFamily="18" charset="0"/>
              </a:rPr>
              <a:t>指令的一般格式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32209" y="2276872"/>
            <a:ext cx="7904151" cy="140038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LODS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B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              ;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装入字节（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B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yte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）</a:t>
            </a:r>
          </a:p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LODS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W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             ;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装入字（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W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ord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）</a:t>
            </a:r>
          </a:p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LODS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D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              ;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装入双字（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D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ouble Word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）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字符串装入指令（</a:t>
            </a:r>
            <a:r>
              <a:rPr lang="en-US" altLang="zh-CN" sz="2000" b="1" dirty="0">
                <a:solidFill>
                  <a:srgbClr val="0000FF"/>
                </a:solidFill>
              </a:rPr>
              <a:t>LOAD  String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11560" y="3789040"/>
            <a:ext cx="792480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+mn-ea"/>
                <a:ea typeface="+mn-ea"/>
              </a:rPr>
              <a:t>字符串装入指令把字符串中的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一个字符</a:t>
            </a:r>
            <a:r>
              <a:rPr kumimoji="1" lang="zh-CN" altLang="en-US" sz="2400" b="1" dirty="0">
                <a:latin typeface="+mn-ea"/>
                <a:ea typeface="+mn-ea"/>
              </a:rPr>
              <a:t>装入到累加器中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字符是字节、字、双字，对应累加器是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+mn-ea"/>
                <a:ea typeface="+mn-ea"/>
              </a:rPr>
              <a:t>根据字符尺寸，和方向标志</a:t>
            </a:r>
            <a:r>
              <a:rPr kumimoji="1" lang="en-US" altLang="zh-CN" sz="2400" b="1" dirty="0">
                <a:latin typeface="+mn-ea"/>
                <a:ea typeface="+mn-ea"/>
              </a:rPr>
              <a:t>DF</a:t>
            </a:r>
            <a:r>
              <a:rPr kumimoji="1" lang="zh-CN" altLang="en-US" sz="2400" b="1" dirty="0">
                <a:latin typeface="+mn-ea"/>
                <a:ea typeface="+mn-ea"/>
              </a:rPr>
              <a:t>，调整指向字符串的指针</a:t>
            </a:r>
            <a:endParaRPr kumimoji="1" lang="en-US" altLang="zh-CN" sz="2400" b="1" dirty="0">
              <a:latin typeface="+mn-ea"/>
              <a:ea typeface="+mn-ea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4.1.1  </a:t>
            </a:r>
            <a:r>
              <a:rPr lang="zh-CN" altLang="en-US" b="1" dirty="0">
                <a:solidFill>
                  <a:srgbClr val="0000FF"/>
                </a:solidFill>
              </a:rPr>
              <a:t>字符串操作指令</a:t>
            </a:r>
          </a:p>
        </p:txBody>
      </p:sp>
    </p:spTree>
    <p:extLst>
      <p:ext uri="{BB962C8B-B14F-4D97-AF65-F5344CB8AC3E}">
        <p14:creationId xmlns:p14="http://schemas.microsoft.com/office/powerpoint/2010/main" val="355535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LODS</a:t>
            </a:r>
            <a:r>
              <a:rPr kumimoji="1" lang="zh-CN" altLang="en-US" sz="2400" b="1" dirty="0">
                <a:latin typeface="Times New Roman" pitchFamily="18" charset="0"/>
              </a:rPr>
              <a:t>指令的一般格式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32209" y="2276872"/>
            <a:ext cx="7904151" cy="44929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LODSB</a:t>
            </a:r>
            <a:endParaRPr kumimoji="1" lang="zh-CN" altLang="en-US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字符串装入指令（</a:t>
            </a:r>
            <a:r>
              <a:rPr lang="en-US" altLang="zh-CN" sz="2000" b="1" dirty="0">
                <a:solidFill>
                  <a:srgbClr val="0000FF"/>
                </a:solidFill>
              </a:rPr>
              <a:t>LOAD  String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4.1.1  </a:t>
            </a:r>
            <a:r>
              <a:rPr lang="zh-CN" altLang="en-US" b="1" dirty="0">
                <a:solidFill>
                  <a:srgbClr val="0000FF"/>
                </a:solidFill>
              </a:rPr>
              <a:t>字符串操作指令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74809" y="2887425"/>
            <a:ext cx="7924800" cy="3375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+mn-ea"/>
                <a:ea typeface="+mn-ea"/>
              </a:rPr>
              <a:t>把寄存器</a:t>
            </a:r>
            <a:r>
              <a:rPr kumimoji="1" lang="en-US" altLang="zh-CN" sz="2400" dirty="0">
                <a:latin typeface="+mn-ea"/>
                <a:ea typeface="+mn-ea"/>
              </a:rPr>
              <a:t>ESI</a:t>
            </a:r>
            <a:r>
              <a:rPr kumimoji="1" lang="zh-CN" altLang="en-US" sz="2400" dirty="0">
                <a:latin typeface="+mn-ea"/>
                <a:ea typeface="+mn-ea"/>
              </a:rPr>
              <a:t>所指向的</a:t>
            </a:r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一个字节</a:t>
            </a:r>
            <a:r>
              <a:rPr kumimoji="1" lang="zh-CN" altLang="en-US" sz="2400" dirty="0">
                <a:latin typeface="+mn-ea"/>
                <a:ea typeface="+mn-ea"/>
              </a:rPr>
              <a:t>数据装入到累加器</a:t>
            </a:r>
            <a:r>
              <a:rPr kumimoji="1"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kumimoji="1" lang="zh-CN" altLang="en-US" sz="2400" dirty="0">
                <a:latin typeface="+mn-ea"/>
                <a:ea typeface="+mn-ea"/>
              </a:rPr>
              <a:t>中，然后根据方向标志</a:t>
            </a:r>
            <a:r>
              <a:rPr kumimoji="1" lang="en-US" altLang="zh-CN" sz="2400" dirty="0">
                <a:latin typeface="+mn-ea"/>
                <a:ea typeface="+mn-ea"/>
              </a:rPr>
              <a:t>DF</a:t>
            </a:r>
            <a:r>
              <a:rPr kumimoji="1" lang="zh-CN" altLang="en-US" sz="2400" dirty="0">
                <a:latin typeface="+mn-ea"/>
                <a:ea typeface="+mn-ea"/>
              </a:rPr>
              <a:t>复位或置位使</a:t>
            </a:r>
            <a:r>
              <a:rPr kumimoji="1" lang="en-US" altLang="zh-CN" sz="2400" dirty="0">
                <a:latin typeface="+mn-ea"/>
                <a:ea typeface="+mn-ea"/>
              </a:rPr>
              <a:t>ESI</a:t>
            </a:r>
            <a:r>
              <a:rPr kumimoji="1" lang="zh-CN" altLang="en-US" sz="2400" dirty="0">
                <a:latin typeface="+mn-ea"/>
                <a:ea typeface="+mn-ea"/>
              </a:rPr>
              <a:t>之值增</a:t>
            </a:r>
            <a:r>
              <a:rPr kumimoji="1" lang="en-US" altLang="zh-CN" sz="2400" dirty="0">
                <a:latin typeface="+mn-ea"/>
                <a:ea typeface="+mn-ea"/>
              </a:rPr>
              <a:t>1</a:t>
            </a:r>
            <a:r>
              <a:rPr kumimoji="1" lang="zh-CN" altLang="en-US" sz="2400" dirty="0">
                <a:latin typeface="+mn-ea"/>
                <a:ea typeface="+mn-ea"/>
              </a:rPr>
              <a:t>或减</a:t>
            </a:r>
            <a:r>
              <a:rPr kumimoji="1" lang="en-US" altLang="zh-CN" sz="2400" dirty="0">
                <a:latin typeface="+mn-ea"/>
                <a:ea typeface="+mn-ea"/>
              </a:rPr>
              <a:t>1</a:t>
            </a:r>
            <a:r>
              <a:rPr kumimoji="1" lang="zh-CN" altLang="en-US" sz="2400" dirty="0">
                <a:latin typeface="+mn-ea"/>
                <a:ea typeface="+mn-ea"/>
              </a:rPr>
              <a:t>。</a:t>
            </a:r>
            <a:r>
              <a:rPr kumimoji="1" lang="zh-CN" altLang="en-US" sz="2400" b="1" dirty="0">
                <a:latin typeface="+mn-ea"/>
                <a:ea typeface="+mn-ea"/>
              </a:rPr>
              <a:t>它类似下面的两条指令：</a:t>
            </a:r>
          </a:p>
          <a:p>
            <a:pPr>
              <a:lnSpc>
                <a:spcPts val="3200"/>
              </a:lnSpc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AL, [ESI]</a:t>
            </a:r>
          </a:p>
          <a:p>
            <a:pPr>
              <a:lnSpc>
                <a:spcPts val="3200"/>
              </a:lnSpc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INC   ESI</a:t>
            </a:r>
          </a:p>
          <a:p>
            <a:pPr>
              <a:lnSpc>
                <a:spcPts val="3200"/>
              </a:lnSpc>
            </a:pPr>
            <a:r>
              <a:rPr kumimoji="1" lang="en-US" altLang="zh-CN" sz="2400" b="1" dirty="0">
                <a:latin typeface="+mn-ea"/>
                <a:ea typeface="+mn-ea"/>
              </a:rPr>
              <a:t>   </a:t>
            </a:r>
            <a:r>
              <a:rPr kumimoji="1" lang="zh-CN" altLang="en-US" sz="2400" b="1" dirty="0">
                <a:latin typeface="+mn-ea"/>
                <a:ea typeface="+mn-ea"/>
              </a:rPr>
              <a:t>或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>
              <a:lnSpc>
                <a:spcPts val="3200"/>
              </a:lnSpc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MOV   AL, [ESI]</a:t>
            </a:r>
          </a:p>
          <a:p>
            <a:pPr>
              <a:lnSpc>
                <a:spcPts val="3200"/>
              </a:lnSpc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DEC   ESI</a:t>
            </a:r>
            <a:endParaRPr kumimoji="1"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0585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LODS</a:t>
            </a:r>
            <a:r>
              <a:rPr kumimoji="1" lang="zh-CN" altLang="en-US" sz="2400" b="1" dirty="0">
                <a:latin typeface="Times New Roman" pitchFamily="18" charset="0"/>
              </a:rPr>
              <a:t>指令的一般格式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32209" y="2276872"/>
            <a:ext cx="7904151" cy="45300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LODSW</a:t>
            </a:r>
            <a:endParaRPr kumimoji="1" lang="zh-CN" altLang="en-US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字符串装入指令（</a:t>
            </a:r>
            <a:r>
              <a:rPr lang="en-US" altLang="zh-CN" sz="2000" b="1" dirty="0">
                <a:solidFill>
                  <a:srgbClr val="0000FF"/>
                </a:solidFill>
              </a:rPr>
              <a:t>LOAD  String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4.1.1  </a:t>
            </a:r>
            <a:r>
              <a:rPr lang="zh-CN" altLang="en-US" b="1" dirty="0">
                <a:solidFill>
                  <a:srgbClr val="0000FF"/>
                </a:solidFill>
              </a:rPr>
              <a:t>字符串操作指令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74809" y="2887425"/>
            <a:ext cx="7924800" cy="3375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+mn-ea"/>
                <a:ea typeface="+mn-ea"/>
              </a:rPr>
              <a:t>把寄存器</a:t>
            </a:r>
            <a:r>
              <a:rPr kumimoji="1" lang="en-US" altLang="zh-CN" sz="2400" b="1" dirty="0">
                <a:latin typeface="+mn-ea"/>
                <a:ea typeface="+mn-ea"/>
              </a:rPr>
              <a:t>ESI</a:t>
            </a:r>
            <a:r>
              <a:rPr kumimoji="1" lang="zh-CN" altLang="en-US" sz="2400" b="1" dirty="0">
                <a:latin typeface="+mn-ea"/>
                <a:ea typeface="+mn-ea"/>
              </a:rPr>
              <a:t>所指向的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一个字</a:t>
            </a:r>
            <a:r>
              <a:rPr kumimoji="1" lang="zh-CN" altLang="en-US" sz="2400" b="1" dirty="0">
                <a:latin typeface="+mn-ea"/>
                <a:ea typeface="+mn-ea"/>
              </a:rPr>
              <a:t>数据装入到累加器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kumimoji="1" lang="zh-CN" altLang="en-US" sz="2400" b="1" dirty="0">
                <a:latin typeface="+mn-ea"/>
                <a:ea typeface="+mn-ea"/>
              </a:rPr>
              <a:t>中，然后根据方向标志</a:t>
            </a:r>
            <a:r>
              <a:rPr kumimoji="1" lang="en-US" altLang="zh-CN" sz="2400" b="1" dirty="0">
                <a:latin typeface="+mn-ea"/>
                <a:ea typeface="+mn-ea"/>
              </a:rPr>
              <a:t>DF</a:t>
            </a:r>
            <a:r>
              <a:rPr kumimoji="1" lang="zh-CN" altLang="en-US" sz="2400" b="1" dirty="0">
                <a:latin typeface="+mn-ea"/>
                <a:ea typeface="+mn-ea"/>
              </a:rPr>
              <a:t>复位或置位使</a:t>
            </a:r>
            <a:r>
              <a:rPr kumimoji="1" lang="en-US" altLang="zh-CN" sz="2400" b="1" dirty="0">
                <a:latin typeface="+mn-ea"/>
                <a:ea typeface="+mn-ea"/>
              </a:rPr>
              <a:t>ESI</a:t>
            </a:r>
            <a:r>
              <a:rPr kumimoji="1" lang="zh-CN" altLang="en-US" sz="2400" b="1" dirty="0">
                <a:latin typeface="+mn-ea"/>
                <a:ea typeface="+mn-ea"/>
              </a:rPr>
              <a:t>之值增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kumimoji="1" lang="zh-CN" altLang="en-US" sz="2400" b="1" dirty="0">
                <a:latin typeface="+mn-ea"/>
                <a:ea typeface="+mn-ea"/>
              </a:rPr>
              <a:t>或减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kumimoji="1" lang="zh-CN" altLang="en-US" sz="2400" b="1" dirty="0">
                <a:latin typeface="+mn-ea"/>
                <a:ea typeface="+mn-ea"/>
              </a:rPr>
              <a:t>。它类似下面的两条指令：</a:t>
            </a:r>
          </a:p>
          <a:p>
            <a:pPr>
              <a:lnSpc>
                <a:spcPts val="3200"/>
              </a:lnSpc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AX, [ESI]</a:t>
            </a:r>
          </a:p>
          <a:p>
            <a:pPr>
              <a:lnSpc>
                <a:spcPts val="3200"/>
              </a:lnSpc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ADD   ESI, 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</a:p>
          <a:p>
            <a:pPr>
              <a:lnSpc>
                <a:spcPts val="3200"/>
              </a:lnSpc>
            </a:pPr>
            <a:r>
              <a:rPr kumimoji="1" lang="en-US" altLang="zh-CN" sz="2400" b="1" dirty="0">
                <a:latin typeface="+mn-ea"/>
                <a:ea typeface="+mn-ea"/>
              </a:rPr>
              <a:t>   </a:t>
            </a:r>
            <a:r>
              <a:rPr kumimoji="1" lang="zh-CN" altLang="en-US" sz="2400" b="1" dirty="0">
                <a:latin typeface="+mn-ea"/>
                <a:ea typeface="+mn-ea"/>
              </a:rPr>
              <a:t>或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>
              <a:lnSpc>
                <a:spcPts val="3200"/>
              </a:lnSpc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MOV   AX, [ESI]</a:t>
            </a:r>
          </a:p>
          <a:p>
            <a:pPr>
              <a:lnSpc>
                <a:spcPts val="3200"/>
              </a:lnSpc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ESI, 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endParaRPr kumimoji="1"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3561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LODS</a:t>
            </a:r>
            <a:r>
              <a:rPr kumimoji="1" lang="zh-CN" altLang="en-US" sz="2400" b="1" dirty="0">
                <a:latin typeface="Times New Roman" pitchFamily="18" charset="0"/>
              </a:rPr>
              <a:t>指令的一般格式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32209" y="2276872"/>
            <a:ext cx="7904151" cy="45300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LODSD</a:t>
            </a:r>
            <a:endParaRPr kumimoji="1" lang="zh-CN" altLang="en-US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字符串装入指令（</a:t>
            </a:r>
            <a:r>
              <a:rPr lang="en-US" altLang="zh-CN" sz="2000" b="1" dirty="0">
                <a:solidFill>
                  <a:srgbClr val="0000FF"/>
                </a:solidFill>
              </a:rPr>
              <a:t>LOAD  String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4.1.1  </a:t>
            </a:r>
            <a:r>
              <a:rPr lang="zh-CN" altLang="en-US" b="1" dirty="0">
                <a:solidFill>
                  <a:srgbClr val="0000FF"/>
                </a:solidFill>
              </a:rPr>
              <a:t>字符串操作指令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74809" y="2887425"/>
            <a:ext cx="7924800" cy="3375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+mn-ea"/>
                <a:ea typeface="+mn-ea"/>
              </a:rPr>
              <a:t>把寄存器</a:t>
            </a:r>
            <a:r>
              <a:rPr kumimoji="1" lang="en-US" altLang="zh-CN" sz="2400" b="1" dirty="0">
                <a:latin typeface="+mn-ea"/>
                <a:ea typeface="+mn-ea"/>
              </a:rPr>
              <a:t>ESI</a:t>
            </a:r>
            <a:r>
              <a:rPr kumimoji="1" lang="zh-CN" altLang="en-US" sz="2400" b="1" dirty="0">
                <a:latin typeface="+mn-ea"/>
                <a:ea typeface="+mn-ea"/>
              </a:rPr>
              <a:t>所指向的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一个双字</a:t>
            </a:r>
            <a:r>
              <a:rPr kumimoji="1" lang="zh-CN" altLang="en-US" sz="2400" b="1" dirty="0">
                <a:latin typeface="+mn-ea"/>
                <a:ea typeface="+mn-ea"/>
              </a:rPr>
              <a:t>数据装入到累加器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kumimoji="1" lang="zh-CN" altLang="en-US" sz="2400" b="1" dirty="0">
                <a:latin typeface="+mn-ea"/>
                <a:ea typeface="+mn-ea"/>
              </a:rPr>
              <a:t>中，然后根据方向标志</a:t>
            </a:r>
            <a:r>
              <a:rPr kumimoji="1" lang="en-US" altLang="zh-CN" sz="2400" b="1" dirty="0">
                <a:latin typeface="+mn-ea"/>
                <a:ea typeface="+mn-ea"/>
              </a:rPr>
              <a:t>DF</a:t>
            </a:r>
            <a:r>
              <a:rPr kumimoji="1" lang="zh-CN" altLang="en-US" sz="2400" b="1" dirty="0">
                <a:latin typeface="+mn-ea"/>
                <a:ea typeface="+mn-ea"/>
              </a:rPr>
              <a:t>复位或置位使</a:t>
            </a:r>
            <a:r>
              <a:rPr kumimoji="1" lang="en-US" altLang="zh-CN" sz="2400" b="1" dirty="0">
                <a:latin typeface="+mn-ea"/>
                <a:ea typeface="+mn-ea"/>
              </a:rPr>
              <a:t>ESI</a:t>
            </a:r>
            <a:r>
              <a:rPr kumimoji="1" lang="zh-CN" altLang="en-US" sz="2400" b="1" dirty="0">
                <a:latin typeface="+mn-ea"/>
                <a:ea typeface="+mn-ea"/>
              </a:rPr>
              <a:t>之值增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kumimoji="1" lang="zh-CN" altLang="en-US" sz="2400" b="1" dirty="0">
                <a:latin typeface="+mn-ea"/>
                <a:ea typeface="+mn-ea"/>
              </a:rPr>
              <a:t>或减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kumimoji="1" lang="zh-CN" altLang="en-US" sz="2400" b="1" dirty="0">
                <a:latin typeface="+mn-ea"/>
                <a:ea typeface="+mn-ea"/>
              </a:rPr>
              <a:t>。它类似下面的两条指令：</a:t>
            </a:r>
          </a:p>
          <a:p>
            <a:pPr>
              <a:lnSpc>
                <a:spcPts val="3200"/>
              </a:lnSpc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EAX, [ESI]</a:t>
            </a:r>
          </a:p>
          <a:p>
            <a:pPr>
              <a:lnSpc>
                <a:spcPts val="3200"/>
              </a:lnSpc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ADD   ESI, 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</a:p>
          <a:p>
            <a:pPr>
              <a:lnSpc>
                <a:spcPts val="3200"/>
              </a:lnSpc>
            </a:pPr>
            <a:r>
              <a:rPr kumimoji="1" lang="en-US" altLang="zh-CN" sz="2400" b="1" dirty="0">
                <a:latin typeface="+mn-ea"/>
                <a:ea typeface="+mn-ea"/>
              </a:rPr>
              <a:t>   </a:t>
            </a:r>
            <a:r>
              <a:rPr kumimoji="1" lang="zh-CN" altLang="en-US" sz="2400" b="1" dirty="0">
                <a:latin typeface="+mn-ea"/>
                <a:ea typeface="+mn-ea"/>
              </a:rPr>
              <a:t>或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>
              <a:lnSpc>
                <a:spcPts val="3200"/>
              </a:lnSpc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MOV   EAX, [ESI]</a:t>
            </a:r>
          </a:p>
          <a:p>
            <a:pPr>
              <a:lnSpc>
                <a:spcPts val="3200"/>
              </a:lnSpc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ESI, 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endParaRPr kumimoji="1"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3195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STOS</a:t>
            </a:r>
            <a:r>
              <a:rPr kumimoji="1" lang="zh-CN" altLang="en-US" sz="2400" b="1" dirty="0">
                <a:latin typeface="Times New Roman" pitchFamily="18" charset="0"/>
              </a:rPr>
              <a:t>指令的一般格式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32209" y="2276872"/>
            <a:ext cx="7904151" cy="140038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STOS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B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              ;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存储字节（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B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yte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）</a:t>
            </a:r>
          </a:p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STOS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W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             ;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存储字（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W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ord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）</a:t>
            </a:r>
          </a:p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STOS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D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              ;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存储双字（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D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ouble Word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）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字符串存储指令（</a:t>
            </a:r>
            <a:r>
              <a:rPr lang="en-US" altLang="zh-CN" sz="2000" b="1" dirty="0" err="1">
                <a:solidFill>
                  <a:srgbClr val="0000FF"/>
                </a:solidFill>
              </a:rPr>
              <a:t>STOre</a:t>
            </a:r>
            <a:r>
              <a:rPr lang="en-US" altLang="zh-CN" sz="2000" b="1" dirty="0">
                <a:solidFill>
                  <a:srgbClr val="0000FF"/>
                </a:solidFill>
              </a:rPr>
              <a:t>  String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11560" y="3789040"/>
            <a:ext cx="79248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+mn-ea"/>
                <a:ea typeface="+mn-ea"/>
              </a:rPr>
              <a:t>字符串存储指令把累加器的值存到字符串中，即替换字符串中一个字符。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+mn-ea"/>
                <a:ea typeface="+mn-ea"/>
              </a:rPr>
              <a:t>字符是字节、字、双字，对应累加器是</a:t>
            </a:r>
            <a:r>
              <a:rPr kumimoji="1" lang="en-US" altLang="zh-CN" sz="2400" b="1" dirty="0">
                <a:latin typeface="+mn-ea"/>
                <a:ea typeface="+mn-ea"/>
              </a:rPr>
              <a:t>AL</a:t>
            </a:r>
            <a:r>
              <a:rPr kumimoji="1" lang="zh-CN" altLang="en-US" sz="2400" b="1" dirty="0">
                <a:latin typeface="+mn-ea"/>
                <a:ea typeface="+mn-ea"/>
              </a:rPr>
              <a:t>、</a:t>
            </a:r>
            <a:r>
              <a:rPr kumimoji="1" lang="en-US" altLang="zh-CN" sz="2400" b="1" dirty="0">
                <a:latin typeface="+mn-ea"/>
                <a:ea typeface="+mn-ea"/>
              </a:rPr>
              <a:t>AX</a:t>
            </a:r>
            <a:r>
              <a:rPr kumimoji="1" lang="zh-CN" altLang="en-US" sz="2400" b="1" dirty="0">
                <a:latin typeface="+mn-ea"/>
                <a:ea typeface="+mn-ea"/>
              </a:rPr>
              <a:t>、</a:t>
            </a:r>
            <a:r>
              <a:rPr kumimoji="1" lang="en-US" altLang="zh-CN" sz="2400" b="1" dirty="0">
                <a:latin typeface="+mn-ea"/>
                <a:ea typeface="+mn-ea"/>
              </a:rPr>
              <a:t>EAX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+mn-ea"/>
                <a:ea typeface="+mn-ea"/>
              </a:rPr>
              <a:t>根据字符尺寸，和方向标志</a:t>
            </a:r>
            <a:r>
              <a:rPr kumimoji="1" lang="en-US" altLang="zh-CN" sz="2400" b="1" dirty="0">
                <a:latin typeface="+mn-ea"/>
                <a:ea typeface="+mn-ea"/>
              </a:rPr>
              <a:t>DF</a:t>
            </a:r>
            <a:r>
              <a:rPr kumimoji="1" lang="zh-CN" altLang="en-US" sz="2400" b="1" dirty="0">
                <a:latin typeface="+mn-ea"/>
                <a:ea typeface="+mn-ea"/>
              </a:rPr>
              <a:t>，调整指向字符串的指针</a:t>
            </a:r>
            <a:endParaRPr kumimoji="1" lang="en-US" altLang="zh-CN" sz="2400" b="1" dirty="0">
              <a:latin typeface="+mn-ea"/>
              <a:ea typeface="+mn-ea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4.1.1  </a:t>
            </a:r>
            <a:r>
              <a:rPr lang="zh-CN" altLang="en-US" b="1" dirty="0">
                <a:solidFill>
                  <a:srgbClr val="0000FF"/>
                </a:solidFill>
              </a:rPr>
              <a:t>字符串操作指令</a:t>
            </a:r>
          </a:p>
        </p:txBody>
      </p:sp>
    </p:spTree>
    <p:extLst>
      <p:ext uri="{BB962C8B-B14F-4D97-AF65-F5344CB8AC3E}">
        <p14:creationId xmlns:p14="http://schemas.microsoft.com/office/powerpoint/2010/main" val="148160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STOS</a:t>
            </a:r>
            <a:r>
              <a:rPr kumimoji="1" lang="zh-CN" altLang="en-US" sz="2400" b="1" dirty="0">
                <a:latin typeface="Times New Roman" pitchFamily="18" charset="0"/>
              </a:rPr>
              <a:t>指令的一般格式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32209" y="2276872"/>
            <a:ext cx="7904151" cy="45300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STOSD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字符串存储指令（</a:t>
            </a:r>
            <a:r>
              <a:rPr lang="en-US" altLang="zh-CN" sz="2000" b="1" dirty="0" err="1">
                <a:solidFill>
                  <a:srgbClr val="0000FF"/>
                </a:solidFill>
              </a:rPr>
              <a:t>STOre</a:t>
            </a:r>
            <a:r>
              <a:rPr lang="en-US" altLang="zh-CN" sz="2000" b="1" dirty="0">
                <a:solidFill>
                  <a:srgbClr val="0000FF"/>
                </a:solidFill>
              </a:rPr>
              <a:t>  String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87250" y="2787513"/>
            <a:ext cx="7924800" cy="3423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+mn-ea"/>
                <a:ea typeface="+mn-ea"/>
              </a:rPr>
              <a:t>把累加器</a:t>
            </a:r>
            <a:r>
              <a:rPr kumimoji="1" lang="en-US" altLang="zh-CN" sz="2400" b="1" dirty="0">
                <a:latin typeface="+mn-ea"/>
                <a:ea typeface="+mn-ea"/>
              </a:rPr>
              <a:t>EAX</a:t>
            </a:r>
            <a:r>
              <a:rPr kumimoji="1" lang="zh-CN" altLang="en-US" sz="2400" b="1" dirty="0">
                <a:latin typeface="+mn-ea"/>
                <a:ea typeface="+mn-ea"/>
              </a:rPr>
              <a:t>的内容送到寄存器</a:t>
            </a:r>
            <a:r>
              <a:rPr kumimoji="1" lang="en-US" altLang="zh-CN" sz="2400" b="1" dirty="0">
                <a:latin typeface="+mn-ea"/>
                <a:ea typeface="+mn-ea"/>
              </a:rPr>
              <a:t>EDI</a:t>
            </a:r>
            <a:r>
              <a:rPr kumimoji="1" lang="zh-CN" altLang="en-US" sz="2400" b="1" dirty="0">
                <a:latin typeface="+mn-ea"/>
                <a:ea typeface="+mn-ea"/>
              </a:rPr>
              <a:t>所指向的存储单元中，然后根据方向标志</a:t>
            </a:r>
            <a:r>
              <a:rPr kumimoji="1" lang="en-US" altLang="zh-CN" sz="2400" b="1" dirty="0">
                <a:latin typeface="+mn-ea"/>
                <a:ea typeface="+mn-ea"/>
              </a:rPr>
              <a:t>DF</a:t>
            </a:r>
            <a:r>
              <a:rPr kumimoji="1" lang="zh-CN" altLang="en-US" sz="2400" b="1" dirty="0">
                <a:latin typeface="+mn-ea"/>
                <a:ea typeface="+mn-ea"/>
              </a:rPr>
              <a:t>使</a:t>
            </a:r>
            <a:r>
              <a:rPr kumimoji="1" lang="en-US" altLang="zh-CN" sz="2400" b="1" dirty="0">
                <a:latin typeface="+mn-ea"/>
                <a:ea typeface="+mn-ea"/>
              </a:rPr>
              <a:t>EDI</a:t>
            </a:r>
            <a:r>
              <a:rPr kumimoji="1" lang="zh-CN" altLang="en-US" sz="2400" b="1" dirty="0">
                <a:latin typeface="+mn-ea"/>
                <a:ea typeface="+mn-ea"/>
              </a:rPr>
              <a:t>之值增</a:t>
            </a:r>
            <a:r>
              <a:rPr kumimoji="1" lang="en-US" altLang="zh-CN" sz="2400" b="1" dirty="0">
                <a:latin typeface="+mn-ea"/>
                <a:ea typeface="+mn-ea"/>
              </a:rPr>
              <a:t>4</a:t>
            </a:r>
            <a:r>
              <a:rPr kumimoji="1" lang="zh-CN" altLang="en-US" sz="2400" b="1" dirty="0">
                <a:latin typeface="+mn-ea"/>
                <a:ea typeface="+mn-ea"/>
              </a:rPr>
              <a:t>或减</a:t>
            </a:r>
            <a:r>
              <a:rPr kumimoji="1" lang="en-US" altLang="zh-CN" sz="2400" b="1" dirty="0">
                <a:latin typeface="+mn-ea"/>
                <a:ea typeface="+mn-ea"/>
              </a:rPr>
              <a:t>4</a:t>
            </a:r>
            <a:r>
              <a:rPr kumimoji="1" lang="zh-CN" altLang="en-US" sz="2400" b="1" dirty="0">
                <a:latin typeface="+mn-ea"/>
                <a:ea typeface="+mn-ea"/>
              </a:rPr>
              <a:t>。</a:t>
            </a:r>
            <a:endParaRPr kumimoji="1" lang="en-US" altLang="zh-CN" sz="2400" b="1" dirty="0">
              <a:latin typeface="+mn-ea"/>
              <a:ea typeface="+mn-ea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+mn-ea"/>
              </a:rPr>
              <a:t>类似下面两条指令：</a:t>
            </a:r>
          </a:p>
          <a:p>
            <a:pPr>
              <a:lnSpc>
                <a:spcPts val="3200"/>
              </a:lnSpc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MOV   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ES:[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EDI], EAX</a:t>
            </a:r>
          </a:p>
          <a:p>
            <a:pPr>
              <a:lnSpc>
                <a:spcPts val="3200"/>
              </a:lnSpc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ADD   EDI, 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</a:t>
            </a:r>
          </a:p>
          <a:p>
            <a:pPr>
              <a:lnSpc>
                <a:spcPts val="3200"/>
              </a:lnSpc>
            </a:pPr>
            <a:r>
              <a:rPr kumimoji="1" lang="en-US" altLang="zh-CN" sz="2400" b="1" dirty="0">
                <a:latin typeface="+mn-ea"/>
              </a:rPr>
              <a:t>   </a:t>
            </a:r>
            <a:r>
              <a:rPr kumimoji="1" lang="zh-CN" altLang="en-US" sz="2400" b="1" dirty="0">
                <a:latin typeface="+mn-ea"/>
              </a:rPr>
              <a:t>或</a:t>
            </a:r>
            <a:endParaRPr kumimoji="1" lang="en-US" altLang="zh-CN" sz="2400" b="1" dirty="0">
              <a:latin typeface="+mn-ea"/>
            </a:endParaRPr>
          </a:p>
          <a:p>
            <a:pPr>
              <a:lnSpc>
                <a:spcPts val="3200"/>
              </a:lnSpc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MOV   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ES: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[EDI], EAX</a:t>
            </a:r>
          </a:p>
          <a:p>
            <a:pPr>
              <a:lnSpc>
                <a:spcPts val="3200"/>
              </a:lnSpc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SUB   EDI, 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</a:t>
            </a:r>
            <a:endParaRPr kumimoji="1" lang="en-US" altLang="zh-CN" sz="2400" b="1" dirty="0">
              <a:latin typeface="+mn-ea"/>
              <a:ea typeface="+mn-ea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4.1.1  </a:t>
            </a:r>
            <a:r>
              <a:rPr lang="zh-CN" altLang="en-US" b="1" dirty="0">
                <a:solidFill>
                  <a:srgbClr val="0000FF"/>
                </a:solidFill>
              </a:rPr>
              <a:t>字符串操作指令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5636666" y="5085184"/>
            <a:ext cx="2391718" cy="936104"/>
          </a:xfrm>
          <a:prstGeom prst="wedgeRoundRectCallout">
            <a:avLst>
              <a:gd name="adj1" fmla="val -44921"/>
              <a:gd name="adj2" fmla="val -8918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类似   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STOSB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       STOSW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955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嵌入汇编片段</a:t>
            </a:r>
            <a:r>
              <a:rPr lang="en-US" altLang="zh-CN" sz="2800" b="1" dirty="0">
                <a:solidFill>
                  <a:srgbClr val="0000FF"/>
                </a:solidFill>
              </a:rPr>
              <a:t>as42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9" y="2739692"/>
            <a:ext cx="72731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LEA   ESI,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src_str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取得源串起始地址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EDI,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dst_str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取得目的串起始地址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ECX, 3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字符串长度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LODSD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取一个双字（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个字节）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STOSD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存一个双字（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个字节）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LOOP  NEXT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循环处理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LODSW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取一个字（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个字节）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STOSW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存一个字（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个字节）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95908" y="1647964"/>
            <a:ext cx="3544044" cy="844932"/>
          </a:xfrm>
          <a:prstGeom prst="wedgeRoundRectCallout">
            <a:avLst>
              <a:gd name="adj1" fmla="val -58"/>
              <a:gd name="adj2" fmla="val 7497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更好地实现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dp41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的嵌入汇编代码功能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572000" y="1647964"/>
            <a:ext cx="3024336" cy="844932"/>
          </a:xfrm>
          <a:prstGeom prst="wedgeRoundRectCallout">
            <a:avLst>
              <a:gd name="adj1" fmla="val -39320"/>
              <a:gd name="adj2" fmla="val 8680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假设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DF=0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假设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DS 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与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ES 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相同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4.1.1  </a:t>
            </a:r>
            <a:r>
              <a:rPr lang="zh-CN" altLang="en-US" b="1" dirty="0">
                <a:solidFill>
                  <a:srgbClr val="0000FF"/>
                </a:solidFill>
              </a:rPr>
              <a:t>字符串操作指令</a:t>
            </a:r>
          </a:p>
        </p:txBody>
      </p:sp>
    </p:spTree>
    <p:extLst>
      <p:ext uri="{BB962C8B-B14F-4D97-AF65-F5344CB8AC3E}">
        <p14:creationId xmlns:p14="http://schemas.microsoft.com/office/powerpoint/2010/main" val="216860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MOVS</a:t>
            </a:r>
            <a:r>
              <a:rPr kumimoji="1" lang="zh-CN" altLang="en-US" sz="2400" b="1" dirty="0">
                <a:latin typeface="Times New Roman" pitchFamily="18" charset="0"/>
              </a:rPr>
              <a:t>指令的一般格式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32209" y="2276872"/>
            <a:ext cx="5163927" cy="140038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MOVS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B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                ;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字节传送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MOVS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W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               ;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字传送</a:t>
            </a:r>
          </a:p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MOVS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D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                ;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双字传送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字符串传送指令（</a:t>
            </a:r>
            <a:r>
              <a:rPr lang="en-US" altLang="zh-CN" sz="2000" b="1" dirty="0" err="1">
                <a:solidFill>
                  <a:srgbClr val="0000FF"/>
                </a:solidFill>
              </a:rPr>
              <a:t>MOVe</a:t>
            </a:r>
            <a:r>
              <a:rPr lang="en-US" altLang="zh-CN" sz="2000" b="1" dirty="0">
                <a:solidFill>
                  <a:srgbClr val="0000FF"/>
                </a:solidFill>
              </a:rPr>
              <a:t>  String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11560" y="3789040"/>
            <a:ext cx="7924800" cy="275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+mn-ea"/>
                <a:ea typeface="+mn-ea"/>
              </a:rPr>
              <a:t>字节传送指令</a:t>
            </a:r>
            <a:r>
              <a:rPr kumimoji="1" lang="en-US" altLang="zh-CN" sz="2400" b="1" dirty="0">
                <a:latin typeface="+mn-ea"/>
                <a:ea typeface="+mn-ea"/>
              </a:rPr>
              <a:t>MOVSB</a:t>
            </a:r>
            <a:r>
              <a:rPr kumimoji="1" lang="zh-CN" altLang="en-US" sz="2400" dirty="0">
                <a:latin typeface="+mn-ea"/>
                <a:ea typeface="+mn-ea"/>
              </a:rPr>
              <a:t>把寄存器</a:t>
            </a:r>
            <a:r>
              <a:rPr kumimoji="1" lang="en-US" altLang="zh-CN" sz="2400" dirty="0">
                <a:latin typeface="+mn-ea"/>
                <a:ea typeface="+mn-ea"/>
              </a:rPr>
              <a:t>ESI</a:t>
            </a:r>
            <a:r>
              <a:rPr kumimoji="1" lang="zh-CN" altLang="en-US" sz="2400" dirty="0">
                <a:latin typeface="+mn-ea"/>
                <a:ea typeface="+mn-ea"/>
              </a:rPr>
              <a:t>所指向的一个字节数据传送到由寄存器</a:t>
            </a:r>
            <a:r>
              <a:rPr kumimoji="1" lang="en-US" altLang="zh-CN" sz="2400" dirty="0">
                <a:latin typeface="+mn-ea"/>
                <a:ea typeface="+mn-ea"/>
              </a:rPr>
              <a:t>EDI</a:t>
            </a:r>
            <a:r>
              <a:rPr kumimoji="1" lang="zh-CN" altLang="en-US" sz="2400" dirty="0">
                <a:latin typeface="+mn-ea"/>
                <a:ea typeface="+mn-ea"/>
              </a:rPr>
              <a:t>所指向的存储单元中，然后根据方向标志</a:t>
            </a:r>
            <a:r>
              <a:rPr kumimoji="1" lang="en-US" altLang="zh-CN" sz="2400" dirty="0">
                <a:latin typeface="+mn-ea"/>
                <a:ea typeface="+mn-ea"/>
              </a:rPr>
              <a:t>DF</a:t>
            </a:r>
            <a:r>
              <a:rPr kumimoji="1" lang="zh-CN" altLang="en-US" sz="2400" dirty="0">
                <a:latin typeface="+mn-ea"/>
                <a:ea typeface="+mn-ea"/>
              </a:rPr>
              <a:t>复位或置位使</a:t>
            </a:r>
            <a:r>
              <a:rPr kumimoji="1" lang="en-US" altLang="zh-CN" sz="2400" dirty="0">
                <a:latin typeface="+mn-ea"/>
                <a:ea typeface="+mn-ea"/>
              </a:rPr>
              <a:t>ESI</a:t>
            </a:r>
            <a:r>
              <a:rPr kumimoji="1" lang="zh-CN" altLang="en-US" sz="2400" dirty="0">
                <a:latin typeface="+mn-ea"/>
                <a:ea typeface="+mn-ea"/>
              </a:rPr>
              <a:t>和</a:t>
            </a:r>
            <a:r>
              <a:rPr kumimoji="1" lang="en-US" altLang="zh-CN" sz="2400" dirty="0">
                <a:latin typeface="+mn-ea"/>
                <a:ea typeface="+mn-ea"/>
              </a:rPr>
              <a:t>EDI</a:t>
            </a:r>
            <a:r>
              <a:rPr kumimoji="1" lang="zh-CN" altLang="en-US" sz="2400" dirty="0">
                <a:latin typeface="+mn-ea"/>
                <a:ea typeface="+mn-ea"/>
              </a:rPr>
              <a:t>之值分别增</a:t>
            </a:r>
            <a:r>
              <a:rPr kumimoji="1" lang="en-US" altLang="zh-CN" sz="2400" dirty="0">
                <a:latin typeface="+mn-ea"/>
                <a:ea typeface="+mn-ea"/>
              </a:rPr>
              <a:t>1</a:t>
            </a:r>
            <a:r>
              <a:rPr kumimoji="1" lang="zh-CN" altLang="en-US" sz="2400" dirty="0">
                <a:latin typeface="+mn-ea"/>
                <a:ea typeface="+mn-ea"/>
              </a:rPr>
              <a:t>或减</a:t>
            </a:r>
            <a:r>
              <a:rPr kumimoji="1" lang="en-US" altLang="zh-CN" sz="2400" dirty="0">
                <a:latin typeface="+mn-ea"/>
                <a:ea typeface="+mn-ea"/>
              </a:rPr>
              <a:t>1</a:t>
            </a:r>
            <a:r>
              <a:rPr kumimoji="1" lang="zh-CN" altLang="en-US" sz="2400" dirty="0">
                <a:latin typeface="+mn-ea"/>
                <a:ea typeface="+mn-ea"/>
              </a:rPr>
              <a:t>。</a:t>
            </a:r>
            <a:endParaRPr kumimoji="1" lang="en-US" altLang="zh-CN" sz="2400" dirty="0">
              <a:latin typeface="+mn-ea"/>
              <a:ea typeface="+mn-ea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+mn-ea"/>
                <a:ea typeface="+mn-ea"/>
              </a:rPr>
              <a:t>类似于如下指令片段，但不会影响</a:t>
            </a:r>
            <a:r>
              <a:rPr kumimoji="1" lang="en-US" altLang="zh-CN" sz="2400" b="1" dirty="0">
                <a:latin typeface="+mn-ea"/>
                <a:ea typeface="+mn-ea"/>
              </a:rPr>
              <a:t>AL</a:t>
            </a:r>
            <a:r>
              <a:rPr kumimoji="1" lang="zh-CN" altLang="en-US" sz="2400" b="1" dirty="0">
                <a:latin typeface="+mn-ea"/>
                <a:ea typeface="+mn-ea"/>
              </a:rPr>
              <a:t>：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LODSB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STOSB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4.1.1  </a:t>
            </a:r>
            <a:r>
              <a:rPr lang="zh-CN" altLang="en-US" b="1" dirty="0">
                <a:solidFill>
                  <a:srgbClr val="0000FF"/>
                </a:solidFill>
              </a:rPr>
              <a:t>字符串操作指令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6372200" y="5619194"/>
            <a:ext cx="2391718" cy="936104"/>
          </a:xfrm>
          <a:prstGeom prst="wedgeRoundRectCallout">
            <a:avLst>
              <a:gd name="adj1" fmla="val -42876"/>
              <a:gd name="adj2" fmla="val -8915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类似   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MOVSW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       MOVSD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281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嵌入汇编片段</a:t>
            </a:r>
            <a:r>
              <a:rPr lang="en-US" altLang="zh-CN" sz="2800" b="1" dirty="0">
                <a:solidFill>
                  <a:srgbClr val="0000FF"/>
                </a:solidFill>
              </a:rPr>
              <a:t>as43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9" y="2739692"/>
            <a:ext cx="770522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LEA   ESI,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src_str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取得源串起始地址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EDI,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dst_str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取得目的串起始地址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ECX, 3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字符串长度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MOVSD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传送一个双字（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个字节）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LOOP  NEXT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循环处理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MOVSW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传送一个字（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个字节）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95908" y="1719972"/>
            <a:ext cx="3544044" cy="844932"/>
          </a:xfrm>
          <a:prstGeom prst="wedgeRoundRectCallout">
            <a:avLst>
              <a:gd name="adj1" fmla="val -7349"/>
              <a:gd name="adj2" fmla="val 6673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更高效地实现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dp41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的嵌入汇编代码功能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572000" y="1700808"/>
            <a:ext cx="3024336" cy="864096"/>
          </a:xfrm>
          <a:prstGeom prst="wedgeRoundRectCallout">
            <a:avLst>
              <a:gd name="adj1" fmla="val -39320"/>
              <a:gd name="adj2" fmla="val 7759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假设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DF=0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假设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DS 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与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ES 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相同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3279742" y="3933056"/>
            <a:ext cx="1436274" cy="864096"/>
          </a:xfrm>
          <a:prstGeom prst="wedgeRectCallout">
            <a:avLst>
              <a:gd name="adj1" fmla="val -77531"/>
              <a:gd name="adj2" fmla="val 9138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LODSD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STOSD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2195736" y="5661248"/>
            <a:ext cx="1436274" cy="864096"/>
          </a:xfrm>
          <a:prstGeom prst="wedgeRectCallout">
            <a:avLst>
              <a:gd name="adj1" fmla="val -37395"/>
              <a:gd name="adj2" fmla="val -6217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LODSW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STOSW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4.1.1  </a:t>
            </a:r>
            <a:r>
              <a:rPr lang="zh-CN" altLang="en-US" b="1" dirty="0">
                <a:solidFill>
                  <a:srgbClr val="0000FF"/>
                </a:solidFill>
              </a:rPr>
              <a:t>字符串操作指令</a:t>
            </a:r>
          </a:p>
        </p:txBody>
      </p:sp>
      <p:sp>
        <p:nvSpPr>
          <p:cNvPr id="12" name="圆角矩形标注 6">
            <a:extLst>
              <a:ext uri="{FF2B5EF4-FFF2-40B4-BE49-F238E27FC236}">
                <a16:creationId xmlns:a16="http://schemas.microsoft.com/office/drawing/2014/main" id="{E06B1B0D-590E-4303-8777-B2A8A3372886}"/>
              </a:ext>
            </a:extLst>
          </p:cNvPr>
          <p:cNvSpPr/>
          <p:nvPr/>
        </p:nvSpPr>
        <p:spPr>
          <a:xfrm>
            <a:off x="6012160" y="290848"/>
            <a:ext cx="3024336" cy="864096"/>
          </a:xfrm>
          <a:prstGeom prst="wedgeRoundRectCallout">
            <a:avLst>
              <a:gd name="adj1" fmla="val -39320"/>
              <a:gd name="adj2" fmla="val 7759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和单独使用</a:t>
            </a:r>
            <a:r>
              <a:rPr lang="en-US" altLang="zh-CN" sz="2000" b="1" dirty="0" err="1">
                <a:solidFill>
                  <a:srgbClr val="0000FF"/>
                </a:solidFill>
                <a:latin typeface="+mn-ea"/>
              </a:rPr>
              <a:t>LOADSx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+mn-ea"/>
              </a:rPr>
              <a:t>STOSx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有何区别？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341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SCAS</a:t>
            </a:r>
            <a:r>
              <a:rPr kumimoji="1" lang="zh-CN" altLang="en-US" sz="2400" b="1" dirty="0">
                <a:latin typeface="Times New Roman" pitchFamily="18" charset="0"/>
              </a:rPr>
              <a:t>指令的一般格式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32209" y="2276872"/>
            <a:ext cx="5235935" cy="140038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SCAS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B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                ;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串字节扫描</a:t>
            </a:r>
          </a:p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SCAS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W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               ;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串字扫描</a:t>
            </a:r>
          </a:p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SCAS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D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                ;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串双字扫描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字符串扫描指令（</a:t>
            </a:r>
            <a:r>
              <a:rPr lang="en-US" altLang="zh-CN" sz="2000" b="1" dirty="0" err="1">
                <a:solidFill>
                  <a:srgbClr val="0000FF"/>
                </a:solidFill>
              </a:rPr>
              <a:t>SCAn</a:t>
            </a:r>
            <a:r>
              <a:rPr lang="en-US" altLang="zh-CN" sz="2000" b="1" dirty="0">
                <a:solidFill>
                  <a:srgbClr val="0000FF"/>
                </a:solidFill>
              </a:rPr>
              <a:t>  String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11560" y="3789040"/>
            <a:ext cx="7924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+mn-ea"/>
                <a:ea typeface="+mn-ea"/>
              </a:rPr>
              <a:t>串字节扫描指令</a:t>
            </a:r>
            <a:r>
              <a:rPr kumimoji="1" lang="en-US" altLang="zh-CN" sz="2400" dirty="0">
                <a:latin typeface="+mn-ea"/>
                <a:ea typeface="+mn-ea"/>
              </a:rPr>
              <a:t>SCASB</a:t>
            </a:r>
            <a:r>
              <a:rPr kumimoji="1" lang="zh-CN" altLang="en-US" sz="2400" dirty="0">
                <a:latin typeface="+mn-ea"/>
                <a:ea typeface="+mn-ea"/>
              </a:rPr>
              <a:t>把累加器</a:t>
            </a:r>
            <a:r>
              <a:rPr kumimoji="1" lang="en-US" altLang="zh-CN" sz="2400" dirty="0">
                <a:latin typeface="+mn-ea"/>
                <a:ea typeface="+mn-ea"/>
              </a:rPr>
              <a:t>AL</a:t>
            </a:r>
            <a:r>
              <a:rPr kumimoji="1" lang="zh-CN" altLang="en-US" sz="2400" dirty="0">
                <a:latin typeface="+mn-ea"/>
                <a:ea typeface="+mn-ea"/>
              </a:rPr>
              <a:t>的内容与由寄存器</a:t>
            </a:r>
            <a:r>
              <a:rPr kumimoji="1"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kumimoji="1" lang="zh-CN" altLang="en-US" sz="2400" dirty="0">
                <a:latin typeface="+mn-ea"/>
                <a:ea typeface="+mn-ea"/>
              </a:rPr>
              <a:t>所指向一个字节数据采用相减方式比较，</a:t>
            </a:r>
            <a:r>
              <a:rPr kumimoji="1"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相减结果反映到各状态标志（</a:t>
            </a:r>
            <a:r>
              <a:rPr kumimoji="1"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</a:t>
            </a:r>
            <a:r>
              <a:rPr kumimoji="1"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</a:t>
            </a:r>
            <a:r>
              <a:rPr kumimoji="1"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OF</a:t>
            </a:r>
            <a:r>
              <a:rPr kumimoji="1"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SF</a:t>
            </a:r>
            <a:r>
              <a:rPr kumimoji="1"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PF</a:t>
            </a:r>
            <a:r>
              <a:rPr kumimoji="1"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kumimoji="1"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AF</a:t>
            </a:r>
            <a:r>
              <a:rPr kumimoji="1"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  <a:r>
              <a:rPr kumimoji="1" lang="zh-CN" altLang="en-US" sz="2400" dirty="0">
                <a:latin typeface="+mn-ea"/>
                <a:ea typeface="+mn-ea"/>
              </a:rPr>
              <a:t>，但不影响两个操作数，然后根据方向标志</a:t>
            </a:r>
            <a:r>
              <a:rPr kumimoji="1" lang="en-US" altLang="zh-CN" sz="2400" dirty="0">
                <a:latin typeface="+mn-ea"/>
                <a:ea typeface="+mn-ea"/>
              </a:rPr>
              <a:t>DF</a:t>
            </a:r>
            <a:r>
              <a:rPr kumimoji="1" lang="zh-CN" altLang="en-US" sz="2400" dirty="0">
                <a:latin typeface="+mn-ea"/>
                <a:ea typeface="+mn-ea"/>
              </a:rPr>
              <a:t>复位或置位使</a:t>
            </a:r>
            <a:r>
              <a:rPr kumimoji="1" lang="en-US" altLang="zh-CN" sz="2400" dirty="0">
                <a:latin typeface="+mn-ea"/>
                <a:ea typeface="+mn-ea"/>
              </a:rPr>
              <a:t>EDI</a:t>
            </a:r>
            <a:r>
              <a:rPr kumimoji="1" lang="zh-CN" altLang="en-US" sz="2400" dirty="0">
                <a:latin typeface="+mn-ea"/>
                <a:ea typeface="+mn-ea"/>
              </a:rPr>
              <a:t>之值增</a:t>
            </a:r>
            <a:r>
              <a:rPr kumimoji="1" lang="en-US" altLang="zh-CN" sz="2400" dirty="0">
                <a:latin typeface="+mn-ea"/>
                <a:ea typeface="+mn-ea"/>
              </a:rPr>
              <a:t>1</a:t>
            </a:r>
            <a:r>
              <a:rPr kumimoji="1" lang="zh-CN" altLang="en-US" sz="2400" dirty="0">
                <a:latin typeface="+mn-ea"/>
                <a:ea typeface="+mn-ea"/>
              </a:rPr>
              <a:t>或减</a:t>
            </a:r>
            <a:r>
              <a:rPr kumimoji="1" lang="en-US" altLang="zh-CN" sz="2400" dirty="0">
                <a:latin typeface="+mn-ea"/>
                <a:ea typeface="+mn-ea"/>
              </a:rPr>
              <a:t>1</a:t>
            </a:r>
            <a:r>
              <a:rPr kumimoji="1" lang="zh-CN" altLang="en-US" sz="2400" dirty="0">
                <a:latin typeface="+mn-ea"/>
                <a:ea typeface="+mn-ea"/>
              </a:rPr>
              <a:t>。</a:t>
            </a:r>
            <a:endParaRPr kumimoji="1" lang="en-US" altLang="zh-CN" sz="2400" dirty="0">
              <a:latin typeface="+mn-ea"/>
              <a:ea typeface="+mn-ea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4.1.1  </a:t>
            </a:r>
            <a:r>
              <a:rPr lang="zh-CN" altLang="en-US" b="1" dirty="0">
                <a:solidFill>
                  <a:srgbClr val="0000FF"/>
                </a:solidFill>
              </a:rPr>
              <a:t>字符串操作指令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6372200" y="2348880"/>
            <a:ext cx="2391718" cy="936104"/>
          </a:xfrm>
          <a:prstGeom prst="wedgeRoundRectCallout">
            <a:avLst>
              <a:gd name="adj1" fmla="val -42150"/>
              <a:gd name="adj2" fmla="val 8140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类似   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SCASW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       SCASD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16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8281988" cy="574675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4.1  </a:t>
            </a:r>
            <a:r>
              <a:rPr lang="zh-CN" altLang="en-US" b="1" dirty="0">
                <a:solidFill>
                  <a:srgbClr val="0000FF"/>
                </a:solidFill>
              </a:rPr>
              <a:t>字符串操作</a:t>
            </a:r>
            <a:endParaRPr lang="zh-CN" altLang="en-US" dirty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11188" y="1332434"/>
            <a:ext cx="792162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</a:rPr>
              <a:t>4.1.1  </a:t>
            </a:r>
            <a:r>
              <a:rPr lang="zh-CN" altLang="en-US" sz="2800" b="1" dirty="0">
                <a:solidFill>
                  <a:srgbClr val="0000FF"/>
                </a:solidFill>
              </a:rPr>
              <a:t>字符串操作指令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</a:rPr>
              <a:t>4.1.2  </a:t>
            </a:r>
            <a:r>
              <a:rPr lang="zh-CN" altLang="en-US" sz="2800" b="1" dirty="0">
                <a:solidFill>
                  <a:srgbClr val="0000FF"/>
                </a:solidFill>
              </a:rPr>
              <a:t>重复操作前缀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</a:rPr>
              <a:t>4.1.3  </a:t>
            </a:r>
            <a:r>
              <a:rPr lang="zh-CN" altLang="en-US" sz="2800" b="1" dirty="0">
                <a:solidFill>
                  <a:srgbClr val="0000FF"/>
                </a:solidFill>
              </a:rPr>
              <a:t>应用举例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dp44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2431916"/>
            <a:ext cx="8283575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#include 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main()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  char  string[] ="0123456789ABCDEFabcdef";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char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varch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'%';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用于保存其他方式输入的字符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flag;              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反映是否为十六进制数符号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AL,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varch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把要判断的字符送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ECX, 22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合计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个十六进制数符号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EDI, string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NEXT: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SCASB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LOOP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NZ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NEXT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没有找遍，且没有找到，继续找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JNZ   NOT_FOUND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没有找到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539552" y="1664804"/>
            <a:ext cx="4752528" cy="792088"/>
          </a:xfrm>
          <a:prstGeom prst="wedgeRoundRectCallout">
            <a:avLst>
              <a:gd name="adj1" fmla="val 12685"/>
              <a:gd name="adj2" fmla="val 7592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演示字符串扫描指令的使用</a:t>
            </a:r>
            <a:endParaRPr lang="en-US" altLang="zh-CN" sz="20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判断字符是否为十六进制数符号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4.1.1  </a:t>
            </a:r>
            <a:r>
              <a:rPr lang="zh-CN" altLang="en-US" b="1" dirty="0">
                <a:solidFill>
                  <a:srgbClr val="0000FF"/>
                </a:solidFill>
              </a:rPr>
              <a:t>字符串操作指令</a:t>
            </a:r>
          </a:p>
        </p:txBody>
      </p:sp>
    </p:spTree>
    <p:extLst>
      <p:ext uri="{BB962C8B-B14F-4D97-AF65-F5344CB8AC3E}">
        <p14:creationId xmlns:p14="http://schemas.microsoft.com/office/powerpoint/2010/main" val="250553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98072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dp44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325081"/>
            <a:ext cx="8283575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_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AL,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varch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;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把要判断的字符送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ECX, 22       ;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合计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22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个十六进制数符号</a:t>
            </a:r>
          </a:p>
          <a:p>
            <a:pPr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EDI, string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NEXT: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SCASB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LOOP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NZ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NEXT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没有找遍，且没有找到，继续找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NZ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NOT_FOUND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没有找到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FOUND: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找到，字符是十六进制数符号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flag, 1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JMP   SHORT  OVER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NOT_FOUND: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字符不是十六进制数符号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flag, 0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OVER: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}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("flag=%d\n", flag);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flag=0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  0;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283968" y="1700808"/>
            <a:ext cx="4752528" cy="936104"/>
          </a:xfrm>
          <a:prstGeom prst="wedgeRoundRectCallout">
            <a:avLst>
              <a:gd name="adj1" fmla="val -39738"/>
              <a:gd name="adj2" fmla="val 7927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演示字符串扫描指令的使用</a:t>
            </a:r>
            <a:endParaRPr lang="en-US" altLang="zh-CN" sz="20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判断字符是否为十六进制数符号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4.1.1  </a:t>
            </a:r>
            <a:r>
              <a:rPr lang="zh-CN" altLang="en-US" b="1" dirty="0">
                <a:solidFill>
                  <a:srgbClr val="0000FF"/>
                </a:solidFill>
              </a:rPr>
              <a:t>字符串操作指令</a:t>
            </a:r>
          </a:p>
        </p:txBody>
      </p:sp>
    </p:spTree>
    <p:extLst>
      <p:ext uri="{BB962C8B-B14F-4D97-AF65-F5344CB8AC3E}">
        <p14:creationId xmlns:p14="http://schemas.microsoft.com/office/powerpoint/2010/main" val="104728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CMPS</a:t>
            </a:r>
            <a:r>
              <a:rPr kumimoji="1" lang="zh-CN" altLang="en-US" sz="2400" b="1" dirty="0">
                <a:latin typeface="Times New Roman" pitchFamily="18" charset="0"/>
              </a:rPr>
              <a:t>指令的一般格式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632209" y="2276872"/>
            <a:ext cx="5019911" cy="140038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CMPS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B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              ;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串字节比较</a:t>
            </a:r>
          </a:p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CMPS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W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             ;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串字比较</a:t>
            </a:r>
          </a:p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CMPS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D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              ;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串双字比较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3487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字符串比较指令（</a:t>
            </a:r>
            <a:r>
              <a:rPr lang="en-US" altLang="zh-CN" sz="2000" b="1" dirty="0" err="1">
                <a:solidFill>
                  <a:srgbClr val="0000FF"/>
                </a:solidFill>
              </a:rPr>
              <a:t>CoMPare</a:t>
            </a:r>
            <a:r>
              <a:rPr lang="en-US" altLang="zh-CN" sz="2000" b="1" dirty="0">
                <a:solidFill>
                  <a:srgbClr val="0000FF"/>
                </a:solidFill>
              </a:rPr>
              <a:t>  String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11560" y="3789040"/>
            <a:ext cx="7924800" cy="224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+mn-ea"/>
                <a:ea typeface="+mn-ea"/>
              </a:rPr>
              <a:t>串字节比较指令</a:t>
            </a:r>
            <a:r>
              <a:rPr kumimoji="1" lang="en-US" altLang="zh-CN" sz="2400" b="1" dirty="0">
                <a:latin typeface="+mn-ea"/>
                <a:ea typeface="+mn-ea"/>
              </a:rPr>
              <a:t>CMPSB</a:t>
            </a:r>
            <a:r>
              <a:rPr kumimoji="1" lang="zh-CN" altLang="en-US" sz="2400" dirty="0">
                <a:latin typeface="+mn-ea"/>
                <a:ea typeface="+mn-ea"/>
              </a:rPr>
              <a:t>把寄存器</a:t>
            </a:r>
            <a:r>
              <a:rPr kumimoji="1" lang="en-US" altLang="zh-CN" sz="2400" dirty="0">
                <a:latin typeface="+mn-ea"/>
                <a:ea typeface="+mn-ea"/>
              </a:rPr>
              <a:t>ESI</a:t>
            </a:r>
            <a:r>
              <a:rPr kumimoji="1" lang="zh-CN" altLang="en-US" sz="2400" dirty="0">
                <a:latin typeface="+mn-ea"/>
                <a:ea typeface="+mn-ea"/>
              </a:rPr>
              <a:t>所指向的一个字节数据与由寄存器</a:t>
            </a:r>
            <a:r>
              <a:rPr kumimoji="1" lang="en-US" altLang="zh-CN" sz="2400" dirty="0">
                <a:latin typeface="+mn-ea"/>
                <a:ea typeface="+mn-ea"/>
              </a:rPr>
              <a:t>EDI</a:t>
            </a:r>
            <a:r>
              <a:rPr kumimoji="1" lang="zh-CN" altLang="en-US" sz="2400" dirty="0">
                <a:latin typeface="+mn-ea"/>
                <a:ea typeface="+mn-ea"/>
              </a:rPr>
              <a:t>所指向的一个字节数据采用相减方式比较，相减结果反映到各有关标志（</a:t>
            </a:r>
            <a:r>
              <a:rPr kumimoji="1" lang="en-US" altLang="zh-CN" sz="2400" dirty="0">
                <a:latin typeface="+mn-ea"/>
                <a:ea typeface="+mn-ea"/>
              </a:rPr>
              <a:t>CF</a:t>
            </a:r>
            <a:r>
              <a:rPr kumimoji="1" lang="zh-CN" altLang="en-US" sz="2400" dirty="0">
                <a:latin typeface="+mn-ea"/>
                <a:ea typeface="+mn-ea"/>
              </a:rPr>
              <a:t>，</a:t>
            </a:r>
            <a:r>
              <a:rPr kumimoji="1" lang="en-US" altLang="zh-CN" sz="2400" dirty="0">
                <a:latin typeface="+mn-ea"/>
                <a:ea typeface="+mn-ea"/>
              </a:rPr>
              <a:t>ZF</a:t>
            </a:r>
            <a:r>
              <a:rPr kumimoji="1" lang="zh-CN" altLang="en-US" sz="2400" dirty="0">
                <a:latin typeface="+mn-ea"/>
                <a:ea typeface="+mn-ea"/>
              </a:rPr>
              <a:t>，</a:t>
            </a:r>
            <a:r>
              <a:rPr kumimoji="1" lang="en-US" altLang="zh-CN" sz="2400" dirty="0">
                <a:latin typeface="+mn-ea"/>
                <a:ea typeface="+mn-ea"/>
              </a:rPr>
              <a:t>OF</a:t>
            </a:r>
            <a:r>
              <a:rPr kumimoji="1" lang="zh-CN" altLang="en-US" sz="2400" dirty="0">
                <a:latin typeface="+mn-ea"/>
                <a:ea typeface="+mn-ea"/>
              </a:rPr>
              <a:t>，</a:t>
            </a:r>
            <a:r>
              <a:rPr kumimoji="1" lang="en-US" altLang="zh-CN" sz="2400" dirty="0">
                <a:latin typeface="+mn-ea"/>
                <a:ea typeface="+mn-ea"/>
              </a:rPr>
              <a:t>SF</a:t>
            </a:r>
            <a:r>
              <a:rPr kumimoji="1" lang="zh-CN" altLang="en-US" sz="2400" dirty="0">
                <a:latin typeface="+mn-ea"/>
                <a:ea typeface="+mn-ea"/>
              </a:rPr>
              <a:t>，</a:t>
            </a:r>
            <a:r>
              <a:rPr kumimoji="1" lang="en-US" altLang="zh-CN" sz="2400" dirty="0">
                <a:latin typeface="+mn-ea"/>
                <a:ea typeface="+mn-ea"/>
              </a:rPr>
              <a:t>PF</a:t>
            </a:r>
            <a:r>
              <a:rPr kumimoji="1" lang="zh-CN" altLang="en-US" sz="2400" dirty="0">
                <a:latin typeface="+mn-ea"/>
                <a:ea typeface="+mn-ea"/>
              </a:rPr>
              <a:t>和</a:t>
            </a:r>
            <a:r>
              <a:rPr kumimoji="1" lang="en-US" altLang="zh-CN" sz="2400" dirty="0">
                <a:latin typeface="+mn-ea"/>
                <a:ea typeface="+mn-ea"/>
              </a:rPr>
              <a:t>AF</a:t>
            </a:r>
            <a:r>
              <a:rPr kumimoji="1" lang="zh-CN" altLang="en-US" sz="2400" dirty="0">
                <a:latin typeface="+mn-ea"/>
                <a:ea typeface="+mn-ea"/>
              </a:rPr>
              <a:t>），但不影响两个操作数，然后根据方向标志</a:t>
            </a:r>
            <a:r>
              <a:rPr kumimoji="1" lang="en-US" altLang="zh-CN" sz="2400" dirty="0">
                <a:latin typeface="+mn-ea"/>
                <a:ea typeface="+mn-ea"/>
              </a:rPr>
              <a:t>DF</a:t>
            </a:r>
            <a:r>
              <a:rPr kumimoji="1" lang="zh-CN" altLang="en-US" sz="2400" dirty="0">
                <a:latin typeface="+mn-ea"/>
                <a:ea typeface="+mn-ea"/>
              </a:rPr>
              <a:t>复位或置位使</a:t>
            </a:r>
            <a:r>
              <a:rPr kumimoji="1" lang="en-US" altLang="zh-CN" sz="2400" dirty="0">
                <a:latin typeface="+mn-ea"/>
                <a:ea typeface="+mn-ea"/>
              </a:rPr>
              <a:t>ESI</a:t>
            </a:r>
            <a:r>
              <a:rPr kumimoji="1" lang="zh-CN" altLang="en-US" sz="2400" dirty="0">
                <a:latin typeface="+mn-ea"/>
                <a:ea typeface="+mn-ea"/>
              </a:rPr>
              <a:t>和</a:t>
            </a:r>
            <a:r>
              <a:rPr kumimoji="1" lang="en-US" altLang="zh-CN" sz="2400" dirty="0">
                <a:latin typeface="+mn-ea"/>
                <a:ea typeface="+mn-ea"/>
              </a:rPr>
              <a:t>EDI</a:t>
            </a:r>
            <a:r>
              <a:rPr kumimoji="1" lang="zh-CN" altLang="en-US" sz="2400" dirty="0">
                <a:latin typeface="+mn-ea"/>
                <a:ea typeface="+mn-ea"/>
              </a:rPr>
              <a:t>之值分别增</a:t>
            </a:r>
            <a:r>
              <a:rPr kumimoji="1" lang="en-US" altLang="zh-CN" sz="2400" dirty="0">
                <a:latin typeface="+mn-ea"/>
                <a:ea typeface="+mn-ea"/>
              </a:rPr>
              <a:t>1</a:t>
            </a:r>
            <a:r>
              <a:rPr kumimoji="1" lang="zh-CN" altLang="en-US" sz="2400" dirty="0">
                <a:latin typeface="+mn-ea"/>
                <a:ea typeface="+mn-ea"/>
              </a:rPr>
              <a:t>或减</a:t>
            </a:r>
            <a:r>
              <a:rPr kumimoji="1" lang="en-US" altLang="zh-CN" sz="2400" dirty="0">
                <a:latin typeface="+mn-ea"/>
                <a:ea typeface="+mn-ea"/>
              </a:rPr>
              <a:t>1</a:t>
            </a:r>
            <a:r>
              <a:rPr kumimoji="1" lang="zh-CN" altLang="en-US" sz="2400" dirty="0">
                <a:latin typeface="+mn-ea"/>
                <a:ea typeface="+mn-ea"/>
              </a:rPr>
              <a:t>。</a:t>
            </a:r>
            <a:endParaRPr kumimoji="1" lang="en-US" altLang="zh-CN" sz="2400" dirty="0">
              <a:latin typeface="+mn-ea"/>
              <a:ea typeface="+mn-ea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4.1.1  </a:t>
            </a:r>
            <a:r>
              <a:rPr lang="zh-CN" altLang="en-US" b="1" dirty="0">
                <a:solidFill>
                  <a:srgbClr val="0000FF"/>
                </a:solidFill>
              </a:rPr>
              <a:t>字符串操作指令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6162830" y="2509011"/>
            <a:ext cx="2391718" cy="936104"/>
          </a:xfrm>
          <a:prstGeom prst="wedgeRoundRectCallout">
            <a:avLst>
              <a:gd name="adj1" fmla="val -30792"/>
              <a:gd name="adj2" fmla="val 7644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类似   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CMPSW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       CMPSD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943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4.1.1  </a:t>
            </a:r>
            <a:r>
              <a:rPr lang="zh-CN" altLang="en-US" b="1" dirty="0">
                <a:solidFill>
                  <a:srgbClr val="0000FF"/>
                </a:solidFill>
              </a:rPr>
              <a:t>字符串操作指令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串操作指令总结</a:t>
            </a: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19716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串装入指令（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LODSx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  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出数据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串存储指令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（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STOSx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）  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存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储数据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串传送指令（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MOVSx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  存取一体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串扫描指令（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SCASx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  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一个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数据和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一串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数据比较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串比较指令（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CMPSx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  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一串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数据和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另一串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数据比较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708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*4.1.2  </a:t>
            </a:r>
            <a:r>
              <a:rPr lang="zh-CN" altLang="en-US" b="1" dirty="0">
                <a:solidFill>
                  <a:srgbClr val="0000FF"/>
                </a:solidFill>
              </a:rPr>
              <a:t>重复前缀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关于重复前缀</a:t>
            </a: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串操作指令每次只能处理一个字符。为了进一步提高效率，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IA-32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系列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提供重复操作前缀。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重复操作前缀加在字符串操作指令之前，起到重复执行其后的一条字符串操作指令的作用。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三个重复前缀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REPZ/REPE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REPNZ/REPNE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275856" y="4103847"/>
            <a:ext cx="2016224" cy="648072"/>
          </a:xfrm>
          <a:prstGeom prst="wedgeRoundRectCallout">
            <a:avLst>
              <a:gd name="adj1" fmla="val -39738"/>
              <a:gd name="adj2" fmla="val 7927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两个助记符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873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4.1.2  </a:t>
            </a:r>
            <a:r>
              <a:rPr lang="zh-CN" altLang="en-US" b="1" dirty="0">
                <a:solidFill>
                  <a:srgbClr val="0000FF"/>
                </a:solidFill>
              </a:rPr>
              <a:t>重复前缀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重复前缀</a:t>
            </a:r>
            <a:r>
              <a:rPr lang="en-US" altLang="zh-CN" sz="2800" b="1" dirty="0">
                <a:solidFill>
                  <a:srgbClr val="0000FF"/>
                </a:solidFill>
              </a:rPr>
              <a:t>REP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用作为一个串操作指令的前缀，它重复其后的串操作指令动作。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每一次重复都先判断寄存器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是否为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，如为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就结束重复，否则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的值减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，重复其后的串操作指令。所以当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时，就不执行其后的字符串操作指令。</a:t>
            </a: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它类似于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LOOP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指令，但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LOOP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指令是先把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的值减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，后再判是否为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在重复过程中的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操作，不影响各状态标志。</a:t>
            </a: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主要用在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串传送指令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串存储指令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STOS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之前。</a:t>
            </a:r>
          </a:p>
        </p:txBody>
      </p:sp>
    </p:spTree>
    <p:extLst>
      <p:ext uri="{BB962C8B-B14F-4D97-AF65-F5344CB8AC3E}">
        <p14:creationId xmlns:p14="http://schemas.microsoft.com/office/powerpoint/2010/main" val="2525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4.1.2  </a:t>
            </a:r>
            <a:r>
              <a:rPr lang="zh-CN" altLang="en-US" b="1" dirty="0">
                <a:solidFill>
                  <a:srgbClr val="0000FF"/>
                </a:solidFill>
              </a:rPr>
              <a:t>重复前缀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改写嵌入汇编代码</a:t>
            </a:r>
            <a:r>
              <a:rPr lang="en-US" altLang="zh-CN" sz="2800" b="1" dirty="0">
                <a:solidFill>
                  <a:srgbClr val="0000FF"/>
                </a:solidFill>
              </a:rPr>
              <a:t>as43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as43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的如下两条指令：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MOVSD           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传送一个双字（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个字节）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LOOP   NEXT     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循环处理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改写成如下所示的一条指令：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   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MOVSD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//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重复执行（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）次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MOVSD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2123728" y="4725144"/>
            <a:ext cx="3312368" cy="576064"/>
          </a:xfrm>
          <a:prstGeom prst="wedgeRoundRectCallout">
            <a:avLst>
              <a:gd name="adj1" fmla="val -41278"/>
              <a:gd name="adj2" fmla="val -11471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利用重复前缀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REP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6981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4.1.2  </a:t>
            </a:r>
            <a:r>
              <a:rPr lang="zh-CN" altLang="en-US" b="1" dirty="0">
                <a:solidFill>
                  <a:srgbClr val="0000FF"/>
                </a:solidFill>
              </a:rPr>
              <a:t>重复前缀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4608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示例</a:t>
            </a:r>
          </a:p>
        </p:txBody>
      </p:sp>
      <p:sp>
        <p:nvSpPr>
          <p:cNvPr id="6" name="矩形 5"/>
          <p:cNvSpPr/>
          <p:nvPr/>
        </p:nvSpPr>
        <p:spPr>
          <a:xfrm>
            <a:off x="630457" y="2924944"/>
            <a:ext cx="828357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LEA   EDI, DWORD PTR [EBP-100]  ;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准备首地址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ECX, 25                   ;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准备计数值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EAX, 0CCCCCCCCH           ;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准备填充值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  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STOSD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;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快速填充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611188" y="1700808"/>
            <a:ext cx="4968924" cy="936104"/>
          </a:xfrm>
          <a:prstGeom prst="wedgeRoundRectCallout">
            <a:avLst>
              <a:gd name="adj1" fmla="val 6508"/>
              <a:gd name="adj2" fmla="val 6611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利用重复前缀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REP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和串存储指令的配合，快速初始化某一内存区域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92290" y="5229200"/>
            <a:ext cx="5823926" cy="936104"/>
          </a:xfrm>
          <a:prstGeom prst="wedgeRoundRectCallout">
            <a:avLst>
              <a:gd name="adj1" fmla="val -28444"/>
              <a:gd name="adj2" fmla="val -8266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假设作为目的段附加段寄存器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ES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已有合适内容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假设方向标志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DF=0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266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4.1.2  </a:t>
            </a:r>
            <a:r>
              <a:rPr lang="zh-CN" altLang="en-US" b="1" dirty="0">
                <a:solidFill>
                  <a:srgbClr val="0000FF"/>
                </a:solidFill>
              </a:rPr>
              <a:t>重复前缀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重复前缀</a:t>
            </a:r>
            <a:r>
              <a:rPr lang="en-US" altLang="zh-CN" sz="2800" b="1" dirty="0">
                <a:solidFill>
                  <a:srgbClr val="0000FF"/>
                </a:solidFill>
              </a:rPr>
              <a:t>REPE/REPZ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REPE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REPZ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是一个前缀的两个助记符。</a:t>
            </a: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REPE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用作为一个串操作指令的前缀，它重复其后的串操作指令动作。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每重复一次，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的值减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，重复一直进行到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或串操作指令使零标志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时止。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只有当相等（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）时，才有可能继续重复。</a:t>
            </a: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在重复前，会先判断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是否为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。在重复过程中，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操作，并不影响状态标志（包括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标志）。</a:t>
            </a: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主要用在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串比较指令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串扫描指令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SCAS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之前。</a:t>
            </a:r>
          </a:p>
        </p:txBody>
      </p:sp>
    </p:spTree>
    <p:extLst>
      <p:ext uri="{BB962C8B-B14F-4D97-AF65-F5344CB8AC3E}">
        <p14:creationId xmlns:p14="http://schemas.microsoft.com/office/powerpoint/2010/main" val="4155603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4.1.2  </a:t>
            </a:r>
            <a:r>
              <a:rPr lang="zh-CN" altLang="en-US" b="1" dirty="0">
                <a:solidFill>
                  <a:srgbClr val="0000FF"/>
                </a:solidFill>
              </a:rPr>
              <a:t>重复前缀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嵌入汇编片段</a:t>
            </a:r>
            <a:r>
              <a:rPr lang="en-US" altLang="zh-CN" sz="2800" b="1" dirty="0">
                <a:solidFill>
                  <a:srgbClr val="0000FF"/>
                </a:solidFill>
              </a:rPr>
              <a:t>as45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3355245"/>
            <a:ext cx="8283575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EDI,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ptobuff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取指向目的串的指针初值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ECX, -1           ;ECX= 0FFFFFFFFH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AL, 20H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空格符号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REPE   SCASB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DEC   EDI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ptobuff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EDI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保存定位后的指针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95908" y="1719972"/>
            <a:ext cx="5200228" cy="844932"/>
          </a:xfrm>
          <a:prstGeom prst="wedgeRoundRectCallout">
            <a:avLst>
              <a:gd name="adj1" fmla="val -31014"/>
              <a:gd name="adj2" fmla="val 6987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演示利用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重复前缀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REPE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和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串扫描指令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SCAS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，跳过字符串开始部分的空格符</a:t>
            </a:r>
            <a:endParaRPr lang="en-US" altLang="zh-CN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652120" y="2708920"/>
            <a:ext cx="3024336" cy="720080"/>
          </a:xfrm>
          <a:prstGeom prst="wedgeRoundRectCallout">
            <a:avLst>
              <a:gd name="adj1" fmla="val -39320"/>
              <a:gd name="adj2" fmla="val 8680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假设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DF=0</a:t>
            </a:r>
          </a:p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假设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DS 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与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ES 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相同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452701" y="2708920"/>
            <a:ext cx="3024336" cy="720080"/>
          </a:xfrm>
          <a:prstGeom prst="wedgeRoundRectCallout">
            <a:avLst>
              <a:gd name="adj1" fmla="val -38225"/>
              <a:gd name="adj2" fmla="val 8496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假设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char  *</a:t>
            </a:r>
            <a:r>
              <a:rPr lang="en-US" altLang="zh-CN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ptobuff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  <a:endParaRPr lang="en-US" altLang="zh-CN" sz="2000" b="1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91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字符串操作指令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字符串</a:t>
            </a: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字符串是字符的一个序列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对字符串的操作处理包括复制、比较和检索等。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为了高效地处理字符串，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IA-32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系列处理器有专门处理字符串的指令，称之为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字符串操作指令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，简称为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串操作指令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1691680" y="4293096"/>
            <a:ext cx="3960440" cy="1296144"/>
          </a:xfrm>
          <a:prstGeom prst="wedgeRoundRectCallout">
            <a:avLst>
              <a:gd name="adj1" fmla="val -39501"/>
              <a:gd name="adj2" fmla="val -79916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字符：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8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  （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个字节）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16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 （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个字节，字）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32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 （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个字节，双字）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71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4.1.2  </a:t>
            </a:r>
            <a:r>
              <a:rPr lang="zh-CN" altLang="en-US" b="1" dirty="0">
                <a:solidFill>
                  <a:srgbClr val="0000FF"/>
                </a:solidFill>
              </a:rPr>
              <a:t>重复前缀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重复前缀</a:t>
            </a:r>
            <a:r>
              <a:rPr lang="en-US" altLang="zh-CN" sz="2800" b="1" dirty="0">
                <a:solidFill>
                  <a:srgbClr val="0000FF"/>
                </a:solidFill>
              </a:rPr>
              <a:t>REPNE/REPNZ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REPNE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REPNZ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是一个前缀的两个助记符。</a:t>
            </a: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REPNE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用作为一个串操作指令的前缀，它重复其后的串操作指令动作。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每重复一次，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的值减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，重复一直进行到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或串操作指令使零标志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时止。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只有当不相等（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）时，才有可能继续重复。</a:t>
            </a: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在重复前，会先判断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是否为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。在重复过程中，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操作，并不影响状态标志（包括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标志）。</a:t>
            </a: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重复前缀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REPNE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主要用在字符串扫描指令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SCAS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之前。</a:t>
            </a:r>
          </a:p>
        </p:txBody>
      </p:sp>
    </p:spTree>
    <p:extLst>
      <p:ext uri="{BB962C8B-B14F-4D97-AF65-F5344CB8AC3E}">
        <p14:creationId xmlns:p14="http://schemas.microsoft.com/office/powerpoint/2010/main" val="3764210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>
                <a:solidFill>
                  <a:srgbClr val="0000FF"/>
                </a:solidFill>
              </a:rPr>
              <a:t>*4.1.3  </a:t>
            </a:r>
            <a:r>
              <a:rPr lang="zh-CN" altLang="en-US" b="1" dirty="0">
                <a:solidFill>
                  <a:srgbClr val="0000FF"/>
                </a:solidFill>
              </a:rPr>
              <a:t>应用举例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dp46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772816"/>
            <a:ext cx="8283575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#include 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main()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  char  string[100];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用于存放字符串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用于存放字符串长度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("Input string:");      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由用户输入一个字符串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scanf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("%s", string);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嵌入汇编代码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LEA   EAX, string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使得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指向字符串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EAX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	 CALL  STRLEN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POP   ECX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EAX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}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("length=%d\n",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  0;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491880" y="1412046"/>
            <a:ext cx="5544616" cy="864825"/>
          </a:xfrm>
          <a:prstGeom prst="wedgeRoundRectCallout">
            <a:avLst>
              <a:gd name="adj1" fmla="val -31014"/>
              <a:gd name="adj2" fmla="val 6987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利用重复前缀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REPNE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和串扫描指令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SCASB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的结合，测量字符串的长度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989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4.1.3  </a:t>
            </a:r>
            <a:r>
              <a:rPr lang="zh-CN" altLang="en-US" b="1" dirty="0">
                <a:solidFill>
                  <a:srgbClr val="0000FF"/>
                </a:solidFill>
              </a:rPr>
              <a:t>应用举例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dp46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556792"/>
            <a:ext cx="8283575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STRLEN: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 EBP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 EBP, ESP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建立堆栈框架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EDI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保护寄存器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EDI, [EBP+8]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取得入口参数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XOR    AL, AL          ;AL= 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（字符串结束标记值）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ECX, -1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假设字符串足够长（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0FFFFFFFFH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REPNZ  SCASB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寻找字符串结束标记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NOT    ECX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DEC    ECX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至此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含字符串长度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 EAX, ECX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准备返回参数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 EDI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恢复寄存器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 EBP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}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491880" y="1386354"/>
            <a:ext cx="5544616" cy="870625"/>
          </a:xfrm>
          <a:prstGeom prst="wedgeRoundRectCallout">
            <a:avLst>
              <a:gd name="adj1" fmla="val -31014"/>
              <a:gd name="adj2" fmla="val 6987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利用重复前缀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REPNE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和串扫描指令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SCASB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的结合，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测量字符串的长度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573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4.1.3  </a:t>
            </a:r>
            <a:r>
              <a:rPr lang="zh-CN" altLang="en-US" b="1" dirty="0">
                <a:solidFill>
                  <a:srgbClr val="0000FF"/>
                </a:solidFill>
              </a:rPr>
              <a:t>应用举例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汇编代码</a:t>
            </a:r>
            <a:r>
              <a:rPr lang="en-US" altLang="zh-CN" sz="2800" b="1" dirty="0">
                <a:solidFill>
                  <a:srgbClr val="0000FF"/>
                </a:solidFill>
              </a:rPr>
              <a:t>as47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0826" y="4534088"/>
            <a:ext cx="7839606" cy="1631216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latin typeface="+mn-ea"/>
                <a:ea typeface="+mn-ea"/>
              </a:rPr>
              <a:t>源数据块区域与目的地区域可能出现部分重叠，也就是目的地起始地址界于源数据块范围内。</a:t>
            </a:r>
            <a:endParaRPr lang="en-US" altLang="zh-CN" sz="2000" b="1" dirty="0">
              <a:latin typeface="+mn-ea"/>
              <a:ea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latin typeface="+mn-ea"/>
                <a:ea typeface="+mn-ea"/>
              </a:rPr>
              <a:t>当出现这种情况时，移动（复制）过程就不能简单地从低地址向高地址调整，而需要从高地址向低地址调整。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629532" y="1834208"/>
            <a:ext cx="8046924" cy="2026840"/>
          </a:xfrm>
          <a:prstGeom prst="wedgeRoundRectCallout">
            <a:avLst>
              <a:gd name="adj1" fmla="val -31014"/>
              <a:gd name="adj2" fmla="val 6987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编写一个移动（复制）数据块的子程序。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子程序的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个入口参数分别是：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目的地起始地址；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源数据块起始地址；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数据块长度（字节数）</a:t>
            </a:r>
            <a:endParaRPr lang="en-US" altLang="zh-CN" sz="20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8161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4.1.3  </a:t>
            </a:r>
            <a:r>
              <a:rPr lang="zh-CN" altLang="en-US" b="1" dirty="0">
                <a:solidFill>
                  <a:srgbClr val="0000FF"/>
                </a:solidFill>
              </a:rPr>
              <a:t>应用举例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汇编代码</a:t>
            </a:r>
            <a:r>
              <a:rPr lang="en-US" altLang="zh-CN" sz="2800" b="1" dirty="0">
                <a:solidFill>
                  <a:srgbClr val="0000FF"/>
                </a:solidFill>
              </a:rPr>
              <a:t>as47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556792"/>
            <a:ext cx="8283575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MEMMOVE: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 EBP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EBP, ESP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 EDI               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保护寄存器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 ESI               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保护寄存器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ESI, [EBP+12]     ;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源数据块起始地址偏移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ECX, [EBP+16]     ;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移动数据块的长度（字节数）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EDI, [EBP+8]      ;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目的地起始地址偏移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 EAX, ECX   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长度（字节数）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EDX, ECX   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长度（字节数）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 EAX, ESI   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源数据块末尾后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CMP    EDI, ESI       ;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目的起始地址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&lt;=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源起始地址  吗？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JBE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CopyUp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;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是，由低端向高端复制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 EDI, EAX       ;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目的起始地址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&lt;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源数据块末尾后  吗？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JB 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CopyDown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;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是，由高端向低端复制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4752975" y="116632"/>
            <a:ext cx="4104456" cy="1368151"/>
          </a:xfrm>
          <a:prstGeom prst="wedgeRoundRectCallout">
            <a:avLst>
              <a:gd name="adj1" fmla="val -40054"/>
              <a:gd name="adj2" fmla="val 5928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移动（复制）数据块子程序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个入口参数：目的地起始地址；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源数据块起始地址；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数据块长度（字节数）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885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4.1.3  </a:t>
            </a:r>
            <a:r>
              <a:rPr lang="zh-CN" altLang="en-US" b="1" dirty="0">
                <a:solidFill>
                  <a:srgbClr val="0000FF"/>
                </a:solidFill>
              </a:rPr>
              <a:t>应用举例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汇编代码</a:t>
            </a:r>
            <a:r>
              <a:rPr lang="en-US" altLang="zh-CN" sz="2800" b="1" dirty="0">
                <a:solidFill>
                  <a:srgbClr val="0000FF"/>
                </a:solidFill>
              </a:rPr>
              <a:t>as47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556792"/>
            <a:ext cx="8283575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CopyUp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       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由低端向高端复制</a:t>
            </a:r>
          </a:p>
          <a:p>
            <a:pPr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Dword_align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SHR    ECX, 2            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长度（字节数）转换成双字数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    MOVSD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双字为单位移动（复制）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AND    EDX, 3            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长度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 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（余数）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JZ     TrailUp0          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整除，不用处理零头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TrailUp3:                    ; ====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最多剩余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SHR    EDX, 1            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除以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JZ     TrailUp1          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，表示剩余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TrailUp2:                    ; ====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剩余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个或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MOVSW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复制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JNC    TrailUp0          ; CF=0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，表示刚才被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整除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TrailUp1:                    ; ====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剩余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MOVSB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复制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TrailUp0: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JMP    SHORT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ToRet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准备返回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4752975" y="116632"/>
            <a:ext cx="4104456" cy="1368151"/>
          </a:xfrm>
          <a:prstGeom prst="wedgeRoundRectCallout">
            <a:avLst>
              <a:gd name="adj1" fmla="val -40054"/>
              <a:gd name="adj2" fmla="val 5928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移动（复制）数据块子程序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个入口参数：目的地起始地址；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源数据块起始地址；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数据块长度（字节数）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98476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4.1.3  </a:t>
            </a:r>
            <a:r>
              <a:rPr lang="zh-CN" altLang="en-US" b="1" dirty="0">
                <a:solidFill>
                  <a:srgbClr val="0000FF"/>
                </a:solidFill>
              </a:rPr>
              <a:t>应用举例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98072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汇编代码</a:t>
            </a:r>
            <a:r>
              <a:rPr lang="en-US" altLang="zh-CN" sz="2800" b="1" dirty="0">
                <a:solidFill>
                  <a:srgbClr val="0000FF"/>
                </a:solidFill>
              </a:rPr>
              <a:t>as47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268760"/>
            <a:ext cx="8283575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CopyDown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LEA    ESI, [ESI+ECX-4]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源数据块末尾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- 4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LEA    EDI, [EDI+ECX-4]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目的地末尾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- 4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SHR    ECX, 2            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长度（字节数）转换成双字数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置方向标志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DF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（串操作方向由高向低）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    MOVSD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双字为单位移动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AND    EDX, 3            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长度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 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（余数）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JZ     TrailDown0        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整除，不用处理零头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TrailDown3:</a:t>
            </a:r>
          </a:p>
          <a:p>
            <a:pPr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INC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               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先调整指针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 EDI               ; 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INC    ESI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INC    EDI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SHR    EDX, 1            ; ====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最多剩余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JZ     TrailDown1        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，表示剩余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TrailDown2:                  ; ====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剩余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个或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MOVSW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复制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JNC    TrailDown0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6755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汇编代码</a:t>
            </a:r>
            <a:r>
              <a:rPr lang="en-US" altLang="zh-CN" sz="2800" b="1" dirty="0">
                <a:solidFill>
                  <a:srgbClr val="0000FF"/>
                </a:solidFill>
              </a:rPr>
              <a:t>as47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783844"/>
            <a:ext cx="8283575" cy="442685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TrailDown1: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INC    ESI               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先调整指针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 EDI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MOVSB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复制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TrailDown0: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CLD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清方向标志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DF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ToRet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POP    ESI               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恢复寄存器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 EDI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 EAX, [EBP+8]      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准备出口参数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 EBP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419872" y="5301208"/>
            <a:ext cx="4104456" cy="1368151"/>
          </a:xfrm>
          <a:prstGeom prst="wedgeRoundRectCallout">
            <a:avLst>
              <a:gd name="adj1" fmla="val -34888"/>
              <a:gd name="adj2" fmla="val -6179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移动（复制）数据块子程序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个入口参数：目的地起始地址；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源数据块起始地址；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数据块长度（字节数）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041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4.1.1  </a:t>
            </a:r>
            <a:r>
              <a:rPr lang="zh-CN" altLang="en-US" b="1" dirty="0">
                <a:solidFill>
                  <a:srgbClr val="0000FF"/>
                </a:solidFill>
              </a:rPr>
              <a:t>字符串操作指令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03357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dp41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1484784"/>
            <a:ext cx="8283575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#include 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main()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char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src_str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[14]= 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abcdefghijklm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";//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源字符串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  temp[14];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char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dst_str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[14];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作为目的字符串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ESI,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src_str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取得源串起始地址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EDI, temp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取得目的串起始地址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ECX, 14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字符串长度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AL,[ESI]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从源串取一个字节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ESI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调整指向源串的指针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[EDI],AL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复制到目的串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EDI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调整指向目的串的指针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LOOP  LAB1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循环处理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635896" y="1268760"/>
            <a:ext cx="3312368" cy="576064"/>
          </a:xfrm>
          <a:prstGeom prst="wedgeRoundRectCallout">
            <a:avLst>
              <a:gd name="adj1" fmla="val -39320"/>
              <a:gd name="adj2" fmla="val 8680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演示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串操作指令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的使用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806484" y="4941168"/>
            <a:ext cx="1656184" cy="576064"/>
          </a:xfrm>
          <a:prstGeom prst="wedgeRoundRectCallout">
            <a:avLst>
              <a:gd name="adj1" fmla="val -39320"/>
              <a:gd name="adj2" fmla="val 8680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普通方法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911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dp41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9" y="1556792"/>
            <a:ext cx="741719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ESI,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src_str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取得源串起始地址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EDI,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dst_str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取得目的串起始地址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ECX, 14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字符串长度</a:t>
            </a:r>
          </a:p>
          <a:p>
            <a:pPr>
              <a:defRPr/>
            </a:pP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NEXT: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LODSB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串装入指令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STOSB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串存储指令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LOOP  NEXT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循环处理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//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("%s\n", temp);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显示相同的字符串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("%s\n",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dst_str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);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显示相同的字符串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0;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2699792" y="2996952"/>
            <a:ext cx="2088232" cy="576064"/>
          </a:xfrm>
          <a:prstGeom prst="wedgeRoundRectCallout">
            <a:avLst>
              <a:gd name="adj1" fmla="val -39320"/>
              <a:gd name="adj2" fmla="val 8680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串操作指令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4.1.1  </a:t>
            </a:r>
            <a:r>
              <a:rPr lang="zh-CN" altLang="en-US" b="1" dirty="0">
                <a:solidFill>
                  <a:srgbClr val="0000FF"/>
                </a:solidFill>
              </a:rPr>
              <a:t>字符串操作指令</a:t>
            </a:r>
          </a:p>
        </p:txBody>
      </p:sp>
    </p:spTree>
    <p:extLst>
      <p:ext uri="{BB962C8B-B14F-4D97-AF65-F5344CB8AC3E}">
        <p14:creationId xmlns:p14="http://schemas.microsoft.com/office/powerpoint/2010/main" val="293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4.1.1  </a:t>
            </a:r>
            <a:r>
              <a:rPr lang="zh-CN" altLang="en-US" b="1" dirty="0">
                <a:solidFill>
                  <a:srgbClr val="0000FF"/>
                </a:solidFill>
              </a:rPr>
              <a:t>字符串操作指令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串操作指令说明</a:t>
            </a: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40491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五种常用的串操作指令：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串装入指令（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LODSx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串存储指令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（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STOSx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）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串传送指令（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MOVSx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串扫描指令（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SCASx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串比较指令（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CMPSx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每种串操作有三条具体指令，对应三种字符尺寸：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位）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位）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双字（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位）</a:t>
            </a:r>
          </a:p>
        </p:txBody>
      </p:sp>
    </p:spTree>
    <p:extLst>
      <p:ext uri="{BB962C8B-B14F-4D97-AF65-F5344CB8AC3E}">
        <p14:creationId xmlns:p14="http://schemas.microsoft.com/office/powerpoint/2010/main" val="283981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4.1.1  </a:t>
            </a:r>
            <a:r>
              <a:rPr lang="zh-CN" altLang="en-US" b="1" dirty="0">
                <a:solidFill>
                  <a:srgbClr val="0000FF"/>
                </a:solidFill>
              </a:rPr>
              <a:t>字符串操作指令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串操作指令说明</a:t>
            </a: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变址寄存器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指向源串，变址寄存器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指向目的串。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源操作数，缺省引用数据段寄存器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；目的操作数，缺省引用附加段寄存器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字符串操作指令中，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DS:ESI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指向源串，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ES:EDI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指向目的串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如果只有一个数据段，或者说源串与目的串在同一个段，那么可以简单地认为，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指向源串，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指向目的串。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2339752" y="5157192"/>
            <a:ext cx="3960440" cy="895268"/>
          </a:xfrm>
          <a:prstGeom prst="wedgeRoundRectCallout">
            <a:avLst>
              <a:gd name="adj1" fmla="val -21515"/>
              <a:gd name="adj2" fmla="val -78374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在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VC2010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嵌入汇编环境中，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保护方式，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32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位代码段。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733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4.1.1  </a:t>
            </a:r>
            <a:r>
              <a:rPr lang="zh-CN" altLang="en-US" b="1" dirty="0">
                <a:solidFill>
                  <a:srgbClr val="0000FF"/>
                </a:solidFill>
              </a:rPr>
              <a:t>字符串操作指令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串操作指令说明</a:t>
            </a: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串操作指令执行时，会自动调整作为指针使用的寄存器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或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之值，使其指向下一个字符。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每次调整的尺寸与字符串中字符的尺寸一致：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字符尺寸 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  调整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字符尺寸 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    调整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字符尺寸 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双字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  调整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操作的方向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（处理字符串中字符的次序）通常是由低地址向高地址，但也可以由高地址向低地址。</a:t>
            </a: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操作方向由标志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DF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决定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933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4.1.1  </a:t>
            </a:r>
            <a:r>
              <a:rPr lang="zh-CN" altLang="en-US" b="1" dirty="0">
                <a:solidFill>
                  <a:srgbClr val="0000FF"/>
                </a:solidFill>
              </a:rPr>
              <a:t>字符串操作指令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串操作指令说明</a:t>
            </a: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操作方向由标志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DF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决定：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DF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复位（为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），由低向高，按递增方式调整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DF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置位（为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由高向低，按递减方式调整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可以根据需要，调整字符串操作方向。</a:t>
            </a: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专门指令设置标志寄存器中的方向标志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DF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CLD 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;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清方向标志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DF</a:t>
            </a:r>
            <a:endParaRPr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;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置方向标志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DF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933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5030</TotalTime>
  <Words>3830</Words>
  <Application>Microsoft Office PowerPoint</Application>
  <PresentationFormat>全屏显示(4:3)</PresentationFormat>
  <Paragraphs>501</Paragraphs>
  <Slides>37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微软雅黑</vt:lpstr>
      <vt:lpstr>Arial</vt:lpstr>
      <vt:lpstr>Times New Roman</vt:lpstr>
      <vt:lpstr>Verdana</vt:lpstr>
      <vt:lpstr>Wingdings</vt:lpstr>
      <vt:lpstr>Profile</vt:lpstr>
      <vt:lpstr>第4章  字符串操作和位操作</vt:lpstr>
      <vt:lpstr>4.1  字符串操作</vt:lpstr>
      <vt:lpstr>4.1.1  字符串操作指令</vt:lpstr>
      <vt:lpstr>4.1.1  字符串操作指令</vt:lpstr>
      <vt:lpstr>4.1.1  字符串操作指令</vt:lpstr>
      <vt:lpstr>4.1.1  字符串操作指令</vt:lpstr>
      <vt:lpstr>4.1.1  字符串操作指令</vt:lpstr>
      <vt:lpstr>4.1.1  字符串操作指令</vt:lpstr>
      <vt:lpstr>4.1.1  字符串操作指令</vt:lpstr>
      <vt:lpstr>4.1.1  字符串操作指令</vt:lpstr>
      <vt:lpstr>4.1.1  字符串操作指令</vt:lpstr>
      <vt:lpstr>4.1.1  字符串操作指令</vt:lpstr>
      <vt:lpstr>4.1.1  字符串操作指令</vt:lpstr>
      <vt:lpstr>4.1.1  字符串操作指令</vt:lpstr>
      <vt:lpstr>4.1.1  字符串操作指令</vt:lpstr>
      <vt:lpstr>4.1.1  字符串操作指令</vt:lpstr>
      <vt:lpstr>4.1.1  字符串操作指令</vt:lpstr>
      <vt:lpstr>4.1.1  字符串操作指令</vt:lpstr>
      <vt:lpstr>4.1.1  字符串操作指令</vt:lpstr>
      <vt:lpstr>4.1.1  字符串操作指令</vt:lpstr>
      <vt:lpstr>4.1.1  字符串操作指令</vt:lpstr>
      <vt:lpstr>4.1.1  字符串操作指令</vt:lpstr>
      <vt:lpstr>4.1.1  字符串操作指令</vt:lpstr>
      <vt:lpstr>*4.1.2  重复前缀</vt:lpstr>
      <vt:lpstr>4.1.2  重复前缀</vt:lpstr>
      <vt:lpstr>4.1.2  重复前缀</vt:lpstr>
      <vt:lpstr>4.1.2  重复前缀</vt:lpstr>
      <vt:lpstr>4.1.2  重复前缀</vt:lpstr>
      <vt:lpstr>4.1.2  重复前缀</vt:lpstr>
      <vt:lpstr>4.1.2  重复前缀</vt:lpstr>
      <vt:lpstr>*4.1.3  应用举例</vt:lpstr>
      <vt:lpstr>4.1.3  应用举例</vt:lpstr>
      <vt:lpstr>4.1.3  应用举例</vt:lpstr>
      <vt:lpstr>4.1.3  应用举例</vt:lpstr>
      <vt:lpstr>4.1.3  应用举例</vt:lpstr>
      <vt:lpstr>4.1.3  应用举例</vt:lpstr>
      <vt:lpstr>4.1.3  应用举例</vt:lpstr>
    </vt:vector>
  </TitlesOfParts>
  <Company>Suda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新概念汇编语言</dc:title>
  <dc:creator>YJW</dc:creator>
  <cp:lastModifiedBy>LORD DarkSW</cp:lastModifiedBy>
  <cp:revision>808</cp:revision>
  <dcterms:created xsi:type="dcterms:W3CDTF">2008-02-14T05:21:14Z</dcterms:created>
  <dcterms:modified xsi:type="dcterms:W3CDTF">2025-06-24T03:53:30Z</dcterms:modified>
</cp:coreProperties>
</file>