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9"/>
  </p:notesMasterIdLst>
  <p:sldIdLst>
    <p:sldId id="256" r:id="rId2"/>
    <p:sldId id="608" r:id="rId3"/>
    <p:sldId id="377" r:id="rId4"/>
    <p:sldId id="565" r:id="rId5"/>
    <p:sldId id="566" r:id="rId6"/>
    <p:sldId id="567" r:id="rId7"/>
    <p:sldId id="569" r:id="rId8"/>
    <p:sldId id="568" r:id="rId9"/>
    <p:sldId id="570" r:id="rId10"/>
    <p:sldId id="576" r:id="rId11"/>
    <p:sldId id="577" r:id="rId12"/>
    <p:sldId id="578" r:id="rId13"/>
    <p:sldId id="609" r:id="rId14"/>
    <p:sldId id="610" r:id="rId15"/>
    <p:sldId id="571" r:id="rId16"/>
    <p:sldId id="572" r:id="rId17"/>
    <p:sldId id="573" r:id="rId18"/>
    <p:sldId id="611" r:id="rId19"/>
    <p:sldId id="612" r:id="rId20"/>
    <p:sldId id="613" r:id="rId21"/>
    <p:sldId id="574" r:id="rId22"/>
    <p:sldId id="575" r:id="rId23"/>
    <p:sldId id="614" r:id="rId24"/>
    <p:sldId id="579" r:id="rId25"/>
    <p:sldId id="581" r:id="rId26"/>
    <p:sldId id="580" r:id="rId27"/>
    <p:sldId id="58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66FFFF"/>
    <a:srgbClr val="00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106" d="100"/>
          <a:sy n="106" d="100"/>
        </p:scale>
        <p:origin x="20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800AF5C4-DCF5-479B-93CA-F9C654554F11}"/>
    <pc:docChg chg="modSld">
      <pc:chgData name="John Hu" userId="213e45b8a479442b" providerId="LiveId" clId="{800AF5C4-DCF5-479B-93CA-F9C654554F11}" dt="2023-05-02T04:38:27.629" v="8" actId="20577"/>
      <pc:docMkLst>
        <pc:docMk/>
      </pc:docMkLst>
      <pc:sldChg chg="modSp mod">
        <pc:chgData name="John Hu" userId="213e45b8a479442b" providerId="LiveId" clId="{800AF5C4-DCF5-479B-93CA-F9C654554F11}" dt="2023-05-02T04:38:27.629" v="8" actId="20577"/>
        <pc:sldMkLst>
          <pc:docMk/>
          <pc:sldMk cId="0" sldId="256"/>
        </pc:sldMkLst>
        <pc:spChg chg="mod">
          <ac:chgData name="John Hu" userId="213e45b8a479442b" providerId="LiveId" clId="{800AF5C4-DCF5-479B-93CA-F9C654554F11}" dt="2023-05-02T04:38:27.629" v="8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John Hu" userId="213e45b8a479442b" providerId="LiveId" clId="{800AF5C4-DCF5-479B-93CA-F9C654554F11}" dt="2023-05-02T04:37:27.002" v="0" actId="20577"/>
        <pc:sldMkLst>
          <pc:docMk/>
          <pc:sldMk cId="979111726" sldId="377"/>
        </pc:sldMkLst>
        <pc:spChg chg="mod">
          <ac:chgData name="John Hu" userId="213e45b8a479442b" providerId="LiveId" clId="{800AF5C4-DCF5-479B-93CA-F9C654554F11}" dt="2023-05-02T04:37:27.002" v="0" actId="20577"/>
          <ac:spMkLst>
            <pc:docMk/>
            <pc:sldMk cId="979111726" sldId="377"/>
            <ac:spMk id="15362" creationId="{00000000-0000-0000-0000-000000000000}"/>
          </ac:spMkLst>
        </pc:spChg>
      </pc:sldChg>
      <pc:sldChg chg="modSp mod">
        <pc:chgData name="John Hu" userId="213e45b8a479442b" providerId="LiveId" clId="{800AF5C4-DCF5-479B-93CA-F9C654554F11}" dt="2023-05-02T04:37:33.129" v="1" actId="20577"/>
        <pc:sldMkLst>
          <pc:docMk/>
          <pc:sldMk cId="239760491" sldId="569"/>
        </pc:sldMkLst>
        <pc:spChg chg="mod">
          <ac:chgData name="John Hu" userId="213e45b8a479442b" providerId="LiveId" clId="{800AF5C4-DCF5-479B-93CA-F9C654554F11}" dt="2023-05-02T04:37:33.129" v="1" actId="20577"/>
          <ac:spMkLst>
            <pc:docMk/>
            <pc:sldMk cId="239760491" sldId="569"/>
            <ac:spMk id="15362" creationId="{00000000-0000-0000-0000-000000000000}"/>
          </ac:spMkLst>
        </pc:spChg>
      </pc:sldChg>
      <pc:sldChg chg="modSp mod">
        <pc:chgData name="John Hu" userId="213e45b8a479442b" providerId="LiveId" clId="{800AF5C4-DCF5-479B-93CA-F9C654554F11}" dt="2023-05-02T04:37:44.788" v="3" actId="20577"/>
        <pc:sldMkLst>
          <pc:docMk/>
          <pc:sldMk cId="2497927403" sldId="571"/>
        </pc:sldMkLst>
        <pc:spChg chg="mod">
          <ac:chgData name="John Hu" userId="213e45b8a479442b" providerId="LiveId" clId="{800AF5C4-DCF5-479B-93CA-F9C654554F11}" dt="2023-05-02T04:37:44.788" v="3" actId="20577"/>
          <ac:spMkLst>
            <pc:docMk/>
            <pc:sldMk cId="2497927403" sldId="571"/>
            <ac:spMk id="15362" creationId="{00000000-0000-0000-0000-000000000000}"/>
          </ac:spMkLst>
        </pc:spChg>
      </pc:sldChg>
      <pc:sldChg chg="modSp mod">
        <pc:chgData name="John Hu" userId="213e45b8a479442b" providerId="LiveId" clId="{800AF5C4-DCF5-479B-93CA-F9C654554F11}" dt="2023-05-02T04:37:37.800" v="2" actId="20577"/>
        <pc:sldMkLst>
          <pc:docMk/>
          <pc:sldMk cId="2691473149" sldId="576"/>
        </pc:sldMkLst>
        <pc:spChg chg="mod">
          <ac:chgData name="John Hu" userId="213e45b8a479442b" providerId="LiveId" clId="{800AF5C4-DCF5-479B-93CA-F9C654554F11}" dt="2023-05-02T04:37:37.800" v="2" actId="20577"/>
          <ac:spMkLst>
            <pc:docMk/>
            <pc:sldMk cId="2691473149" sldId="576"/>
            <ac:spMk id="153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目标代码的阅读理解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88035"/>
            <a:ext cx="7921625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*5.1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汇编语言形式的目标代码</a:t>
            </a:r>
          </a:p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*5.2  C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语言部分编译的解析</a:t>
            </a:r>
          </a:p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*5.3  C++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部分功能实现细节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目标程序的优化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*5.5  C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*5.6  </a:t>
            </a: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程序的目标代码分析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</a:rPr>
              <a:t>语言中部分运算符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95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语言中，对四个运算符的操作数求值顺序有明确规定。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逻辑与运算符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：先对左侧操作数进行求值，如果值为真，再对右侧操作数进行求值。如果左侧操作数的值为假，不对右侧操作数进行求值。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逻辑或运算符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：先对左侧操作数进行求值，如果值为真，不再对右侧操作数进行求值。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：先对表达式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进行求值，如果值为真，仅对表达式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进行求值。如果表达式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的值为假，仅对表达式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进行求值。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逗号运算符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：从左到右依次对各操作数进行求值。</a:t>
            </a:r>
          </a:p>
        </p:txBody>
      </p:sp>
    </p:spTree>
    <p:extLst>
      <p:ext uri="{BB962C8B-B14F-4D97-AF65-F5344CB8AC3E}">
        <p14:creationId xmlns:p14="http://schemas.microsoft.com/office/powerpoint/2010/main" val="26914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852936"/>
            <a:ext cx="712916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cf56(int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 int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m, n, x;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 = n = 0;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 =  ( para &gt;= parb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( m =  1 )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 n =  2   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 += ( para &lt;= parb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||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 m += 10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n += 20  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 += ( para != parb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&amp;&amp;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 m += 100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n += 200 );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x + m + n;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演示表达式求值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75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cf56</a:t>
            </a:r>
            <a:r>
              <a:rPr lang="zh-CN" altLang="en-US" sz="2800" b="1" dirty="0">
                <a:solidFill>
                  <a:srgbClr val="0000FF"/>
                </a:solidFill>
              </a:rPr>
              <a:t>的部分目标代码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65531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= ( para &gt;= parb )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?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m = 1 )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 n = 2 );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DWORD PTR _para$[ebp]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ecx, DWORD PTR _parb$[ebp]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SHORT LN3@cf56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DWORD PTR _m$[ebp], 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DWORD PTR _m$[ebp]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tv65[ebp], 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LN4@cf56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LN3@cf56: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_n$[ebp], 2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DWORD PTR _n$[ebp]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tv65[ebp], 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LN4@cf56: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DWORD PTR tv65[ebp]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DWORD PTR _x$[ebp], ecx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508104" y="2564904"/>
            <a:ext cx="2235840" cy="468052"/>
          </a:xfrm>
          <a:prstGeom prst="wedgeRectCallout">
            <a:avLst>
              <a:gd name="adj1" fmla="val -42628"/>
              <a:gd name="adj2" fmla="val -7274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判断  表达式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504512" y="3821272"/>
            <a:ext cx="2235840" cy="468052"/>
          </a:xfrm>
          <a:prstGeom prst="wedgeRectCallout">
            <a:avLst>
              <a:gd name="adj1" fmla="val -42035"/>
              <a:gd name="adj2" fmla="val -8689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计算  表达式</a:t>
            </a:r>
            <a:r>
              <a:rPr lang="en-US" altLang="zh-CN" sz="2000" b="1" dirty="0">
                <a:solidFill>
                  <a:srgbClr val="0000FF"/>
                </a:solidFill>
              </a:rPr>
              <a:t>2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504512" y="5175194"/>
            <a:ext cx="2235840" cy="468052"/>
          </a:xfrm>
          <a:prstGeom prst="wedgeRectCallout">
            <a:avLst>
              <a:gd name="adj1" fmla="val -45592"/>
              <a:gd name="adj2" fmla="val -8831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计算  表达式</a:t>
            </a:r>
            <a:r>
              <a:rPr lang="en-US" altLang="zh-CN" sz="2000" b="1" dirty="0">
                <a:solidFill>
                  <a:srgbClr val="0000FF"/>
                </a:solidFill>
              </a:rPr>
              <a:t>3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504512" y="6237312"/>
            <a:ext cx="2235840" cy="468052"/>
          </a:xfrm>
          <a:prstGeom prst="wedgeRectCallout">
            <a:avLst>
              <a:gd name="adj1" fmla="val -45592"/>
              <a:gd name="adj2" fmla="val -8831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赋值（表达式）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40359" y="836712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1188" y="2924944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11188" y="4221088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1560" y="5517232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cf56</a:t>
            </a:r>
            <a:r>
              <a:rPr lang="zh-CN" altLang="en-US" sz="2800" b="1" dirty="0">
                <a:solidFill>
                  <a:srgbClr val="0000FF"/>
                </a:solidFill>
              </a:rPr>
              <a:t>的部分目标代码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655310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+= ( para &lt;= parb ) || ( m += 10 , n += 20 );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edx, DWORD PTR _para$[ebp]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edx, DWORD PTR _parb$[ebp]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jle   SHORT LN5@cf56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DWORD PTR _m$[ebp]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10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_m$[ebp], eax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DWORD PTR _n$[ebp]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ecx, 20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_n$[ebp], ecx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jne   SHORT LN5@cf56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tv70[ebp]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LN6@cf56</a:t>
            </a:r>
          </a:p>
          <a:p>
            <a:pPr>
              <a:lnSpc>
                <a:spcPts val="26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LN5@cf56: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508104" y="2348880"/>
            <a:ext cx="2235840" cy="468052"/>
          </a:xfrm>
          <a:prstGeom prst="wedgeRectCallout">
            <a:avLst>
              <a:gd name="adj1" fmla="val -42628"/>
              <a:gd name="adj2" fmla="val -7274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判断 左侧逻辑值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400360" y="4293096"/>
            <a:ext cx="3204729" cy="468052"/>
          </a:xfrm>
          <a:prstGeom prst="wedgeRectCallout">
            <a:avLst>
              <a:gd name="adj1" fmla="val -42633"/>
              <a:gd name="adj2" fmla="val -8831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判断 右侧逗号表达式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5220072" y="5697252"/>
            <a:ext cx="3024336" cy="468052"/>
          </a:xfrm>
          <a:prstGeom prst="wedgeRectCallout">
            <a:avLst>
              <a:gd name="adj1" fmla="val -58738"/>
              <a:gd name="adj2" fmla="val -4725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“假”送到临时变量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40359" y="836712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188" y="2924944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8" y="5229200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cf56</a:t>
            </a:r>
            <a:r>
              <a:rPr lang="zh-CN" altLang="en-US" sz="2800" b="1" dirty="0">
                <a:solidFill>
                  <a:srgbClr val="0000FF"/>
                </a:solidFill>
              </a:rPr>
              <a:t>的部分目标代码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686287"/>
            <a:ext cx="6625108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+= ( para &lt;= parb ) || ( m += 10 , n += 20 );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......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LN5@cf56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（续上页）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tv70[ebp]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LN6@cf56: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edx, DWORD PTR _x$[ebp]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edx, DWORD PTR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tv70[ebp]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_x$[ebp], 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220072" y="3429000"/>
            <a:ext cx="2595880" cy="468052"/>
          </a:xfrm>
          <a:prstGeom prst="wedgeRectCallout">
            <a:avLst>
              <a:gd name="adj1" fmla="val -39738"/>
              <a:gd name="adj2" fmla="val 11412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计算并赋值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40359" y="836712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148064" y="2348880"/>
            <a:ext cx="3024336" cy="468052"/>
          </a:xfrm>
          <a:prstGeom prst="wedgeRectCallout">
            <a:avLst>
              <a:gd name="adj1" fmla="val -56328"/>
              <a:gd name="adj2" fmla="val 4759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“真”送到临时变量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11188" y="3140968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9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</a:rPr>
              <a:t>语言的指针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491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指针的本质就是地址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。指针变量的值应该是存储单元的地址。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所谓指针变量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，实际上就是变量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所在存储单元的地址。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VC2010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环境中，地址是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位的段内偏移，所以指针变量本身占用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个字节的存储单元，这与整型变量一样。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常常把“指针变量”简称为“指针”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79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924944"/>
            <a:ext cx="7777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cf58(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pit)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s = 0;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 += *(pit++);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个元素值，并指向下一个元素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+= *(++pit);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+= (*pit)++;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个元素值，第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个元素值增加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 += ++(*pit);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个元素值增加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，并累加之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s;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72816"/>
            <a:ext cx="271690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演示指针的本质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3537788" y="3212976"/>
            <a:ext cx="2258348" cy="468052"/>
          </a:xfrm>
          <a:prstGeom prst="wedgeRectCallout">
            <a:avLst>
              <a:gd name="adj1" fmla="val -57951"/>
              <a:gd name="adj2" fmla="val -2885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3563888" y="1373236"/>
            <a:ext cx="4464496" cy="975644"/>
          </a:xfrm>
          <a:prstGeom prst="wedgeRoundRectCallout">
            <a:avLst>
              <a:gd name="adj1" fmla="val -38221"/>
              <a:gd name="adj2" fmla="val 936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假设在调用函数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cf58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时，实参指向整型数组，该数组至少含有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个元素。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24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cf58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的目标代码（部分）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810559"/>
            <a:ext cx="727318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+= *(pit++);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;EAX = pit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;ECX = 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;ECX = s + *pit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;s = EAX</a:t>
            </a:r>
          </a:p>
          <a:p>
            <a:pPr>
              <a:lnSpc>
                <a:spcPts val="30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;EDX = pit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                       ;EDX = EDX + 4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;pit = EDX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6912260" y="2564904"/>
            <a:ext cx="1944216" cy="468052"/>
          </a:xfrm>
          <a:prstGeom prst="wedgeRectCallout">
            <a:avLst>
              <a:gd name="adj1" fmla="val -45000"/>
              <a:gd name="adj2" fmla="val 11129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s += (*pit)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804248" y="4277815"/>
            <a:ext cx="1944216" cy="468052"/>
          </a:xfrm>
          <a:prstGeom prst="wedgeRectCallout">
            <a:avLst>
              <a:gd name="adj1" fmla="val -44659"/>
              <a:gd name="adj2" fmla="val 1013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pit++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577950" y="1700808"/>
            <a:ext cx="2514329" cy="792088"/>
          </a:xfrm>
          <a:prstGeom prst="wedgeRectCallout">
            <a:avLst>
              <a:gd name="adj1" fmla="val -29323"/>
              <a:gd name="adj2" fmla="val 6946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_s$    = -4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_pit$ = 8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88064" y="1656032"/>
            <a:ext cx="1872208" cy="411224"/>
          </a:xfrm>
          <a:prstGeom prst="wedgeRoundRectCallout">
            <a:avLst>
              <a:gd name="adj1" fmla="val -14930"/>
              <a:gd name="adj2" fmla="val 937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11188" y="4725144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cf58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的目标代码（部分）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628800"/>
            <a:ext cx="777723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+= *(++pit);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887078" y="2816932"/>
            <a:ext cx="1944216" cy="468052"/>
          </a:xfrm>
          <a:prstGeom prst="wedgeRectCallout">
            <a:avLst>
              <a:gd name="adj1" fmla="val -51476"/>
              <a:gd name="adj2" fmla="val -7840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++pit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887078" y="3573016"/>
            <a:ext cx="1944216" cy="468052"/>
          </a:xfrm>
          <a:prstGeom prst="wedgeRectCallout">
            <a:avLst>
              <a:gd name="adj1" fmla="val -38525"/>
              <a:gd name="adj2" fmla="val 9855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s += (*pit)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148064" y="1757665"/>
            <a:ext cx="2514329" cy="792088"/>
          </a:xfrm>
          <a:prstGeom prst="wedgeRectCallout">
            <a:avLst>
              <a:gd name="adj1" fmla="val -29323"/>
              <a:gd name="adj2" fmla="val 6946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_s$    = -4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_pit$ = 8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1188" y="3415675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cf58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的目标代码（部分）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628800"/>
            <a:ext cx="777723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+= (*pit)++;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148064" y="4005064"/>
            <a:ext cx="1944216" cy="468052"/>
          </a:xfrm>
          <a:prstGeom prst="wedgeRectCallout">
            <a:avLst>
              <a:gd name="adj1" fmla="val -43297"/>
              <a:gd name="adj2" fmla="val 10280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(*pit)++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932040" y="3115237"/>
            <a:ext cx="1944216" cy="468052"/>
          </a:xfrm>
          <a:prstGeom prst="wedgeRectCallout">
            <a:avLst>
              <a:gd name="adj1" fmla="val -40570"/>
              <a:gd name="adj2" fmla="val -9114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s += *pit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148064" y="1757665"/>
            <a:ext cx="2514329" cy="792088"/>
          </a:xfrm>
          <a:prstGeom prst="wedgeRectCallout">
            <a:avLst>
              <a:gd name="adj1" fmla="val -29323"/>
              <a:gd name="adj2" fmla="val 6946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_s$    = -4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_pit$ = 8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1188" y="3793770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汇编语言形式的目标代码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200909"/>
            <a:ext cx="7921625" cy="37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符号化表示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类型的转换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52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引用的实质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536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cf58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的目标代码（部分）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628800"/>
            <a:ext cx="777723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+= ++(*pit);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148064" y="3140968"/>
            <a:ext cx="1944216" cy="468052"/>
          </a:xfrm>
          <a:prstGeom prst="wedgeRectCallout">
            <a:avLst>
              <a:gd name="adj1" fmla="val -43979"/>
              <a:gd name="adj2" fmla="val -8831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++(*pit)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148064" y="5337212"/>
            <a:ext cx="1944216" cy="468052"/>
          </a:xfrm>
          <a:prstGeom prst="wedgeRectCallout">
            <a:avLst>
              <a:gd name="adj1" fmla="val -40570"/>
              <a:gd name="adj2" fmla="val -9114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s += (*pit)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148064" y="1757665"/>
            <a:ext cx="2514329" cy="792088"/>
          </a:xfrm>
          <a:prstGeom prst="wedgeRectCallout">
            <a:avLst>
              <a:gd name="adj1" fmla="val -29323"/>
              <a:gd name="adj2" fmla="val 6946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_s$    = -4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_pit$ = 8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1188" y="4149080"/>
            <a:ext cx="453687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9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501008"/>
            <a:ext cx="6049044" cy="273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cf59(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 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 += *(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           //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[0][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 += *( *(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);         //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][0]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s;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00808"/>
            <a:ext cx="307694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演示指向指针的指针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068317" y="1716986"/>
            <a:ext cx="4464496" cy="1351974"/>
          </a:xfrm>
          <a:prstGeom prst="wedgeRoundRectCallout">
            <a:avLst>
              <a:gd name="adj1" fmla="val -39111"/>
              <a:gd name="adj2" fmla="val 733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假设在调用函数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cf59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时，实参指向一个指针数组，且该指针数组的元素又指向一维整型数组。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499992" y="3501008"/>
            <a:ext cx="4464496" cy="864096"/>
          </a:xfrm>
          <a:prstGeom prst="wedgeRoundRectCallout">
            <a:avLst>
              <a:gd name="adj1" fmla="val -39111"/>
              <a:gd name="adj2" fmla="val 733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还假设这两个数组的元素个数不小于另一个参数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的值。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3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cf59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的目标代码（部分）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764099"/>
            <a:ext cx="777723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;s += *( 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;EAX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;ECX =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;EDX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;EAX = 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*4]   ;EAX = s + *(*ppt+4*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;s = EAX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462263" y="1647964"/>
            <a:ext cx="1872208" cy="411224"/>
          </a:xfrm>
          <a:prstGeom prst="wedgeRoundRectCallout">
            <a:avLst>
              <a:gd name="adj1" fmla="val -33688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4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cf59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的目标代码（部分）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867758"/>
            <a:ext cx="756084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+= *( *(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;ECX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;EDX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*4]    ;EAX = *(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;ECX = 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;ECX = s+*(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ppt+i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;s = 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62263" y="1647964"/>
            <a:ext cx="1872208" cy="411224"/>
          </a:xfrm>
          <a:prstGeom prst="wedgeRoundRectCallout">
            <a:avLst>
              <a:gd name="adj1" fmla="val -33688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93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引用的实质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C++</a:t>
            </a:r>
            <a:r>
              <a:rPr lang="zh-CN" altLang="en-US" sz="2800" b="1" dirty="0">
                <a:solidFill>
                  <a:srgbClr val="0000FF"/>
                </a:solidFill>
              </a:rPr>
              <a:t>语言的引用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295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Reference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C++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语言的重要扩充。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引用就是某一变量（目标）的一个别名，对引用的操作与对变量直接操作完全一样。所谓别名，即是给一个已经被命名的实体赋予另一个命名的含义。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似乎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是一种实体的命名方法，而非一个实体。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真的吗？</a:t>
            </a:r>
          </a:p>
        </p:txBody>
      </p:sp>
    </p:spTree>
    <p:extLst>
      <p:ext uri="{BB962C8B-B14F-4D97-AF65-F5344CB8AC3E}">
        <p14:creationId xmlns:p14="http://schemas.microsoft.com/office/powerpoint/2010/main" val="1472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引用的实质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dp515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77772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main()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1;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&amp;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1;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2;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3;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0;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067944" y="1297506"/>
            <a:ext cx="2952328" cy="700916"/>
          </a:xfrm>
          <a:prstGeom prst="wedgeRoundRectCallout">
            <a:avLst>
              <a:gd name="adj1" fmla="val -35783"/>
              <a:gd name="adj2" fmla="val 7374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演示引用的本质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474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引用的实质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dp515</a:t>
            </a:r>
            <a:r>
              <a:rPr lang="zh-CN" altLang="en-US" sz="2800" b="1" dirty="0">
                <a:solidFill>
                  <a:srgbClr val="0000FF"/>
                </a:solidFill>
              </a:rPr>
              <a:t>的部分目标代码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790814"/>
            <a:ext cx="7777236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556652" y="3103054"/>
            <a:ext cx="3471732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形式上是值，实际上是地址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4539276" y="4797152"/>
            <a:ext cx="3489108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形式上和实际上，都是地址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4572000" y="6217667"/>
            <a:ext cx="3456384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形式上是地址，实际上是值</a:t>
            </a:r>
          </a:p>
        </p:txBody>
      </p:sp>
    </p:spTree>
    <p:extLst>
      <p:ext uri="{BB962C8B-B14F-4D97-AF65-F5344CB8AC3E}">
        <p14:creationId xmlns:p14="http://schemas.microsoft.com/office/powerpoint/2010/main" val="39510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引用的实质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dp515</a:t>
            </a:r>
            <a:r>
              <a:rPr lang="zh-CN" altLang="en-US" sz="2800" b="1" dirty="0">
                <a:solidFill>
                  <a:srgbClr val="0000FF"/>
                </a:solidFill>
              </a:rPr>
              <a:t>的部分目标代码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790814"/>
            <a:ext cx="777723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2;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省略对应目标代码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;*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3;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3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037045" y="2852936"/>
            <a:ext cx="3991339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形式上是直接，实际上是间接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4037044" y="5733256"/>
            <a:ext cx="3991339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形式上和实际上，都是间接</a:t>
            </a:r>
          </a:p>
        </p:txBody>
      </p:sp>
    </p:spTree>
    <p:extLst>
      <p:ext uri="{BB962C8B-B14F-4D97-AF65-F5344CB8AC3E}">
        <p14:creationId xmlns:p14="http://schemas.microsoft.com/office/powerpoint/2010/main" val="699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</a:t>
            </a:r>
            <a:r>
              <a:rPr lang="zh-CN" altLang="en-US" sz="2800" b="1" dirty="0">
                <a:solidFill>
                  <a:srgbClr val="0000FF"/>
                </a:solidFill>
              </a:rPr>
              <a:t>源代码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3034695"/>
            <a:ext cx="43208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cf52(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 0 )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5093171" cy="844932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cf52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的功能：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计算两个整数之差的绝对值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716016" y="2708920"/>
            <a:ext cx="1512168" cy="468052"/>
          </a:xfrm>
          <a:prstGeom prst="wedgeRectCallout">
            <a:avLst>
              <a:gd name="adj1" fmla="val -36701"/>
              <a:gd name="adj2" fmla="val 971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</a:rPr>
              <a:t>个参数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2807804" y="3573016"/>
            <a:ext cx="1908212" cy="468052"/>
          </a:xfrm>
          <a:prstGeom prst="wedgeRectCallout">
            <a:avLst>
              <a:gd name="adj1" fmla="val -44111"/>
              <a:gd name="adj2" fmla="val 8497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个局部变量</a:t>
            </a: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</a:t>
            </a:r>
            <a:r>
              <a:rPr lang="zh-CN" altLang="en-US" sz="2800" b="1" dirty="0">
                <a:solidFill>
                  <a:srgbClr val="0000FF"/>
                </a:solidFill>
              </a:rPr>
              <a:t>目标代码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644466"/>
            <a:ext cx="8353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_TEXT  SEGMENT</a:t>
            </a:r>
          </a:p>
          <a:p>
            <a:pPr>
              <a:lnSpc>
                <a:spcPts val="2400"/>
              </a:lnSpc>
              <a:defRPr/>
            </a:pP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-4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;size =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;size =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12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;size =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?cf52@@YAHHH@Z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;cf52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;2 :     {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;3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;4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60032" y="1196752"/>
            <a:ext cx="2520279" cy="648072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2619530" y="1916832"/>
            <a:ext cx="1512168" cy="468052"/>
          </a:xfrm>
          <a:prstGeom prst="wedgeRectCallout">
            <a:avLst>
              <a:gd name="adj1" fmla="val -57641"/>
              <a:gd name="adj2" fmla="val -322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段 </a:t>
            </a:r>
            <a:r>
              <a:rPr lang="en-US" altLang="zh-CN" sz="2000" b="1" dirty="0">
                <a:solidFill>
                  <a:srgbClr val="0000FF"/>
                </a:solidFill>
              </a:rPr>
              <a:t>_TEXT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26397" y="2780928"/>
            <a:ext cx="1512168" cy="468052"/>
          </a:xfrm>
          <a:prstGeom prst="wedgeRectCallout">
            <a:avLst>
              <a:gd name="adj1" fmla="val -63290"/>
              <a:gd name="adj2" fmla="val 29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常量符号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375614" y="4113076"/>
            <a:ext cx="3068594" cy="468052"/>
          </a:xfrm>
          <a:prstGeom prst="wedgeRectCallout">
            <a:avLst>
              <a:gd name="adj1" fmla="val -38845"/>
              <a:gd name="adj2" fmla="val -87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对应函数</a:t>
            </a:r>
            <a:r>
              <a:rPr lang="en-US" altLang="zh-CN" sz="2000" b="1" dirty="0">
                <a:solidFill>
                  <a:srgbClr val="0000FF"/>
                </a:solidFill>
              </a:rPr>
              <a:t>cf52</a:t>
            </a:r>
            <a:r>
              <a:rPr lang="zh-CN" altLang="en-US" sz="2000" b="1" dirty="0">
                <a:solidFill>
                  <a:srgbClr val="0000FF"/>
                </a:solidFill>
              </a:rPr>
              <a:t>的过程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5796136" y="5949280"/>
            <a:ext cx="1512168" cy="468052"/>
          </a:xfrm>
          <a:prstGeom prst="wedgeRectCallout">
            <a:avLst>
              <a:gd name="adj1" fmla="val -63290"/>
              <a:gd name="adj2" fmla="val 29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对应源代码</a:t>
            </a:r>
          </a:p>
        </p:txBody>
      </p:sp>
    </p:spTree>
    <p:extLst>
      <p:ext uri="{BB962C8B-B14F-4D97-AF65-F5344CB8AC3E}">
        <p14:creationId xmlns:p14="http://schemas.microsoft.com/office/powerpoint/2010/main" val="2642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2" grpId="0" animBg="1"/>
      <p:bldP spid="8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</a:t>
            </a:r>
            <a:r>
              <a:rPr lang="zh-CN" altLang="en-US" sz="2800" b="1" dirty="0">
                <a:solidFill>
                  <a:srgbClr val="0000FF"/>
                </a:solidFill>
              </a:rPr>
              <a:t>目标代码（续）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844824"/>
            <a:ext cx="83533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;5 :         if (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 0 )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 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$LN1@cf52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 6 :    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-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$LN1@cf52: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 7 :         return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 8 :     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   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?cf52@@YAHHH@Z   ENDP       ; cf52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_TEXT  ENDS 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2555776" y="6319779"/>
            <a:ext cx="3168352" cy="468052"/>
          </a:xfrm>
          <a:prstGeom prst="wedgeRectCallout">
            <a:avLst>
              <a:gd name="adj1" fmla="val -62004"/>
              <a:gd name="adj2" fmla="val -4418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段 </a:t>
            </a:r>
            <a:r>
              <a:rPr lang="en-US" altLang="zh-CN" sz="2000" b="1" dirty="0">
                <a:solidFill>
                  <a:srgbClr val="0000FF"/>
                </a:solidFill>
              </a:rPr>
              <a:t>_TEXT  </a:t>
            </a:r>
            <a:r>
              <a:rPr lang="zh-CN" altLang="en-US" sz="2000" b="1" dirty="0">
                <a:solidFill>
                  <a:srgbClr val="0000FF"/>
                </a:solidFill>
              </a:rPr>
              <a:t>之结束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113886" y="5319210"/>
            <a:ext cx="3906386" cy="468052"/>
          </a:xfrm>
          <a:prstGeom prst="wedgeRectCallout">
            <a:avLst>
              <a:gd name="adj1" fmla="val -34407"/>
              <a:gd name="adj2" fmla="val 832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对应函数</a:t>
            </a:r>
            <a:r>
              <a:rPr lang="en-US" altLang="zh-CN" sz="2000" b="1" dirty="0">
                <a:solidFill>
                  <a:srgbClr val="0000FF"/>
                </a:solidFill>
              </a:rPr>
              <a:t>cf52</a:t>
            </a:r>
            <a:r>
              <a:rPr lang="zh-CN" altLang="en-US" sz="2000" b="1" dirty="0">
                <a:solidFill>
                  <a:srgbClr val="0000FF"/>
                </a:solidFill>
              </a:rPr>
              <a:t>的过程 之结束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868144" y="1124744"/>
            <a:ext cx="2520279" cy="648072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4427984" y="3717032"/>
            <a:ext cx="1584176" cy="16561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符号常量与堆栈的位置关系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549042"/>
            <a:ext cx="4968924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-4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;size =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;size =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12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;size = 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?cf52@@YAHHH@Z   PROC   ; cf52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;2 :   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;3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;4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08959"/>
              </p:ext>
            </p:extLst>
          </p:nvPr>
        </p:nvGraphicFramePr>
        <p:xfrm>
          <a:off x="5796136" y="1772816"/>
          <a:ext cx="3240360" cy="420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581912" imgH="2053209" progId="Visio.Drawing.11">
                  <p:embed/>
                </p:oleObj>
              </mc:Choice>
              <mc:Fallback>
                <p:oleObj name="Visio" r:id="rId3" imgW="1581912" imgH="2053209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772816"/>
                        <a:ext cx="3240360" cy="4203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 flipV="1">
            <a:off x="4427984" y="3429000"/>
            <a:ext cx="1584176" cy="23042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067944" y="4797152"/>
            <a:ext cx="2057401" cy="12961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7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类型的转换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</a:rPr>
              <a:t>语言的类型转换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语言中，有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自动类型转换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强制类型转换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两种情形。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在计算算术表达式时，要求操作数的数据类型一致，如果不一致，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低精度操作数被自动转换为高精度操作数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计算整型算术表达式时，至少采用整型类型的精度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，如果表达式中有字符型操作数，那么在使用之前被自动转换为整型类型。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可以根据需要，采用强制类型转换的方式，明确要求实施类型转换。</a:t>
            </a: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标注 11"/>
          <p:cNvSpPr/>
          <p:nvPr/>
        </p:nvSpPr>
        <p:spPr>
          <a:xfrm>
            <a:off x="2555776" y="5560399"/>
            <a:ext cx="1872208" cy="468052"/>
          </a:xfrm>
          <a:prstGeom prst="wedgeRectCallout">
            <a:avLst>
              <a:gd name="adj1" fmla="val -29031"/>
              <a:gd name="adj2" fmla="val -23307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强制类型转换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类型的转换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34695"/>
            <a:ext cx="7129164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cf54(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char 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( 13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 + 19 *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char )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5093171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演示自动类型转换和强制类型转换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914038" y="2650643"/>
            <a:ext cx="2034226" cy="468052"/>
          </a:xfrm>
          <a:prstGeom prst="wedgeRectCallout">
            <a:avLst>
              <a:gd name="adj1" fmla="val -36701"/>
              <a:gd name="adj2" fmla="val 971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</a:rPr>
              <a:t>个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整型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3029874" y="3645024"/>
            <a:ext cx="2622246" cy="468052"/>
          </a:xfrm>
          <a:prstGeom prst="wedgeRectCallout">
            <a:avLst>
              <a:gd name="adj1" fmla="val -62862"/>
              <a:gd name="adj2" fmla="val 569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整型</a:t>
            </a:r>
            <a:r>
              <a:rPr lang="zh-CN" altLang="en-US" sz="2000" b="1" dirty="0">
                <a:solidFill>
                  <a:srgbClr val="0000FF"/>
                </a:solidFill>
              </a:rPr>
              <a:t>局部变量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372200" y="4977172"/>
            <a:ext cx="1872208" cy="468052"/>
          </a:xfrm>
          <a:prstGeom prst="wedgeRectCallout">
            <a:avLst>
              <a:gd name="adj1" fmla="val -38233"/>
              <a:gd name="adj2" fmla="val -8159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强制类型转换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911972" y="4977172"/>
            <a:ext cx="1884164" cy="468052"/>
          </a:xfrm>
          <a:prstGeom prst="wedgeRectCallout">
            <a:avLst>
              <a:gd name="adj1" fmla="val 36404"/>
              <a:gd name="adj2" fmla="val -10515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自动类型转换</a:t>
            </a:r>
          </a:p>
        </p:txBody>
      </p:sp>
    </p:spTree>
    <p:extLst>
      <p:ext uri="{BB962C8B-B14F-4D97-AF65-F5344CB8AC3E}">
        <p14:creationId xmlns:p14="http://schemas.microsoft.com/office/powerpoint/2010/main" val="19017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0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类型的转换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cf54</a:t>
            </a:r>
            <a:r>
              <a:rPr lang="zh-CN" altLang="en-US" sz="2800" b="1" dirty="0">
                <a:solidFill>
                  <a:srgbClr val="0000FF"/>
                </a:solidFill>
              </a:rPr>
              <a:t>目标代码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556792"/>
            <a:ext cx="792162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( char )( 13*para ) + 19*( char )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19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al,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3203848" y="3320988"/>
            <a:ext cx="4536504" cy="468052"/>
          </a:xfrm>
          <a:prstGeom prst="wedgeRectCallout">
            <a:avLst>
              <a:gd name="adj1" fmla="val -54115"/>
              <a:gd name="adj2" fmla="val 4674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强制类型转换</a:t>
            </a:r>
            <a:r>
              <a:rPr lang="en-US" altLang="zh-CN" sz="2000" b="1" dirty="0">
                <a:solidFill>
                  <a:srgbClr val="FF0000"/>
                </a:solidFill>
              </a:rPr>
              <a:t>(char)</a:t>
            </a:r>
            <a:r>
              <a:rPr lang="en-US" altLang="zh-CN" sz="2000" b="1" dirty="0">
                <a:solidFill>
                  <a:srgbClr val="0000FF"/>
                </a:solidFill>
              </a:rPr>
              <a:t>(13*para) 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936212" y="1268760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19606" y="3429000"/>
            <a:ext cx="792088" cy="1194522"/>
          </a:xfrm>
          <a:prstGeom prst="wedgeRectCallout">
            <a:avLst>
              <a:gd name="adj1" fmla="val 72440"/>
              <a:gd name="adj2" fmla="val -1007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自动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类型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转换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419872" y="5949280"/>
            <a:ext cx="4032448" cy="468052"/>
          </a:xfrm>
          <a:prstGeom prst="wedgeRectCallout">
            <a:avLst>
              <a:gd name="adj1" fmla="val -49409"/>
              <a:gd name="adj2" fmla="val -12454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强制类型转换，返回类型</a:t>
            </a:r>
            <a:r>
              <a:rPr lang="en-US" altLang="zh-CN" sz="2000" b="1" dirty="0">
                <a:solidFill>
                  <a:srgbClr val="0000FF"/>
                </a:solidFill>
              </a:rPr>
              <a:t>char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203848" y="4473116"/>
            <a:ext cx="4536504" cy="468052"/>
          </a:xfrm>
          <a:prstGeom prst="wedgeRectCallout">
            <a:avLst>
              <a:gd name="adj1" fmla="val -40532"/>
              <a:gd name="adj2" fmla="val -10189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强制类型转换</a:t>
            </a:r>
            <a:r>
              <a:rPr lang="en-US" altLang="zh-CN" sz="2000" b="1" dirty="0">
                <a:solidFill>
                  <a:srgbClr val="FF0000"/>
                </a:solidFill>
              </a:rPr>
              <a:t>(char)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parb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5388</TotalTime>
  <Words>2992</Words>
  <Application>Microsoft Office PowerPoint</Application>
  <PresentationFormat>全屏显示(4:3)</PresentationFormat>
  <Paragraphs>408</Paragraphs>
  <Slides>27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Arial</vt:lpstr>
      <vt:lpstr>Verdana</vt:lpstr>
      <vt:lpstr>Wingdings</vt:lpstr>
      <vt:lpstr>Profile</vt:lpstr>
      <vt:lpstr>Visio</vt:lpstr>
      <vt:lpstr>第5章  VC目标代码的阅读理解</vt:lpstr>
      <vt:lpstr>汇编语言形式的目标代码</vt:lpstr>
      <vt:lpstr>*符号化表示</vt:lpstr>
      <vt:lpstr>符号化表示</vt:lpstr>
      <vt:lpstr>符号化表示</vt:lpstr>
      <vt:lpstr>符号化表示</vt:lpstr>
      <vt:lpstr>*类型的转换</vt:lpstr>
      <vt:lpstr>类型的转换</vt:lpstr>
      <vt:lpstr>类型的转换</vt:lpstr>
      <vt:lpstr>*表达式求值</vt:lpstr>
      <vt:lpstr>表达式求值</vt:lpstr>
      <vt:lpstr>表达式求值</vt:lpstr>
      <vt:lpstr>表达式求值</vt:lpstr>
      <vt:lpstr>表达式求值</vt:lpstr>
      <vt:lpstr>*指针的本质</vt:lpstr>
      <vt:lpstr>指针的本质</vt:lpstr>
      <vt:lpstr>指针的本质</vt:lpstr>
      <vt:lpstr>指针的本质</vt:lpstr>
      <vt:lpstr>指针的本质</vt:lpstr>
      <vt:lpstr>指针的本质</vt:lpstr>
      <vt:lpstr>指针的本质</vt:lpstr>
      <vt:lpstr>指针的本质</vt:lpstr>
      <vt:lpstr>指针的本质</vt:lpstr>
      <vt:lpstr>*引用的实质</vt:lpstr>
      <vt:lpstr>*引用的实质</vt:lpstr>
      <vt:lpstr>*引用的实质</vt:lpstr>
      <vt:lpstr>*引用的实质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John Hu</cp:lastModifiedBy>
  <cp:revision>1017</cp:revision>
  <dcterms:created xsi:type="dcterms:W3CDTF">2008-02-14T05:21:14Z</dcterms:created>
  <dcterms:modified xsi:type="dcterms:W3CDTF">2023-05-02T04:38:28Z</dcterms:modified>
</cp:coreProperties>
</file>