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30"/>
  </p:notesMasterIdLst>
  <p:sldIdLst>
    <p:sldId id="256" r:id="rId2"/>
    <p:sldId id="608" r:id="rId3"/>
    <p:sldId id="583" r:id="rId4"/>
    <p:sldId id="585" r:id="rId5"/>
    <p:sldId id="587" r:id="rId6"/>
    <p:sldId id="588" r:id="rId7"/>
    <p:sldId id="589" r:id="rId8"/>
    <p:sldId id="591" r:id="rId9"/>
    <p:sldId id="590" r:id="rId10"/>
    <p:sldId id="598" r:id="rId11"/>
    <p:sldId id="609" r:id="rId12"/>
    <p:sldId id="611" r:id="rId13"/>
    <p:sldId id="610" r:id="rId14"/>
    <p:sldId id="592" r:id="rId15"/>
    <p:sldId id="593" r:id="rId16"/>
    <p:sldId id="594" r:id="rId17"/>
    <p:sldId id="597" r:id="rId18"/>
    <p:sldId id="612" r:id="rId19"/>
    <p:sldId id="599" r:id="rId20"/>
    <p:sldId id="595" r:id="rId21"/>
    <p:sldId id="596" r:id="rId22"/>
    <p:sldId id="600" r:id="rId23"/>
    <p:sldId id="601" r:id="rId24"/>
    <p:sldId id="602" r:id="rId25"/>
    <p:sldId id="603" r:id="rId26"/>
    <p:sldId id="604" r:id="rId27"/>
    <p:sldId id="606" r:id="rId28"/>
    <p:sldId id="607" r:id="rId2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66FFFF"/>
    <a:srgbClr val="D5D38F"/>
    <a:srgbClr val="339966"/>
    <a:srgbClr val="FFFFCC"/>
    <a:srgbClr val="99FF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93" d="100"/>
          <a:sy n="93" d="100"/>
        </p:scale>
        <p:origin x="121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VC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目标代码的阅读理解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207780"/>
            <a:ext cx="792162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 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汇编语言形式的目标代码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 C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语言部分编译的解析</a:t>
            </a: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5.3  C++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部分功能实现细节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目标程序的优化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5.5  C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库函数分析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5.6  C</a:t>
            </a:r>
            <a:r>
              <a:rPr lang="zh-CN" altLang="en-US" sz="32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程序的目标代码分析</a:t>
            </a:r>
            <a:endParaRPr lang="en-US" altLang="zh-CN" sz="32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关于大小最小化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92157"/>
            <a:ext cx="7921625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“使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大小最小化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”，就是使得目标程序长度最短，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也即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把组成目标程序的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所有指令长度相加最小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系列处理器属于复杂指令系统的处理器，其指令长度少则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字节，多则超过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大小最小化的方法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采用寄存器作为变量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采用长度较短的指令或者指令片段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84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439286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cf37(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n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i, sum;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sum = 0;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for ( i=1; i &lt;= n; i++ 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sum += i;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sum;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4608512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之间的整数之和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  <p:sp>
        <p:nvSpPr>
          <p:cNvPr id="8" name="爆炸形 1 7"/>
          <p:cNvSpPr/>
          <p:nvPr/>
        </p:nvSpPr>
        <p:spPr>
          <a:xfrm>
            <a:off x="4644008" y="2996270"/>
            <a:ext cx="2214986" cy="1296144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演示！</a:t>
            </a:r>
          </a:p>
        </p:txBody>
      </p:sp>
    </p:spTree>
    <p:extLst>
      <p:ext uri="{BB962C8B-B14F-4D97-AF65-F5344CB8AC3E}">
        <p14:creationId xmlns:p14="http://schemas.microsoft.com/office/powerpoint/2010/main" val="308449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3357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cf37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的目标代码（大小最小化）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2104395"/>
            <a:ext cx="7273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ebp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ebp, esp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ecx, ecx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;33 C9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ecx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;41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eax, eax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;33 C0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DWORD PTR _n$[ebp], ecx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jl    SHORT LN1@cf37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LL3@cf37: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eax, ecx              ;03 C1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ecx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;41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ecx, DWORD PTR _n$[ebp]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jle   SHORT  LL3@cf37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LN1@cf37: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ebp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556792"/>
            <a:ext cx="4608512" cy="485174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之间的整数之和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5940152" y="1628800"/>
            <a:ext cx="2592661" cy="1296144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寄存器作为变量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sum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EAX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变量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</a:t>
            </a:r>
          </a:p>
        </p:txBody>
      </p:sp>
      <p:sp>
        <p:nvSpPr>
          <p:cNvPr id="15" name="矩形标注 14"/>
          <p:cNvSpPr/>
          <p:nvPr/>
        </p:nvSpPr>
        <p:spPr>
          <a:xfrm>
            <a:off x="4067944" y="5733256"/>
            <a:ext cx="2030237" cy="504056"/>
          </a:xfrm>
          <a:prstGeom prst="wedgeRectCallout">
            <a:avLst>
              <a:gd name="adj1" fmla="val -39278"/>
              <a:gd name="adj2" fmla="val -7547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_n$ = 8 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22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3357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cf37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的目标代码（大小最小化）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2104395"/>
            <a:ext cx="7273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ebp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ebp, esp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ecx, ecx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;33 C9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ecx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;41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eax, eax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;33 C0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DWORD PTR _n$[ebp], ecx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jl    SHORT LN1@cf37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LL3@cf37: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eax, ecx              ;03 C1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ecx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;41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ecx, DWORD PTR _n$[ebp]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jle   SHORT  LL3@cf37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LN1@cf37: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ebp</a:t>
            </a:r>
          </a:p>
          <a:p>
            <a:pPr>
              <a:lnSpc>
                <a:spcPts val="24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556792"/>
            <a:ext cx="4608512" cy="485174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之间的整数之和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5868144" y="3140968"/>
            <a:ext cx="1872208" cy="576064"/>
          </a:xfrm>
          <a:prstGeom prst="wedgeRectCallout">
            <a:avLst>
              <a:gd name="adj1" fmla="val -60131"/>
              <a:gd name="adj2" fmla="val -3331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ecx,1</a:t>
            </a:r>
          </a:p>
        </p:txBody>
      </p:sp>
      <p:sp>
        <p:nvSpPr>
          <p:cNvPr id="12" name="矩形标注 11"/>
          <p:cNvSpPr/>
          <p:nvPr/>
        </p:nvSpPr>
        <p:spPr>
          <a:xfrm>
            <a:off x="5243263" y="3933056"/>
            <a:ext cx="1921025" cy="576064"/>
          </a:xfrm>
          <a:prstGeom prst="wedgeRectCallout">
            <a:avLst>
              <a:gd name="adj1" fmla="val -37587"/>
              <a:gd name="adj2" fmla="val -67824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mov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eax,0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269632" y="5373216"/>
            <a:ext cx="1966849" cy="576064"/>
          </a:xfrm>
          <a:prstGeom prst="wedgeRectCallout">
            <a:avLst>
              <a:gd name="adj1" fmla="val -50462"/>
              <a:gd name="adj2" fmla="val -8277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 ecx,1</a:t>
            </a:r>
          </a:p>
        </p:txBody>
      </p:sp>
      <p:sp>
        <p:nvSpPr>
          <p:cNvPr id="14" name="矩形标注 13"/>
          <p:cNvSpPr/>
          <p:nvPr/>
        </p:nvSpPr>
        <p:spPr>
          <a:xfrm>
            <a:off x="5940152" y="1628800"/>
            <a:ext cx="2592661" cy="864096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利用长度较短指令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或者代码片段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6982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849731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cf521(unsigned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year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leap =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if (((year % 4 == 0) &amp;&amp; (year % 100!=0)) || (year % 400==0))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leap = 1;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leap;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4752528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根据年份判断某年是否为闰年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</p:spTree>
    <p:extLst>
      <p:ext uri="{BB962C8B-B14F-4D97-AF65-F5344CB8AC3E}">
        <p14:creationId xmlns:p14="http://schemas.microsoft.com/office/powerpoint/2010/main" val="3372766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cf521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的目标代码（大小最小化）</a:t>
            </a:r>
          </a:p>
        </p:txBody>
      </p:sp>
      <p:sp>
        <p:nvSpPr>
          <p:cNvPr id="6" name="矩形 5"/>
          <p:cNvSpPr/>
          <p:nvPr/>
        </p:nvSpPr>
        <p:spPr>
          <a:xfrm>
            <a:off x="637045" y="1556792"/>
            <a:ext cx="8497316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_year$ = 8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    PROC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BYTE PTR _year$[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3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 LN1@cf521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_year$[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;EAX = year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100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div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test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LN2@cf521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4344585" y="3717032"/>
            <a:ext cx="2952328" cy="540060"/>
          </a:xfrm>
          <a:prstGeom prst="wedgeRectCallout">
            <a:avLst>
              <a:gd name="adj1" fmla="val -37002"/>
              <a:gd name="adj2" fmla="val -6951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year</a:t>
            </a:r>
            <a:r>
              <a:rPr lang="zh-CN" altLang="en-US" sz="2000" b="1" dirty="0">
                <a:solidFill>
                  <a:srgbClr val="0000FF"/>
                </a:solidFill>
              </a:rPr>
              <a:t>被</a:t>
            </a:r>
            <a:r>
              <a:rPr lang="en-US" altLang="zh-CN" sz="2000" b="1" dirty="0">
                <a:solidFill>
                  <a:srgbClr val="0000FF"/>
                </a:solidFill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</a:rPr>
              <a:t>整除吗？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203848" y="5373216"/>
            <a:ext cx="3168352" cy="540060"/>
          </a:xfrm>
          <a:prstGeom prst="wedgeRectCallout">
            <a:avLst>
              <a:gd name="adj1" fmla="val -41940"/>
              <a:gd name="adj2" fmla="val 8753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year</a:t>
            </a:r>
            <a:r>
              <a:rPr lang="zh-CN" altLang="en-US" sz="2000" b="1" dirty="0">
                <a:solidFill>
                  <a:srgbClr val="0000FF"/>
                </a:solidFill>
              </a:rPr>
              <a:t>被</a:t>
            </a:r>
            <a:r>
              <a:rPr lang="en-US" altLang="zh-CN" sz="2000" b="1" dirty="0">
                <a:solidFill>
                  <a:srgbClr val="0000FF"/>
                </a:solidFill>
              </a:rPr>
              <a:t>100</a:t>
            </a:r>
            <a:r>
              <a:rPr lang="zh-CN" altLang="en-US" sz="2000" b="1" dirty="0">
                <a:solidFill>
                  <a:srgbClr val="0000FF"/>
                </a:solidFill>
              </a:rPr>
              <a:t>整除吗？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176533" y="2060848"/>
            <a:ext cx="2592661" cy="864096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寄存器作为变量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leap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由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ECX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表示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5963344" y="2060848"/>
            <a:ext cx="2592661" cy="864096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利用长度较短指令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或者代码片段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491880" y="4725144"/>
            <a:ext cx="2952328" cy="540060"/>
          </a:xfrm>
          <a:prstGeom prst="wedgeRectCallout">
            <a:avLst>
              <a:gd name="adj1" fmla="val -54508"/>
              <a:gd name="adj2" fmla="val -2043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 err="1">
                <a:solidFill>
                  <a:srgbClr val="0000FF"/>
                </a:solidFill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</a:rPr>
              <a:t>, 100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22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cf521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的目标代码（续）</a:t>
            </a:r>
          </a:p>
        </p:txBody>
      </p:sp>
      <p:sp>
        <p:nvSpPr>
          <p:cNvPr id="6" name="矩形 5"/>
          <p:cNvSpPr/>
          <p:nvPr/>
        </p:nvSpPr>
        <p:spPr>
          <a:xfrm>
            <a:off x="637045" y="1556792"/>
            <a:ext cx="6743267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LN1@cf521: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_year$[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;EAX = year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400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div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LN3@cf521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LN2@cf521: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LN3@cf521: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44581" y="1254013"/>
            <a:ext cx="1799827" cy="455898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203848" y="4725144"/>
            <a:ext cx="2160240" cy="540060"/>
          </a:xfrm>
          <a:prstGeom prst="wedgeRectCallout">
            <a:avLst>
              <a:gd name="adj1" fmla="val -43782"/>
              <a:gd name="adj2" fmla="val -76981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leap=1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409539" y="2669011"/>
            <a:ext cx="2952328" cy="540060"/>
          </a:xfrm>
          <a:prstGeom prst="wedgeRectCallout">
            <a:avLst>
              <a:gd name="adj1" fmla="val -41940"/>
              <a:gd name="adj2" fmla="val 8753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year</a:t>
            </a:r>
            <a:r>
              <a:rPr lang="zh-CN" altLang="en-US" sz="2000" b="1" dirty="0">
                <a:solidFill>
                  <a:srgbClr val="0000FF"/>
                </a:solidFill>
              </a:rPr>
              <a:t>被</a:t>
            </a:r>
            <a:r>
              <a:rPr lang="en-US" altLang="zh-CN" sz="2000" b="1" dirty="0">
                <a:solidFill>
                  <a:srgbClr val="0000FF"/>
                </a:solidFill>
              </a:rPr>
              <a:t>400</a:t>
            </a:r>
            <a:r>
              <a:rPr lang="zh-CN" altLang="en-US" sz="2000" b="1" dirty="0">
                <a:solidFill>
                  <a:srgbClr val="0000FF"/>
                </a:solidFill>
              </a:rPr>
              <a:t>整除吗？</a:t>
            </a:r>
          </a:p>
        </p:txBody>
      </p:sp>
      <p:sp>
        <p:nvSpPr>
          <p:cNvPr id="11" name="爆炸形 1 10"/>
          <p:cNvSpPr/>
          <p:nvPr/>
        </p:nvSpPr>
        <p:spPr>
          <a:xfrm>
            <a:off x="5436096" y="3284984"/>
            <a:ext cx="2214986" cy="1710190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优化依赖处理器！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</a:p>
        </p:txBody>
      </p:sp>
    </p:spTree>
    <p:extLst>
      <p:ext uri="{BB962C8B-B14F-4D97-AF65-F5344CB8AC3E}">
        <p14:creationId xmlns:p14="http://schemas.microsoft.com/office/powerpoint/2010/main" val="300010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关于速度最大化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32923"/>
            <a:ext cx="792162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“使速度最大化”就是使得执行目标程序的速度最快。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影响目标程序执行速度的因素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指令执行的时钟数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高速缓存（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cache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）的命中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指令执行流水线及其配对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等等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276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关于速度最大化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636926"/>
            <a:ext cx="7921625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速度最大化方法：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避免时钟数多的指令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减少转移指令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减少循环执行次数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存储器地址对齐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等等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4211960" y="1650736"/>
            <a:ext cx="2592288" cy="576064"/>
          </a:xfrm>
          <a:prstGeom prst="wedgeRectCallout">
            <a:avLst>
              <a:gd name="adj1" fmla="val -40355"/>
              <a:gd name="adj2" fmla="val 7710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除法指令时钟数多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4067944" y="2780928"/>
            <a:ext cx="2592288" cy="576064"/>
          </a:xfrm>
          <a:prstGeom prst="wedgeRectCallout">
            <a:avLst>
              <a:gd name="adj1" fmla="val -57225"/>
              <a:gd name="adj2" fmla="val 13843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影响执行流水线</a:t>
            </a:r>
          </a:p>
        </p:txBody>
      </p:sp>
    </p:spTree>
    <p:extLst>
      <p:ext uri="{BB962C8B-B14F-4D97-AF65-F5344CB8AC3E}">
        <p14:creationId xmlns:p14="http://schemas.microsoft.com/office/powerpoint/2010/main" val="13011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cf521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8497316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cf521(unsigned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year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leap =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if (((year % 4 == 0) &amp;&amp; (year % 100!=0)) || (year % 400==0))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leap = 1;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leap;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4536504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根据年份判断某年是否为闰年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5436096" y="2204864"/>
            <a:ext cx="2520280" cy="957914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分析速度最大化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的目标代码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7565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 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目标程序的优化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34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使大小最小化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5.4.4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内存地址对齐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816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cf521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的目标代码（速度最大化）</a:t>
            </a:r>
          </a:p>
        </p:txBody>
      </p:sp>
      <p:sp>
        <p:nvSpPr>
          <p:cNvPr id="6" name="矩形 5"/>
          <p:cNvSpPr/>
          <p:nvPr/>
        </p:nvSpPr>
        <p:spPr>
          <a:xfrm>
            <a:off x="637045" y="1628800"/>
            <a:ext cx="78957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_year$ = 8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cf521    PROC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_year$[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作为参数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year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;ESI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作为变量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leap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test  cl, 3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LN1@cf521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1374389535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5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LN2@cf521              ;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75856" y="4797152"/>
            <a:ext cx="2952328" cy="540060"/>
          </a:xfrm>
          <a:prstGeom prst="wedgeRectCallout">
            <a:avLst>
              <a:gd name="adj1" fmla="val -60831"/>
              <a:gd name="adj2" fmla="val 214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EDX = year / 100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491880" y="5449444"/>
            <a:ext cx="4824536" cy="720080"/>
          </a:xfrm>
          <a:prstGeom prst="wedgeRectCallout">
            <a:avLst>
              <a:gd name="adj1" fmla="val -53500"/>
              <a:gd name="adj2" fmla="val -703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% 100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EAX = year-(year/100)*100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315275" y="1844824"/>
            <a:ext cx="2120821" cy="720080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避免除法指令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4767098" y="3867149"/>
            <a:ext cx="2952328" cy="540060"/>
          </a:xfrm>
          <a:prstGeom prst="wedgeRectCallout">
            <a:avLst>
              <a:gd name="adj1" fmla="val -56118"/>
              <a:gd name="adj2" fmla="val -2022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(year % 4)==0 ?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42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98072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cf521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的目标代码（速度最大化）</a:t>
            </a:r>
          </a:p>
        </p:txBody>
      </p:sp>
      <p:sp>
        <p:nvSpPr>
          <p:cNvPr id="6" name="矩形 5"/>
          <p:cNvSpPr/>
          <p:nvPr/>
        </p:nvSpPr>
        <p:spPr>
          <a:xfrm>
            <a:off x="637045" y="1488841"/>
            <a:ext cx="849731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LN1@cf521: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1374389535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mul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7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imul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400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SHORT LN6@cf521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LN2@cf521: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1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      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LN6@cf521:</a:t>
            </a: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4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13440" y="4005064"/>
            <a:ext cx="2083982" cy="540060"/>
          </a:xfrm>
          <a:prstGeom prst="wedgeRectCallout">
            <a:avLst>
              <a:gd name="adj1" fmla="val -60831"/>
              <a:gd name="adj2" fmla="val 214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leap = 1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452733" y="2636912"/>
            <a:ext cx="4824536" cy="720080"/>
          </a:xfrm>
          <a:prstGeom prst="wedgeRectCallout">
            <a:avLst>
              <a:gd name="adj1" fmla="val -53500"/>
              <a:gd name="adj2" fmla="val -7035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year % 400</a:t>
            </a:r>
          </a:p>
          <a:p>
            <a:pPr>
              <a:lnSpc>
                <a:spcPts val="24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ECX = year-(year/400)*400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419872" y="5229200"/>
            <a:ext cx="2083982" cy="540060"/>
          </a:xfrm>
          <a:prstGeom prst="wedgeRectCallout">
            <a:avLst>
              <a:gd name="adj1" fmla="val -60831"/>
              <a:gd name="adj2" fmla="val 21486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</a:rPr>
              <a:t> leap = 0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4139952" y="1519972"/>
            <a:ext cx="2592661" cy="720080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避免除法指令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5594970" y="3645024"/>
            <a:ext cx="2592661" cy="720080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减少转移指令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557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  <p:bldP spid="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cf37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4536876" cy="311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cf37(int  n)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i, sum;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sum = 0;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for ( i=1; i &lt;= n; i++ )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sum += i;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sum;</a:t>
            </a:r>
          </a:p>
          <a:p>
            <a:pPr>
              <a:lnSpc>
                <a:spcPts val="30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611188" y="1772816"/>
            <a:ext cx="4608512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之间的整数之和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3635896" y="5104665"/>
            <a:ext cx="5184949" cy="1442909"/>
          </a:xfrm>
          <a:prstGeom prst="wedgeRoundRectCallout">
            <a:avLst>
              <a:gd name="adj1" fmla="val 9160"/>
              <a:gd name="adj2" fmla="val -75093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作为演示，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3.1.3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介绍过禁止优化的目标代码，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5.4.2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介绍过大小最小化的目标代码，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现在观察速度最大化的目标代码</a:t>
            </a:r>
          </a:p>
        </p:txBody>
      </p:sp>
    </p:spTree>
    <p:extLst>
      <p:ext uri="{BB962C8B-B14F-4D97-AF65-F5344CB8AC3E}">
        <p14:creationId xmlns:p14="http://schemas.microsoft.com/office/powerpoint/2010/main" val="369674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cf37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的目标代码（速度最大化）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7129164" cy="4760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_n$ = 8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PROC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ebp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ebp, esp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ebx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edi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edi, DWORD PTR _n$[ebp]  ;EDI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edx, edx                 ;EDX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sum1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ecx, ecx                 ;ECX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sum2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清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ebx, ebx                 ;EBX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作为“零头”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eax, DWORD PTR [edx+1]   ;EAX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i=1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edi, 2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循环次数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太小？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    SHORT LC9@cf37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确实太小，则转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635896" y="2223825"/>
            <a:ext cx="2592661" cy="720080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寄存器作为变量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419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cf37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的目标代码（续）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556792"/>
            <a:ext cx="770522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esi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esi, DWORD PTR [edi-1]       ;ESI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相当于（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n-1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2600"/>
              </a:lnSpc>
              <a:defRPr/>
            </a:pP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npad  6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LL10@cf37: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edx, eax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;sum1 += i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ecx, DWORD PTR [ecx+eax+1]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;sum2 += (i+1)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eax, 2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 ;i = i+2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eax, esi            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;i &lt;= n-1 ?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jle   SHORT LL10@cf37          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是，继续循环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esi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LC9@cf37: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eax, edi                     ;i &gt; n </a:t>
            </a: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</a:p>
          <a:p>
            <a:pPr>
              <a:lnSpc>
                <a:spcPts val="2600"/>
              </a:lnSpc>
              <a:defRPr/>
            </a:pPr>
            <a:r>
              <a:rPr lang="zh-CN" altLang="nn-NO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jg    SHORT LN8@cf37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是，跳转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ebx, eax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准备“零头”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LN8@cf37: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2627784" y="2276872"/>
            <a:ext cx="3060340" cy="540060"/>
          </a:xfrm>
          <a:prstGeom prst="wedgeRectCallout">
            <a:avLst>
              <a:gd name="adj1" fmla="val -61142"/>
              <a:gd name="adj2" fmla="val -1934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伪指令！</a:t>
            </a:r>
            <a:r>
              <a:rPr lang="zh-CN" altLang="en-US" sz="2000" b="1" dirty="0">
                <a:solidFill>
                  <a:srgbClr val="0000FF"/>
                </a:solidFill>
              </a:rPr>
              <a:t>为了地址对齐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923928" y="4653136"/>
            <a:ext cx="3240360" cy="583704"/>
          </a:xfrm>
          <a:prstGeom prst="wedgeRectCallout">
            <a:avLst>
              <a:gd name="adj1" fmla="val -41541"/>
              <a:gd name="adj2" fmla="val -8778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</a:rPr>
              <a:t>循环体内：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重复累加操作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6156177" y="980728"/>
            <a:ext cx="1872208" cy="576064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减少循环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940152" y="2285864"/>
            <a:ext cx="1765077" cy="531068"/>
          </a:xfrm>
          <a:prstGeom prst="wedgeRectCallout">
            <a:avLst>
              <a:gd name="adj1" fmla="val -37865"/>
              <a:gd name="adj2" fmla="val 72109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地址对齐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6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cf37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的目标代码（续二）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749390"/>
            <a:ext cx="7273180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LN8@cf37: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eax, DWORD PTR [ecx+edx]     ;EAX = sum1+sum2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edi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eax, ebx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加上可能存在的“零头”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ebx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ebp</a:t>
            </a: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nn-NO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cf37    ENDP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使速度最大化</a:t>
            </a:r>
          </a:p>
        </p:txBody>
      </p:sp>
    </p:spTree>
    <p:extLst>
      <p:ext uri="{BB962C8B-B14F-4D97-AF65-F5344CB8AC3E}">
        <p14:creationId xmlns:p14="http://schemas.microsoft.com/office/powerpoint/2010/main" val="2331631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内存地址对齐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关于内存地址对齐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405"/>
            <a:ext cx="7921625" cy="2952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内存地址对齐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指，访问存储单元的地址是存储单元尺寸（字节数）的倍数。例如，访问某双字存储单元，那么当地址是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的倍数时，就是对齐的。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在采用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系列处理器的系统中，存储器的读写地址必须是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的倍数。如果不是双字地址对齐，那么将自动分解为两次读写操作，导致多读写操作一次。</a:t>
            </a:r>
          </a:p>
        </p:txBody>
      </p:sp>
    </p:spTree>
    <p:extLst>
      <p:ext uri="{BB962C8B-B14F-4D97-AF65-F5344CB8AC3E}">
        <p14:creationId xmlns:p14="http://schemas.microsoft.com/office/powerpoint/2010/main" val="58219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关于内存地址对齐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600339"/>
            <a:ext cx="7921625" cy="3722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：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[0000137FH]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地址不对齐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EAX, [00001380H]        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地址对齐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第一条指令读存储器的操作分解为：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读地址为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[0000137CH]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的双字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读地址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[00001380H]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的双字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形成地址为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[0000137FH]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的双字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内存地址对齐</a:t>
            </a:r>
          </a:p>
        </p:txBody>
      </p:sp>
    </p:spTree>
    <p:extLst>
      <p:ext uri="{BB962C8B-B14F-4D97-AF65-F5344CB8AC3E}">
        <p14:creationId xmlns:p14="http://schemas.microsoft.com/office/powerpoint/2010/main" val="38245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关于内存地址对齐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600339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示例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037455"/>
              </p:ext>
            </p:extLst>
          </p:nvPr>
        </p:nvGraphicFramePr>
        <p:xfrm>
          <a:off x="683567" y="2636912"/>
          <a:ext cx="7143287" cy="3888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47440" imgH="1987296" progId="Visio.Drawing.11">
                  <p:embed/>
                </p:oleObj>
              </mc:Choice>
              <mc:Fallback>
                <p:oleObj name="Visio" r:id="rId3" imgW="3647440" imgH="198729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7" y="2636912"/>
                        <a:ext cx="7143287" cy="3888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内存地址对齐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1907704" y="1772816"/>
            <a:ext cx="2880693" cy="485174"/>
          </a:xfrm>
          <a:prstGeom prst="wedgeRoundRectCallout">
            <a:avLst>
              <a:gd name="adj1" fmla="val -33043"/>
              <a:gd name="adj2" fmla="val 8925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EAX,[0000137F]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5580112" y="1772816"/>
            <a:ext cx="2880693" cy="485174"/>
          </a:xfrm>
          <a:prstGeom prst="wedgeRoundRectCallout">
            <a:avLst>
              <a:gd name="adj1" fmla="val -33043"/>
              <a:gd name="adj2" fmla="val 8925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MOV  EAX,[00001380]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304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优化就是提高目标程序的效率，体现在“时间”和“空间”两个方面。在时间方面是执行速度最大化，在空间方面是占用空间最小化。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在时间和空间两个方面的效率同时得到提高是最好。但时间和空间常常矛盾。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空间换时间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，或者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时间换空间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关键是算法优化。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从汇编语言的角度看，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主要指利用恰当的指令。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1187624" y="5661248"/>
            <a:ext cx="6120680" cy="864096"/>
          </a:xfrm>
          <a:prstGeom prst="wedgeRoundRectCallout">
            <a:avLst>
              <a:gd name="adj1" fmla="val -28380"/>
              <a:gd name="adj2" fmla="val -86340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这里从汇编语言的角度介绍目标程序的优化，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假设：算法已经优化，或算法已经确定。</a:t>
            </a:r>
          </a:p>
        </p:txBody>
      </p:sp>
    </p:spTree>
    <p:extLst>
      <p:ext uri="{BB962C8B-B14F-4D97-AF65-F5344CB8AC3E}">
        <p14:creationId xmlns:p14="http://schemas.microsoft.com/office/powerpoint/2010/main" val="350718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8" y="1700808"/>
            <a:ext cx="59050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有多种不同方法实现同一功能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EBX, 0               ;5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XOR   EBX, EBX             ;2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EBX, EBX             ;2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EBX, 0               ;3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5508104" y="1435569"/>
            <a:ext cx="2232248" cy="530478"/>
          </a:xfrm>
          <a:prstGeom prst="wedgeRoundRectCallout">
            <a:avLst>
              <a:gd name="adj1" fmla="val -35783"/>
              <a:gd name="adj2" fmla="val 10747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清寄存器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EBX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827584" y="4725144"/>
            <a:ext cx="5328592" cy="648072"/>
          </a:xfrm>
          <a:prstGeom prst="wedgeRoundRectCallout">
            <a:avLst>
              <a:gd name="adj1" fmla="val 14226"/>
              <a:gd name="adj2" fmla="val -9860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采用哪条指令比较好，与具体的场合有关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</p:spTree>
    <p:extLst>
      <p:ext uri="{BB962C8B-B14F-4D97-AF65-F5344CB8AC3E}">
        <p14:creationId xmlns:p14="http://schemas.microsoft.com/office/powerpoint/2010/main" val="3761414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一般而言，采用相同的算法，由汇编语言编写的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程序效率最高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。因为汇编语言更能充分发挥机器的特性。但是，用汇编语言编程的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工作效率却是最低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  <a:p>
            <a:pPr>
              <a:lnSpc>
                <a:spcPts val="36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实际上，现在高级语言的编译器功能很强劲，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由编译器生成的目标代码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已经“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足够好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”，或者说好过普通汇编语言程序员编写的程序。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2174046" y="5317054"/>
            <a:ext cx="5256584" cy="864096"/>
          </a:xfrm>
          <a:prstGeom prst="wedgeRoundRectCallout">
            <a:avLst>
              <a:gd name="adj1" fmla="val 14226"/>
              <a:gd name="adj2" fmla="val -98609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某种意义上，这也是越来越少使用汇编语言编写源程序的原因之一。</a:t>
            </a:r>
          </a:p>
        </p:txBody>
      </p:sp>
      <p:sp>
        <p:nvSpPr>
          <p:cNvPr id="3" name="爆炸形 1 2"/>
          <p:cNvSpPr/>
          <p:nvPr/>
        </p:nvSpPr>
        <p:spPr>
          <a:xfrm>
            <a:off x="6084168" y="2636912"/>
            <a:ext cx="1656184" cy="108012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代价！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</p:spTree>
    <p:extLst>
      <p:ext uri="{BB962C8B-B14F-4D97-AF65-F5344CB8AC3E}">
        <p14:creationId xmlns:p14="http://schemas.microsoft.com/office/powerpoint/2010/main" val="353332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cf520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188" y="2708920"/>
            <a:ext cx="727318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cf520(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char  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x, y, sum;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x = n * 8;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y = n / 8;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sum = x + y;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sum;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4248472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编译器的优化工作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</p:spTree>
    <p:extLst>
      <p:ext uri="{BB962C8B-B14F-4D97-AF65-F5344CB8AC3E}">
        <p14:creationId xmlns:p14="http://schemas.microsoft.com/office/powerpoint/2010/main" val="196822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cf520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</a:t>
            </a:r>
          </a:p>
        </p:txBody>
      </p:sp>
      <p:sp>
        <p:nvSpPr>
          <p:cNvPr id="7" name="矩形 6"/>
          <p:cNvSpPr/>
          <p:nvPr/>
        </p:nvSpPr>
        <p:spPr>
          <a:xfrm>
            <a:off x="631986" y="2492896"/>
            <a:ext cx="8116478" cy="376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_n$ = 8 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PROC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_n$[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;x = n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;y = x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;y = n/8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;sum = y + x*8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ENDP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537927" y="2852936"/>
            <a:ext cx="3734204" cy="756084"/>
          </a:xfrm>
          <a:prstGeom prst="wedgeRectCallout">
            <a:avLst>
              <a:gd name="adj1" fmla="val -41940"/>
              <a:gd name="adj2" fmla="val 8753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cf520(unsigned  char  n)</a:t>
            </a: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自动类型转换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3026381" y="5434478"/>
            <a:ext cx="3091238" cy="453539"/>
          </a:xfrm>
          <a:prstGeom prst="wedgeRectCallout">
            <a:avLst>
              <a:gd name="adj1" fmla="val -32736"/>
              <a:gd name="adj2" fmla="val -84018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乘法、加法，合并进行</a:t>
            </a:r>
          </a:p>
        </p:txBody>
      </p:sp>
      <p:sp>
        <p:nvSpPr>
          <p:cNvPr id="11" name="矩形标注 10"/>
          <p:cNvSpPr/>
          <p:nvPr/>
        </p:nvSpPr>
        <p:spPr>
          <a:xfrm>
            <a:off x="3486774" y="4293096"/>
            <a:ext cx="2880320" cy="504056"/>
          </a:xfrm>
          <a:prstGeom prst="wedgeRectCallout">
            <a:avLst>
              <a:gd name="adj1" fmla="val -65806"/>
              <a:gd name="adj2" fmla="val 34547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移位指令代替除法指令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5148064" y="1717648"/>
            <a:ext cx="2088232" cy="700614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速度最大化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683568" y="1717346"/>
            <a:ext cx="4248472" cy="700916"/>
          </a:xfrm>
          <a:prstGeom prst="wedgeRoundRectCallout">
            <a:avLst>
              <a:gd name="adj1" fmla="val -7741"/>
              <a:gd name="adj2" fmla="val 7559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编译器的优化工作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524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演示函数</a:t>
            </a:r>
            <a:r>
              <a:rPr lang="en-US" altLang="zh-CN" sz="2800" b="1" dirty="0">
                <a:solidFill>
                  <a:srgbClr val="0000FF"/>
                </a:solidFill>
              </a:rPr>
              <a:t>cf520</a:t>
            </a:r>
            <a:r>
              <a:rPr lang="zh-CN" altLang="en-US" sz="2800" b="1" dirty="0">
                <a:solidFill>
                  <a:srgbClr val="0000FF"/>
                </a:solidFill>
              </a:rPr>
              <a:t>的目标代码（另一种）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83568" y="1717346"/>
            <a:ext cx="3168352" cy="700916"/>
          </a:xfrm>
          <a:prstGeom prst="wedgeRoundRectCallout">
            <a:avLst>
              <a:gd name="adj1" fmla="val 10245"/>
              <a:gd name="adj2" fmla="val 7276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编译器的优化工作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1986" y="2492896"/>
            <a:ext cx="8116478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PROC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movzx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BYTE PTR [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esp+4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;x = n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;y = 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3       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;y = n/8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lea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, DWORD PTR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ecx+eax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*8]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;sum = y + x*8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cf520    ENDP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3995936" y="1721299"/>
            <a:ext cx="2088232" cy="700614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不建立堆栈框架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爆炸形 1 13"/>
          <p:cNvSpPr/>
          <p:nvPr/>
        </p:nvSpPr>
        <p:spPr>
          <a:xfrm>
            <a:off x="6929014" y="2772616"/>
            <a:ext cx="2214986" cy="1296144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演示！</a:t>
            </a:r>
          </a:p>
        </p:txBody>
      </p:sp>
      <p:sp>
        <p:nvSpPr>
          <p:cNvPr id="15" name="圆角矩形标注 14"/>
          <p:cNvSpPr/>
          <p:nvPr/>
        </p:nvSpPr>
        <p:spPr>
          <a:xfrm>
            <a:off x="467544" y="5082434"/>
            <a:ext cx="6336704" cy="1442909"/>
          </a:xfrm>
          <a:prstGeom prst="wedgeRoundRectCallout">
            <a:avLst>
              <a:gd name="adj1" fmla="val 9160"/>
              <a:gd name="adj2" fmla="val -75093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VC2010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的编译器相当“聪明”。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不仅用寄存器作为局部变量，而且还充分利用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IA-32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系列处理器的相关指令。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这样的目标代码在“时空”两个方面都是高效的。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6372200" y="1717346"/>
            <a:ext cx="2088232" cy="700614"/>
          </a:xfrm>
          <a:prstGeom prst="wedgeRoundRectCallout">
            <a:avLst>
              <a:gd name="adj1" fmla="val -35996"/>
              <a:gd name="adj2" fmla="val 90543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速度最大化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26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大小最小化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824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关于优化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0808"/>
            <a:ext cx="792162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用寄存器作为局部变量能大大提高效率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寄存器位于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CPU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内部，存取寄存器速度最快；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表示寄存器的编码比较短，相应指令的长度也就比较短。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优化与处理器关系密切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优化依赖于处理器。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关于程序优化</a:t>
            </a:r>
          </a:p>
        </p:txBody>
      </p:sp>
    </p:spTree>
    <p:extLst>
      <p:ext uri="{BB962C8B-B14F-4D97-AF65-F5344CB8AC3E}">
        <p14:creationId xmlns:p14="http://schemas.microsoft.com/office/powerpoint/2010/main" val="59484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5434</TotalTime>
  <Words>2382</Words>
  <Application>Microsoft Office PowerPoint</Application>
  <PresentationFormat>全屏显示(4:3)</PresentationFormat>
  <Paragraphs>398</Paragraphs>
  <Slides>28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微软雅黑</vt:lpstr>
      <vt:lpstr>Arial</vt:lpstr>
      <vt:lpstr>Verdana</vt:lpstr>
      <vt:lpstr>Wingdings</vt:lpstr>
      <vt:lpstr>Profile</vt:lpstr>
      <vt:lpstr>Visio</vt:lpstr>
      <vt:lpstr>第5章  VC目标代码的阅读理解</vt:lpstr>
      <vt:lpstr>5.4  目标程序的优化</vt:lpstr>
      <vt:lpstr>5.4.1  关于程序优化</vt:lpstr>
      <vt:lpstr>5.4.1  关于程序优化</vt:lpstr>
      <vt:lpstr>5.4.1  关于程序优化</vt:lpstr>
      <vt:lpstr>5.4.1  关于程序优化</vt:lpstr>
      <vt:lpstr>5.4.1  关于程序优化</vt:lpstr>
      <vt:lpstr>5.4.1  关于程序优化</vt:lpstr>
      <vt:lpstr>5.4.1  关于程序优化</vt:lpstr>
      <vt:lpstr>5.4.2  使大小最小化</vt:lpstr>
      <vt:lpstr>5.4.2  使大小最小化</vt:lpstr>
      <vt:lpstr>5.4.2  使大小最小化</vt:lpstr>
      <vt:lpstr>5.4.2  使大小最小化</vt:lpstr>
      <vt:lpstr>5.4.2  使大小最小化</vt:lpstr>
      <vt:lpstr>5.4.2  使大小最小化</vt:lpstr>
      <vt:lpstr>5.4.2  使大小最小化</vt:lpstr>
      <vt:lpstr>5.4.3  使速度最大化</vt:lpstr>
      <vt:lpstr>5.4.3  使速度最大化</vt:lpstr>
      <vt:lpstr>5.4.3  使速度最大化</vt:lpstr>
      <vt:lpstr>5.4.3  使速度最大化</vt:lpstr>
      <vt:lpstr>5.4.3  使速度最大化</vt:lpstr>
      <vt:lpstr>5.4.3  使速度最大化</vt:lpstr>
      <vt:lpstr>5.4.3  使速度最大化</vt:lpstr>
      <vt:lpstr>5.4.3  使速度最大化</vt:lpstr>
      <vt:lpstr>5.4.3  使速度最大化</vt:lpstr>
      <vt:lpstr>5.4.4  内存地址对齐</vt:lpstr>
      <vt:lpstr>5.4.4  内存地址对齐</vt:lpstr>
      <vt:lpstr>5.4.4  内存地址对齐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LORD DarkSW</cp:lastModifiedBy>
  <cp:revision>1021</cp:revision>
  <dcterms:created xsi:type="dcterms:W3CDTF">2008-02-14T05:21:14Z</dcterms:created>
  <dcterms:modified xsi:type="dcterms:W3CDTF">2025-06-24T06:34:44Z</dcterms:modified>
</cp:coreProperties>
</file>