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2"/>
  </p:notesMasterIdLst>
  <p:sldIdLst>
    <p:sldId id="256" r:id="rId2"/>
    <p:sldId id="619" r:id="rId3"/>
    <p:sldId id="569" r:id="rId4"/>
    <p:sldId id="628" r:id="rId5"/>
    <p:sldId id="629" r:id="rId6"/>
    <p:sldId id="632" r:id="rId7"/>
    <p:sldId id="630" r:id="rId8"/>
    <p:sldId id="631" r:id="rId9"/>
    <p:sldId id="633" r:id="rId10"/>
    <p:sldId id="634" r:id="rId11"/>
    <p:sldId id="635" r:id="rId12"/>
    <p:sldId id="636" r:id="rId13"/>
    <p:sldId id="637" r:id="rId14"/>
    <p:sldId id="638" r:id="rId15"/>
    <p:sldId id="640" r:id="rId16"/>
    <p:sldId id="639" r:id="rId17"/>
    <p:sldId id="641" r:id="rId18"/>
    <p:sldId id="642" r:id="rId19"/>
    <p:sldId id="643" r:id="rId20"/>
    <p:sldId id="64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66FFFF"/>
    <a:srgbClr val="FFFFCC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3" d="100"/>
          <a:sy n="93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汇编语言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207780"/>
            <a:ext cx="7921625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实方式执行环境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源程序和语句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操作数表示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伪指令语句和变量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段声明和段间转移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目标文件和段模式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段寄存器引用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87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实方式下，段寄存器中的内容是段值。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代码段寄存器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给出当前代码段的段值，堆栈段寄存器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给出当前堆栈段的段值，数据段寄存器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给出当前缺省数据段的段值。附加段寄存器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也可以给出其他数据段的段值。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每当需要产生一个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位的物理地址时，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会自动引用一个段寄存器获得段值，形成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位的段起始地址，再加上有效地址（偏移）。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18781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</a:rPr>
              <a:t>段寄存器引用示例一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799326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0F000H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DS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;DS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含段值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F000H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（最低地址偏移为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取出最低的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[ESI+4]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再取出次低的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83568" y="1772816"/>
            <a:ext cx="7111991" cy="936104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在实方式下，某个段的段值为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，现要把段内最低的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个字节的内容送到两个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位的通用寄存器（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）中。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22283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</a:rPr>
              <a:t>段寄存器引用示例二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2913325"/>
            <a:ext cx="7993261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0F000H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对应源段的段值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DS, 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含源数据段的段值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0B800H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对应目标段的段值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ES, AX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含目标数据段的段值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ESI, 0        ;ESI=0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EDI, 2000H    ;EDI=2000H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8        ;ECX=8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，作为循环计数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01856" y="1772816"/>
            <a:ext cx="7111991" cy="936104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在实方式下，现要求把位于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段开始处的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个字节的数据复制到开始地址为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B800:2000H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的区域。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2411760" y="5877272"/>
            <a:ext cx="3091408" cy="864096"/>
          </a:xfrm>
          <a:prstGeom prst="wedgeRectCallout">
            <a:avLst>
              <a:gd name="adj1" fmla="val -29674"/>
              <a:gd name="adj2" fmla="val -6831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实方式下，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</a:endParaRPr>
          </a:p>
          <a:p>
            <a:pPr lvl="0"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B800H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都是段值。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4115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</a:rPr>
              <a:t>段寄存器引用示例二</a:t>
            </a:r>
          </a:p>
        </p:txBody>
      </p:sp>
      <p:sp>
        <p:nvSpPr>
          <p:cNvPr id="6" name="矩形 5"/>
          <p:cNvSpPr/>
          <p:nvPr/>
        </p:nvSpPr>
        <p:spPr>
          <a:xfrm>
            <a:off x="598747" y="2852936"/>
            <a:ext cx="864133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自动引用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，偏移为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[ES:EDI]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引用段寄存器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，偏移为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ESI,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EDI,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NEXT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91880" y="4860190"/>
            <a:ext cx="3240360" cy="786806"/>
          </a:xfrm>
          <a:prstGeom prst="wedgeRoundRectCallout">
            <a:avLst>
              <a:gd name="adj1" fmla="val -38060"/>
              <a:gd name="adj2" fmla="val -8777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如何利用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字符串操作指令？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01856" y="1772816"/>
            <a:ext cx="7111991" cy="936104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在实方式下，现要求把位于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段开始处的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个字节的数据复制到开始地址为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B800:2000H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的区域。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38887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</a:rPr>
              <a:t>段寄存器引用示例二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18690"/>
              </p:ext>
            </p:extLst>
          </p:nvPr>
        </p:nvGraphicFramePr>
        <p:xfrm>
          <a:off x="755576" y="2924944"/>
          <a:ext cx="6120664" cy="343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64888" imgH="2566797" progId="Visio.Drawing.11">
                  <p:embed/>
                </p:oleObj>
              </mc:Choice>
              <mc:Fallback>
                <p:oleObj name="Visio" r:id="rId3" imgW="4564888" imgH="25667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24944"/>
                        <a:ext cx="6120664" cy="3439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601856" y="1772816"/>
            <a:ext cx="7111991" cy="936104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在实方式下，现要求把位于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段开始处的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个字节的数据复制到开始地址为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B800:2000H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的区域。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179578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295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为了保持与早先处理器的兼容，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系列处理器还支持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位的存储器寻址方式，也就是给出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位的存储单元有效地址，或者说给出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位的偏移。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位的存储器寻址方式，主要应用于实方式。在实方式下，存储段的长度不超过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，存储单元的有效地址是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267371" y="4869160"/>
            <a:ext cx="4176837" cy="648072"/>
          </a:xfrm>
          <a:prstGeom prst="wedgeRoundRectCallout">
            <a:avLst>
              <a:gd name="adj1" fmla="val -40071"/>
              <a:gd name="adj2" fmla="val -8466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位寻址方式同时有效！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26634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01963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位有效地址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可以有多种表示形式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187624" y="4869160"/>
            <a:ext cx="6553100" cy="1656184"/>
          </a:xfrm>
          <a:prstGeom prst="wedgeRoundRectCallout">
            <a:avLst>
              <a:gd name="adj1" fmla="val -33181"/>
              <a:gd name="adj2" fmla="val -72841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基址部分可以是寄存器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变址部分可以是寄存器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位移量采用补码形式表示，在计算有效地址时，如位移量是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位，则被带符号扩展成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825223"/>
              </p:ext>
            </p:extLst>
          </p:nvPr>
        </p:nvGraphicFramePr>
        <p:xfrm>
          <a:off x="755576" y="2492896"/>
          <a:ext cx="4680520" cy="180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41936" imgH="923947" progId="Visio.Drawing.11">
                  <p:embed/>
                </p:oleObj>
              </mc:Choice>
              <mc:Fallback>
                <p:oleObj name="Visio" r:id="rId3" imgW="2441936" imgH="92394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92896"/>
                        <a:ext cx="4680520" cy="1803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35551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位存储器寻址方式的使用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7921625" cy="196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[DI], 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DL, [SI+100H]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CX, [BX+DI-4]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[BX+SI+1230H], AL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[BP+8]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2000" y="2492896"/>
            <a:ext cx="3024709" cy="648072"/>
          </a:xfrm>
          <a:prstGeom prst="wedgeRoundRectCallout">
            <a:avLst>
              <a:gd name="adj1" fmla="val -38141"/>
              <a:gd name="adj2" fmla="val 717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操作数是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位或者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27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位存储器寻址方式的使用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56169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[SI]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EDX, [DI-4]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[BX+DI], 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[BX+SI+3], 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2000" y="2492897"/>
            <a:ext cx="3024709" cy="648072"/>
          </a:xfrm>
          <a:prstGeom prst="wedgeRoundRectCallout">
            <a:avLst>
              <a:gd name="adj1" fmla="val -38141"/>
              <a:gd name="adj2" fmla="val 717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操作数是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245776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位存储器寻址方式的使用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如下指令中的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位存储器寻址方式的使用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是非法的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79216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[SI+DI]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[AX]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[CX-3], AL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07904" y="3348652"/>
            <a:ext cx="3024709" cy="792088"/>
          </a:xfrm>
          <a:prstGeom prst="wedgeRoundRectCallout">
            <a:avLst>
              <a:gd name="adj1" fmla="val -47146"/>
              <a:gd name="adj2" fmla="val -740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寻址方式非法！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4941168"/>
            <a:ext cx="4248472" cy="786806"/>
          </a:xfrm>
          <a:prstGeom prst="wedgeRoundRectCallout">
            <a:avLst>
              <a:gd name="adj1" fmla="val -42968"/>
              <a:gd name="adj2" fmla="val -113042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位寻址方式应该如何表示？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5523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实方式执行环境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231543"/>
            <a:ext cx="7921625" cy="24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寄存器和指令集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83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位存储器寻址方式的使用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演示针对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位存储器寻址方式的取有效地址指令</a:t>
            </a:r>
          </a:p>
        </p:txBody>
      </p:sp>
      <p:sp>
        <p:nvSpPr>
          <p:cNvPr id="7" name="矩形 6"/>
          <p:cNvSpPr/>
          <p:nvPr/>
        </p:nvSpPr>
        <p:spPr>
          <a:xfrm>
            <a:off x="611189" y="2433733"/>
            <a:ext cx="68411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DI, 1234H              ;DI=1234H</a:t>
            </a:r>
          </a:p>
          <a:p>
            <a:pPr>
              <a:lnSpc>
                <a:spcPts val="3000"/>
              </a:lnSpc>
              <a:defRPr/>
            </a:pP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BX, 16H                ;BX=0016H</a:t>
            </a:r>
          </a:p>
          <a:p>
            <a:pPr>
              <a:lnSpc>
                <a:spcPts val="3000"/>
              </a:lnSpc>
              <a:defRPr/>
            </a:pP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it-IT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SI, [DI+BX+5]          </a:t>
            </a: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;SI=124FH</a:t>
            </a:r>
          </a:p>
          <a:p>
            <a:pPr>
              <a:lnSpc>
                <a:spcPts val="3000"/>
              </a:lnSpc>
              <a:defRPr/>
            </a:pP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it-IT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EAX, [BX+DI-2]         </a:t>
            </a: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;EAX=00001248H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22180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寄存器和指令集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651635"/>
            <a:ext cx="7921625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 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，以及段寄存器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含有当前代码段的段值，寄存器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含有当前数据段的段值，寄存器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含有当前堆栈段的段值。</a:t>
            </a: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实方式下指令指针寄存器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EIP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相当于只有低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IP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起作用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实方式下堆栈指针寄存器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相当于只有低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起作用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指令集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4350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数据传送指令组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算术运算指令组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逻辑运算指令组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移位指令组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转移指令组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字符串操作指令组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位操作指令组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条件字节设置指令组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其他指令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寄存器和指令集</a:t>
            </a:r>
          </a:p>
        </p:txBody>
      </p:sp>
    </p:spTree>
    <p:extLst>
      <p:ext uri="{BB962C8B-B14F-4D97-AF65-F5344CB8AC3E}">
        <p14:creationId xmlns:p14="http://schemas.microsoft.com/office/powerpoint/2010/main" val="338462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存储器分段条件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系列处理器的物理地址空间规模达到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4G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实方式下可访问的物理地址空间只有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1M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00000H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-- FFFFFH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实方式下每个逻辑段必须满足如下两个条件：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第一，逻辑段的起始地址必须是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第二，逻辑段的最大长度为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64K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存储段，既可以相连，也可以重叠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339752" y="5517232"/>
            <a:ext cx="6336704" cy="864095"/>
          </a:xfrm>
          <a:prstGeom prst="wedgeRoundRectCallout">
            <a:avLst>
              <a:gd name="adj1" fmla="val 7033"/>
              <a:gd name="adj2" fmla="val -11713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最初的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8086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处理器是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这两个条件是为了方便地计算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1M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空间中的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位地址。</a:t>
            </a:r>
          </a:p>
        </p:txBody>
      </p:sp>
    </p:spTree>
    <p:extLst>
      <p:ext uri="{BB962C8B-B14F-4D97-AF65-F5344CB8AC3E}">
        <p14:creationId xmlns:p14="http://schemas.microsoft.com/office/powerpoint/2010/main" val="36793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物理地址计算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556792"/>
            <a:ext cx="7921625" cy="5107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实方式下，由于段的起始地址必须是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的倍数，因此段起始地址有如下形式：</a:t>
            </a:r>
          </a:p>
          <a:p>
            <a:pPr>
              <a:lnSpc>
                <a:spcPts val="3600"/>
              </a:lnSpc>
              <a:spcBef>
                <a:spcPts val="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bbbbbbbbbbbbbbbb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段起始地址采用十六进制可表示成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。这种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位的段起始地址，可压缩表示成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形式。把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位段起始地址的高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称为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段值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段起始地址与段值的关系如下：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段起始地址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段值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×16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物理地址、段值和偏移之间有如下关系：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物理地址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段值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×16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＋ 偏移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16297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物理地址计算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732801"/>
              </p:ext>
            </p:extLst>
          </p:nvPr>
        </p:nvGraphicFramePr>
        <p:xfrm>
          <a:off x="1589856" y="1916832"/>
          <a:ext cx="5964288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36848" imgH="2026920" progId="Visio.Drawing.11">
                  <p:embed/>
                </p:oleObj>
              </mc:Choice>
              <mc:Fallback>
                <p:oleObj name="Visio" r:id="rId3" imgW="3736848" imgH="20269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856" y="1916832"/>
                        <a:ext cx="5964288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611188" y="5445224"/>
            <a:ext cx="6336704" cy="1224136"/>
          </a:xfrm>
          <a:prstGeom prst="wedgeRoundRectCallout">
            <a:avLst>
              <a:gd name="adj1" fmla="val 22731"/>
              <a:gd name="adj2" fmla="val -6955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分段的条件：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第一，逻辑段的起始地址必须是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的倍数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第二，逻辑段的最大长度为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64K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3491880" y="1268760"/>
            <a:ext cx="4896544" cy="546476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位段起始地址的高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XXXX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称为段值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10573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</a:rPr>
              <a:t>地址计算示例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683569" y="3031518"/>
            <a:ext cx="6624364" cy="147732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1234:3456                15796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1234:34A8                157E8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FFF0:0000                FFFF0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491880" y="4869160"/>
            <a:ext cx="2448272" cy="720080"/>
          </a:xfrm>
          <a:prstGeom prst="wedgeRectCallout">
            <a:avLst>
              <a:gd name="adj1" fmla="val -31817"/>
              <a:gd name="adj2" fmla="val -8441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采用十六进制表示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11188" y="1772816"/>
            <a:ext cx="6696744" cy="864096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一些存储单元的逻辑地址和对应的物理地址如下所列，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左边是逻辑地址，右边是对应的物理地址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38999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</a:rPr>
              <a:t>地址计算示例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由于段可以重叠，一个物理地址可对应多个逻辑地址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355272"/>
              </p:ext>
            </p:extLst>
          </p:nvPr>
        </p:nvGraphicFramePr>
        <p:xfrm>
          <a:off x="2123728" y="3284984"/>
          <a:ext cx="5767069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47440" imgH="1773555" progId="Visio.Drawing.11">
                  <p:embed/>
                </p:oleObj>
              </mc:Choice>
              <mc:Fallback>
                <p:oleObj name="Visio" r:id="rId3" imgW="3647440" imgH="17735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284984"/>
                        <a:ext cx="5767069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628361" y="2204864"/>
            <a:ext cx="4464868" cy="864096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1002:2325 = 12345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1233:0015 = 12345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40293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5644</TotalTime>
  <Words>1478</Words>
  <Application>Microsoft Office PowerPoint</Application>
  <PresentationFormat>全屏显示(4:3)</PresentationFormat>
  <Paragraphs>169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Verdana</vt:lpstr>
      <vt:lpstr>Wingdings</vt:lpstr>
      <vt:lpstr>Profile</vt:lpstr>
      <vt:lpstr>Visio</vt:lpstr>
      <vt:lpstr>第6章  汇编语言</vt:lpstr>
      <vt:lpstr>6.1  实方式执行环境</vt:lpstr>
      <vt:lpstr>6.1.1  寄存器和指令集</vt:lpstr>
      <vt:lpstr>6.1.1  寄存器和指令集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6.1.3  16位存储器寻址方式</vt:lpstr>
      <vt:lpstr>6.1.3  16位存储器寻址方式</vt:lpstr>
      <vt:lpstr>6.1.3  16位存储器寻址方式</vt:lpstr>
      <vt:lpstr>6.1.3  16位存储器寻址方式</vt:lpstr>
      <vt:lpstr>6.1.3  16位存储器寻址方式</vt:lpstr>
      <vt:lpstr>6.1.3  16位存储器寻址方式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LORD DarkSW</cp:lastModifiedBy>
  <cp:revision>1066</cp:revision>
  <dcterms:created xsi:type="dcterms:W3CDTF">2008-02-14T05:21:14Z</dcterms:created>
  <dcterms:modified xsi:type="dcterms:W3CDTF">2025-06-24T08:35:54Z</dcterms:modified>
</cp:coreProperties>
</file>