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43"/>
  </p:notesMasterIdLst>
  <p:sldIdLst>
    <p:sldId id="256" r:id="rId2"/>
    <p:sldId id="721" r:id="rId3"/>
    <p:sldId id="652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653" r:id="rId12"/>
    <p:sldId id="731" r:id="rId13"/>
    <p:sldId id="733" r:id="rId14"/>
    <p:sldId id="732" r:id="rId15"/>
    <p:sldId id="735" r:id="rId16"/>
    <p:sldId id="736" r:id="rId17"/>
    <p:sldId id="737" r:id="rId18"/>
    <p:sldId id="738" r:id="rId19"/>
    <p:sldId id="740" r:id="rId20"/>
    <p:sldId id="741" r:id="rId21"/>
    <p:sldId id="742" r:id="rId22"/>
    <p:sldId id="743" r:id="rId23"/>
    <p:sldId id="744" r:id="rId24"/>
    <p:sldId id="746" r:id="rId25"/>
    <p:sldId id="747" r:id="rId26"/>
    <p:sldId id="748" r:id="rId27"/>
    <p:sldId id="749" r:id="rId28"/>
    <p:sldId id="751" r:id="rId29"/>
    <p:sldId id="752" r:id="rId30"/>
    <p:sldId id="753" r:id="rId31"/>
    <p:sldId id="754" r:id="rId32"/>
    <p:sldId id="757" r:id="rId33"/>
    <p:sldId id="755" r:id="rId34"/>
    <p:sldId id="756" r:id="rId35"/>
    <p:sldId id="758" r:id="rId36"/>
    <p:sldId id="759" r:id="rId37"/>
    <p:sldId id="760" r:id="rId38"/>
    <p:sldId id="761" r:id="rId39"/>
    <p:sldId id="762" r:id="rId40"/>
    <p:sldId id="763" r:id="rId41"/>
    <p:sldId id="764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5D38F"/>
    <a:srgbClr val="FFFFCC"/>
    <a:srgbClr val="99FF66"/>
    <a:srgbClr val="66FFFF"/>
    <a:srgbClr val="00FFF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6" d="100"/>
          <a:sy n="96" d="100"/>
        </p:scale>
        <p:origin x="-178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 smtClean="0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5013176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1844824"/>
            <a:ext cx="78519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+1]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codeC:step3</a:t>
            </a:r>
          </a:p>
        </p:txBody>
      </p:sp>
      <p:sp>
        <p:nvSpPr>
          <p:cNvPr id="16" name="矩形标注 15"/>
          <p:cNvSpPr/>
          <p:nvPr/>
        </p:nvSpPr>
        <p:spPr>
          <a:xfrm>
            <a:off x="4427984" y="2564904"/>
            <a:ext cx="2160240" cy="792088"/>
          </a:xfrm>
          <a:prstGeom prst="wedgeRectCallout">
            <a:avLst>
              <a:gd name="adj1" fmla="val -50805"/>
              <a:gd name="adj2" fmla="val -8267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436096" y="985125"/>
            <a:ext cx="3190467" cy="970074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474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4077072"/>
            <a:ext cx="5257800" cy="1367230"/>
            <a:chOff x="645396" y="4077072"/>
            <a:chExt cx="5257800" cy="1367230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>
                  <a:solidFill>
                    <a:srgbClr val="FFFF00"/>
                  </a:solidFill>
                  <a:latin typeface="Times New Roman" pitchFamily="18" charset="0"/>
                </a:rPr>
                <a:t>JMP </a:t>
              </a: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LABEL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98445" y="4995704"/>
              <a:ext cx="1216054" cy="448598"/>
            </a:xfrm>
            <a:prstGeom prst="wedgeRectCallout">
              <a:avLst>
                <a:gd name="adj1" fmla="val -67881"/>
                <a:gd name="adj2" fmla="val -128029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971600" y="4995704"/>
              <a:ext cx="1656184" cy="448598"/>
            </a:xfrm>
            <a:prstGeom prst="wedgeRectCallout">
              <a:avLst>
                <a:gd name="adj1" fmla="val 16383"/>
                <a:gd name="adj2" fmla="val -139593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536778"/>
              </p:ext>
            </p:extLst>
          </p:nvPr>
        </p:nvGraphicFramePr>
        <p:xfrm>
          <a:off x="742950" y="4509120"/>
          <a:ext cx="69473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Visio" r:id="rId4" imgW="3826764" imgH="316992" progId="Visio.Drawing.11">
                  <p:embed/>
                </p:oleObj>
              </mc:Choice>
              <mc:Fallback>
                <p:oleObj name="Visio" r:id="rId4" imgW="3826764" imgH="31699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4509120"/>
                        <a:ext cx="6947332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/>
          <p:nvPr/>
        </p:nvSpPr>
        <p:spPr>
          <a:xfrm>
            <a:off x="611188" y="5582504"/>
            <a:ext cx="5688632" cy="942839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无条件段间转移的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格式：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位偏移；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位段值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25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9632" y="3284984"/>
            <a:ext cx="1216054" cy="448598"/>
          </a:xfrm>
          <a:prstGeom prst="wedgeRectCallout">
            <a:avLst>
              <a:gd name="adj1" fmla="val 41443"/>
              <a:gd name="adj2" fmla="val -1208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3284984"/>
            <a:ext cx="1216054" cy="448598"/>
          </a:xfrm>
          <a:prstGeom prst="wedgeRectCallout">
            <a:avLst>
              <a:gd name="adj1" fmla="val -10819"/>
              <a:gd name="adj2" fmla="val -1150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618811" y="4196695"/>
            <a:ext cx="80576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下，指令把所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带的段值送到代码段寄存器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，同时把偏移送到指令指针寄存器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，从而实现段间转移。</a:t>
            </a:r>
          </a:p>
        </p:txBody>
      </p:sp>
    </p:spTree>
    <p:extLst>
      <p:ext uri="{BB962C8B-B14F-4D97-AF65-F5344CB8AC3E}">
        <p14:creationId xmlns:p14="http://schemas.microsoft.com/office/powerpoint/2010/main" val="39164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无条件段间转移指令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无条件段间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转移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92896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JMP 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398444" y="3411528"/>
            <a:ext cx="2037651" cy="448598"/>
          </a:xfrm>
          <a:prstGeom prst="wedgeRectCallout">
            <a:avLst>
              <a:gd name="adj1" fmla="val -67881"/>
              <a:gd name="adj2" fmla="val -1280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71600" y="3411528"/>
            <a:ext cx="1656184" cy="448598"/>
          </a:xfrm>
          <a:prstGeom prst="wedgeRectCallout">
            <a:avLst>
              <a:gd name="adj1" fmla="val 16383"/>
              <a:gd name="adj2" fmla="val -1395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3933056"/>
            <a:ext cx="80576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应该是一个双字存储单元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是类型符，明确表示段间转移（远转移）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。指令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把双字存储单元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位的段值送到代码段寄存器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位的偏移送到指令指针寄存器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，从而实现转移。</a:t>
            </a:r>
          </a:p>
        </p:txBody>
      </p:sp>
    </p:spTree>
    <p:extLst>
      <p:ext uri="{BB962C8B-B14F-4D97-AF65-F5344CB8AC3E}">
        <p14:creationId xmlns:p14="http://schemas.microsoft.com/office/powerpoint/2010/main" val="781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/>
              <a:t>过程调用指令</a:t>
            </a:r>
            <a:r>
              <a:rPr kumimoji="1" lang="zh-CN" altLang="en-US" sz="2400" b="1" dirty="0"/>
              <a:t>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 smtClean="0"/>
              <a:t>直接</a:t>
            </a:r>
            <a:r>
              <a:rPr kumimoji="1" lang="zh-CN" altLang="en-US" sz="2400" b="1" dirty="0"/>
              <a:t>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直接调用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调用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4932040" y="1484784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085184"/>
            <a:ext cx="6621558" cy="1080120"/>
          </a:xfrm>
          <a:prstGeom prst="wedgeRoundRectCallout">
            <a:avLst>
              <a:gd name="adj1" fmla="val -36622"/>
              <a:gd name="adj2" fmla="val -781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入口地址的段内偏移只有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位，当然返回地址的段内偏移也只有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067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45396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SNAME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 :</a:t>
            </a:r>
            <a:r>
              <a: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LABEL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253681" y="3140968"/>
            <a:ext cx="1216054" cy="448598"/>
          </a:xfrm>
          <a:prstGeom prst="wedgeRectCallout">
            <a:avLst>
              <a:gd name="adj1" fmla="val 38174"/>
              <a:gd name="adj2" fmla="val -823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3140968"/>
            <a:ext cx="1216054" cy="448598"/>
          </a:xfrm>
          <a:prstGeom prst="wedgeRectCallout">
            <a:avLst>
              <a:gd name="adj1" fmla="val -13543"/>
              <a:gd name="adj2" fmla="val -8104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5396" y="3789040"/>
            <a:ext cx="5257800" cy="1178158"/>
            <a:chOff x="645396" y="4077072"/>
            <a:chExt cx="5257800" cy="1178158"/>
          </a:xfrm>
        </p:grpSpPr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645396" y="4077072"/>
              <a:ext cx="5257800" cy="457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Wingdings" pitchFamily="2" charset="2"/>
                <a:buNone/>
              </a:pPr>
              <a:r>
                <a:rPr kumimoji="1" lang="en-US" altLang="zh-CN" sz="2400" b="1" dirty="0" smtClean="0">
                  <a:solidFill>
                    <a:srgbClr val="FFFF00"/>
                  </a:solidFill>
                  <a:latin typeface="Times New Roman" pitchFamily="18" charset="0"/>
                </a:rPr>
                <a:t>CALL      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FAR  </a:t>
              </a:r>
              <a:r>
                <a:rPr kumimoji="1" lang="en-US" altLang="zh-CN" sz="2400" b="1" i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 LABEL</a:t>
              </a:r>
              <a:endParaRPr kumimoji="1"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2" name="矩形标注 11"/>
            <p:cNvSpPr/>
            <p:nvPr/>
          </p:nvSpPr>
          <p:spPr>
            <a:xfrm>
              <a:off x="3353635" y="4806632"/>
              <a:ext cx="1216054" cy="448598"/>
            </a:xfrm>
            <a:prstGeom prst="wedgeRectCallout">
              <a:avLst>
                <a:gd name="adj1" fmla="val -35733"/>
                <a:gd name="adj2" fmla="val -94057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标号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矩形标注 12"/>
            <p:cNvSpPr/>
            <p:nvPr/>
          </p:nvSpPr>
          <p:spPr>
            <a:xfrm>
              <a:off x="1033616" y="4806632"/>
              <a:ext cx="1656184" cy="448598"/>
            </a:xfrm>
            <a:prstGeom prst="wedgeRectCallout">
              <a:avLst>
                <a:gd name="adj1" fmla="val 17183"/>
                <a:gd name="adj2" fmla="val -98235"/>
              </a:avLst>
            </a:prstGeom>
            <a:solidFill>
              <a:srgbClr val="99FF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3000"/>
                </a:lnSpc>
              </a:pPr>
              <a:r>
                <a:rPr lang="zh-CN" altLang="en-US" b="1" dirty="0" smtClean="0">
                  <a:solidFill>
                    <a:srgbClr val="00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类型说明符</a:t>
              </a:r>
              <a:endParaRPr lang="zh-CN" altLang="en-US" sz="20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539552" y="5248924"/>
            <a:ext cx="8057646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把返回地址的段值和偏移压入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堆栈；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然后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把指令中所带的段值送到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，同时把偏移送到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41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间接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645396" y="242181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CALL      </a:t>
            </a:r>
            <a:r>
              <a:rPr kumimoji="1"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FAR  </a:t>
            </a:r>
            <a:r>
              <a:rPr kumimoji="1" lang="en-US" altLang="zh-CN" sz="2400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OPRD</a:t>
            </a:r>
            <a:endParaRPr kumimoji="1" lang="en-US" altLang="zh-CN" sz="2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79570" y="3187366"/>
            <a:ext cx="1965643" cy="448598"/>
          </a:xfrm>
          <a:prstGeom prst="wedgeRectCallout">
            <a:avLst>
              <a:gd name="adj1" fmla="val -38059"/>
              <a:gd name="adj2" fmla="val -9276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双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字存储单元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967475" y="3212976"/>
            <a:ext cx="1656184" cy="448598"/>
          </a:xfrm>
          <a:prstGeom prst="wedgeRectCallout">
            <a:avLst>
              <a:gd name="adj1" fmla="val 15983"/>
              <a:gd name="adj2" fmla="val -11152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类型说明符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618811" y="4196694"/>
            <a:ext cx="80576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首先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把返回地址的段值和偏移压入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堆栈；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然后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把双字存储单元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OPRD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中的一个字（高地址的字）作为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位的段值送到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，把双字中的另一个字（低地址的字）作为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位的偏移送到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，从而转移到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子程序。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78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628800"/>
            <a:ext cx="8065269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段间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指令执行的堆栈示意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107257"/>
              </p:ext>
            </p:extLst>
          </p:nvPr>
        </p:nvGraphicFramePr>
        <p:xfrm>
          <a:off x="611188" y="2204864"/>
          <a:ext cx="7027648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Visio" r:id="rId4" imgW="5104892" imgH="2204466" progId="Visio.Drawing.11">
                  <p:embed/>
                </p:oleObj>
              </mc:Choice>
              <mc:Fallback>
                <p:oleObj name="Visio" r:id="rId4" imgW="5104892" imgH="220446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204864"/>
                        <a:ext cx="7027648" cy="30243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标注 14"/>
          <p:cNvSpPr/>
          <p:nvPr/>
        </p:nvSpPr>
        <p:spPr>
          <a:xfrm>
            <a:off x="707931" y="5517232"/>
            <a:ext cx="7968525" cy="1080120"/>
          </a:xfrm>
          <a:prstGeom prst="wedgeRoundRectCallout">
            <a:avLst>
              <a:gd name="adj1" fmla="val -6946"/>
              <a:gd name="adj2" fmla="val -7333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，子程序的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地址和返回地址的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段内偏移只有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，返回地址由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段值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两部分构成。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5220072" y="3723911"/>
            <a:ext cx="2520280" cy="448598"/>
          </a:xfrm>
          <a:prstGeom prst="wedgeRectCallout">
            <a:avLst>
              <a:gd name="adj1" fmla="val -47121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实方式下，只有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RETF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下，指令从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堆栈先后弹出返回地址的偏移和段值，分别送到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IP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CS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，从而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实现子程序的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段间</a:t>
            </a:r>
            <a:r>
              <a:rPr kumimoji="1"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返回。</a:t>
            </a: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段声明和段间转移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62487"/>
            <a:ext cx="79216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051720" y="4221088"/>
            <a:ext cx="5688632" cy="1728192"/>
          </a:xfrm>
          <a:prstGeom prst="wedgeRoundRectCallout">
            <a:avLst>
              <a:gd name="adj1" fmla="val 6181"/>
              <a:gd name="adj2" fmla="val -77867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IA-32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处理器支持存储器分段管理。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通常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一个程序可以含有多个段，不仅代码和数据可以各自独立，而且根据需要不同功能的代码也可以占用不同的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段。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5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段间过程调用指令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8" y="1772816"/>
            <a:ext cx="806526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间带立即数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过程返回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指令的一般格式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682352" y="242088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 smtClean="0">
                <a:solidFill>
                  <a:srgbClr val="FFFF00"/>
                </a:solidFill>
                <a:latin typeface="Times New Roman" pitchFamily="18" charset="0"/>
              </a:rPr>
              <a:t>RETF    count</a:t>
            </a:r>
            <a:endParaRPr kumimoji="1" lang="en-US" altLang="zh-CN" sz="2400" b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82352" y="3212976"/>
            <a:ext cx="805764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指令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实现段间返回的同时，再额外根据</a:t>
            </a:r>
            <a:r>
              <a:rPr kumimoji="1"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count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值调整堆栈指针。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在实方式下具体操作是，先从堆栈弹出返回地址的偏移和段值（当然，会调整堆栈指针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），再把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count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加到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SP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上。</a:t>
            </a:r>
          </a:p>
        </p:txBody>
      </p:sp>
    </p:spTree>
    <p:extLst>
      <p:ext uri="{BB962C8B-B14F-4D97-AF65-F5344CB8AC3E}">
        <p14:creationId xmlns:p14="http://schemas.microsoft.com/office/powerpoint/2010/main" val="36266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76872"/>
            <a:ext cx="763550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0DH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0AH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演示段间过程调用和返回指令的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27773" y="2861211"/>
            <a:ext cx="1712028" cy="448598"/>
          </a:xfrm>
          <a:prstGeom prst="wedgeRectCallout">
            <a:avLst>
              <a:gd name="adj1" fmla="val -50724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635896" y="5054015"/>
            <a:ext cx="3312368" cy="448598"/>
          </a:xfrm>
          <a:prstGeom prst="wedgeRectCallout">
            <a:avLst>
              <a:gd name="adj1" fmla="val -45536"/>
              <a:gd name="adj2" fmla="val -8418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35496" y="3212976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864096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504547" y="5722528"/>
            <a:ext cx="3312368" cy="448598"/>
          </a:xfrm>
          <a:prstGeom prst="wedgeRectCallout">
            <a:avLst>
              <a:gd name="adj1" fmla="val -49937"/>
              <a:gd name="adj2" fmla="val 9749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887924" y="3650756"/>
            <a:ext cx="3096344" cy="720080"/>
          </a:xfrm>
          <a:prstGeom prst="wedgeRoundRectCallout">
            <a:avLst>
              <a:gd name="adj1" fmla="val -36128"/>
              <a:gd name="adj2" fmla="val 734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显示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运行时的段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codeC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791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[SI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ptsubr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19872" y="3797174"/>
            <a:ext cx="3312368" cy="448598"/>
          </a:xfrm>
          <a:prstGeom prst="wedgeRectCallout">
            <a:avLst>
              <a:gd name="adj1" fmla="val -37134"/>
              <a:gd name="adj2" fmla="val -812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3095836" y="4715964"/>
            <a:ext cx="3816424" cy="448598"/>
          </a:xfrm>
          <a:prstGeom prst="wedgeRectCallout">
            <a:avLst>
              <a:gd name="adj1" fmla="val -38596"/>
              <a:gd name="adj2" fmla="val 11983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存储单元含有子程序入口地址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演示段间过程调用和返回指令的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887924" y="2348880"/>
            <a:ext cx="3096344" cy="720080"/>
          </a:xfrm>
          <a:prstGeom prst="wedgeRoundRectCallout">
            <a:avLst>
              <a:gd name="adj1" fmla="val -36128"/>
              <a:gd name="adj2" fmla="val 7343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2060"/>
                </a:solidFill>
                <a:latin typeface="+mn-ea"/>
              </a:rPr>
              <a:t>显示</a:t>
            </a:r>
            <a:r>
              <a:rPr lang="zh-CN" altLang="en-US" sz="2000" b="1" dirty="0">
                <a:solidFill>
                  <a:srgbClr val="002060"/>
                </a:solidFill>
                <a:latin typeface="+mn-ea"/>
              </a:rPr>
              <a:t>运行时的段</a:t>
            </a:r>
            <a:r>
              <a:rPr lang="en-US" altLang="zh-CN" sz="2000" b="1" dirty="0" err="1" smtClean="0">
                <a:solidFill>
                  <a:srgbClr val="002060"/>
                </a:solidFill>
                <a:latin typeface="+mn-ea"/>
              </a:rPr>
              <a:t>codeB</a:t>
            </a:r>
            <a:endParaRPr lang="en-US" altLang="zh-CN" sz="2000" b="1" dirty="0" smtClean="0">
              <a:solidFill>
                <a:srgbClr val="00206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897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222862"/>
            <a:ext cx="439514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'0'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'9'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JBE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7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932040" y="1124744"/>
            <a:ext cx="3204864" cy="504056"/>
          </a:xfrm>
          <a:prstGeom prst="wedgeRoundRectCallout">
            <a:avLst>
              <a:gd name="adj1" fmla="val -26444"/>
              <a:gd name="adj2" fmla="val 1013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4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位十六进制数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080" y="1844824"/>
            <a:ext cx="396043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echo4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ROL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BX, 4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BL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next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'H'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codeC:PutChar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88024" y="1700808"/>
            <a:ext cx="0" cy="416887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标注 13"/>
          <p:cNvSpPr/>
          <p:nvPr/>
        </p:nvSpPr>
        <p:spPr>
          <a:xfrm>
            <a:off x="251520" y="1700808"/>
            <a:ext cx="2088232" cy="448598"/>
          </a:xfrm>
          <a:prstGeom prst="wedgeRectCallout">
            <a:avLst>
              <a:gd name="adj1" fmla="val 42081"/>
              <a:gd name="adj2" fmla="val 7725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codeB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680913" y="5797879"/>
            <a:ext cx="3096344" cy="792088"/>
          </a:xfrm>
          <a:prstGeom prst="wedgeRoundRectCallout">
            <a:avLst>
              <a:gd name="adj1" fmla="val -5566"/>
              <a:gd name="adj2" fmla="val -868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</a:rPr>
              <a:t>一位十六进制数转换成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ASCII</a:t>
            </a:r>
            <a:r>
              <a:rPr lang="zh-CN" altLang="en-US" sz="2000" b="1" dirty="0" smtClean="0">
                <a:solidFill>
                  <a:srgbClr val="0000FF"/>
                </a:solidFill>
              </a:rPr>
              <a:t>码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7" name="矩形标注 16"/>
          <p:cNvSpPr/>
          <p:nvPr/>
        </p:nvSpPr>
        <p:spPr>
          <a:xfrm>
            <a:off x="3707904" y="3766855"/>
            <a:ext cx="1964576" cy="448598"/>
          </a:xfrm>
          <a:prstGeom prst="wedgeRectCallout">
            <a:avLst>
              <a:gd name="adj1" fmla="val 57190"/>
              <a:gd name="adj2" fmla="val 1199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段间直接调用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4139952" y="6165304"/>
            <a:ext cx="1554232" cy="448598"/>
          </a:xfrm>
          <a:prstGeom prst="wedgeRectCallout">
            <a:avLst>
              <a:gd name="adj1" fmla="val 56415"/>
              <a:gd name="adj2" fmla="val -9188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36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6.5.3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段间过程调用和返回指令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dp68.asm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491149"/>
            <a:ext cx="7635503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RETF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7"/>
            <a:ext cx="3312368" cy="511305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显示一个字符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224492" y="1763515"/>
            <a:ext cx="2088232" cy="448598"/>
          </a:xfrm>
          <a:prstGeom prst="wedgeRectCallout">
            <a:avLst>
              <a:gd name="adj1" fmla="val -37732"/>
              <a:gd name="adj2" fmla="val 8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67544" y="4725144"/>
            <a:ext cx="1554232" cy="448598"/>
          </a:xfrm>
          <a:prstGeom prst="wedgeRectCallout">
            <a:avLst>
              <a:gd name="adj1" fmla="val 22617"/>
              <a:gd name="adj2" fmla="val -1106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段间返回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644008" y="3429000"/>
            <a:ext cx="3190467" cy="955562"/>
          </a:xfrm>
          <a:prstGeom prst="wedgeRoundRectCallout">
            <a:avLst>
              <a:gd name="adj1" fmla="val -32800"/>
              <a:gd name="adj2" fmla="val -7772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63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</a:t>
            </a:r>
            <a:r>
              <a:rPr lang="zh-CN" altLang="en-US" sz="4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目标文件和段模式</a:t>
            </a:r>
            <a:endParaRPr lang="zh-CN" altLang="en-US" sz="4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21113"/>
            <a:ext cx="7921625" cy="1587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  <a:endParaRPr lang="zh-CN" altLang="en-US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  </a:t>
            </a:r>
            <a:r>
              <a:rPr lang="zh-CN" altLang="en-US" sz="32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段模式声明语句</a:t>
            </a:r>
            <a:endParaRPr lang="en-US" altLang="zh-CN" sz="32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4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3" name="组合 2"/>
          <p:cNvGrpSpPr/>
          <p:nvPr/>
        </p:nvGrpSpPr>
        <p:grpSpPr>
          <a:xfrm>
            <a:off x="965200" y="2060848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 smtClean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 smtClean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5126323" y="1320752"/>
            <a:ext cx="1872208" cy="530945"/>
          </a:xfrm>
          <a:prstGeom prst="wedgeRoundRectCallout">
            <a:avLst>
              <a:gd name="adj1" fmla="val 43502"/>
              <a:gd name="adj2" fmla="val 10616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1763688" y="5085184"/>
            <a:ext cx="7269630" cy="1440160"/>
          </a:xfrm>
          <a:prstGeom prst="wedgeRoundRectCallout">
            <a:avLst>
              <a:gd name="adj1" fmla="val 27234"/>
              <a:gd name="adj2" fmla="val -7874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不同的操作系统，对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可执行文件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的格式有不同要求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为了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满足不同要求，有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多种不同格式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目标文件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这些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不仅与操作系统有关，也与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连接器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有关。</a:t>
            </a:r>
            <a:endParaRPr lang="en-US" altLang="zh-CN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097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纯二进制目标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，只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含有对应源程序的二进制代码，也即二进制形式的机器指令和数据，并不含有其他信息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二进制目标文件有时很有用，尤其在没有操作系统的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场合。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9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，生成纯二进制代码文件的方法：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xxx.asm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xxx.com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en-US" altLang="zh-CN" sz="28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xxx.asm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-o 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yyy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4932040" y="4725144"/>
            <a:ext cx="3312368" cy="448598"/>
          </a:xfrm>
          <a:prstGeom prst="wedgeRectCallout">
            <a:avLst>
              <a:gd name="adj1" fmla="val -36387"/>
              <a:gd name="adj2" fmla="val -766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缺省为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（纯二进制）格式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4130757" y="5661248"/>
            <a:ext cx="3312368" cy="448598"/>
          </a:xfrm>
          <a:prstGeom prst="wedgeRectCallout">
            <a:avLst>
              <a:gd name="adj1" fmla="val -33723"/>
              <a:gd name="adj2" fmla="val -832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目标文件名可以没有后缀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14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3" y="2492896"/>
            <a:ext cx="8280920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section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AX=0003H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short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491880" y="2442958"/>
            <a:ext cx="2304256" cy="448598"/>
          </a:xfrm>
          <a:prstGeom prst="wedgeRectCallout">
            <a:avLst>
              <a:gd name="adj1" fmla="val -39988"/>
              <a:gd name="adj2" fmla="val 8881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2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3319824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3429000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4996626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3412450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0410" y="1735648"/>
            <a:ext cx="792162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概念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段声明语句属于指示语句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。它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指示汇编器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，开始一个新的段，或者从当前段切换到另一个段。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894017" y="5057455"/>
            <a:ext cx="2315406" cy="747810"/>
          </a:xfrm>
          <a:prstGeom prst="wedgeRoundRectCallout">
            <a:avLst>
              <a:gd name="adj1" fmla="val 47925"/>
              <a:gd name="adj2" fmla="val -82798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之后，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段名代表段值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 animBg="1"/>
      <p:bldP spid="7" grpId="0" animBg="1"/>
      <p:bldP spid="13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dp69.asm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816424" cy="576064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2200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03 00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 </a:t>
            </a:r>
            <a:r>
              <a:rPr lang="en-US" altLang="zh-CN" sz="2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34 12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06 00 </a:t>
            </a:r>
            <a:r>
              <a:rPr lang="en-US" altLang="zh-CN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09 00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00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行代码开始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纯二进制目标文件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位版本）仍然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支持以纯二进制目标文件形式存在的可执行程序，只要其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扩展名是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.com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运行这样的可执行程序，操作系统（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）总是把纯二进制文件加载到内存代码段的偏移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开始处，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执行起始点偏移也是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18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回顾演示程序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427984" y="4725144"/>
            <a:ext cx="3528392" cy="504056"/>
          </a:xfrm>
          <a:prstGeom prst="wedgeRoundRectCallout">
            <a:avLst>
              <a:gd name="adj1" fmla="val -44858"/>
              <a:gd name="adj2" fmla="val -1207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1837074"/>
            <a:ext cx="8283575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text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100H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world!",0DH,0AH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203848" y="2852936"/>
            <a:ext cx="2304256" cy="522952"/>
          </a:xfrm>
          <a:prstGeom prst="wedgeRectCallout">
            <a:avLst>
              <a:gd name="adj1" fmla="val -52653"/>
              <a:gd name="adj2" fmla="val -11083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880082" y="1647964"/>
            <a:ext cx="2304256" cy="448598"/>
          </a:xfrm>
          <a:prstGeom prst="wedgeRectCallout">
            <a:avLst>
              <a:gd name="adj1" fmla="val -55749"/>
              <a:gd name="adj2" fmla="val 859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6768752" cy="648072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观察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含有指示语句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org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的源程序对应的纯二进制目标文件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492896"/>
            <a:ext cx="846308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begin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把标号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0100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$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把当前偏移送到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0103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AX,1234H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AX=1234H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 short lab2   ;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跳转到自己（构成无限循环）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lab2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代表偏移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wvar2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个字变量，初值是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代表的偏移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203848" y="2655641"/>
            <a:ext cx="2304256" cy="522952"/>
          </a:xfrm>
          <a:prstGeom prst="wedgeRectCallout">
            <a:avLst>
              <a:gd name="adj1" fmla="val -60405"/>
              <a:gd name="adj2" fmla="val 3180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指示段的起始偏移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884096" y="2655641"/>
            <a:ext cx="3096344" cy="576064"/>
          </a:xfrm>
          <a:prstGeom prst="wedgeRoundRectCallout">
            <a:avLst>
              <a:gd name="adj1" fmla="val -34016"/>
              <a:gd name="adj2" fmla="val 8388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其他部分与</a:t>
            </a:r>
            <a:r>
              <a:rPr lang="en-US" altLang="zh-CN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dp69.asm</a:t>
            </a:r>
            <a:r>
              <a:rPr lang="zh-CN" altLang="en-US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相同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62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dp610.asm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844824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观察纯二进制目标文件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9552" y="2687429"/>
            <a:ext cx="84630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00 01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begin      ; 0000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03 01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$          ; 0003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B8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34 12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MOV  AX, 1234H      ; 0006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E9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FE           ; JMP  short lab2     ; 0009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06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01 09 01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lab1, lab2      ; 000B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0B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wvar1           ; 000F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8" name="矩形标注 17"/>
          <p:cNvSpPr/>
          <p:nvPr/>
        </p:nvSpPr>
        <p:spPr>
          <a:xfrm>
            <a:off x="304344" y="5229200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机器码或数据字节值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915816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对应源代码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5580112" y="5215191"/>
            <a:ext cx="2304256" cy="448598"/>
          </a:xfrm>
          <a:prstGeom prst="wedgeRectCallout">
            <a:avLst>
              <a:gd name="adj1" fmla="val -30138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代码行开始偏移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2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格式目标文件适用于生成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。早先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操作系统下，可执行程序主要是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汇编器对源程序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文件，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格式目标文件连接后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EXE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格式目标文件不仅含有对应源程序的机器指令和数据，而且还含有其他重要信息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。例如，支持引用段值的信息。又如，程序开始执行位置的信息。所以，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格式目标文件要比纯二进制目标文件来得长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69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6.6.1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目标文件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en-US" altLang="zh-CN" sz="2800" b="1" dirty="0" smtClean="0">
                <a:solidFill>
                  <a:srgbClr val="0000FF"/>
                </a:solidFill>
              </a:rPr>
              <a:t>OBJ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目标文件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用于生成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obj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格式目标文件的源程序中，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段名代表段值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，所以可以通过段名来引用段值。还可以利用运算符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，获取标号所在段的段值。但是，在这样的源程序中，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不能安排起始偏移设定语句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多个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链接器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链接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一起的目标文件中，有且只能有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个目标文件含有开始执行的位置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开始执行的位置，在源程序中由特定的标号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..start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135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是保护方式还是实方式，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位的操作数，都支持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位的存储器寻址方式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为了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保持兼容，同时保证效率，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系列处理器支持两种段模式，也即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保护方式下，一般采用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位段；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在实方式下，只能使用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56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关于段模式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065269" cy="202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位段，缺省的操作数尺寸是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位，缺省的存储器寻址方式是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88266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段模式声明语句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188" y="1772816"/>
            <a:ext cx="828129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段模式声明语句的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BITS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BITS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位段模式来翻译随后的代码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第二条指示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位段模式来翻译随后的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代码。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83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段声明语句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1421" y="1871389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51720" y="1980565"/>
            <a:ext cx="2160240" cy="448598"/>
          </a:xfrm>
          <a:prstGeom prst="wedgeRectCallout">
            <a:avLst>
              <a:gd name="adj1" fmla="val -52729"/>
              <a:gd name="adj2" fmla="val 10616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声明段的关键词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3563888" y="3484458"/>
            <a:ext cx="2448272" cy="448598"/>
          </a:xfrm>
          <a:prstGeom prst="wedgeRectCallout">
            <a:avLst>
              <a:gd name="adj1" fmla="val -46537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段的名称（标识符）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4932040" y="2038653"/>
            <a:ext cx="1728192" cy="448598"/>
          </a:xfrm>
          <a:prstGeom prst="wedgeRectCallout">
            <a:avLst>
              <a:gd name="adj1" fmla="val -56389"/>
              <a:gd name="adj2" fmla="val 10905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段的其他性质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4293096"/>
            <a:ext cx="79216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另一种格式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段名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[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段属性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189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980728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556792"/>
            <a:ext cx="676912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设起始偏移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CS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  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;B8 01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00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;BE 51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BB 51 01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;8A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67 66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8B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03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4849383" y="980728"/>
            <a:ext cx="3179001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12953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6.6.2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段模式声明语句</a:t>
            </a:r>
            <a:endParaRPr lang="zh-CN" altLang="en-US" sz="3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dp611.asm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9" y="1796618"/>
            <a:ext cx="652541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32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1             ;B0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1   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B8 01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1            ;B8 01 00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 51 01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;BB 51 01 00 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[SI]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8A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[SI] 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 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[SI]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04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AL, [EBX]         ;8A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[EBX]         ;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66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EAX, [EBX]        ;8B 03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bits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    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声明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位段模式</a:t>
            </a:r>
          </a:p>
          <a:p>
            <a:pPr>
              <a:lnSpc>
                <a:spcPts val="24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                 ;E9 FD FF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;34 12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5678H   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;78 56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156380" y="939892"/>
            <a:ext cx="3160036" cy="832924"/>
          </a:xfrm>
          <a:prstGeom prst="wedgeRoundRectCallout">
            <a:avLst>
              <a:gd name="adj1" fmla="val 6159"/>
              <a:gd name="adj2" fmla="val 1030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操作数尺寸前缀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66H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存储器地址尺寸前缀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67H</a:t>
            </a:r>
          </a:p>
        </p:txBody>
      </p:sp>
    </p:spTree>
    <p:extLst>
      <p:ext uri="{BB962C8B-B14F-4D97-AF65-F5344CB8AC3E}">
        <p14:creationId xmlns:p14="http://schemas.microsoft.com/office/powerpoint/2010/main" val="19080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6.5.1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段声明语句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dp65.asm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3752498" cy="504056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演示段声明语句的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71990"/>
            <a:ext cx="5547271" cy="405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data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AX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DX, hello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over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"Hello world!", 0DH, 0AH,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0" y="335699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652060" y="2780928"/>
            <a:ext cx="1712028" cy="448598"/>
          </a:xfrm>
          <a:prstGeom prst="wedgeRectCallout">
            <a:avLst>
              <a:gd name="adj1" fmla="val -74210"/>
              <a:gd name="adj2" fmla="val -6731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423175" y="5150322"/>
            <a:ext cx="1712028" cy="448598"/>
          </a:xfrm>
          <a:prstGeom prst="wedgeRectCallout">
            <a:avLst>
              <a:gd name="adj1" fmla="val -50725"/>
              <a:gd name="adj2" fmla="val 1061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00192" y="3573016"/>
            <a:ext cx="2808312" cy="171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Print_str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9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305100" y="1988840"/>
            <a:ext cx="0" cy="410445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标注 14"/>
          <p:cNvSpPr/>
          <p:nvPr/>
        </p:nvSpPr>
        <p:spPr>
          <a:xfrm>
            <a:off x="6588224" y="2852936"/>
            <a:ext cx="1712028" cy="448598"/>
          </a:xfrm>
          <a:prstGeom prst="wedgeRectCallout">
            <a:avLst>
              <a:gd name="adj1" fmla="val -9534"/>
              <a:gd name="adj2" fmla="val 10638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切换到段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4956878" y="1124744"/>
            <a:ext cx="3190467" cy="864096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465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 animBg="1"/>
      <p:bldP spid="12" grpId="0" animBg="1"/>
      <p:bldP spid="13" grpId="0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2654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/>
              <a:t>无条件转移指令可分为</a:t>
            </a:r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种</a:t>
            </a:r>
            <a:r>
              <a:rPr kumimoji="1" lang="zh-CN" altLang="en-US" sz="2400" b="1" dirty="0" smtClean="0"/>
              <a:t>：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</a:t>
            </a:r>
            <a:r>
              <a:rPr kumimoji="1" lang="zh-CN" altLang="en-US" sz="2400" b="1" dirty="0"/>
              <a:t>间接</a:t>
            </a:r>
            <a:r>
              <a:rPr kumimoji="1" lang="zh-CN" altLang="en-US" sz="2400" b="1" dirty="0" smtClean="0"/>
              <a:t>转移</a:t>
            </a:r>
            <a:endParaRPr kumimoji="1" lang="en-US" altLang="zh-CN" sz="2400" b="1" dirty="0" smtClean="0"/>
          </a:p>
        </p:txBody>
      </p:sp>
      <p:sp>
        <p:nvSpPr>
          <p:cNvPr id="5" name="圆角矩形标注 4"/>
          <p:cNvSpPr/>
          <p:nvPr/>
        </p:nvSpPr>
        <p:spPr>
          <a:xfrm>
            <a:off x="5076056" y="1052736"/>
            <a:ext cx="3096344" cy="864096"/>
          </a:xfrm>
          <a:prstGeom prst="wedgeRoundRectCallout">
            <a:avLst>
              <a:gd name="adj1" fmla="val -53528"/>
              <a:gd name="adj2" fmla="val 882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跨段（否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是）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目的地址（直接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间接）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6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回顾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11560" y="1844824"/>
            <a:ext cx="7924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跨段：</a:t>
            </a:r>
            <a:r>
              <a:rPr kumimoji="1"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段间转移</a:t>
            </a:r>
            <a:r>
              <a:rPr kumimoji="1" lang="zh-CN" altLang="en-US" sz="2400" b="1" dirty="0"/>
              <a:t>指令不仅设置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/>
              <a:t>，而且重新设置代码段寄存器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。由于重置</a:t>
            </a:r>
            <a:r>
              <a:rPr kumimoji="1" lang="en-US" altLang="zh-CN" sz="2400" b="1" dirty="0"/>
              <a:t>CS</a:t>
            </a:r>
            <a:r>
              <a:rPr kumimoji="1" lang="zh-CN" altLang="en-US" sz="2400" b="1" dirty="0"/>
              <a:t>，所以转移后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继续执行的指令在另一个代码段中</a:t>
            </a:r>
            <a:r>
              <a:rPr kumimoji="1" lang="zh-CN" altLang="en-US" sz="2400" b="1" dirty="0" smtClean="0"/>
              <a:t>。</a:t>
            </a:r>
            <a:endParaRPr kumimoji="1" lang="en-US" altLang="zh-CN" sz="2400" b="1" dirty="0" smtClean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实方式下的约束：</a:t>
            </a:r>
            <a:r>
              <a:rPr kumimoji="1" lang="zh-CN" altLang="en-US" sz="2400" b="1" dirty="0" smtClean="0"/>
              <a:t>段</a:t>
            </a:r>
            <a:r>
              <a:rPr kumimoji="1" lang="zh-CN" altLang="en-US" sz="2400" b="1" dirty="0"/>
              <a:t>内偏移只有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位，指令指针寄存器</a:t>
            </a:r>
            <a:r>
              <a:rPr kumimoji="1" lang="en-US" altLang="zh-CN" sz="2400" b="1" dirty="0"/>
              <a:t>EIP</a:t>
            </a:r>
            <a:r>
              <a:rPr kumimoji="1" lang="zh-CN" altLang="en-US" sz="2400" b="1" dirty="0"/>
              <a:t>只有低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IP</a:t>
            </a:r>
            <a:r>
              <a:rPr kumimoji="1" lang="zh-CN" altLang="en-US" sz="2400" b="1" dirty="0" smtClean="0"/>
              <a:t>起作用。堆栈</a:t>
            </a:r>
            <a:r>
              <a:rPr kumimoji="1" lang="zh-CN" altLang="en-US" sz="2400" b="1" dirty="0"/>
              <a:t>指针寄存器</a:t>
            </a:r>
            <a:r>
              <a:rPr kumimoji="1" lang="en-US" altLang="zh-CN" sz="2400" b="1" dirty="0"/>
              <a:t>ESP</a:t>
            </a:r>
            <a:r>
              <a:rPr kumimoji="1" lang="zh-CN" altLang="en-US" sz="2400" b="1" dirty="0"/>
              <a:t>也只有低</a:t>
            </a:r>
            <a:r>
              <a:rPr kumimoji="1" lang="en-US" altLang="zh-CN" sz="2400" b="1" dirty="0"/>
              <a:t>16</a:t>
            </a:r>
            <a:r>
              <a:rPr kumimoji="1" lang="zh-CN" altLang="en-US" sz="2400" b="1" dirty="0"/>
              <a:t>位的</a:t>
            </a:r>
            <a:r>
              <a:rPr kumimoji="1" lang="en-US" altLang="zh-CN" sz="2400" b="1" dirty="0"/>
              <a:t>SP</a:t>
            </a:r>
            <a:r>
              <a:rPr kumimoji="1" lang="zh-CN" altLang="en-US" sz="2400" b="1" dirty="0"/>
              <a:t>起作用</a:t>
            </a:r>
            <a:r>
              <a:rPr kumimoji="1" lang="zh-CN" altLang="en-US" sz="2400" b="1" dirty="0" smtClean="0"/>
              <a:t>。</a:t>
            </a:r>
            <a:endParaRPr kumimoji="1" lang="zh-CN" altLang="en-US" sz="2400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2339752" y="5589240"/>
            <a:ext cx="5688632" cy="576064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这里只介绍</a:t>
            </a: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实方式下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的无条件段间转移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200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2923197"/>
            <a:ext cx="3603055" cy="3426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codeA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DS,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codeB:step2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755576" y="1700808"/>
            <a:ext cx="4680520" cy="792088"/>
          </a:xfrm>
          <a:prstGeom prst="wedgeRoundRectCallout">
            <a:avLst>
              <a:gd name="adj1" fmla="val -8087"/>
              <a:gd name="adj2" fmla="val 876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演示无条件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段间直接转移指令的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使用，</a:t>
            </a:r>
            <a:endParaRPr lang="en-US" altLang="zh-CN" sz="2000" b="1" dirty="0" smtClean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3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个代码段和</a:t>
            </a:r>
            <a:r>
              <a:rPr lang="en-US" altLang="zh-CN" sz="2000" b="1" dirty="0" smtClean="0">
                <a:solidFill>
                  <a:srgbClr val="0000FF"/>
                </a:solidFill>
                <a:latin typeface="+mn-ea"/>
              </a:rPr>
              <a:t>1</a:t>
            </a:r>
            <a:r>
              <a:rPr lang="zh-CN" altLang="en-US" sz="2000" b="1" dirty="0" smtClean="0">
                <a:solidFill>
                  <a:srgbClr val="0000FF"/>
                </a:solidFill>
                <a:latin typeface="+mn-ea"/>
              </a:rPr>
              <a:t>个数据段</a:t>
            </a:r>
            <a:endParaRPr lang="en-US" altLang="zh-CN" sz="2000" b="1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499992" y="3220568"/>
            <a:ext cx="0" cy="263691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785369" y="3429000"/>
            <a:ext cx="3243015" cy="2426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21H</a:t>
            </a:r>
            <a:endParaRPr lang="en-US" altLang="zh-CN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563888" y="2556629"/>
            <a:ext cx="1712028" cy="448598"/>
          </a:xfrm>
          <a:prstGeom prst="wedgeRectCallout">
            <a:avLst>
              <a:gd name="adj1" fmla="val -53376"/>
              <a:gd name="adj2" fmla="val 9170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2627784" y="6292770"/>
            <a:ext cx="3312368" cy="448598"/>
          </a:xfrm>
          <a:prstGeom prst="wedgeRectCallout">
            <a:avLst>
              <a:gd name="adj1" fmla="val -35840"/>
              <a:gd name="adj2" fmla="val -1121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矩形标注 13"/>
          <p:cNvSpPr/>
          <p:nvPr/>
        </p:nvSpPr>
        <p:spPr>
          <a:xfrm>
            <a:off x="0" y="3844002"/>
            <a:ext cx="1187624" cy="448598"/>
          </a:xfrm>
          <a:prstGeom prst="wedgeRectCallout">
            <a:avLst>
              <a:gd name="adj1" fmla="val 24605"/>
              <a:gd name="adj2" fmla="val -10200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5724128" y="1124744"/>
            <a:ext cx="3190467" cy="972108"/>
          </a:xfrm>
          <a:prstGeom prst="wedgeRoundRectCallout">
            <a:avLst>
              <a:gd name="adj1" fmla="val -34426"/>
              <a:gd name="adj2" fmla="val 9502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经过汇编和连接后生成，</a:t>
            </a:r>
            <a:endParaRPr lang="en-US" altLang="zh-CN" sz="2000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EXE</a:t>
            </a:r>
            <a:r>
              <a:rPr lang="zh-CN" altLang="en-US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类型的可执行程序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7549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6.5.2  </a:t>
            </a:r>
            <a:r>
              <a:rPr lang="zh-CN" altLang="en-US" sz="3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无条件段间转移指令</a:t>
            </a:r>
            <a:endParaRPr lang="zh-CN" altLang="en-US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011900"/>
            <a:ext cx="7921625" cy="61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 smtClean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dp66.asm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0913" y="1916832"/>
            <a:ext cx="7851900" cy="119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"ABC"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4609518" y="1196752"/>
            <a:ext cx="2160240" cy="720080"/>
          </a:xfrm>
          <a:prstGeom prst="wedgeRectCallout">
            <a:avLst>
              <a:gd name="adj1" fmla="val -118350"/>
              <a:gd name="adj2" fmla="val 6414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  <p:sp>
        <p:nvSpPr>
          <p:cNvPr id="13" name="矩形标注 12"/>
          <p:cNvSpPr/>
          <p:nvPr/>
        </p:nvSpPr>
        <p:spPr>
          <a:xfrm>
            <a:off x="2843808" y="6286046"/>
            <a:ext cx="3312368" cy="448598"/>
          </a:xfrm>
          <a:prstGeom prst="wedgeRectCallout">
            <a:avLst>
              <a:gd name="adj1" fmla="val -37211"/>
              <a:gd name="adj2" fmla="val -933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无条件段间直接转移指令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568" y="3284984"/>
            <a:ext cx="7851900" cy="274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section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codeC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align=16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flagch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+2]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AH, 2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 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step4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矩形标注 15"/>
          <p:cNvSpPr/>
          <p:nvPr/>
        </p:nvSpPr>
        <p:spPr>
          <a:xfrm>
            <a:off x="4644008" y="2424663"/>
            <a:ext cx="2160240" cy="720080"/>
          </a:xfrm>
          <a:prstGeom prst="wedgeRectCallout">
            <a:avLst>
              <a:gd name="adj1" fmla="val -44670"/>
              <a:gd name="adj2" fmla="val 7459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声明段</a:t>
            </a:r>
            <a:r>
              <a:rPr lang="en-US" altLang="zh-CN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codeC</a:t>
            </a:r>
            <a:endParaRPr lang="en-US" altLang="zh-CN" b="1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字节地址对齐</a:t>
            </a:r>
          </a:p>
        </p:txBody>
      </p:sp>
    </p:spTree>
    <p:extLst>
      <p:ext uri="{BB962C8B-B14F-4D97-AF65-F5344CB8AC3E}">
        <p14:creationId xmlns:p14="http://schemas.microsoft.com/office/powerpoint/2010/main" val="2375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6508</TotalTime>
  <Words>3208</Words>
  <Application>Microsoft Office PowerPoint</Application>
  <PresentationFormat>全屏显示(4:3)</PresentationFormat>
  <Paragraphs>503</Paragraphs>
  <Slides>41</Slides>
  <Notes>41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3" baseType="lpstr">
      <vt:lpstr>Profile</vt:lpstr>
      <vt:lpstr>Visio</vt:lpstr>
      <vt:lpstr>第6章  汇编语言</vt:lpstr>
      <vt:lpstr>6.5  段声明和段间转移</vt:lpstr>
      <vt:lpstr>6.5.1  段声明语句</vt:lpstr>
      <vt:lpstr>6.5.1  段声明语句</vt:lpstr>
      <vt:lpstr>6.5.1  段声明语句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6.5.2  无条件段间转移指令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6.5.3  段间过程调用和返回指令</vt:lpstr>
      <vt:lpstr>6.6  目标文件和段模式</vt:lpstr>
      <vt:lpstr>6.6.1  目标文件</vt:lpstr>
      <vt:lpstr>6.6.1  目标文件</vt:lpstr>
      <vt:lpstr>6.6.1  目标文件</vt:lpstr>
      <vt:lpstr>6.6.1  目标文件</vt:lpstr>
      <vt:lpstr>6.6.1  目标文件</vt:lpstr>
      <vt:lpstr>6.6.1  目标文件</vt:lpstr>
      <vt:lpstr>6.6.1  目标程序</vt:lpstr>
      <vt:lpstr>6.6.1  目标文件</vt:lpstr>
      <vt:lpstr>6.6.1  目标文件</vt:lpstr>
      <vt:lpstr>6.6.1  目标文件</vt:lpstr>
      <vt:lpstr>6.6.1  目标文件</vt:lpstr>
      <vt:lpstr>6.6.2  段模式声明语句</vt:lpstr>
      <vt:lpstr>6.6.2  段模式声明语句</vt:lpstr>
      <vt:lpstr>6.6.2  段模式声明语句</vt:lpstr>
      <vt:lpstr>6.6.2  段模式声明语句</vt:lpstr>
      <vt:lpstr>6.6.2  段模式声明语句</vt:lpstr>
    </vt:vector>
  </TitlesOfParts>
  <Company>Suda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jwyang</cp:lastModifiedBy>
  <cp:revision>1283</cp:revision>
  <dcterms:created xsi:type="dcterms:W3CDTF">2008-02-14T05:21:14Z</dcterms:created>
  <dcterms:modified xsi:type="dcterms:W3CDTF">2017-02-01T03:23:55Z</dcterms:modified>
</cp:coreProperties>
</file>