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7"/>
  </p:notesMasterIdLst>
  <p:sldIdLst>
    <p:sldId id="256" r:id="rId2"/>
    <p:sldId id="619" r:id="rId3"/>
    <p:sldId id="629" r:id="rId4"/>
    <p:sldId id="628" r:id="rId5"/>
    <p:sldId id="630" r:id="rId6"/>
    <p:sldId id="632" r:id="rId7"/>
    <p:sldId id="652" r:id="rId8"/>
    <p:sldId id="631" r:id="rId9"/>
    <p:sldId id="633" r:id="rId10"/>
    <p:sldId id="634" r:id="rId11"/>
    <p:sldId id="635" r:id="rId12"/>
    <p:sldId id="664" r:id="rId13"/>
    <p:sldId id="636" r:id="rId14"/>
    <p:sldId id="637" r:id="rId15"/>
    <p:sldId id="638" r:id="rId16"/>
    <p:sldId id="653" r:id="rId17"/>
    <p:sldId id="639" r:id="rId18"/>
    <p:sldId id="641" r:id="rId19"/>
    <p:sldId id="655" r:id="rId20"/>
    <p:sldId id="642" r:id="rId21"/>
    <p:sldId id="643" r:id="rId22"/>
    <p:sldId id="649" r:id="rId23"/>
    <p:sldId id="644" r:id="rId24"/>
    <p:sldId id="651" r:id="rId25"/>
    <p:sldId id="650" r:id="rId26"/>
    <p:sldId id="646" r:id="rId27"/>
    <p:sldId id="647" r:id="rId28"/>
    <p:sldId id="648" r:id="rId29"/>
    <p:sldId id="656" r:id="rId30"/>
    <p:sldId id="657" r:id="rId31"/>
    <p:sldId id="659" r:id="rId32"/>
    <p:sldId id="663" r:id="rId33"/>
    <p:sldId id="660" r:id="rId34"/>
    <p:sldId id="661" r:id="rId35"/>
    <p:sldId id="662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66FFFF"/>
    <a:srgbClr val="00FFFF"/>
    <a:srgbClr val="99FFCC"/>
    <a:srgbClr val="D5D38F"/>
    <a:srgbClr val="339966"/>
    <a:srgbClr val="99FF66"/>
    <a:srgbClr val="FFFF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103" d="100"/>
          <a:sy n="103" d="100"/>
        </p:scale>
        <p:origin x="21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13e45b8a479442b" providerId="LiveId" clId="{4634B559-5ADB-445F-A3CA-833D53E4D3E9}"/>
    <pc:docChg chg="modSld">
      <pc:chgData name="" userId="213e45b8a479442b" providerId="LiveId" clId="{4634B559-5ADB-445F-A3CA-833D53E4D3E9}" dt="2022-11-29T15:00:10.627" v="0" actId="20577"/>
      <pc:docMkLst>
        <pc:docMk/>
      </pc:docMkLst>
      <pc:sldChg chg="modSp">
        <pc:chgData name="" userId="213e45b8a479442b" providerId="LiveId" clId="{4634B559-5ADB-445F-A3CA-833D53E4D3E9}" dt="2022-11-29T15:00:10.627" v="0" actId="20577"/>
        <pc:sldMkLst>
          <pc:docMk/>
          <pc:sldMk cId="105276870" sldId="653"/>
        </pc:sldMkLst>
        <pc:spChg chg="mod">
          <ac:chgData name="" userId="213e45b8a479442b" providerId="LiveId" clId="{4634B559-5ADB-445F-A3CA-833D53E4D3E9}" dt="2022-11-29T15:00:10.627" v="0" actId="20577"/>
          <ac:spMkLst>
            <pc:docMk/>
            <pc:sldMk cId="105276870" sldId="653"/>
            <ac:spMk id="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solidFill>
                  <a:prstClr val="black"/>
                </a:solidFill>
                <a:latin typeface="Arial" charset="0"/>
              </a:rPr>
              <a:pPr eaLnBrk="1" hangingPunct="1"/>
              <a:t>24</a:t>
            </a:fld>
            <a:endParaRPr lang="en-US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>
                <a:solidFill>
                  <a:srgbClr val="0000FF"/>
                </a:solidFill>
              </a:rPr>
              <a:t>章  </a:t>
            </a:r>
            <a:r>
              <a:rPr lang="en-US" altLang="zh-CN" b="1" dirty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和虚拟机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098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7.1  BIOS</a:t>
            </a:r>
            <a:r>
              <a:rPr lang="zh-CN" altLang="en-US" sz="3200" b="1" dirty="0">
                <a:solidFill>
                  <a:srgbClr val="0000FF"/>
                </a:solidFill>
              </a:rPr>
              <a:t>及其调用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磁盘及其读写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虚拟机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7.4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一个简易的加载器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键盘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65593"/>
              </p:ext>
            </p:extLst>
          </p:nvPr>
        </p:nvGraphicFramePr>
        <p:xfrm>
          <a:off x="899592" y="1916833"/>
          <a:ext cx="7344816" cy="3816423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213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6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5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口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参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zh-CN" sz="20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从键盘读一个字符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如果无字符可读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键盘缓冲区空</a:t>
                      </a: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，则</a:t>
                      </a: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等待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；字符也包括功能键，对应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码为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判键盘是否有键可读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ZF=1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表示无键可读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ZF=0 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表示有键可读</a:t>
                      </a:r>
                      <a:endParaRPr lang="en-US" alt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（</a:t>
                      </a:r>
                      <a:r>
                        <a:rPr lang="en-US" altLang="zh-CN" sz="18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ZF</a:t>
                      </a: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表示零标志位）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宋体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不等待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，立即返回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</a:t>
                      </a: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ASCII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码</a:t>
                      </a: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字符的扫描码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获取变换键当前状态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变换键状态字节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8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556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键盘输入示例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936104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从键盘获得在调用发出之后用户按下的字符。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先清除键盘缓冲区，然后再从键盘读一个字符：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2924944"/>
            <a:ext cx="7419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CLEAR: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              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键盘缓冲区空吗？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.OK              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已清空，跳转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              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从键盘缓冲区取走一个字符</a:t>
            </a: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CLEAR            ;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直到键盘缓存区空为止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等待键盘输入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2221801" y="6282592"/>
            <a:ext cx="3101668" cy="448598"/>
          </a:xfrm>
          <a:prstGeom prst="wedgeRectCallout">
            <a:avLst>
              <a:gd name="adj1" fmla="val -38618"/>
              <a:gd name="adj2" fmla="val -1077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获得刚从键盘输入的字符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230726" y="3501008"/>
            <a:ext cx="4861215" cy="684076"/>
          </a:xfrm>
          <a:prstGeom prst="wedgeRoundRectCallout">
            <a:avLst>
              <a:gd name="adj1" fmla="val -31224"/>
              <a:gd name="adj2" fmla="val 85511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可能会读到键盘缓冲区中剩余的字符</a:t>
            </a:r>
          </a:p>
        </p:txBody>
      </p:sp>
    </p:spTree>
    <p:extLst>
      <p:ext uri="{BB962C8B-B14F-4D97-AF65-F5344CB8AC3E}">
        <p14:creationId xmlns:p14="http://schemas.microsoft.com/office/powerpoint/2010/main" val="289987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键盘输入示例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936104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从键盘获得在调用发出之后用户按下的字符。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先清除键盘缓冲区，然后再从键盘读一个字符：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2924944"/>
            <a:ext cx="74194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CLEAR:</a:t>
            </a:r>
          </a:p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键盘缓冲区空吗？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.OK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已清空，跳转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从键盘缓冲区取走一个字符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CLEAR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直到键盘缓存区空为止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.OK: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等待键盘输入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987824" y="2996952"/>
            <a:ext cx="230167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清空键盘缓冲区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221801" y="6282592"/>
            <a:ext cx="3101668" cy="448598"/>
          </a:xfrm>
          <a:prstGeom prst="wedgeRectCallout">
            <a:avLst>
              <a:gd name="adj1" fmla="val -38618"/>
              <a:gd name="adj2" fmla="val -1077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获得刚从键盘输入的字符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9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有两类显示方式：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图形显示方式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。每一类显示方式还含有多种显示模式。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文本显示方式指以字符为单位显示的方式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。字符通常指字母、数字、普通符号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如运算符号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和一些特殊符号（如菱形块和矩形块）。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现在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几乎不采用文本显示方式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，但这是最基本显示方式。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043608" y="5157192"/>
            <a:ext cx="6696744" cy="576064"/>
          </a:xfrm>
          <a:prstGeom prst="wedgeRoundRectCallout">
            <a:avLst>
              <a:gd name="adj1" fmla="val 4032"/>
              <a:gd name="adj2" fmla="val -9310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现在貌似文本显示，其实是在图形显示方式下模拟的效果</a:t>
            </a:r>
          </a:p>
        </p:txBody>
      </p:sp>
    </p:spTree>
    <p:extLst>
      <p:ext uri="{BB962C8B-B14F-4D97-AF65-F5344CB8AC3E}">
        <p14:creationId xmlns:p14="http://schemas.microsoft.com/office/powerpoint/2010/main" val="327217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经典文本显示方式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最经典的文本显示模式是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。在该文本显示模式下，显示器的屏幕被划分成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行，所以每一屏最多可显示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80×25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）个字符。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用行号和位号组成的坐标来定位屏幕上的每个可显示位置。左上角的坐标规定为（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0,0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），向右增加列号，向下增加行号，于是右下角的坐标便是（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79,24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4" y="4713237"/>
            <a:ext cx="3816424" cy="1821399"/>
            <a:chOff x="1907704" y="4713237"/>
            <a:chExt cx="3816424" cy="1821399"/>
          </a:xfrm>
        </p:grpSpPr>
        <p:sp>
          <p:nvSpPr>
            <p:cNvPr id="2" name="TextBox 1"/>
            <p:cNvSpPr txBox="1"/>
            <p:nvPr/>
          </p:nvSpPr>
          <p:spPr>
            <a:xfrm>
              <a:off x="1907704" y="471323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0,0</a:t>
              </a:r>
              <a:r>
                <a:rPr lang="zh-CN" altLang="en-US" b="1" dirty="0"/>
                <a:t>）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627784" y="5082569"/>
              <a:ext cx="2232248" cy="10827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72000" y="4725144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79,0</a:t>
              </a:r>
              <a:r>
                <a:rPr lang="zh-CN" altLang="en-US" b="1" dirty="0"/>
                <a:t>）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07704" y="615601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0,24</a:t>
              </a:r>
              <a:r>
                <a:rPr lang="zh-CN" altLang="en-US" b="1" dirty="0"/>
                <a:t>）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0" y="616530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（</a:t>
              </a:r>
              <a:r>
                <a:rPr lang="en-US" altLang="zh-CN" b="1" dirty="0"/>
                <a:t>79,24</a:t>
              </a:r>
              <a:r>
                <a:rPr lang="zh-CN" altLang="en-US" b="1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34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中提供显示输出功能的程序被称为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。每一个功能有一个编号。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程序的某个功能时，应根据要求设置好入口参数，把功能编号置入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。调用返回后，可从有关寄存器中取得出口参数。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3568" y="4630777"/>
            <a:ext cx="7920038" cy="12464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'8'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14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;14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0EH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方式显示字符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043608" y="6165304"/>
            <a:ext cx="7416824" cy="576064"/>
          </a:xfrm>
          <a:prstGeom prst="wedgeRoundRectCallout">
            <a:avLst>
              <a:gd name="adj1" fmla="val -2939"/>
              <a:gd name="adj2" fmla="val -11111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TTY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显示方式：在当前光标处显示字符，光标移动到下一个位置</a:t>
            </a:r>
          </a:p>
        </p:txBody>
      </p:sp>
    </p:spTree>
    <p:extLst>
      <p:ext uri="{BB962C8B-B14F-4D97-AF65-F5344CB8AC3E}">
        <p14:creationId xmlns:p14="http://schemas.microsoft.com/office/powerpoint/2010/main" val="23918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</a:p>
        </p:txBody>
      </p:sp>
      <p:sp>
        <p:nvSpPr>
          <p:cNvPr id="8" name="矩形 7"/>
          <p:cNvSpPr/>
          <p:nvPr/>
        </p:nvSpPr>
        <p:spPr>
          <a:xfrm>
            <a:off x="634441" y="1772816"/>
            <a:ext cx="7921625" cy="2414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在屏幕上显示的字符代码及其属性被依次保存在显示缓冲区（某个确定的内存区域）中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可以认为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显示页号是显示缓冲区的编号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。调用显示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号功能，可选择当前显示页。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通常，总是使用第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27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142570"/>
              </p:ext>
            </p:extLst>
          </p:nvPr>
        </p:nvGraphicFramePr>
        <p:xfrm>
          <a:off x="683568" y="1556792"/>
          <a:ext cx="7731138" cy="4622599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865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644"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功</a:t>
                      </a:r>
                      <a:r>
                        <a:rPr lang="en-US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6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能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入口参数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出口参数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说</a:t>
                      </a:r>
                      <a:r>
                        <a:rPr lang="en-US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zh-CN" sz="1600" b="1" kern="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明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AH=2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置光标位置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行号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DL=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列号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左上角坐标是</a:t>
                      </a: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(0,0)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AH=8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读取光标位置处的字符和属性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116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AH=9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字符和属性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BL=</a:t>
                      </a:r>
                      <a:r>
                        <a:rPr lang="zh-CN" sz="1400" b="1" kern="100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属性</a:t>
                      </a:r>
                      <a:r>
                        <a:rPr lang="zh-CN" altLang="en-US" sz="1400" b="1" kern="100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（表</a:t>
                      </a:r>
                      <a:r>
                        <a:rPr lang="en-US" altLang="zh-CN" sz="1400" b="1" kern="100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7.2</a:t>
                      </a:r>
                      <a:r>
                        <a:rPr lang="zh-CN" altLang="en-US" sz="1400" b="1" kern="100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）</a:t>
                      </a:r>
                      <a:endParaRPr lang="zh-CN" sz="1400" b="1" kern="100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光标不移动</a:t>
                      </a: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	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AH=10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将</a:t>
                      </a: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写到光标位置处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CX=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字符重复次数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①光标不移动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②不带属性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75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AH=14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TTY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方式显示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BH=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显示页号</a:t>
                      </a:r>
                    </a:p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AL=</a:t>
                      </a: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字符代码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40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光标处显示字符并后移光标；</a:t>
                      </a:r>
                      <a:r>
                        <a:rPr lang="zh-CN" sz="14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/>
                          <a:ea typeface="宋体"/>
                          <a:cs typeface="Times New Roman"/>
                        </a:rPr>
                        <a:t>解释回车、换行、退格和响铃等控制符</a:t>
                      </a: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7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显示输出示例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在当前光标位置处，按指定属性，显示指定字符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（光标并不移动）：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3" y="3185681"/>
            <a:ext cx="691542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BH, 0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显示页（第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BL, 47H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显示属性（红底白字）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1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重复次数（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'A'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9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;9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267744" y="5580965"/>
            <a:ext cx="3600400" cy="448598"/>
          </a:xfrm>
          <a:prstGeom prst="wedgeRectCallout">
            <a:avLst>
              <a:gd name="adj1" fmla="val -37186"/>
              <a:gd name="adj2" fmla="val -15260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当前光标处按指定属性显示字符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显示输出示例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772816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在当前光标位置处显示指定字符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次，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但光标并不移动：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912" y="3185681"/>
            <a:ext cx="828357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BH, 0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CX, 2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'A'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10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2411760" y="5317758"/>
            <a:ext cx="3600400" cy="448598"/>
          </a:xfrm>
          <a:prstGeom prst="wedgeRectCallout">
            <a:avLst>
              <a:gd name="adj1" fmla="val -37726"/>
              <a:gd name="adj2" fmla="val -15549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当前光标处显示字符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4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及其调用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230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7.1.1  BIOS</a:t>
            </a:r>
            <a:r>
              <a:rPr lang="zh-CN" altLang="en-US" sz="3200" b="1" dirty="0">
                <a:solidFill>
                  <a:srgbClr val="0000FF"/>
                </a:solidFill>
              </a:rPr>
              <a:t>简介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7.1.2  </a:t>
            </a:r>
            <a:r>
              <a:rPr lang="zh-CN" altLang="en-US" sz="3200" b="1" dirty="0">
                <a:solidFill>
                  <a:srgbClr val="0000FF"/>
                </a:solidFill>
              </a:rPr>
              <a:t>键盘输入和显示输出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7.1.3  </a:t>
            </a:r>
            <a:r>
              <a:rPr lang="zh-CN" altLang="en-US" sz="3200" b="1" dirty="0">
                <a:solidFill>
                  <a:srgbClr val="0000FF"/>
                </a:solidFill>
              </a:rPr>
              <a:t>应用举例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831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获得用户按键，显示所按键对应的字符，重复这一过程直到用户按下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SHIFT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键后结束程序运行。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3212976"/>
            <a:ext cx="8283575" cy="2732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%define   L_SHIFT   00000010B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%define   R_SHIFT   00000001B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16 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位代码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100H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类型可执行程序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START: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220072" y="3068960"/>
            <a:ext cx="3065748" cy="448598"/>
          </a:xfrm>
          <a:prstGeom prst="wedgeRectCallout">
            <a:avLst>
              <a:gd name="adj1" fmla="val -40357"/>
              <a:gd name="adj2" fmla="val 11483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定义两个符号常量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771800" y="5517232"/>
            <a:ext cx="3065748" cy="1080120"/>
          </a:xfrm>
          <a:prstGeom prst="wedgeRectCallout">
            <a:avLst>
              <a:gd name="adj1" fmla="val -52837"/>
              <a:gd name="adj2" fmla="val -7959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5724128" y="1155593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537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40863" y="1556792"/>
            <a:ext cx="828357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2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取变换键状态字节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AL, L_SHIFT  +  R_SHIFT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判是否按下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OVER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按下，转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判断是否有按键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JZ    START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无，继续下一轮检查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0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BH, 0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14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;TTY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方式显示所按键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START             ;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继续下一轮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ah, 4cH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771800" y="1723896"/>
            <a:ext cx="3065748" cy="448598"/>
          </a:xfrm>
          <a:prstGeom prst="wedgeRectCallout">
            <a:avLst>
              <a:gd name="adj1" fmla="val -50087"/>
              <a:gd name="adj2" fmla="val 1032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取得变换键状态字节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012160" y="2204864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判断是否按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203848" y="2996952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判断是否有按键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3249776" y="3933056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取得所按字符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249776" y="4869160"/>
            <a:ext cx="3065748" cy="448598"/>
          </a:xfrm>
          <a:prstGeom prst="wedgeRectCallout">
            <a:avLst>
              <a:gd name="adj1" fmla="val -58548"/>
              <a:gd name="adj2" fmla="val 5845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显示所取得字符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402176" y="6349970"/>
            <a:ext cx="3065748" cy="448598"/>
          </a:xfrm>
          <a:prstGeom prst="wedgeRectCallout">
            <a:avLst>
              <a:gd name="adj1" fmla="val -56433"/>
              <a:gd name="adj2" fmla="val 1075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3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87624" y="4653136"/>
            <a:ext cx="5832648" cy="504056"/>
          </a:xfrm>
          <a:prstGeom prst="wedgeRoundRectCallout">
            <a:avLst>
              <a:gd name="adj1" fmla="val -8359"/>
              <a:gd name="adj2" fmla="val -10289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变换键状态字节各位定义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68736"/>
              </p:ext>
            </p:extLst>
          </p:nvPr>
        </p:nvGraphicFramePr>
        <p:xfrm>
          <a:off x="611188" y="2132856"/>
          <a:ext cx="7619709" cy="2172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4561840" imgH="1300734" progId="Visio.Drawing.11">
                  <p:embed/>
                </p:oleObj>
              </mc:Choice>
              <mc:Fallback>
                <p:oleObj name="Visio" r:id="rId4" imgW="4561840" imgH="1300734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2856"/>
                        <a:ext cx="7619709" cy="21725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184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605098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在屏幕指定位置处显示彩色字符串。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605043"/>
            <a:ext cx="4216098" cy="3560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3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</a:rPr>
              <a:t>在屏幕指定位置处显示彩色字符串。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708920"/>
            <a:ext cx="8283575" cy="350192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SECTION  TEXT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BITS  16                    ;16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位代码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ORG   100H                  ;COM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类型可执行程序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Begin: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PUSH  CS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POP   DS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MOV   SI, Hello             ;SI=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字符串首地址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DL, [</a:t>
            </a:r>
            <a:r>
              <a:rPr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CurCol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]          ;DL=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光标列号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   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MOV   AL, [SI]              ;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/>
                <a:ea typeface="宋体"/>
              </a:rPr>
              <a:t>取得待显示字符</a:t>
            </a:r>
            <a:endParaRPr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49776" y="2992374"/>
            <a:ext cx="3065748" cy="1080120"/>
          </a:xfrm>
          <a:prstGeom prst="wedgeRectCallout">
            <a:avLst>
              <a:gd name="adj1" fmla="val -60664"/>
              <a:gd name="adj2" fmla="val 4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指示段内偏移从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4644008" y="1120874"/>
            <a:ext cx="2988840" cy="499478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一个段，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68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2" y="1661301"/>
            <a:ext cx="8035594" cy="1080120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外循环控制列，内循环控制行。同一列的显示字符相同，但显示属性不同。同一行的显示字符不同，但显示属性相同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6867" y="2845142"/>
            <a:ext cx="7171497" cy="39267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75656" y="4725144"/>
            <a:ext cx="513392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显示一列字符</a:t>
            </a:r>
          </a:p>
        </p:txBody>
      </p:sp>
    </p:spTree>
    <p:extLst>
      <p:ext uri="{BB962C8B-B14F-4D97-AF65-F5344CB8AC3E}">
        <p14:creationId xmlns:p14="http://schemas.microsoft.com/office/powerpoint/2010/main" val="263864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8855" y="2636912"/>
            <a:ext cx="7171497" cy="39267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DI, [Count]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行数（内循环的计数）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DH,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;DH=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光标行号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BL, [Color]           ;BL=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显示属性初值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BH,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页显示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CX,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DL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调整光标的列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[SI]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AL,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字符串结束标志？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JNZ   Lab1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否，继续显示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6550" y="3113573"/>
            <a:ext cx="5133921" cy="3195747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2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10H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设置光标位置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9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10H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显示字符（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DH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调整光标的行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BL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调整显示属性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DI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JNZ   Lab2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，继续下一行</a:t>
            </a: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59832" y="3113573"/>
            <a:ext cx="846718" cy="13540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059832" y="4467602"/>
            <a:ext cx="846718" cy="1841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40862" y="1484784"/>
            <a:ext cx="8035594" cy="1080120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安排二重循环，实施多列多行显示。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外循环控制列，内循环控制行。同一列的显示字符相同，但显示属性不同。同一行的显示字符不同，但显示属性相同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891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674655"/>
            <a:ext cx="8283575" cy="296491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DH, 19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DL,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10H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重新设置光标到位置（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19,0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ah, 4ch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功能，结束程序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728187" y="5445224"/>
            <a:ext cx="3065748" cy="720080"/>
          </a:xfrm>
          <a:prstGeom prst="wedgeRectCallout">
            <a:avLst>
              <a:gd name="adj1" fmla="val -48818"/>
              <a:gd name="adj2" fmla="val -1179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作为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类型程序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50551" y="2492896"/>
            <a:ext cx="3065748" cy="720080"/>
          </a:xfrm>
          <a:prstGeom prst="wedgeRectCallout">
            <a:avLst>
              <a:gd name="adj1" fmla="val -47126"/>
              <a:gd name="adj2" fmla="val 919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重新设置光标位置</a:t>
            </a:r>
          </a:p>
        </p:txBody>
      </p:sp>
    </p:spTree>
    <p:extLst>
      <p:ext uri="{BB962C8B-B14F-4D97-AF65-F5344CB8AC3E}">
        <p14:creationId xmlns:p14="http://schemas.microsoft.com/office/powerpoint/2010/main" val="36405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dp72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0863" y="1815790"/>
            <a:ext cx="5832648" cy="54006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相关数据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863" y="2708920"/>
            <a:ext cx="8283575" cy="188769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"Hello,world",0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显示信息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CurLin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5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起始光标行号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CurCol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8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起始光标列号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Color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0x07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每行起始显示属性（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00000111</a:t>
            </a: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6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08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98" y="1700808"/>
            <a:ext cx="8035594" cy="1728192"/>
          </a:xfrm>
          <a:prstGeom prst="wedgeRoundRectCallout">
            <a:avLst>
              <a:gd name="adj1" fmla="val -8963"/>
              <a:gd name="adj2" fmla="val 5879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BIOS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提供的键盘输入和显示输出基本功能，程序实现如下应用：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接受用户从键盘输入一个由十进制数字符组成的字符串，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然后回显该字符串。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当用户按回车键表示输入结束，允许用户利用退格键修正输入。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584" y="3645024"/>
            <a:ext cx="7560840" cy="2520280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）安排一个缓冲区，存放由用户从键盘输入的字符串。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GetDStr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，接受用户从键盘输入数字字符串。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）安排一个子程序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PutDStr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，显示输出字符串。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）安排子程序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GetChar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接受键盘输入一个字符，它调用键盘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号功能。还安排子程序</a:t>
            </a:r>
            <a:r>
              <a:rPr lang="en-US" altLang="zh-CN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PutChar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显示一个字符，它调用显示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号功能。</a:t>
            </a:r>
          </a:p>
        </p:txBody>
      </p:sp>
    </p:spTree>
    <p:extLst>
      <p:ext uri="{BB962C8B-B14F-4D97-AF65-F5344CB8AC3E}">
        <p14:creationId xmlns:p14="http://schemas.microsoft.com/office/powerpoint/2010/main" val="123753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7.1.1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</a:t>
            </a:r>
            <a:r>
              <a:rPr lang="en-US" altLang="zh-CN" sz="2800" b="1" dirty="0">
                <a:solidFill>
                  <a:srgbClr val="0000FF"/>
                </a:solidFill>
              </a:rPr>
              <a:t>BIOS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41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(Basic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Input/Output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System)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即基本输入输出系统，它被固化在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包含了主要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设备的处理程序和许多常用例行程序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，它们一般以中断处理程序的形式存在。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是覆盖在硬件系统上的第一层软件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，它直接操纵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设备或者硬件设备，实现计算机系统的基本输入或输出。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72000" y="4670276"/>
            <a:ext cx="2376264" cy="2016224"/>
            <a:chOff x="2771800" y="4653136"/>
            <a:chExt cx="2376264" cy="2016224"/>
          </a:xfrm>
        </p:grpSpPr>
        <p:sp>
          <p:nvSpPr>
            <p:cNvPr id="3" name="椭圆 2"/>
            <p:cNvSpPr/>
            <p:nvPr/>
          </p:nvSpPr>
          <p:spPr>
            <a:xfrm>
              <a:off x="2771800" y="4653136"/>
              <a:ext cx="2376264" cy="201622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3888" y="468449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091644" y="5053826"/>
              <a:ext cx="1736576" cy="1448544"/>
            </a:xfrm>
            <a:prstGeom prst="ellipse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490378" y="5529047"/>
              <a:ext cx="939108" cy="8371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63888" y="5762944"/>
              <a:ext cx="64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裸机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55876" y="515971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BIOS</a:t>
              </a:r>
              <a:endPara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52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908720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框架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659080"/>
            <a:ext cx="8283575" cy="51065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Space      20H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Enter      0DH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Newline    0AH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Backspace  08H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退格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Bell       07H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响铃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16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TEXT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16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                  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型程序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起点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ah, 4ch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3" y="4725144"/>
            <a:ext cx="360040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主体部分</a:t>
            </a:r>
          </a:p>
        </p:txBody>
      </p:sp>
    </p:spTree>
    <p:extLst>
      <p:ext uri="{BB962C8B-B14F-4D97-AF65-F5344CB8AC3E}">
        <p14:creationId xmlns:p14="http://schemas.microsoft.com/office/powerpoint/2010/main" val="91904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932040" y="908720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框架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659080"/>
            <a:ext cx="8283575" cy="510652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Space      20H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空格符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Enter      0DH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Newline    0AH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Backspace  08H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退格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Bell       07H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响铃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%define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16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TEXT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16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                  ;COM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型程序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起点</a:t>
            </a: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ah, 4ch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87623" y="4725144"/>
            <a:ext cx="3600401" cy="400110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主体部分</a:t>
            </a:r>
          </a:p>
        </p:txBody>
      </p:sp>
      <p:sp>
        <p:nvSpPr>
          <p:cNvPr id="8" name="矩形 7"/>
          <p:cNvSpPr/>
          <p:nvPr/>
        </p:nvSpPr>
        <p:spPr>
          <a:xfrm>
            <a:off x="3103279" y="2348880"/>
            <a:ext cx="6005225" cy="3631763"/>
          </a:xfrm>
          <a:prstGeom prst="rect">
            <a:avLst/>
          </a:prstGeom>
          <a:solidFill>
            <a:srgbClr val="00FFFF"/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DS                ;DS=CS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buffer        ;DX=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缓冲区首地址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GetDStr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获取一个数字串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Enter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形成回车换行效果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Newline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buffer + 1    ;DX=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字符串首地址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PutDStr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显示一个字符串</a:t>
            </a: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411760" y="2348880"/>
            <a:ext cx="691519" cy="23721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339752" y="5125254"/>
            <a:ext cx="763527" cy="855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661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989128"/>
            <a:ext cx="8093457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BH,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10H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sp>
        <p:nvSpPr>
          <p:cNvPr id="8" name="矩形 7"/>
          <p:cNvSpPr/>
          <p:nvPr/>
        </p:nvSpPr>
        <p:spPr>
          <a:xfrm>
            <a:off x="601315" y="4534088"/>
            <a:ext cx="8283575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2987824" y="1700808"/>
            <a:ext cx="360040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子程序：显示输出一个字符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829527" y="4085490"/>
            <a:ext cx="3600400" cy="448598"/>
          </a:xfrm>
          <a:prstGeom prst="wedgeRectCallout">
            <a:avLst>
              <a:gd name="adj1" fmla="val -54728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子程序：由键盘输入一个字符</a:t>
            </a:r>
          </a:p>
        </p:txBody>
      </p:sp>
    </p:spTree>
    <p:extLst>
      <p:ext uri="{BB962C8B-B14F-4D97-AF65-F5344CB8AC3E}">
        <p14:creationId xmlns:p14="http://schemas.microsoft.com/office/powerpoint/2010/main" val="220669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772816"/>
            <a:ext cx="8093457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GetDStr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能：接受一个由十进制数字符组成的字符串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缓冲区首地址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缓冲区第一个字节是其字符串容量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）返回的字符串以回车符（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）结尾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2998" y="4293096"/>
            <a:ext cx="8283575" cy="124649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buffer: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缓冲区的字符串容量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Lenofbuf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存放字符串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28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856253"/>
              </p:ext>
            </p:extLst>
          </p:nvPr>
        </p:nvGraphicFramePr>
        <p:xfrm>
          <a:off x="671800" y="1567668"/>
          <a:ext cx="5340360" cy="51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680396" imgH="4531680" progId="Visio.Drawing.11">
                  <p:embed/>
                </p:oleObj>
              </mc:Choice>
              <mc:Fallback>
                <p:oleObj name="Visio" r:id="rId4" imgW="4680396" imgH="453168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00" y="1567668"/>
                        <a:ext cx="5340360" cy="5173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标注 7"/>
          <p:cNvSpPr/>
          <p:nvPr/>
        </p:nvSpPr>
        <p:spPr>
          <a:xfrm>
            <a:off x="3709042" y="1772816"/>
            <a:ext cx="3023198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GetDStr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的流程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2708920"/>
            <a:ext cx="3384376" cy="576064"/>
          </a:xfrm>
          <a:prstGeom prst="wedgeRectCallout">
            <a:avLst>
              <a:gd name="adj1" fmla="val -57491"/>
              <a:gd name="adj2" fmla="val 405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对各种字符，进行不同处理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6354722" y="4293096"/>
            <a:ext cx="2160240" cy="576064"/>
          </a:xfrm>
          <a:prstGeom prst="wedgeRectCallout">
            <a:avLst>
              <a:gd name="adj1" fmla="val -57491"/>
              <a:gd name="adj2" fmla="val 405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如何处理回退？</a:t>
            </a:r>
          </a:p>
        </p:txBody>
      </p:sp>
    </p:spTree>
    <p:extLst>
      <p:ext uri="{BB962C8B-B14F-4D97-AF65-F5344CB8AC3E}">
        <p14:creationId xmlns:p14="http://schemas.microsoft.com/office/powerpoint/2010/main" val="20511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7.1.3</a:t>
            </a:r>
            <a:r>
              <a:rPr lang="zh-CN" altLang="en-US" b="1" dirty="0">
                <a:solidFill>
                  <a:srgbClr val="0000FF"/>
                </a:solidFill>
              </a:rPr>
              <a:t>  应用举例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dp73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2999" y="1844824"/>
            <a:ext cx="8093457" cy="470898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.Lab4: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CH, 0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字符串中是否有字符？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.Lab2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没有，响铃提醒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光标回退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Space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用空格擦除字符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Backspace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再次光标回退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SI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调整字符串中的存放位置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CH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调整字符串中的字符计数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CL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调整字符串中的空间计数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 .Lab1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继续接受字符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4716016" y="1107904"/>
            <a:ext cx="2448272" cy="540060"/>
          </a:xfrm>
          <a:prstGeom prst="wedgeRoundRectCallout">
            <a:avLst>
              <a:gd name="adj1" fmla="val -34402"/>
              <a:gd name="adj2" fmla="val 7440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对退格的处理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6300192" y="3501008"/>
            <a:ext cx="2670212" cy="1080120"/>
          </a:xfrm>
          <a:prstGeom prst="wedgeRectCallout">
            <a:avLst>
              <a:gd name="adj1" fmla="val -37818"/>
              <a:gd name="adj2" fmla="val 8131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指向存放位置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含字符计数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含字符串剩余字节数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94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7.1.1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简单使用机器的途径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83562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为用户使用“裸机”，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提供简单的基本途径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。在没有安装操作系统的计算机上，可以通过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使用计算机。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支持基本的键盘输入，能够根据用户的按键操作，得到对应键符的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码等。它支持基本的显示输出，能够根据字符的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码和显示属性（颜色），在屏幕的指定位置显示对应的字符。它还支持基本的鼠标操作和打印操作，还支持读写外部存储设备。。。。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通过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，可以读取磁盘上的特定程序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。利用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，程序可以进行基本的输入和输出。</a:t>
            </a:r>
          </a:p>
        </p:txBody>
      </p:sp>
    </p:spTree>
    <p:extLst>
      <p:ext uri="{BB962C8B-B14F-4D97-AF65-F5344CB8AC3E}">
        <p14:creationId xmlns:p14="http://schemas.microsoft.com/office/powerpoint/2010/main" val="918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7.1.1</a:t>
            </a:r>
            <a:r>
              <a:rPr lang="zh-CN" altLang="en-US" b="1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BIOS</a:t>
            </a:r>
            <a:r>
              <a:rPr lang="zh-CN" altLang="en-US" b="1" dirty="0">
                <a:solidFill>
                  <a:srgbClr val="0000FF"/>
                </a:solidFill>
              </a:rPr>
              <a:t>简介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主要作用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876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在操作系统启动自举的过程中，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发挥重要作用。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依靠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，操作系统完成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启动自举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简易的操作系统可以直接建立在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的基础之上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。曾经十分流行的磁盘操作系统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DOS(Disk Operating System)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就是这样，通过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操纵控制硬件。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Linux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等操作系统在启动成功后，会直接控制操纵硬件。这样的操作系统完全掌控硬件，实现完备的输入输出功能。</a:t>
            </a:r>
          </a:p>
        </p:txBody>
      </p:sp>
    </p:spTree>
    <p:extLst>
      <p:ext uri="{BB962C8B-B14F-4D97-AF65-F5344CB8AC3E}">
        <p14:creationId xmlns:p14="http://schemas.microsoft.com/office/powerpoint/2010/main" val="25283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键位和扫描码</a:t>
            </a:r>
          </a:p>
        </p:txBody>
      </p:sp>
      <p:pic>
        <p:nvPicPr>
          <p:cNvPr id="5122" name="Picture 2" descr="https://timgsa.baidu.com/timg?image&amp;quality=80&amp;size=b9999_10000&amp;sec=1489379646511&amp;di=de27c8262f029272123bd8e3b4a20b81&amp;imgtype=0&amp;src=http%3A%2F%2Fec4.images-amazon.com%2Fimages%2FI%2F71yP7LSOfaL._SL1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73016"/>
            <a:ext cx="6624736" cy="25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11187" y="1773971"/>
            <a:ext cx="7921625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键盘上的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键可以分为五类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：字符键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字母、数字和符号等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，功能键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PgUp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，控制键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(Ctrl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Alt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和左右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Shift)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，双态键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Num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Caps Lock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，特殊请求键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 screen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878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键位和扫描码</a:t>
            </a:r>
          </a:p>
        </p:txBody>
      </p:sp>
      <p:sp>
        <p:nvSpPr>
          <p:cNvPr id="8" name="矩形 7"/>
          <p:cNvSpPr/>
          <p:nvPr/>
        </p:nvSpPr>
        <p:spPr>
          <a:xfrm>
            <a:off x="682823" y="1773971"/>
            <a:ext cx="7921625" cy="1029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字符键有对应的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其他的键并没有</a:t>
            </a:r>
            <a:r>
              <a:rPr lang="en-US" altLang="zh-CN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每个键有一个代表键位置的</a:t>
            </a:r>
            <a:r>
              <a:rPr lang="zh-CN" alt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扫描码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9" name="Picture 2" descr="https://timgsa.baidu.com/timg?image&amp;quality=80&amp;size=b9999_10000&amp;sec=1489379646511&amp;di=de27c8262f029272123bd8e3b4a20b81&amp;imgtype=0&amp;src=http%3A%2F%2Fec4.images-amazon.com%2Fimages%2FI%2F71yP7LSOfaL._SL15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" y="3575418"/>
            <a:ext cx="6624736" cy="258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线形标注 1 1"/>
          <p:cNvSpPr/>
          <p:nvPr/>
        </p:nvSpPr>
        <p:spPr>
          <a:xfrm>
            <a:off x="1187624" y="3110331"/>
            <a:ext cx="1944216" cy="418406"/>
          </a:xfrm>
          <a:prstGeom prst="borderCallout1">
            <a:avLst>
              <a:gd name="adj1" fmla="val 18750"/>
              <a:gd name="adj2" fmla="val -8333"/>
              <a:gd name="adj3" fmla="val 203948"/>
              <a:gd name="adj4" fmla="val -10883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C00000"/>
                </a:solidFill>
              </a:rPr>
              <a:t>ESC</a:t>
            </a:r>
            <a:r>
              <a:rPr lang="zh-CN" altLang="en-US" b="1" dirty="0">
                <a:solidFill>
                  <a:srgbClr val="C00000"/>
                </a:solidFill>
              </a:rPr>
              <a:t>键扫描码</a:t>
            </a:r>
            <a:r>
              <a:rPr lang="en-US" altLang="zh-CN" b="1" dirty="0">
                <a:solidFill>
                  <a:srgbClr val="C00000"/>
                </a:solidFill>
              </a:rPr>
              <a:t>01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3563888" y="3136159"/>
            <a:ext cx="1944216" cy="418406"/>
          </a:xfrm>
          <a:prstGeom prst="borderCallout1">
            <a:avLst>
              <a:gd name="adj1" fmla="val 10832"/>
              <a:gd name="adj2" fmla="val -7992"/>
              <a:gd name="adj3" fmla="val 329056"/>
              <a:gd name="adj4" fmla="val -13950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键的扫描码</a:t>
            </a:r>
            <a:r>
              <a:rPr lang="en-US" altLang="zh-CN" b="1" dirty="0">
                <a:solidFill>
                  <a:srgbClr val="C00000"/>
                </a:solidFill>
              </a:rPr>
              <a:t>09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4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键位和扫描码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在用户实施按键动作后，键盘作为外部设备会发送扫描码到主机。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在用户按键后，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根据所按键的扫描码进行处理。它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把字符键的扫描码和对应的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码存到键盘缓冲区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（某个确定的内存区域）；把功能键的扫描码存到键盘缓冲区；记录下控制键和双态键的状态；直接处理特殊请求键。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2411760" y="5589240"/>
            <a:ext cx="5184949" cy="576064"/>
          </a:xfrm>
          <a:prstGeom prst="wedgeRoundRectCallout">
            <a:avLst>
              <a:gd name="adj1" fmla="val 4032"/>
              <a:gd name="adj2" fmla="val -9310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今后介绍键盘中断处理程序</a:t>
            </a:r>
          </a:p>
        </p:txBody>
      </p:sp>
    </p:spTree>
    <p:extLst>
      <p:ext uri="{BB962C8B-B14F-4D97-AF65-F5344CB8AC3E}">
        <p14:creationId xmlns:p14="http://schemas.microsoft.com/office/powerpoint/2010/main" val="331009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7.1.2</a:t>
            </a:r>
            <a:r>
              <a:rPr lang="zh-CN" altLang="en-US" b="1" dirty="0">
                <a:solidFill>
                  <a:srgbClr val="0000FF"/>
                </a:solidFill>
              </a:rPr>
              <a:t>  键盘输入和显示输出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键盘</a:t>
            </a:r>
            <a:r>
              <a:rPr lang="en-US" altLang="zh-CN" sz="2800" b="1" dirty="0">
                <a:solidFill>
                  <a:srgbClr val="0000FF"/>
                </a:solidFill>
              </a:rPr>
              <a:t>I/O</a:t>
            </a:r>
            <a:r>
              <a:rPr lang="zh-CN" altLang="en-US" sz="2800" b="1" dirty="0">
                <a:solidFill>
                  <a:srgbClr val="0000FF"/>
                </a:solidFill>
              </a:rPr>
              <a:t>程序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73971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中提供键盘输入功能的程序被称为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</a:t>
            </a:r>
            <a:r>
              <a:rPr lang="en-US" altLang="zh-CN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。每一个功能有一个编号。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在调用键盘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程序时，把功能编号置入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寄存器，然后发出特定的调用指令“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。调用返回后，从有关寄存器中取得出口参数。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4221088"/>
            <a:ext cx="7920038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获得键盘输入</a:t>
            </a:r>
          </a:p>
        </p:txBody>
      </p:sp>
      <p:sp>
        <p:nvSpPr>
          <p:cNvPr id="9" name="矩形 8"/>
          <p:cNvSpPr/>
          <p:nvPr/>
        </p:nvSpPr>
        <p:spPr>
          <a:xfrm>
            <a:off x="612775" y="5235262"/>
            <a:ext cx="7920038" cy="86177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判断键盘缓冲区是否有键</a:t>
            </a:r>
          </a:p>
        </p:txBody>
      </p:sp>
    </p:spTree>
    <p:extLst>
      <p:ext uri="{BB962C8B-B14F-4D97-AF65-F5344CB8AC3E}">
        <p14:creationId xmlns:p14="http://schemas.microsoft.com/office/powerpoint/2010/main" val="25104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6315</TotalTime>
  <Words>3417</Words>
  <Application>Microsoft Office PowerPoint</Application>
  <PresentationFormat>全屏显示(4:3)</PresentationFormat>
  <Paragraphs>465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隶书</vt:lpstr>
      <vt:lpstr>宋体</vt:lpstr>
      <vt:lpstr>Arial</vt:lpstr>
      <vt:lpstr>Times New Roman</vt:lpstr>
      <vt:lpstr>Verdana</vt:lpstr>
      <vt:lpstr>Wingdings</vt:lpstr>
      <vt:lpstr>Profile</vt:lpstr>
      <vt:lpstr>Visio</vt:lpstr>
      <vt:lpstr>第7章  BIOS和虚拟机</vt:lpstr>
      <vt:lpstr>7.1  BIOS及其调用</vt:lpstr>
      <vt:lpstr>7.1.1  BIOS简介</vt:lpstr>
      <vt:lpstr>7.1.1  BIOS简介</vt:lpstr>
      <vt:lpstr>7.1.1  BIOS简介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7.1.2  键盘输入和显示输出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  <vt:lpstr>7.1.3  应用举例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ASM_CH7</dc:title>
  <dc:creator>YJW</dc:creator>
  <cp:lastModifiedBy>John Hu</cp:lastModifiedBy>
  <cp:revision>1120</cp:revision>
  <dcterms:created xsi:type="dcterms:W3CDTF">2008-02-14T05:21:14Z</dcterms:created>
  <dcterms:modified xsi:type="dcterms:W3CDTF">2022-11-29T15:00:25Z</dcterms:modified>
</cp:coreProperties>
</file>