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6"/>
  </p:notesMasterIdLst>
  <p:sldIdLst>
    <p:sldId id="256" r:id="rId2"/>
    <p:sldId id="620" r:id="rId3"/>
    <p:sldId id="569" r:id="rId4"/>
    <p:sldId id="706" r:id="rId5"/>
    <p:sldId id="677" r:id="rId6"/>
    <p:sldId id="644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3" r:id="rId16"/>
    <p:sldId id="692" r:id="rId17"/>
    <p:sldId id="694" r:id="rId18"/>
    <p:sldId id="695" r:id="rId19"/>
    <p:sldId id="696" r:id="rId20"/>
    <p:sldId id="707" r:id="rId21"/>
    <p:sldId id="708" r:id="rId22"/>
    <p:sldId id="709" r:id="rId23"/>
    <p:sldId id="710" r:id="rId24"/>
    <p:sldId id="711" r:id="rId25"/>
    <p:sldId id="697" r:id="rId26"/>
    <p:sldId id="699" r:id="rId27"/>
    <p:sldId id="698" r:id="rId28"/>
    <p:sldId id="700" r:id="rId29"/>
    <p:sldId id="701" r:id="rId30"/>
    <p:sldId id="702" r:id="rId31"/>
    <p:sldId id="712" r:id="rId32"/>
    <p:sldId id="713" r:id="rId33"/>
    <p:sldId id="714" r:id="rId34"/>
    <p:sldId id="71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FFFFCC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2652315A-FF46-4D17-9960-C2A37B7C5FE8}"/>
    <pc:docChg chg="modSld">
      <pc:chgData name="John Hu" userId="213e45b8a479442b" providerId="LiveId" clId="{2652315A-FF46-4D17-9960-C2A37B7C5FE8}" dt="2024-02-23T14:07:41.182" v="211" actId="20577"/>
      <pc:docMkLst>
        <pc:docMk/>
      </pc:docMkLst>
      <pc:sldChg chg="addSp modSp mod">
        <pc:chgData name="John Hu" userId="213e45b8a479442b" providerId="LiveId" clId="{2652315A-FF46-4D17-9960-C2A37B7C5FE8}" dt="2024-02-23T14:07:41.182" v="211" actId="20577"/>
        <pc:sldMkLst>
          <pc:docMk/>
          <pc:sldMk cId="2811797310" sldId="690"/>
        </pc:sldMkLst>
        <pc:spChg chg="add mod">
          <ac:chgData name="John Hu" userId="213e45b8a479442b" providerId="LiveId" clId="{2652315A-FF46-4D17-9960-C2A37B7C5FE8}" dt="2024-02-23T14:07:41.182" v="211" actId="20577"/>
          <ac:spMkLst>
            <pc:docMk/>
            <pc:sldMk cId="2811797310" sldId="690"/>
            <ac:spMk id="2" creationId="{E7DB3BF7-F176-481B-9F9F-4373DD9A36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章  输入输出和中断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8.1  </a:t>
            </a:r>
            <a:r>
              <a:rPr lang="zh-CN" altLang="en-US" sz="3200" b="1" dirty="0">
                <a:solidFill>
                  <a:srgbClr val="0000FF"/>
                </a:solidFill>
              </a:rPr>
              <a:t>输入输出的基本概念</a:t>
            </a: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8.2  </a:t>
            </a:r>
            <a:r>
              <a:rPr lang="zh-CN" altLang="en-US" sz="3200" b="1" dirty="0">
                <a:solidFill>
                  <a:srgbClr val="0000FF"/>
                </a:solidFill>
              </a:rPr>
              <a:t>查询传送方式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中断概述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中断处理程序设计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8.1.2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I/O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OUT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端口地址，累加器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84366"/>
            <a:ext cx="3960813" cy="260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13H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20H, AL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AX,1234H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2FCH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DX, AL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OUT   DX, AX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419872" y="2996952"/>
            <a:ext cx="3024336" cy="504055"/>
          </a:xfrm>
          <a:prstGeom prst="wedgeRectCallout">
            <a:avLst>
              <a:gd name="adj1" fmla="val -58261"/>
              <a:gd name="adj2" fmla="val -10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向端口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，输出值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13H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7F513F47-33D1-409A-88E4-7D28BD22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输出指令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7B715-C1F0-4226-AFF3-102808E2BCC2}"/>
              </a:ext>
            </a:extLst>
          </p:cNvPr>
          <p:cNvSpPr/>
          <p:nvPr/>
        </p:nvSpPr>
        <p:spPr>
          <a:xfrm>
            <a:off x="611187" y="1700808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输出指令的一般格式</a:t>
            </a:r>
          </a:p>
        </p:txBody>
      </p:sp>
    </p:spTree>
    <p:extLst>
      <p:ext uri="{BB962C8B-B14F-4D97-AF65-F5344CB8AC3E}">
        <p14:creationId xmlns:p14="http://schemas.microsoft.com/office/powerpoint/2010/main" val="23821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8.1.3</a:t>
            </a:r>
            <a:r>
              <a:rPr lang="zh-CN" altLang="en-US" b="1" dirty="0">
                <a:solidFill>
                  <a:srgbClr val="0000FF"/>
                </a:solidFill>
              </a:rPr>
              <a:t>  数据传送方式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与外设之间交换的信息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356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与外设之间交换的信息包括三类：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控制信息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状态信息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这三类信息具有不同性质，但它们都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在数据总线上进行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，通常采用分配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不同端口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的方法将它们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加以区别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66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8.1.3</a:t>
            </a:r>
            <a:r>
              <a:rPr lang="zh-CN" altLang="en-US" b="1" dirty="0">
                <a:solidFill>
                  <a:srgbClr val="0000FF"/>
                </a:solidFill>
              </a:rPr>
              <a:t>  数据传送方式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</a:rPr>
              <a:t>与外设之间交换的信息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和外设真正要交换的信息。数据可以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位，可分为各种不同类型。不同外设要传送的数据类型也是不同的。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，告诉接口和设备要做什么工作，也即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操纵设备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从接口输入的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状态信息反映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设备当前的状态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。在输入数据前，通常要先取得表示设备是否已准备好的状态信息；在输出数据前，往往要先取得表示设备是否忙的状态信息。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11612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8.1.3</a:t>
            </a:r>
            <a:r>
              <a:rPr lang="zh-CN" altLang="en-US" b="1" dirty="0">
                <a:solidFill>
                  <a:srgbClr val="0000FF"/>
                </a:solidFill>
              </a:rPr>
              <a:t>  数据传送方式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系统与外部设备之间传送数据的方式可分为以下四类：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无条件传送方式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中断方式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直接存储器传送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(DMA)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7DB3BF7-F176-481B-9F9F-4373DD9A360B}"/>
              </a:ext>
            </a:extLst>
          </p:cNvPr>
          <p:cNvSpPr/>
          <p:nvPr/>
        </p:nvSpPr>
        <p:spPr>
          <a:xfrm>
            <a:off x="4860033" y="4545707"/>
            <a:ext cx="3671192" cy="1115541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想一想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这几种数据传送方式和高级语言中数据</a:t>
            </a:r>
            <a:r>
              <a:rPr lang="zh-CN" altLang="en-US">
                <a:solidFill>
                  <a:srgbClr val="FF0000"/>
                </a:solidFill>
              </a:rPr>
              <a:t>传输的方式是否相似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1179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8.1.3</a:t>
            </a:r>
            <a:r>
              <a:rPr lang="zh-CN" altLang="en-US" b="1" dirty="0">
                <a:solidFill>
                  <a:srgbClr val="0000FF"/>
                </a:solidFill>
              </a:rPr>
              <a:t>  数据传送方式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无条件传送方式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在不需要查询外设的状态，即已知外设已准备好或不忙时，可以直接使用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指令实现数据传送。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这种方式软件实现简单，只要在指令中指明端口地址，就可选通指定外设进行输入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输出。但要求外设工作速度能与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同步，否则就可能出错。</a:t>
            </a:r>
          </a:p>
        </p:txBody>
      </p:sp>
    </p:spTree>
    <p:extLst>
      <p:ext uri="{BB962C8B-B14F-4D97-AF65-F5344CB8AC3E}">
        <p14:creationId xmlns:p14="http://schemas.microsoft.com/office/powerpoint/2010/main" val="246940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机上安装有一个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RT/COMS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芯片，它是互补金属氧化物半导体随机存取存储器，不仅可长期保存系统配置状况，而且记录包括世纪、年、月、日和时分秒在内的实时钟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Real_Time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Clock)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信息。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作为一个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接口芯片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，系统分配的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端口地址区为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70H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7FH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指令可对其进行存取。</a:t>
            </a:r>
          </a:p>
        </p:txBody>
      </p:sp>
    </p:spTree>
    <p:extLst>
      <p:ext uri="{BB962C8B-B14F-4D97-AF65-F5344CB8AC3E}">
        <p14:creationId xmlns:p14="http://schemas.microsoft.com/office/powerpoint/2010/main" val="43617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单元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个字节用于实时钟（日期和时钟信息）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3253"/>
              </p:ext>
            </p:extLst>
          </p:nvPr>
        </p:nvGraphicFramePr>
        <p:xfrm>
          <a:off x="827584" y="2924944"/>
          <a:ext cx="4824536" cy="3240360"/>
        </p:xfrm>
        <a:graphic>
          <a:graphicData uri="http://schemas.openxmlformats.org/drawingml/2006/table">
            <a:tbl>
              <a:tblPr firstRow="1" bandRow="1" bandCol="1"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内部地址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容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内部地址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内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容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00H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秒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07H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01H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报警秒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08H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02H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分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09H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年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03H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报警分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0AH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04H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时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0BH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05H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报警时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0CH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06H</a:t>
                      </a:r>
                      <a:endParaRPr lang="zh-CN" sz="20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星期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0DH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寄存器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endParaRPr lang="zh-CN" sz="20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矩形标注 8"/>
          <p:cNvSpPr/>
          <p:nvPr/>
        </p:nvSpPr>
        <p:spPr>
          <a:xfrm>
            <a:off x="5940152" y="4221088"/>
            <a:ext cx="2016224" cy="776557"/>
          </a:xfrm>
          <a:prstGeom prst="wedgeRectCallout">
            <a:avLst>
              <a:gd name="adj1" fmla="val -52640"/>
              <a:gd name="adj2" fmla="val -9223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日期和时间值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BCD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码格式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7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存取方法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分两步存取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芯片内部的字节存储单元：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把要存取单元的内部地址送端口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70H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存取端口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71H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2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83533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读操作代码片段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n       ;n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是要访问单元地址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70H, AL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把要访问单元的地址送地址端口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$+2   ;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延时（有时需要）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    AL, 71H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从数据端口取访问单元的内容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102268" y="1412776"/>
            <a:ext cx="2016224" cy="776557"/>
          </a:xfrm>
          <a:prstGeom prst="wedgeRectCallout">
            <a:avLst>
              <a:gd name="adj1" fmla="val -45081"/>
              <a:gd name="adj2" fmla="val 9257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确定要存取单元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83968" y="4509120"/>
            <a:ext cx="2016224" cy="776557"/>
          </a:xfrm>
          <a:prstGeom prst="wedgeRectCallout">
            <a:avLst>
              <a:gd name="adj1" fmla="val -48337"/>
              <a:gd name="adj2" fmla="val -882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存取指定的单元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9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</a:t>
            </a:r>
            <a:r>
              <a:rPr lang="en-US" altLang="zh-CN" sz="2800" b="1" dirty="0">
                <a:solidFill>
                  <a:srgbClr val="0000FF"/>
                </a:solidFill>
              </a:rPr>
              <a:t>RT/CMOS RAM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83533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写操作代码片段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n       ;n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是要访问单元地址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70H, AL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把要访问单元的地址送地址端口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m       ;m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是要输出数据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   71, AL	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把数据从数据端口输出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102268" y="1412776"/>
            <a:ext cx="2016224" cy="776557"/>
          </a:xfrm>
          <a:prstGeom prst="wedgeRectCallout">
            <a:avLst>
              <a:gd name="adj1" fmla="val -6019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确定要存取单元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491880" y="4437112"/>
            <a:ext cx="2016224" cy="776557"/>
          </a:xfrm>
          <a:prstGeom prst="wedgeRectCallout">
            <a:avLst>
              <a:gd name="adj1" fmla="val -48337"/>
              <a:gd name="adj2" fmla="val -882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存取指定的单元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</a:t>
            </a:r>
            <a:r>
              <a:rPr lang="zh-CN" altLang="en-US" b="1" dirty="0">
                <a:solidFill>
                  <a:srgbClr val="0000FF"/>
                </a:solidFill>
              </a:rPr>
              <a:t>  输入输出的基本概念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8.1.1  I/O</a:t>
            </a:r>
            <a:r>
              <a:rPr lang="zh-CN" altLang="en-US" sz="3200" b="1" dirty="0">
                <a:solidFill>
                  <a:srgbClr val="0000FF"/>
                </a:solidFill>
              </a:rPr>
              <a:t>端口地址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8.1.2  I/O</a:t>
            </a:r>
            <a:r>
              <a:rPr lang="zh-CN" altLang="en-US" sz="3200" b="1" dirty="0">
                <a:solidFill>
                  <a:srgbClr val="0000FF"/>
                </a:solidFill>
              </a:rPr>
              <a:t>指令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8.1.3  </a:t>
            </a:r>
            <a:r>
              <a:rPr lang="zh-CN" altLang="en-US" sz="3200" b="1" dirty="0">
                <a:solidFill>
                  <a:srgbClr val="0000FF"/>
                </a:solidFill>
              </a:rPr>
              <a:t>数据传送方式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8.1.4  </a:t>
            </a:r>
            <a:r>
              <a:rPr lang="zh-CN" altLang="en-US" sz="3200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30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568" y="1844824"/>
            <a:ext cx="5616624" cy="720080"/>
          </a:xfrm>
          <a:prstGeom prst="wedgeRoundRectCallout">
            <a:avLst>
              <a:gd name="adj1" fmla="val -32285"/>
              <a:gd name="adj2" fmla="val 9154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编写一个显示当前时间（分和秒）的程序。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6599" y="3212976"/>
            <a:ext cx="7921625" cy="26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主要步骤：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[1]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读实时时钟（分、秒）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[2]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显示时间值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[3]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等待用户按键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[4]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如果非回车键，跳转到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364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393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2273091"/>
            <a:ext cx="7881481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section   text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bits   16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可加载格式的头部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Signature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"YANG"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签名信息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Version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格式版本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Length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工作程序长度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Start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工作程序入口点的偏移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1300H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工作程序入口点的段值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Reserved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0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保留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Begin: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635896" y="2204604"/>
            <a:ext cx="2016224" cy="576064"/>
          </a:xfrm>
          <a:prstGeom prst="wedgeRectCallout">
            <a:avLst>
              <a:gd name="adj1" fmla="val -32325"/>
              <a:gd name="adj2" fmla="val 834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可加载格式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393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2132856"/>
            <a:ext cx="7881481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PUSH  CS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POP   DS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数据段与代码段相同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2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分单元地址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70H, AL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准备读取分单元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AL, 71H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读分值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[minute], AL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0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秒单元地址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70H, AL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准备读取秒单元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AL, 71H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读秒值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[second], AL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保存之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2411760" y="1772816"/>
            <a:ext cx="1080120" cy="576064"/>
          </a:xfrm>
          <a:prstGeom prst="wedgeRectCallout">
            <a:avLst>
              <a:gd name="adj1" fmla="val -90905"/>
              <a:gd name="adj2" fmla="val 525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启动点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627784" y="2852936"/>
            <a:ext cx="1080120" cy="576064"/>
          </a:xfrm>
          <a:prstGeom prst="wedgeRectCallout">
            <a:avLst>
              <a:gd name="adj1" fmla="val -90905"/>
              <a:gd name="adj2" fmla="val 525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循环点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8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1835140"/>
            <a:ext cx="7881481" cy="4271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[minute]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显示时钟的分值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':'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显示间隔符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[second]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显示时钟的秒值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0DH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形成回车换行效果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0AH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3635896" y="1194735"/>
            <a:ext cx="3312368" cy="580095"/>
          </a:xfrm>
          <a:prstGeom prst="wedgeRectCallout">
            <a:avLst>
              <a:gd name="adj1" fmla="val -30901"/>
              <a:gd name="adj2" fmla="val 10200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显示时间（分和秒），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9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203" y="1844824"/>
            <a:ext cx="7881481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AH, 0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等待并接受用户按键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16H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CMP   AL, 0DH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如果按回车键，结束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NEXT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否则，再次显示当前时间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......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;TTY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方式显示一个字符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......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second   DB   0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码保存单元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minute   DB   0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码保存单元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结束位置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267744" y="3759944"/>
            <a:ext cx="2016224" cy="576064"/>
          </a:xfrm>
          <a:prstGeom prst="wedgeRectCallout">
            <a:avLst>
              <a:gd name="adj1" fmla="val -63190"/>
              <a:gd name="adj2" fmla="val 845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返回到加载器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771800" y="1559989"/>
            <a:ext cx="3312368" cy="833830"/>
          </a:xfrm>
          <a:prstGeom prst="wedgeRectCallout">
            <a:avLst>
              <a:gd name="adj1" fmla="val -33585"/>
              <a:gd name="adj2" fmla="val 8120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用户按键后，再次显示时间，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直到回车键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8.1.4  </a:t>
            </a:r>
            <a:r>
              <a:rPr lang="zh-CN" altLang="en-US" b="1" dirty="0">
                <a:solidFill>
                  <a:srgbClr val="0000FF"/>
                </a:solidFill>
              </a:rPr>
              <a:t>实时时钟的存取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3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</a:t>
            </a:r>
            <a:r>
              <a:rPr lang="zh-CN" altLang="en-US" b="1" dirty="0">
                <a:solidFill>
                  <a:srgbClr val="0000FF"/>
                </a:solidFill>
              </a:rPr>
              <a:t>  查询传送方式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8.2.1  </a:t>
            </a:r>
            <a:r>
              <a:rPr lang="zh-CN" altLang="en-US" sz="3200" b="1" dirty="0">
                <a:solidFill>
                  <a:srgbClr val="0000FF"/>
                </a:solidFill>
              </a:rPr>
              <a:t>查询传送流程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8.2.2  </a:t>
            </a:r>
            <a:r>
              <a:rPr lang="zh-CN" altLang="en-US" sz="3200" b="1" dirty="0">
                <a:solidFill>
                  <a:srgbClr val="0000FF"/>
                </a:solidFill>
              </a:rPr>
              <a:t>实时钟的稳妥存取</a:t>
            </a:r>
          </a:p>
        </p:txBody>
      </p:sp>
    </p:spTree>
    <p:extLst>
      <p:ext uri="{BB962C8B-B14F-4D97-AF65-F5344CB8AC3E}">
        <p14:creationId xmlns:p14="http://schemas.microsoft.com/office/powerpoint/2010/main" val="99143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8.2.1</a:t>
            </a:r>
            <a:r>
              <a:rPr lang="zh-CN" altLang="en-US" b="1" dirty="0">
                <a:solidFill>
                  <a:srgbClr val="0000FF"/>
                </a:solidFill>
              </a:rPr>
              <a:t>  查询传送方式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查询传送方式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查询方式的基本思想：由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外部设备的当前状态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，若设备就绪，则立即与设备进行数据交换，否则循环查询。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查询外设的数据是否已准备好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，直到外设把数据准备好后才输入；在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查询外设是否“忙”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，直到外设不“忙”后才输出。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查询传送方式适用于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与外设不同步的情况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通常外设速度远远慢于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速度，于是查询过程就将花费大量的时间。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244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8.2.1</a:t>
            </a:r>
            <a:r>
              <a:rPr lang="zh-CN" altLang="en-US" b="1" dirty="0">
                <a:solidFill>
                  <a:srgbClr val="0000FF"/>
                </a:solidFill>
              </a:rPr>
              <a:t>  查询传送方式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查询方式的示意流程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52122"/>
              </p:ext>
            </p:extLst>
          </p:nvPr>
        </p:nvGraphicFramePr>
        <p:xfrm>
          <a:off x="323528" y="1986579"/>
          <a:ext cx="3168352" cy="375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68424" imgH="2212848" progId="Visio.Drawing.11">
                  <p:embed/>
                </p:oleObj>
              </mc:Choice>
              <mc:Fallback>
                <p:oleObj name="Visio" r:id="rId3" imgW="1868424" imgH="2212848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6579"/>
                        <a:ext cx="3168352" cy="3750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90862"/>
              </p:ext>
            </p:extLst>
          </p:nvPr>
        </p:nvGraphicFramePr>
        <p:xfrm>
          <a:off x="3995936" y="1916832"/>
          <a:ext cx="4824536" cy="383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355848" imgH="2670048" progId="Visio.Drawing.11">
                  <p:embed/>
                </p:oleObj>
              </mc:Choice>
              <mc:Fallback>
                <p:oleObj name="Visio" r:id="rId5" imgW="3355848" imgH="267004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4824536" cy="3837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3779912" y="1844824"/>
            <a:ext cx="0" cy="4248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3851920" y="4077072"/>
            <a:ext cx="1008112" cy="504055"/>
          </a:xfrm>
          <a:prstGeom prst="wedgeRectCallout">
            <a:avLst>
              <a:gd name="adj1" fmla="val 92952"/>
              <a:gd name="adj2" fmla="val 339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超时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1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8.2.1</a:t>
            </a:r>
            <a:r>
              <a:rPr lang="zh-CN" altLang="en-US" b="1" dirty="0">
                <a:solidFill>
                  <a:srgbClr val="0000FF"/>
                </a:solidFill>
              </a:rPr>
              <a:t>  查询传送方式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查询传送方式的特点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337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为了采用查询方式输入或输出，相应的外设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或接口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不仅要有数据寄存器，而且还要有状态寄存器，有些外设还需要控制寄存器。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数据寄存器用来存放要传送的数据，状态寄存器用来存放表示设备所处状态的信息。通常，在状态寄存器中有一个“就绪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(Ready)”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位或一个“忙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(Busy)”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位来反映外设是否已准备好。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查询方式的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优点是：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软硬件实现比较简单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。缺点是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浪费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了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原本可执行大量指令的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时间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9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8.2.2</a:t>
            </a:r>
            <a:r>
              <a:rPr lang="zh-CN" altLang="en-US" b="1" dirty="0">
                <a:solidFill>
                  <a:srgbClr val="0000FF"/>
                </a:solidFill>
              </a:rPr>
              <a:t>  实时时钟的稳妥存取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稳妥地存取实时钟</a:t>
            </a:r>
          </a:p>
        </p:txBody>
      </p:sp>
      <p:sp>
        <p:nvSpPr>
          <p:cNvPr id="8" name="矩形 7"/>
          <p:cNvSpPr/>
          <p:nvPr/>
        </p:nvSpPr>
        <p:spPr>
          <a:xfrm>
            <a:off x="611188" y="1781815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计时更新标志：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RT/CMOS 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的状态寄存器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是计时更新标志位。为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表示实时钟正在计时；为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表示实时钟信息可用于读出。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在读实时钟前，要判别该标志位是否为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把更新标志位理解为状态寄存器中的“就绪”位，采用查询方式检测是否就绪。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88" y="5229200"/>
            <a:ext cx="7280646" cy="881800"/>
          </a:xfrm>
          <a:prstGeom prst="wedgeRoundRectCallout">
            <a:avLst>
              <a:gd name="adj1" fmla="val -27844"/>
              <a:gd name="adj2" fmla="val -85296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会自动更新时间值，在更新期间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属于忙碌。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只有在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空闲时，读取其时间值才是稳妥的方式。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9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8.1.1  I/O</a:t>
            </a:r>
            <a:r>
              <a:rPr lang="zh-CN" altLang="en-US" b="1" dirty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外设连接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44605"/>
              </p:ext>
            </p:extLst>
          </p:nvPr>
        </p:nvGraphicFramePr>
        <p:xfrm>
          <a:off x="683568" y="3501008"/>
          <a:ext cx="7184864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79394" imgH="1544940" progId="Visio.Drawing.11">
                  <p:embed/>
                </p:oleObj>
              </mc:Choice>
              <mc:Fallback>
                <p:oleObj name="Visio" r:id="rId3" imgW="4179394" imgH="154494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1008"/>
                        <a:ext cx="7184864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611187" y="1700808"/>
            <a:ext cx="792162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输出设备通过硬件接口（或控制器）和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相连。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接口是完成输入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输出的桥梁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，物理上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接口是实现输入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输出转换控制的电路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子程序</a:t>
            </a:r>
            <a:r>
              <a:rPr lang="en-US" altLang="zh-CN" sz="2800" b="1" dirty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3" y="181579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编写一个设置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时间值的子程序，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采用查询方式实现数据的传送。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8.2.2</a:t>
            </a:r>
            <a:r>
              <a:rPr lang="zh-CN" altLang="en-US" b="1" dirty="0">
                <a:solidFill>
                  <a:srgbClr val="0000FF"/>
                </a:solidFill>
              </a:rPr>
              <a:t>  实时时钟的稳妥存取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188" y="3473713"/>
            <a:ext cx="70274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子程序名（入口标号）：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功能：设置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RTC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时间值（采用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码表示）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入口参数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:CH=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小时值；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set_time1:</a:t>
            </a:r>
          </a:p>
        </p:txBody>
      </p:sp>
    </p:spTree>
    <p:extLst>
      <p:ext uri="{BB962C8B-B14F-4D97-AF65-F5344CB8AC3E}">
        <p14:creationId xmlns:p14="http://schemas.microsoft.com/office/powerpoint/2010/main" val="22251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子程序</a:t>
            </a:r>
            <a:r>
              <a:rPr lang="en-US" altLang="zh-CN" sz="2800" b="1" dirty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8.2.2</a:t>
            </a:r>
            <a:r>
              <a:rPr lang="zh-CN" altLang="en-US" b="1" dirty="0">
                <a:solidFill>
                  <a:srgbClr val="0000FF"/>
                </a:solidFill>
              </a:rPr>
              <a:t>  实时时钟的稳妥存取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188" y="1700808"/>
            <a:ext cx="70274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set_time1: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10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地址（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0AH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70H, AL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准备读取寄存器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AL, 71H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读取寄存器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TEST  AL,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80H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测试是否正在更新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UIP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正在更新中，则继续测试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483768" y="4941168"/>
            <a:ext cx="2736304" cy="504055"/>
          </a:xfrm>
          <a:prstGeom prst="wedgeRectCallout">
            <a:avLst>
              <a:gd name="adj1" fmla="val -40021"/>
              <a:gd name="adj2" fmla="val -13994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无休止查询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子程序</a:t>
            </a:r>
            <a:r>
              <a:rPr lang="en-US" altLang="zh-CN" sz="2800" b="1" dirty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8.2.2</a:t>
            </a:r>
            <a:r>
              <a:rPr lang="zh-CN" altLang="en-US" b="1" dirty="0">
                <a:solidFill>
                  <a:srgbClr val="0000FF"/>
                </a:solidFill>
              </a:rPr>
              <a:t>  实时时钟的稳妥存取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188" y="1556792"/>
            <a:ext cx="70274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0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秒单元地址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70H, AL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准备设置秒单元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DH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71H, AL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设置秒值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2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分单元地址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70H, AL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准备设置分单元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CL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71H, AL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设置分值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4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时单元地址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70H, AL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准备设置时单元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CH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71H, AL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设置时值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716016" y="1124744"/>
            <a:ext cx="3024336" cy="576064"/>
          </a:xfrm>
          <a:prstGeom prst="wedgeRectCallout">
            <a:avLst>
              <a:gd name="adj1" fmla="val -36076"/>
              <a:gd name="adj2" fmla="val 8178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设置时间（秒、分、时）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0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子程序</a:t>
            </a:r>
            <a:r>
              <a:rPr lang="en-US" altLang="zh-CN" sz="2800" b="1" dirty="0">
                <a:solidFill>
                  <a:srgbClr val="0000FF"/>
                </a:solidFill>
              </a:rPr>
              <a:t>as83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3" y="1815790"/>
            <a:ext cx="5832648" cy="125317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编写一个设置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时间值的子程序，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采用查询方式实现数据的传送。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完善子程序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as82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，安排查询次数上限。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8.2.2</a:t>
            </a:r>
            <a:r>
              <a:rPr lang="zh-CN" altLang="en-US" b="1" dirty="0">
                <a:solidFill>
                  <a:srgbClr val="0000FF"/>
                </a:solidFill>
              </a:rPr>
              <a:t>  实时时钟的稳妥存取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188" y="3473713"/>
            <a:ext cx="702748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子程序名（入口标号）：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功能：设置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RTC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时间值（采用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码表示）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入口参数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:CH=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小时值；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分值；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DH=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出口参数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:CF=0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，设置成功；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CF=1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，设置失败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set_time2:</a:t>
            </a:r>
          </a:p>
        </p:txBody>
      </p:sp>
    </p:spTree>
    <p:extLst>
      <p:ext uri="{BB962C8B-B14F-4D97-AF65-F5344CB8AC3E}">
        <p14:creationId xmlns:p14="http://schemas.microsoft.com/office/powerpoint/2010/main" val="13084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子程序</a:t>
            </a:r>
            <a:r>
              <a:rPr lang="en-US" altLang="zh-CN" sz="2800" b="1" dirty="0">
                <a:solidFill>
                  <a:srgbClr val="0000FF"/>
                </a:solidFill>
              </a:rPr>
              <a:t>as82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8.2.2</a:t>
            </a:r>
            <a:r>
              <a:rPr lang="zh-CN" altLang="en-US" b="1" dirty="0">
                <a:solidFill>
                  <a:srgbClr val="0000FF"/>
                </a:solidFill>
              </a:rPr>
              <a:t>  实时时钟的稳妥存取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188" y="1556792"/>
            <a:ext cx="8065268" cy="5387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set_time2: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CX, 25000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安排查询次数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UIP: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10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OUT   70H, 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IN    AL, 71H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读取寄存器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TEST  AL,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80H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测试是否正在更新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LOOPNZ  UIP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正在更新且查询次数未满，则继续查询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STC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准备出口参数（先假设失败）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.Over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确实失败，则转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Set_TV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具体设置时间值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CLC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准备出口参数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.Over: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RET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059832" y="1556792"/>
            <a:ext cx="2736304" cy="504055"/>
          </a:xfrm>
          <a:prstGeom prst="wedgeRectCallout">
            <a:avLst>
              <a:gd name="adj1" fmla="val -40717"/>
              <a:gd name="adj2" fmla="val 8934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最大查询次数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6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8.1.1  I/O</a:t>
            </a:r>
            <a:r>
              <a:rPr lang="zh-CN" altLang="en-US" b="1" dirty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输出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6984" y="1700808"/>
            <a:ext cx="73914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站在处理器或主机立场上而言的输入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</a:p>
          <a:p>
            <a:pPr algn="l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处理器访问（存取）接口上的特定的一组寄存器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409254" y="3068960"/>
            <a:ext cx="4248472" cy="504056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汇编程序员而言的输入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输出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3568" y="4015978"/>
            <a:ext cx="7391400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接口由一组寄存器（或存储单元）组成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程序存取接口中的寄存器，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外部设备的状态信息，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控制外部设备的动作，从而实现输入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9456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8.1.1  I/O</a:t>
            </a:r>
            <a:r>
              <a:rPr lang="zh-CN" altLang="en-US" b="1" dirty="0">
                <a:solidFill>
                  <a:srgbClr val="0000FF"/>
                </a:solidFill>
              </a:rPr>
              <a:t>基本概念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端口地址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为了存取接口上的寄存器，系统给这些寄存器分配专门的存取地址，这样的地址被称为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 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两类端口地址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端口地址和存储单元地址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统一编址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端口地址和存储单元地址各自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独立编址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系列处理器支持独立的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端口地址空间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位的地址空间达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实际的系统中，只使用很小的一部分</a:t>
            </a:r>
          </a:p>
        </p:txBody>
      </p:sp>
    </p:spTree>
    <p:extLst>
      <p:ext uri="{BB962C8B-B14F-4D97-AF65-F5344CB8AC3E}">
        <p14:creationId xmlns:p14="http://schemas.microsoft.com/office/powerpoint/2010/main" val="14262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8.1.2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I/O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37273"/>
            <a:ext cx="79216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专门用于存取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独立编址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的指令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归入数据传送指令组</a:t>
            </a: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8.1.2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I/O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输入指令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IN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累加器，端口地址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88256" y="2819617"/>
            <a:ext cx="8784976" cy="302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输入指令从某个指定端口，读取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位，传送至累加器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（分别对应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端口地址可采用直接方式表示，也可采用间接方式表示。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采用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直接方式</a:t>
            </a:r>
            <a:r>
              <a:rPr kumimoji="1" lang="zh-CN" altLang="en-US" sz="2400" b="1" dirty="0">
                <a:latin typeface="+mn-ea"/>
                <a:ea typeface="+mn-ea"/>
              </a:rPr>
              <a:t>表示端口地址时，端口地址仅为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位</a:t>
            </a:r>
            <a:r>
              <a:rPr kumimoji="1" lang="zh-CN" altLang="en-US" sz="2400" b="1" dirty="0">
                <a:latin typeface="+mn-ea"/>
                <a:ea typeface="+mn-ea"/>
              </a:rPr>
              <a:t>，即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latin typeface="+mn-ea"/>
                <a:ea typeface="+mn-ea"/>
              </a:rPr>
              <a:t>255</a:t>
            </a:r>
            <a:r>
              <a:rPr kumimoji="1" lang="zh-CN" altLang="en-US" sz="2400" b="1" dirty="0">
                <a:latin typeface="+mn-ea"/>
                <a:ea typeface="+mn-ea"/>
              </a:rPr>
              <a:t>；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采用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间接方式</a:t>
            </a:r>
            <a:r>
              <a:rPr kumimoji="1" lang="zh-CN" altLang="en-US" sz="2400" b="1" dirty="0">
                <a:latin typeface="+mn-ea"/>
                <a:ea typeface="+mn-ea"/>
              </a:rPr>
              <a:t>表示端口地址时，端口地址存放在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DX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寄存器</a:t>
            </a:r>
            <a:r>
              <a:rPr kumimoji="1" lang="zh-CN" altLang="en-US" sz="2400" b="1" dirty="0">
                <a:latin typeface="+mn-ea"/>
                <a:ea typeface="+mn-ea"/>
              </a:rPr>
              <a:t>中，端口地址可为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位</a:t>
            </a:r>
            <a:r>
              <a:rPr kumimoji="1" lang="zh-CN" altLang="en-US" sz="2400" b="1" dirty="0">
                <a:latin typeface="+mn-ea"/>
                <a:ea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2528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8.1.2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I/O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输入指令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输入指令的一般格式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IN    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累加器，端口地址</a:t>
            </a:r>
            <a:endParaRPr kumimoji="1" lang="en-US" altLang="zh-CN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39608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DX, 2FCH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   EAX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endParaRPr kumimoji="1"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19872" y="2996952"/>
            <a:ext cx="2664296" cy="504055"/>
          </a:xfrm>
          <a:prstGeom prst="wedgeRectCallout">
            <a:avLst>
              <a:gd name="adj1" fmla="val -58261"/>
              <a:gd name="adj2" fmla="val -10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298745" y="4011357"/>
            <a:ext cx="2592288" cy="792088"/>
          </a:xfrm>
          <a:prstGeom prst="wedgeRectCallout">
            <a:avLst>
              <a:gd name="adj1" fmla="val -64563"/>
              <a:gd name="adj2" fmla="val -551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455876" y="4966280"/>
            <a:ext cx="3348372" cy="792088"/>
          </a:xfrm>
          <a:prstGeom prst="wedgeRectCallout">
            <a:avLst>
              <a:gd name="adj1" fmla="val -70655"/>
              <a:gd name="adj2" fmla="val 4342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2FDH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的值送到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</p:txBody>
      </p:sp>
    </p:spTree>
    <p:extLst>
      <p:ext uri="{BB962C8B-B14F-4D97-AF65-F5344CB8AC3E}">
        <p14:creationId xmlns:p14="http://schemas.microsoft.com/office/powerpoint/2010/main" val="42130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8.1.2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I/O</a:t>
            </a:r>
            <a:r>
              <a:rPr lang="zh-CN" altLang="en-US" b="1" dirty="0">
                <a:solidFill>
                  <a:srgbClr val="0000FF"/>
                </a:solidFill>
              </a:rPr>
              <a:t>指令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44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输出指令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输出指令的一般格式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OUT    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端口地址，累加器</a:t>
            </a:r>
            <a:endParaRPr kumimoji="1" lang="en-US" altLang="zh-CN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708920"/>
            <a:ext cx="7921625" cy="349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输出指令把累加器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（分别对应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位或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位）输出到某个指定端口。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端口地址可采用直接方式表示，也可采用间接方式表示。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当采用直接方式表示端口地址时，端口地址仅为</a:t>
            </a:r>
            <a:r>
              <a:rPr kumimoji="1" lang="en-US" altLang="zh-CN" sz="2400" b="1" dirty="0">
                <a:latin typeface="+mn-ea"/>
                <a:ea typeface="+mn-ea"/>
              </a:rPr>
              <a:t>8</a:t>
            </a:r>
            <a:r>
              <a:rPr kumimoji="1" lang="zh-CN" altLang="en-US" sz="2400" b="1" dirty="0">
                <a:latin typeface="+mn-ea"/>
                <a:ea typeface="+mn-ea"/>
              </a:rPr>
              <a:t>位，即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latin typeface="+mn-ea"/>
                <a:ea typeface="+mn-ea"/>
              </a:rPr>
              <a:t>255</a:t>
            </a:r>
            <a:r>
              <a:rPr kumimoji="1" lang="zh-CN" altLang="en-US" sz="2400" b="1" dirty="0">
                <a:latin typeface="+mn-ea"/>
                <a:ea typeface="+mn-ea"/>
              </a:rPr>
              <a:t>；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当采用间接方式表示端口地址时，端口地址存放在</a:t>
            </a:r>
            <a:r>
              <a:rPr kumimoji="1" lang="en-US" altLang="zh-CN" sz="2400" b="1" dirty="0">
                <a:latin typeface="+mn-ea"/>
                <a:ea typeface="+mn-ea"/>
              </a:rPr>
              <a:t>DX</a:t>
            </a:r>
            <a:r>
              <a:rPr kumimoji="1" lang="zh-CN" altLang="en-US" sz="2400" b="1" dirty="0">
                <a:latin typeface="+mn-ea"/>
                <a:ea typeface="+mn-ea"/>
              </a:rPr>
              <a:t>寄存器中，端口地址可为</a:t>
            </a:r>
            <a:r>
              <a:rPr kumimoji="1" lang="en-US" altLang="zh-CN" sz="2400" b="1" dirty="0">
                <a:latin typeface="+mn-ea"/>
                <a:ea typeface="+mn-ea"/>
              </a:rPr>
              <a:t>16</a:t>
            </a:r>
            <a:r>
              <a:rPr kumimoji="1" lang="zh-CN" altLang="en-US" sz="2400" b="1" dirty="0">
                <a:latin typeface="+mn-ea"/>
                <a:ea typeface="+mn-ea"/>
              </a:rPr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7510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8419</TotalTime>
  <Words>2638</Words>
  <Application>Microsoft Office PowerPoint</Application>
  <PresentationFormat>全屏显示(4:3)</PresentationFormat>
  <Paragraphs>374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Arial</vt:lpstr>
      <vt:lpstr>Times New Roman</vt:lpstr>
      <vt:lpstr>Verdana</vt:lpstr>
      <vt:lpstr>Wingdings</vt:lpstr>
      <vt:lpstr>Profile</vt:lpstr>
      <vt:lpstr>Visio</vt:lpstr>
      <vt:lpstr>第8章  输入输出和中断</vt:lpstr>
      <vt:lpstr>8.1  输入输出的基本概念</vt:lpstr>
      <vt:lpstr>8.1.1  I/O基本概念</vt:lpstr>
      <vt:lpstr>8.1.1  I/O基本概念</vt:lpstr>
      <vt:lpstr>8.1.1  I/O基本概念</vt:lpstr>
      <vt:lpstr>8.1.2  I/O指令</vt:lpstr>
      <vt:lpstr>8.1.2  I/O指令</vt:lpstr>
      <vt:lpstr>8.1.2  I/O指令</vt:lpstr>
      <vt:lpstr>8.1.2  I/O指令</vt:lpstr>
      <vt:lpstr>8.1.2  I/O指令</vt:lpstr>
      <vt:lpstr>8.1.3  数据传送方式</vt:lpstr>
      <vt:lpstr>8.1.3  数据传送方式</vt:lpstr>
      <vt:lpstr>8.1.3  数据传送方式</vt:lpstr>
      <vt:lpstr>8.1.3  数据传送方式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8.1.4  实时时钟的存取 </vt:lpstr>
      <vt:lpstr>8.2  查询传送方式</vt:lpstr>
      <vt:lpstr>8.2.1  查询传送方式</vt:lpstr>
      <vt:lpstr>8.2.1  查询传送方式</vt:lpstr>
      <vt:lpstr>8.2.1  查询传送方式</vt:lpstr>
      <vt:lpstr>8.2.2  实时时钟的稳妥存取</vt:lpstr>
      <vt:lpstr>8.2.2  实时时钟的稳妥存取</vt:lpstr>
      <vt:lpstr>8.2.2  实时时钟的稳妥存取</vt:lpstr>
      <vt:lpstr>8.2.2  实时时钟的稳妥存取</vt:lpstr>
      <vt:lpstr>8.2.2  实时时钟的稳妥存取</vt:lpstr>
      <vt:lpstr>8.2.2  实时时钟的稳妥存取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ASM_CH8</dc:title>
  <dc:creator>YJW</dc:creator>
  <cp:lastModifiedBy>LORD DarkSW</cp:lastModifiedBy>
  <cp:revision>1345</cp:revision>
  <dcterms:created xsi:type="dcterms:W3CDTF">2008-02-14T05:21:14Z</dcterms:created>
  <dcterms:modified xsi:type="dcterms:W3CDTF">2025-06-25T03:42:34Z</dcterms:modified>
</cp:coreProperties>
</file>