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9"/>
  </p:notesMasterIdLst>
  <p:sldIdLst>
    <p:sldId id="256" r:id="rId2"/>
    <p:sldId id="706" r:id="rId3"/>
    <p:sldId id="742" r:id="rId4"/>
    <p:sldId id="707" r:id="rId5"/>
    <p:sldId id="708" r:id="rId6"/>
    <p:sldId id="709" r:id="rId7"/>
    <p:sldId id="710" r:id="rId8"/>
    <p:sldId id="711" r:id="rId9"/>
    <p:sldId id="712" r:id="rId10"/>
    <p:sldId id="743" r:id="rId11"/>
    <p:sldId id="715" r:id="rId12"/>
    <p:sldId id="716" r:id="rId13"/>
    <p:sldId id="717" r:id="rId14"/>
    <p:sldId id="718" r:id="rId15"/>
    <p:sldId id="720" r:id="rId16"/>
    <p:sldId id="721" r:id="rId17"/>
    <p:sldId id="722" r:id="rId18"/>
    <p:sldId id="723" r:id="rId19"/>
    <p:sldId id="724" r:id="rId20"/>
    <p:sldId id="725" r:id="rId21"/>
    <p:sldId id="726" r:id="rId22"/>
    <p:sldId id="727" r:id="rId23"/>
    <p:sldId id="728" r:id="rId24"/>
    <p:sldId id="729" r:id="rId25"/>
    <p:sldId id="730" r:id="rId26"/>
    <p:sldId id="731" r:id="rId27"/>
    <p:sldId id="732" r:id="rId28"/>
    <p:sldId id="733" r:id="rId29"/>
    <p:sldId id="734" r:id="rId30"/>
    <p:sldId id="735" r:id="rId31"/>
    <p:sldId id="736" r:id="rId32"/>
    <p:sldId id="737" r:id="rId33"/>
    <p:sldId id="746" r:id="rId34"/>
    <p:sldId id="745" r:id="rId35"/>
    <p:sldId id="740" r:id="rId36"/>
    <p:sldId id="741" r:id="rId37"/>
    <p:sldId id="744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CC"/>
    <a:srgbClr val="0000FF"/>
    <a:srgbClr val="66FFFF"/>
    <a:srgbClr val="D5D38F"/>
    <a:srgbClr val="339966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3" d="100"/>
          <a:sy n="93" d="100"/>
        </p:scale>
        <p:origin x="121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u" userId="213e45b8a479442b" providerId="LiveId" clId="{B77F5B8A-CBF3-4157-80E0-1053C3710D57}"/>
    <pc:docChg chg="modSld">
      <pc:chgData name="John Hu" userId="213e45b8a479442b" providerId="LiveId" clId="{B77F5B8A-CBF3-4157-80E0-1053C3710D57}" dt="2024-02-23T14:03:52.096" v="53" actId="1076"/>
      <pc:docMkLst>
        <pc:docMk/>
      </pc:docMkLst>
      <pc:sldChg chg="addSp modSp mod">
        <pc:chgData name="John Hu" userId="213e45b8a479442b" providerId="LiveId" clId="{B77F5B8A-CBF3-4157-80E0-1053C3710D57}" dt="2024-02-23T14:03:52.096" v="53" actId="1076"/>
        <pc:sldMkLst>
          <pc:docMk/>
          <pc:sldMk cId="3897886657" sldId="742"/>
        </pc:sldMkLst>
        <pc:spChg chg="add mod">
          <ac:chgData name="John Hu" userId="213e45b8a479442b" providerId="LiveId" clId="{B77F5B8A-CBF3-4157-80E0-1053C3710D57}" dt="2024-02-23T14:03:52.096" v="53" actId="1076"/>
          <ac:spMkLst>
            <pc:docMk/>
            <pc:sldMk cId="3897886657" sldId="742"/>
            <ac:spMk id="2" creationId="{94898736-C339-4A28-B455-4BB7018ED4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</a:rPr>
              <a:t>第</a:t>
            </a:r>
            <a:r>
              <a:rPr lang="en-US" altLang="zh-CN" b="1" dirty="0">
                <a:solidFill>
                  <a:srgbClr val="0000FF"/>
                </a:solidFill>
              </a:rPr>
              <a:t>8</a:t>
            </a:r>
            <a:r>
              <a:rPr lang="zh-CN" altLang="en-US" b="1" dirty="0">
                <a:solidFill>
                  <a:srgbClr val="0000FF"/>
                </a:solidFill>
              </a:rPr>
              <a:t>章  输入输出和中断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3195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8.1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输入输出的基本概念</a:t>
            </a: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8.2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查询传送方式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0000FF"/>
                </a:solidFill>
              </a:rPr>
              <a:t>8.3  </a:t>
            </a:r>
            <a:r>
              <a:rPr lang="zh-CN" altLang="en-US" sz="3200" b="1" dirty="0">
                <a:solidFill>
                  <a:srgbClr val="0000FF"/>
                </a:solidFill>
              </a:rPr>
              <a:t>中断概述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ts val="56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</a:rPr>
              <a:t>8.4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</a:rPr>
              <a:t>中断处理程序设计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8.3.2</a:t>
            </a:r>
            <a:r>
              <a:rPr lang="zh-CN" altLang="en-US" b="1" dirty="0">
                <a:solidFill>
                  <a:srgbClr val="0000FF"/>
                </a:solidFill>
              </a:rPr>
              <a:t>  中断向量表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存取中断向量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3453968"/>
            <a:ext cx="4824909" cy="163121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ES, AX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[ES:1CH*4]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[ES:1CH*4+2]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691935" cy="317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1971822" y="6021288"/>
            <a:ext cx="7200800" cy="836712"/>
          </a:xfrm>
          <a:prstGeom prst="wedgeRoundRectCallout">
            <a:avLst>
              <a:gd name="adj1" fmla="val -2125"/>
              <a:gd name="adj2" fmla="val -8526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根据中断向量号可方便地计算出中断向量所在单元的地址。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设中断向量号为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，则中断向量所在单元的开始地址是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4*n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7" y="1815790"/>
            <a:ext cx="4824909" cy="1080120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取得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1CH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号中断向量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AX=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偏移；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DX=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段值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661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8.3.2</a:t>
            </a:r>
            <a:r>
              <a:rPr lang="zh-CN" altLang="en-US" b="1" dirty="0">
                <a:solidFill>
                  <a:srgbClr val="0000FF"/>
                </a:solidFill>
              </a:rPr>
              <a:t>  中断向量表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访问中断向量表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11188" y="1772816"/>
            <a:ext cx="5328592" cy="936104"/>
          </a:xfrm>
          <a:prstGeom prst="wedgeRoundRectCallout">
            <a:avLst>
              <a:gd name="adj1" fmla="val -7009"/>
              <a:gd name="adj2" fmla="val 7866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把编号为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的中断向量，保存到双字单元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vector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2942942"/>
            <a:ext cx="460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AX, AX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ES, AX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ES:n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*4]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[vector], AX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ES:n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*4+2]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[vector+2], AX</a:t>
            </a:r>
          </a:p>
        </p:txBody>
      </p:sp>
      <p:sp>
        <p:nvSpPr>
          <p:cNvPr id="11" name="矩形 10"/>
          <p:cNvSpPr/>
          <p:nvPr/>
        </p:nvSpPr>
        <p:spPr>
          <a:xfrm>
            <a:off x="5076056" y="3744709"/>
            <a:ext cx="38164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AX, AX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ES, AX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[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ES:n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*4]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[vector], EAX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4571206" y="2996952"/>
            <a:ext cx="0" cy="309634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标注 12"/>
          <p:cNvSpPr/>
          <p:nvPr/>
        </p:nvSpPr>
        <p:spPr>
          <a:xfrm>
            <a:off x="1090217" y="6093296"/>
            <a:ext cx="1465559" cy="632540"/>
          </a:xfrm>
          <a:prstGeom prst="wedgeRectCallout">
            <a:avLst>
              <a:gd name="adj1" fmla="val 18993"/>
              <a:gd name="adj2" fmla="val -692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位处理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5207000" y="5917090"/>
            <a:ext cx="1465559" cy="632540"/>
          </a:xfrm>
          <a:prstGeom prst="wedgeRectCallout">
            <a:avLst>
              <a:gd name="adj1" fmla="val 18993"/>
              <a:gd name="adj2" fmla="val -6924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位处理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05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76705"/>
              </p:ext>
            </p:extLst>
          </p:nvPr>
        </p:nvGraphicFramePr>
        <p:xfrm>
          <a:off x="5795813" y="332656"/>
          <a:ext cx="3348187" cy="6402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67485" imgH="5671800" progId="Visio.Drawing.11">
                  <p:embed/>
                </p:oleObj>
              </mc:Choice>
              <mc:Fallback>
                <p:oleObj name="Visio" r:id="rId3" imgW="2967485" imgH="5671800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813" y="332656"/>
                        <a:ext cx="3348187" cy="6402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8.3.3</a:t>
            </a:r>
            <a:r>
              <a:rPr lang="zh-CN" altLang="en-US" b="1" dirty="0">
                <a:solidFill>
                  <a:srgbClr val="0000FF"/>
                </a:solidFill>
              </a:rPr>
              <a:t>  中断响应过程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实方式下中断响应过程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187" y="1700808"/>
            <a:ext cx="52569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一条指令后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均要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检测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是否有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中断请求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，在有中断请求且满足一定条件时就响应中断。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相关概念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内部中断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外部中断：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1257300" lvl="2" indent="-342900">
              <a:lnSpc>
                <a:spcPts val="3600"/>
              </a:lnSpc>
              <a:buFont typeface="宋体" pitchFamily="2" charset="-122"/>
              <a:buChar char="#"/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可屏蔽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1257300" lvl="2" indent="-342900">
              <a:lnSpc>
                <a:spcPts val="3600"/>
              </a:lnSpc>
              <a:buFont typeface="宋体" pitchFamily="2" charset="-122"/>
              <a:buChar char="#"/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不可屏蔽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555776" y="3356992"/>
            <a:ext cx="2628477" cy="864096"/>
          </a:xfrm>
          <a:prstGeom prst="wedgeRoundRectCallout">
            <a:avLst>
              <a:gd name="adj1" fmla="val -39389"/>
              <a:gd name="adj2" fmla="val 8017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按中断源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来自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CPU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内部或外部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Rectangle 3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7668344" y="784970"/>
            <a:ext cx="1116309" cy="2271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2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8.3.3</a:t>
            </a:r>
            <a:r>
              <a:rPr lang="zh-CN" altLang="en-US" b="1" dirty="0">
                <a:solidFill>
                  <a:srgbClr val="0000FF"/>
                </a:solidFill>
              </a:rPr>
              <a:t>  中断响应过程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实方式下中断响应过程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1520" y="3284984"/>
            <a:ext cx="561662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相关概念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中断允许标志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Interrupt Enable Flag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时，允许可屏蔽中断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时，禁止可屏蔽中断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单步标志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Trap Flag</a:t>
            </a: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  <a:endParaRPr lang="en-US" altLang="zh-C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时，进入单步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时，正常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45343684"/>
              </p:ext>
            </p:extLst>
          </p:nvPr>
        </p:nvGraphicFramePr>
        <p:xfrm>
          <a:off x="251520" y="1916832"/>
          <a:ext cx="5625103" cy="90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697158" imgH="593371" progId="Visio.Drawing.11">
                  <p:embed/>
                </p:oleObj>
              </mc:Choice>
              <mc:Fallback>
                <p:oleObj name="VISIO" r:id="rId3" imgW="3697158" imgH="593371" progId="Visio.Drawing.11">
                  <p:embed/>
                  <p:pic>
                    <p:nvPicPr>
                      <p:cNvPr id="5" name="对象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916832"/>
                        <a:ext cx="5625103" cy="906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76705"/>
              </p:ext>
            </p:extLst>
          </p:nvPr>
        </p:nvGraphicFramePr>
        <p:xfrm>
          <a:off x="5795963" y="333375"/>
          <a:ext cx="3348037" cy="640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967485" imgH="5671800" progId="Visio.Drawing.11">
                  <p:embed/>
                </p:oleObj>
              </mc:Choice>
              <mc:Fallback>
                <p:oleObj name="Visio" r:id="rId5" imgW="2967485" imgH="5671800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3375"/>
                        <a:ext cx="3348037" cy="640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627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8.3.3</a:t>
            </a:r>
            <a:r>
              <a:rPr lang="zh-CN" altLang="en-US" b="1" dirty="0">
                <a:solidFill>
                  <a:srgbClr val="0000FF"/>
                </a:solidFill>
              </a:rPr>
              <a:t>  中断响应过程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实方式下中断响应过程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187" y="1628800"/>
            <a:ext cx="50409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中断响应时，硬件还自动完成：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(1)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取得中断类型号；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(2)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把标志寄存器内容压入堆栈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(3)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禁止外部中断和单步中断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标志位为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(4)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把下一条要执行指令的地址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中断返回地址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压入堆栈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(CS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内容压入堆栈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(5)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根据中断号从中断向量表中取中断处理程序入口地址；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(6)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转入中断处理程序。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76705"/>
              </p:ext>
            </p:extLst>
          </p:nvPr>
        </p:nvGraphicFramePr>
        <p:xfrm>
          <a:off x="5795963" y="333375"/>
          <a:ext cx="3348037" cy="640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67485" imgH="5671800" progId="Visio.Drawing.11">
                  <p:embed/>
                </p:oleObj>
              </mc:Choice>
              <mc:Fallback>
                <p:oleObj name="Visio" r:id="rId3" imgW="2967485" imgH="5671800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3375"/>
                        <a:ext cx="3348037" cy="640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59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8.3.3</a:t>
            </a:r>
            <a:r>
              <a:rPr lang="zh-CN" altLang="en-US" b="1" dirty="0">
                <a:solidFill>
                  <a:srgbClr val="0000FF"/>
                </a:solidFill>
              </a:rPr>
              <a:t>  中断响应过程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实方式下中断响应过程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187" y="1700808"/>
            <a:ext cx="7920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响应中断前后的堆栈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5796136" y="1647964"/>
            <a:ext cx="2880320" cy="1830503"/>
          </a:xfrm>
          <a:prstGeom prst="wedgeRectCallout">
            <a:avLst>
              <a:gd name="adj1" fmla="val -39220"/>
              <a:gd name="adj2" fmla="val 6718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响应中断时，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压入堆栈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个字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，分别是：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标志寄存器值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返回地址的段值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返回地址的偏移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2553"/>
              </p:ext>
            </p:extLst>
          </p:nvPr>
        </p:nvGraphicFramePr>
        <p:xfrm>
          <a:off x="631651" y="2348880"/>
          <a:ext cx="5259464" cy="3168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61549" imgH="1904220" progId="Visio.Drawing.11">
                  <p:embed/>
                </p:oleObj>
              </mc:Choice>
              <mc:Fallback>
                <p:oleObj name="Visio" r:id="rId3" imgW="3161549" imgH="1904220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51" y="2348880"/>
                        <a:ext cx="5259464" cy="31683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标注 14"/>
          <p:cNvSpPr/>
          <p:nvPr/>
        </p:nvSpPr>
        <p:spPr>
          <a:xfrm>
            <a:off x="827584" y="5877272"/>
            <a:ext cx="5328592" cy="504056"/>
          </a:xfrm>
          <a:prstGeom prst="wedgeRoundRectCallout">
            <a:avLst>
              <a:gd name="adj1" fmla="val -5592"/>
              <a:gd name="adj2" fmla="val -10466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为什么要把标志寄存器内容压入堆栈？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819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8.3.3</a:t>
            </a:r>
            <a:r>
              <a:rPr lang="zh-CN" altLang="en-US" b="1" dirty="0">
                <a:solidFill>
                  <a:srgbClr val="0000FF"/>
                </a:solidFill>
              </a:rPr>
              <a:t>  中断响应过程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中断返回指令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187" y="1700808"/>
            <a:ext cx="7920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中断返回指令格式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82352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IRET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79216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执行指令实现从中断返回。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实方式下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的具体操作如下：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+mn-ea"/>
                <a:ea typeface="+mn-ea"/>
              </a:rPr>
              <a:t>  IP &lt;= [SP]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+mn-ea"/>
                <a:ea typeface="+mn-ea"/>
              </a:rPr>
              <a:t>  SP &lt;= SP+2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+mn-ea"/>
                <a:ea typeface="+mn-ea"/>
              </a:rPr>
              <a:t>  CS &lt;= [SP]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+mn-ea"/>
                <a:ea typeface="+mn-ea"/>
              </a:rPr>
              <a:t>  SP &lt;= SP+2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+mn-ea"/>
                <a:ea typeface="+mn-ea"/>
              </a:rPr>
              <a:t>  FLAGS &lt;= [SP]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latin typeface="+mn-ea"/>
                <a:ea typeface="+mn-ea"/>
              </a:rPr>
              <a:t>  </a:t>
            </a:r>
            <a:r>
              <a:rPr kumimoji="1" lang="en-US" altLang="zh-CN" sz="2000" b="1" dirty="0">
                <a:latin typeface="+mn-ea"/>
              </a:rPr>
              <a:t>SP &lt;= SP+2</a:t>
            </a:r>
            <a:endParaRPr kumimoji="1" lang="en-US" altLang="zh-CN" sz="2000" b="1" dirty="0">
              <a:latin typeface="+mn-ea"/>
              <a:ea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699792" y="3573016"/>
            <a:ext cx="3240360" cy="1152128"/>
          </a:xfrm>
          <a:prstGeom prst="wedgeRectCallout">
            <a:avLst>
              <a:gd name="adj1" fmla="val -41346"/>
              <a:gd name="adj2" fmla="val 8046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弹出返回地址的偏移到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</a:t>
            </a: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弹出返回地址的段值到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弹出标志值到标志寄存器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304342" y="5301208"/>
            <a:ext cx="5328592" cy="1124744"/>
          </a:xfrm>
          <a:prstGeom prst="wedgeRoundRectCallout">
            <a:avLst>
              <a:gd name="adj1" fmla="val -32882"/>
              <a:gd name="adj2" fmla="val -6939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中断处理程序通常利用中断返回指令，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从堆栈中弹出返回地址和原标志值。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平衡堆栈！</a:t>
            </a:r>
          </a:p>
        </p:txBody>
      </p:sp>
    </p:spTree>
    <p:extLst>
      <p:ext uri="{BB962C8B-B14F-4D97-AF65-F5344CB8AC3E}">
        <p14:creationId xmlns:p14="http://schemas.microsoft.com/office/powerpoint/2010/main" val="47166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8.3.3</a:t>
            </a:r>
            <a:r>
              <a:rPr lang="zh-CN" altLang="en-US" b="1" dirty="0">
                <a:solidFill>
                  <a:srgbClr val="0000FF"/>
                </a:solidFill>
              </a:rPr>
              <a:t>  中断响应过程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开中断和关中断指令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11187" y="1700808"/>
            <a:ext cx="7920038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开中断指令格式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82352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STI</a:t>
            </a:r>
          </a:p>
        </p:txBody>
      </p:sp>
      <p:sp>
        <p:nvSpPr>
          <p:cNvPr id="11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79216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效果：开中断。从而响应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（不屏蔽）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可屏蔽中断。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1560" y="4171146"/>
            <a:ext cx="792003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关中断指令格式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682725" y="481921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CLI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611560" y="5395282"/>
            <a:ext cx="79216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效果：关中断。从而不响应（屏蔽）可屏蔽中断。</a:t>
            </a:r>
            <a:endParaRPr kumimoji="1" lang="en-US" altLang="zh-CN" sz="2400" b="1" dirty="0">
              <a:latin typeface="+mn-ea"/>
              <a:ea typeface="+mn-ea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1247006" y="3645024"/>
            <a:ext cx="3312368" cy="440186"/>
          </a:xfrm>
          <a:prstGeom prst="wedgeRectCallout">
            <a:avLst>
              <a:gd name="adj1" fmla="val -29310"/>
              <a:gd name="adj2" fmla="val -8515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使得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IF=1</a:t>
            </a:r>
          </a:p>
        </p:txBody>
      </p:sp>
      <p:sp>
        <p:nvSpPr>
          <p:cNvPr id="17" name="矩形标注 16"/>
          <p:cNvSpPr/>
          <p:nvPr/>
        </p:nvSpPr>
        <p:spPr>
          <a:xfrm>
            <a:off x="1187624" y="6165304"/>
            <a:ext cx="3312368" cy="440186"/>
          </a:xfrm>
          <a:prstGeom prst="wedgeRectCallout">
            <a:avLst>
              <a:gd name="adj1" fmla="val -29310"/>
              <a:gd name="adj2" fmla="val -8515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使得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IF=0</a:t>
            </a:r>
          </a:p>
        </p:txBody>
      </p:sp>
    </p:spTree>
    <p:extLst>
      <p:ext uri="{BB962C8B-B14F-4D97-AF65-F5344CB8AC3E}">
        <p14:creationId xmlns:p14="http://schemas.microsoft.com/office/powerpoint/2010/main" val="404050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  <p:bldP spid="13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8.3.4</a:t>
            </a:r>
            <a:r>
              <a:rPr lang="zh-CN" altLang="en-US" b="1" dirty="0">
                <a:solidFill>
                  <a:srgbClr val="0000FF"/>
                </a:solidFill>
              </a:rPr>
              <a:t>  内部中断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关于内部中断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由发生在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内部的某个事件引起的中断被称为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。由于内部中断是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在执行某些指令时产生，所以也称之为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软件中断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内部中断的特点：不需要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外部硬件的支持；不受中断允许标志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的控制。</a:t>
            </a:r>
          </a:p>
        </p:txBody>
      </p:sp>
    </p:spTree>
    <p:extLst>
      <p:ext uri="{BB962C8B-B14F-4D97-AF65-F5344CB8AC3E}">
        <p14:creationId xmlns:p14="http://schemas.microsoft.com/office/powerpoint/2010/main" val="3263859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8.3.4</a:t>
            </a:r>
            <a:r>
              <a:rPr lang="zh-CN" altLang="en-US" b="1" dirty="0">
                <a:solidFill>
                  <a:srgbClr val="0000FF"/>
                </a:solidFill>
              </a:rPr>
              <a:t>  内部中断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中断指令</a:t>
            </a:r>
            <a:r>
              <a:rPr lang="en-US" altLang="zh-CN" sz="2800" b="1" dirty="0">
                <a:solidFill>
                  <a:srgbClr val="0000FF"/>
                </a:solidFill>
              </a:rPr>
              <a:t>INT</a:t>
            </a:r>
            <a:r>
              <a:rPr lang="zh-CN" altLang="en-US" sz="2800" b="1" dirty="0">
                <a:solidFill>
                  <a:srgbClr val="0000FF"/>
                </a:solidFill>
              </a:rPr>
              <a:t>引起的中断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中断指令的格式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34888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INT     n</a:t>
            </a:r>
          </a:p>
        </p:txBody>
      </p:sp>
      <p:sp>
        <p:nvSpPr>
          <p:cNvPr id="9" name="Text Box 19"/>
          <p:cNvSpPr txBox="1">
            <a:spLocks noChangeArrowheads="1"/>
          </p:cNvSpPr>
          <p:nvPr/>
        </p:nvSpPr>
        <p:spPr bwMode="auto">
          <a:xfrm>
            <a:off x="611187" y="2924944"/>
            <a:ext cx="7921625" cy="1413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其中，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是一个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0FFH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的立即数。</a:t>
            </a:r>
            <a:endParaRPr kumimoji="1"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在执行该中断指令后，便产生一个类型号为</a:t>
            </a:r>
            <a:r>
              <a:rPr kumimoji="1"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kumimoji="1"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的中断，从而转入对应的中断处理程序。</a:t>
            </a:r>
            <a:endParaRPr kumimoji="1" lang="en-US" altLang="zh-CN" sz="2400" dirty="0"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3711" y="4625658"/>
            <a:ext cx="4442345" cy="201593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16H</a:t>
            </a:r>
          </a:p>
          <a:p>
            <a:pPr>
              <a:lnSpc>
                <a:spcPts val="3000"/>
              </a:lnSpc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21H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275856" y="4293096"/>
            <a:ext cx="3312368" cy="778160"/>
          </a:xfrm>
          <a:prstGeom prst="wedgeRectCallout">
            <a:avLst>
              <a:gd name="adj1" fmla="val -43880"/>
              <a:gd name="adj2" fmla="val 747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号中断处理程序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（键盘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程序）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779912" y="5612949"/>
            <a:ext cx="3312368" cy="778160"/>
          </a:xfrm>
          <a:prstGeom prst="wedgeRectCallout">
            <a:avLst>
              <a:gd name="adj1" fmla="val -43880"/>
              <a:gd name="adj2" fmla="val 747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号中断处理程序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DOS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系统功能）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177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</a:t>
            </a:r>
            <a:r>
              <a:rPr lang="zh-CN" altLang="en-US" b="1" dirty="0">
                <a:solidFill>
                  <a:srgbClr val="0000FF"/>
                </a:solidFill>
              </a:rPr>
              <a:t>  中断概述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8.3.1  </a:t>
            </a:r>
            <a:r>
              <a:rPr lang="zh-CN" altLang="en-US" sz="3200" b="1" dirty="0">
                <a:solidFill>
                  <a:srgbClr val="0000FF"/>
                </a:solidFill>
              </a:rPr>
              <a:t>中断概念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8.3.2  </a:t>
            </a:r>
            <a:r>
              <a:rPr lang="zh-CN" altLang="en-US" sz="3200" b="1" dirty="0">
                <a:solidFill>
                  <a:srgbClr val="0000FF"/>
                </a:solidFill>
              </a:rPr>
              <a:t>中断向量表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8.3.3  </a:t>
            </a:r>
            <a:r>
              <a:rPr lang="zh-CN" altLang="en-US" sz="3200" b="1" dirty="0">
                <a:solidFill>
                  <a:srgbClr val="0000FF"/>
                </a:solidFill>
              </a:rPr>
              <a:t>中断响应过程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8.3.4  </a:t>
            </a:r>
            <a:r>
              <a:rPr lang="zh-CN" altLang="en-US" sz="3200" b="1" dirty="0">
                <a:solidFill>
                  <a:srgbClr val="0000FF"/>
                </a:solidFill>
              </a:rPr>
              <a:t>内部中断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8.3.5  </a:t>
            </a:r>
            <a:r>
              <a:rPr lang="zh-CN" altLang="en-US" sz="3200" b="1" dirty="0">
                <a:solidFill>
                  <a:srgbClr val="0000FF"/>
                </a:solidFill>
              </a:rPr>
              <a:t>外部中断</a:t>
            </a:r>
            <a:endParaRPr lang="en-US" altLang="zh-CN" sz="32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solidFill>
                  <a:srgbClr val="0000FF"/>
                </a:solidFill>
              </a:rPr>
              <a:t>8.3.6  </a:t>
            </a:r>
            <a:r>
              <a:rPr lang="zh-CN" altLang="en-US" sz="3200" b="1" dirty="0">
                <a:solidFill>
                  <a:srgbClr val="0000FF"/>
                </a:solidFill>
              </a:rPr>
              <a:t>中断优先级和中断嵌套</a:t>
            </a:r>
            <a:endParaRPr lang="en-US" altLang="zh-CN" sz="3200" b="1" dirty="0">
              <a:solidFill>
                <a:srgbClr val="0000FF"/>
              </a:solidFill>
            </a:endParaRPr>
          </a:p>
        </p:txBody>
      </p:sp>
      <p:sp>
        <p:nvSpPr>
          <p:cNvPr id="5" name="云形标注 4"/>
          <p:cNvSpPr/>
          <p:nvPr/>
        </p:nvSpPr>
        <p:spPr>
          <a:xfrm>
            <a:off x="5940152" y="2438366"/>
            <a:ext cx="2880320" cy="2070754"/>
          </a:xfrm>
          <a:prstGeom prst="cloudCallout">
            <a:avLst>
              <a:gd name="adj1" fmla="val -37520"/>
              <a:gd name="adj2" fmla="val 65324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本节的介绍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基于实方式</a:t>
            </a:r>
          </a:p>
        </p:txBody>
      </p:sp>
    </p:spTree>
    <p:extLst>
      <p:ext uri="{BB962C8B-B14F-4D97-AF65-F5344CB8AC3E}">
        <p14:creationId xmlns:p14="http://schemas.microsoft.com/office/powerpoint/2010/main" val="392643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8.3.4</a:t>
            </a:r>
            <a:r>
              <a:rPr lang="zh-CN" altLang="en-US" b="1" dirty="0">
                <a:solidFill>
                  <a:srgbClr val="0000FF"/>
                </a:solidFill>
              </a:rPr>
              <a:t>  内部中断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中断指令</a:t>
            </a:r>
            <a:r>
              <a:rPr lang="en-US" altLang="zh-CN" sz="2800" b="1" dirty="0">
                <a:solidFill>
                  <a:srgbClr val="0000FF"/>
                </a:solidFill>
              </a:rPr>
              <a:t>INT</a:t>
            </a:r>
            <a:r>
              <a:rPr lang="zh-CN" altLang="en-US" sz="2800" b="1" dirty="0">
                <a:solidFill>
                  <a:srgbClr val="0000FF"/>
                </a:solidFill>
              </a:rPr>
              <a:t>引起的中断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653" y="2132856"/>
            <a:ext cx="444234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section  text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bits  16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org   100h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16H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AX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SHR   AL, 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TOASCII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14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AX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2987824" y="1655222"/>
            <a:ext cx="4536504" cy="549642"/>
          </a:xfrm>
          <a:prstGeom prst="wedgeRoundRectCallout">
            <a:avLst>
              <a:gd name="adj1" fmla="val -35087"/>
              <a:gd name="adj2" fmla="val 12086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一个显示所按键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ASCII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码的程序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1999" y="2276872"/>
            <a:ext cx="4442345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TOASCII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14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10H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AH,4CH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AND   AL,0FH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......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4067944" y="2708920"/>
            <a:ext cx="0" cy="34563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标注 17"/>
          <p:cNvSpPr/>
          <p:nvPr/>
        </p:nvSpPr>
        <p:spPr>
          <a:xfrm>
            <a:off x="3563888" y="5959932"/>
            <a:ext cx="5516130" cy="885740"/>
          </a:xfrm>
          <a:prstGeom prst="wedgeRoundRectCallout">
            <a:avLst>
              <a:gd name="adj1" fmla="val -32882"/>
              <a:gd name="adj2" fmla="val -6939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程序员根据需要在程序中安排中断指令，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所以它不会真正随机产生，而完全受程序控制。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41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8.3.4</a:t>
            </a:r>
            <a:r>
              <a:rPr lang="zh-CN" altLang="en-US" b="1" dirty="0">
                <a:solidFill>
                  <a:srgbClr val="0000FF"/>
                </a:solidFill>
              </a:rPr>
              <a:t>  内部中断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除法出错中断（类型号</a:t>
            </a:r>
            <a:r>
              <a:rPr lang="en-US" altLang="zh-CN" sz="2800" b="1" dirty="0">
                <a:solidFill>
                  <a:srgbClr val="0000FF"/>
                </a:solidFill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602555" y="1700808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在执行除法指令时，如果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发现除数为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或者商超过了规定的范围，那么就产生一个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除法出错中断，中断类型号规定为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。这是来自于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内部的中断。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93118" y="3429000"/>
            <a:ext cx="7407274" cy="116955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1234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CL, 3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CL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725116" y="4941168"/>
            <a:ext cx="5516130" cy="669716"/>
          </a:xfrm>
          <a:prstGeom prst="wedgeRoundRectCallout">
            <a:avLst>
              <a:gd name="adj1" fmla="val -32882"/>
              <a:gd name="adj2" fmla="val -69390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如何解决或者预防这类现象发生？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27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8.3.4</a:t>
            </a:r>
            <a:r>
              <a:rPr lang="zh-CN" altLang="en-US" b="1" dirty="0">
                <a:solidFill>
                  <a:srgbClr val="0000FF"/>
                </a:solidFill>
              </a:rPr>
              <a:t>  内部中断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单步中断（类型号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441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当标志寄存器中的单步标志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，则在每条指令执行后产生一个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单步中断，中断类型号规定为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产生单步中断后，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就执行单步中断处理程序。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在响应中断时，已把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，所以，不会以单步方式执行单步中断处理程序。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通常，由调试工具把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置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，在执行完一条被调试程序的指令后，就转入单步中断处理程序。单步中断处理程序可以报告各寄存器的当前内容，程序员可据此调试程序。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279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8.3.4</a:t>
            </a:r>
            <a:r>
              <a:rPr lang="zh-CN" altLang="en-US" b="1" dirty="0">
                <a:solidFill>
                  <a:srgbClr val="0000FF"/>
                </a:solidFill>
              </a:rPr>
              <a:t>  内部中断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断点中断（类型号</a:t>
            </a:r>
            <a:r>
              <a:rPr lang="en-US" altLang="zh-CN" sz="2800" b="1" dirty="0">
                <a:solidFill>
                  <a:srgbClr val="0000FF"/>
                </a:solidFill>
              </a:rPr>
              <a:t>3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08243"/>
            <a:ext cx="7921625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处理器提供一条特殊的中断指令“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3”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调试工具可用它替换断点处的代码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，当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执行这条中断指令后，就产生类型号为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的中断。这种中断被称为断点中断。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通常，断点中断处理程序恢复被替换的代码，并报告各寄存器的当前内容，程序员可据此调试程序。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中断指令“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3”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特殊是因为它只有一个字节长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，其他的中断指令长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19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8.3.5</a:t>
            </a:r>
            <a:r>
              <a:rPr lang="zh-CN" altLang="en-US" b="1" dirty="0">
                <a:solidFill>
                  <a:srgbClr val="0000FF"/>
                </a:solidFill>
              </a:rPr>
              <a:t>  外部中断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关于外部中断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由发生在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的某个事件引起的中断被称为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。如，输入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输出设备等引起的中断就是外部中断。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外部中断以完全随机的方式中断现行程序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处理器有两条外部中断请求线：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可屏蔽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中断请求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NMI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非屏蔽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中断请求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423193" y="4546620"/>
            <a:ext cx="4732983" cy="2130623"/>
            <a:chOff x="1423193" y="4546620"/>
            <a:chExt cx="4732983" cy="2130623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5057922"/>
                </p:ext>
              </p:extLst>
            </p:nvPr>
          </p:nvGraphicFramePr>
          <p:xfrm>
            <a:off x="1423193" y="4610745"/>
            <a:ext cx="4444951" cy="2052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371344" imgH="1094232" progId="Visio.Drawing.11">
                    <p:embed/>
                  </p:oleObj>
                </mc:Choice>
                <mc:Fallback>
                  <p:oleObj r:id="rId3" imgW="2371344" imgH="1094232" progId="Visio.Drawing.11">
                    <p:embed/>
                    <p:pic>
                      <p:nvPicPr>
                        <p:cNvPr id="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193" y="4610745"/>
                          <a:ext cx="4444951" cy="2052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3419872" y="4546620"/>
              <a:ext cx="2736304" cy="21306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9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8.3.5</a:t>
            </a:r>
            <a:r>
              <a:rPr lang="zh-CN" altLang="en-US" b="1" dirty="0">
                <a:solidFill>
                  <a:srgbClr val="0000FF"/>
                </a:solidFill>
              </a:rPr>
              <a:t>  外部中断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可屏蔽中断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可屏蔽中断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指受到中断允许标志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制约的外部中断。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系列机中，键盘和硬盘等外设的中断请求都通过中断控制器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传给可屏蔽中断请求线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共能接收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个独立的中断请求信号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IRQ7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014304"/>
              </p:ext>
            </p:extLst>
          </p:nvPr>
        </p:nvGraphicFramePr>
        <p:xfrm>
          <a:off x="1423193" y="4185000"/>
          <a:ext cx="4444951" cy="205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71344" imgH="1094232" progId="Visio.Drawing.11">
                  <p:embed/>
                </p:oleObj>
              </mc:Choice>
              <mc:Fallback>
                <p:oleObj r:id="rId3" imgW="2371344" imgH="1094232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193" y="4185000"/>
                        <a:ext cx="4444951" cy="205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304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8.3.5</a:t>
            </a:r>
            <a:r>
              <a:rPr lang="zh-CN" altLang="en-US" b="1" dirty="0">
                <a:solidFill>
                  <a:srgbClr val="0000FF"/>
                </a:solidFill>
              </a:rPr>
              <a:t>  外部中断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可屏蔽中断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系统中，可能有两个中断控制器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。一主一从，从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连接到主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上，这样系统就可接收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个独立的中断请求信号。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097782"/>
              </p:ext>
            </p:extLst>
          </p:nvPr>
        </p:nvGraphicFramePr>
        <p:xfrm>
          <a:off x="751340" y="3573016"/>
          <a:ext cx="7637084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18810" imgH="1075500" progId="Visio.Drawing.11">
                  <p:embed/>
                </p:oleObj>
              </mc:Choice>
              <mc:Fallback>
                <p:oleObj name="Visio" r:id="rId3" imgW="3818810" imgH="107550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40" y="3573016"/>
                        <a:ext cx="7637084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105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8.3.5</a:t>
            </a:r>
            <a:r>
              <a:rPr lang="zh-CN" altLang="en-US" b="1" dirty="0">
                <a:solidFill>
                  <a:srgbClr val="0000FF"/>
                </a:solidFill>
              </a:rPr>
              <a:t>  外部中断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中断控制器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798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中断控制器在控制外设中断方面起着重要的作用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。如果接收到一个中断请求信号，并且满足一定的条件，那么它就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把中断请求信号传到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的可屏蔽中断请求线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感知到有外部中断请求；同时也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把相应的中断类型号送给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在响应中断时可根据中断类型号取得中断向量，转相应的中断处理程序。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7730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8.3.5</a:t>
            </a:r>
            <a:r>
              <a:rPr lang="zh-CN" altLang="en-US" b="1" dirty="0">
                <a:solidFill>
                  <a:srgbClr val="0000FF"/>
                </a:solidFill>
              </a:rPr>
              <a:t>  外部中断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中断控制器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是可编程的。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在初始化时规定了在传出中断请求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至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IRQ7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时，送出的对应中断类型号分别是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08H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～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。例如，设传出中断请求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，即传出键盘中断请求，那么送出的中断类型号为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，所以键盘中断的中断类型号为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，键盘中断处理程序的入口地址存放在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号中断向量中。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969984"/>
              </p:ext>
            </p:extLst>
          </p:nvPr>
        </p:nvGraphicFramePr>
        <p:xfrm>
          <a:off x="752475" y="4683125"/>
          <a:ext cx="7637463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18810" imgH="1075500" progId="Visio.Drawing.11">
                  <p:embed/>
                </p:oleObj>
              </mc:Choice>
              <mc:Fallback>
                <p:oleObj name="Visio" r:id="rId3" imgW="3818810" imgH="107550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4683125"/>
                        <a:ext cx="7637463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7509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8.3.5</a:t>
            </a:r>
            <a:r>
              <a:rPr lang="zh-CN" altLang="en-US" b="1" dirty="0">
                <a:solidFill>
                  <a:srgbClr val="0000FF"/>
                </a:solidFill>
              </a:rPr>
              <a:t>  外部中断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中断控制器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包含两个寄存器：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中断屏蔽寄存器和中断命令寄存器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们决定了传出一个中断请求信号的条件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中断屏蔽寄存器的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I/O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端口地址是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位对应控制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个外部设备，通过设置这个寄存器的某位为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或为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来允许或禁止相应外部设备中断。当第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时，表示允许传出来自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的中断请求信号，当第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时，表示禁止传出来自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的中断请求信号。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4785" y="5472033"/>
            <a:ext cx="4421311" cy="81047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AL,111111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1B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OUT	21H,AL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3347864" y="6021288"/>
            <a:ext cx="3312368" cy="778160"/>
          </a:xfrm>
          <a:prstGeom prst="wedgeRectCallout">
            <a:avLst>
              <a:gd name="adj1" fmla="val -34486"/>
              <a:gd name="adj2" fmla="val -7701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使中断控制器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8259A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只传出来自键盘的中断请求信号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9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8.3.1  </a:t>
            </a:r>
            <a:r>
              <a:rPr lang="zh-CN" altLang="en-US" b="1" dirty="0">
                <a:solidFill>
                  <a:srgbClr val="0000FF"/>
                </a:solidFill>
              </a:rPr>
              <a:t>中断概念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11559" y="1772816"/>
            <a:ext cx="7921253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是一种使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挂起正在执行的程序而转去处理特殊事件的操作。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中断指暂停执行当前程序，切换执行处理特殊事件的服务程序。把这样的处理特殊事件的服务程序称之为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中断处理程序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，它就是响应处理中断的程序。</a:t>
            </a:r>
          </a:p>
        </p:txBody>
      </p: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94898736-C339-4A28-B455-4BB7018ED4DF}"/>
              </a:ext>
            </a:extLst>
          </p:cNvPr>
          <p:cNvSpPr/>
          <p:nvPr/>
        </p:nvSpPr>
        <p:spPr>
          <a:xfrm>
            <a:off x="6138332" y="4411062"/>
            <a:ext cx="2377530" cy="1243300"/>
          </a:xfrm>
          <a:prstGeom prst="wedgeRound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想一想</a:t>
            </a:r>
            <a:endParaRPr lang="en-US" altLang="zh-CN" dirty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</a:rPr>
              <a:t>高级语言中有没有类似的设计</a:t>
            </a:r>
          </a:p>
        </p:txBody>
      </p:sp>
    </p:spTree>
    <p:extLst>
      <p:ext uri="{BB962C8B-B14F-4D97-AF65-F5344CB8AC3E}">
        <p14:creationId xmlns:p14="http://schemas.microsoft.com/office/powerpoint/2010/main" val="389788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8.3.5</a:t>
            </a:r>
            <a:r>
              <a:rPr lang="zh-CN" altLang="en-US" b="1" dirty="0">
                <a:solidFill>
                  <a:srgbClr val="0000FF"/>
                </a:solidFill>
              </a:rPr>
              <a:t>  外部中断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控制响应外部设备中断请求的方式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814444"/>
            <a:ext cx="7921626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系统中，可以利用中断允许标志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和可编程中断控制器（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），控制响应外部设备中断请求。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097782"/>
              </p:ext>
            </p:extLst>
          </p:nvPr>
        </p:nvGraphicFramePr>
        <p:xfrm>
          <a:off x="750888" y="3573463"/>
          <a:ext cx="7637462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18810" imgH="1075500" progId="Visio.Drawing.11">
                  <p:embed/>
                </p:oleObj>
              </mc:Choice>
              <mc:Fallback>
                <p:oleObj name="Visio" r:id="rId3" imgW="3818810" imgH="1075500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573463"/>
                        <a:ext cx="7637462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56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8.3.5</a:t>
            </a:r>
            <a:r>
              <a:rPr lang="zh-CN" altLang="en-US" b="1" dirty="0">
                <a:solidFill>
                  <a:srgbClr val="0000FF"/>
                </a:solidFill>
              </a:rPr>
              <a:t>  外部中断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响应键盘中断的过程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5616997" cy="3414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如果用户敲键盘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引脚有信号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中断控制器允许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有信号，同时传出中断类型号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（键盘中断）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（没有屏蔽外部中断），则在执行当前指令后响应，进入键盘中断处理程序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734503"/>
              </p:ext>
            </p:extLst>
          </p:nvPr>
        </p:nvGraphicFramePr>
        <p:xfrm>
          <a:off x="1835696" y="5229200"/>
          <a:ext cx="3275093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71344" imgH="1094232" progId="Visio.Drawing.11">
                  <p:embed/>
                </p:oleObj>
              </mc:Choice>
              <mc:Fallback>
                <p:oleObj r:id="rId3" imgW="2371344" imgH="1094232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229200"/>
                        <a:ext cx="3275093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76705"/>
              </p:ext>
            </p:extLst>
          </p:nvPr>
        </p:nvGraphicFramePr>
        <p:xfrm>
          <a:off x="5795963" y="333375"/>
          <a:ext cx="3348037" cy="640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967485" imgH="5671800" progId="Visio.Drawing.11">
                  <p:embed/>
                </p:oleObj>
              </mc:Choice>
              <mc:Fallback>
                <p:oleObj name="Visio" r:id="rId5" imgW="2967485" imgH="5671800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3375"/>
                        <a:ext cx="3348037" cy="640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55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8.3.5</a:t>
            </a:r>
            <a:r>
              <a:rPr lang="zh-CN" altLang="en-US" b="1" dirty="0">
                <a:solidFill>
                  <a:srgbClr val="0000FF"/>
                </a:solidFill>
              </a:rPr>
              <a:t>  外部中断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响应键盘中断的过程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6" cy="2491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如果用户敲键盘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引脚有信号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中断控制器允许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有信号，同时传出中断类型号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（键盘中断）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开中断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（没有屏蔽外部中断），则在执行当前指令后响应，进入键盘中断处理程序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068141" y="4653136"/>
            <a:ext cx="6480720" cy="1354460"/>
          </a:xfrm>
          <a:prstGeom prst="wedgeRoundRectCallout">
            <a:avLst>
              <a:gd name="adj1" fmla="val -28669"/>
              <a:gd name="adj2" fmla="val -79704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键盘（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9H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号）中断处理程序，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根据所按键的扫描码进行处理。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按普通键的情况下，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把字符键的扫描码和对应的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码存到键盘缓冲区。</a:t>
            </a:r>
          </a:p>
        </p:txBody>
      </p:sp>
    </p:spTree>
    <p:extLst>
      <p:ext uri="{BB962C8B-B14F-4D97-AF65-F5344CB8AC3E}">
        <p14:creationId xmlns:p14="http://schemas.microsoft.com/office/powerpoint/2010/main" val="80599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37110" y="1988840"/>
            <a:ext cx="4594930" cy="296491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CONT: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16H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主动读取字符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14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10H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主动显示字符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JMP   CONT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无限循环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8.3.5  </a:t>
            </a:r>
            <a:r>
              <a:rPr lang="zh-CN" altLang="en-US" b="1" dirty="0">
                <a:solidFill>
                  <a:srgbClr val="0000FF"/>
                </a:solidFill>
              </a:rPr>
              <a:t>外部中断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前台和后台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897745" y="1412931"/>
            <a:ext cx="3769035" cy="3696621"/>
            <a:chOff x="4897745" y="1412931"/>
            <a:chExt cx="3769035" cy="3696621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5451123" y="1988840"/>
              <a:ext cx="0" cy="3120712"/>
            </a:xfrm>
            <a:prstGeom prst="line">
              <a:avLst/>
            </a:prstGeom>
            <a:noFill/>
            <a:ln w="5715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5301704" y="3055513"/>
              <a:ext cx="298838" cy="171170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5454952" y="3307259"/>
              <a:ext cx="675497" cy="3280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ahoma" pitchFamily="34" charset="0"/>
                  <a:ea typeface="黑体" pitchFamily="2" charset="-122"/>
                </a:rPr>
                <a:t>断点</a:t>
              </a:r>
              <a:endParaRPr lang="zh-CN" altLang="en-US" dirty="0">
                <a:latin typeface="Tahoma" pitchFamily="34" charset="0"/>
              </a:endParaRPr>
            </a:p>
          </p:txBody>
        </p:sp>
        <p:cxnSp>
          <p:nvCxnSpPr>
            <p:cNvPr id="12" name="AutoShape 8"/>
            <p:cNvCxnSpPr>
              <a:cxnSpLocks noChangeShapeType="1"/>
              <a:stCxn id="9" idx="6"/>
            </p:cNvCxnSpPr>
            <p:nvPr/>
          </p:nvCxnSpPr>
          <p:spPr bwMode="auto">
            <a:xfrm flipV="1">
              <a:off x="5600542" y="2203435"/>
              <a:ext cx="2392812" cy="93766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9"/>
            <p:cNvCxnSpPr>
              <a:cxnSpLocks noChangeShapeType="1"/>
              <a:endCxn id="9" idx="5"/>
            </p:cNvCxnSpPr>
            <p:nvPr/>
          </p:nvCxnSpPr>
          <p:spPr bwMode="auto">
            <a:xfrm flipH="1" flipV="1">
              <a:off x="5556778" y="3201616"/>
              <a:ext cx="2399598" cy="145152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0"/>
            <p:cNvCxnSpPr>
              <a:cxnSpLocks noChangeShapeType="1"/>
            </p:cNvCxnSpPr>
            <p:nvPr/>
          </p:nvCxnSpPr>
          <p:spPr bwMode="auto">
            <a:xfrm flipH="1">
              <a:off x="7956376" y="2203434"/>
              <a:ext cx="36978" cy="250672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641597" y="4788608"/>
              <a:ext cx="703513" cy="320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latin typeface="Tahoma" pitchFamily="34" charset="0"/>
                </a:rPr>
                <a:t>IRET</a:t>
              </a:r>
            </a:p>
          </p:txBody>
        </p:sp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7087502" y="1412931"/>
              <a:ext cx="1579278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后台程序</a:t>
              </a:r>
              <a:endPara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endParaRPr>
            </a:p>
            <a:p>
              <a:r>
                <a:rPr lang="zh-CN" altLang="en-US" b="1" dirty="0">
                  <a:latin typeface="Tahoma" pitchFamily="34" charset="0"/>
                </a:rPr>
                <a:t>中断处理程序</a:t>
              </a:r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4897745" y="1484784"/>
              <a:ext cx="1114415" cy="369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前台程序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00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8.3.5</a:t>
            </a:r>
            <a:r>
              <a:rPr lang="zh-CN" altLang="en-US" b="1" dirty="0">
                <a:solidFill>
                  <a:srgbClr val="0000FF"/>
                </a:solidFill>
              </a:rPr>
              <a:t>  外部中断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非屏蔽中断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921626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NMI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传入的外部中断请求被称为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非屏蔽外部中断请求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，由此而引起的中断被称为非屏蔽中断（不可屏蔽中断）。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当收到从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NMI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传来的中断请求信号时，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不论是否处于开中断状态，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总会响应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非屏蔽中断请求用于紧急事件。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非屏蔽中断的中断类型号规定为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在响应非屏蔽中断请求时，总是转入由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号中断向量所指定的中断处理程序。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569334"/>
              </p:ext>
            </p:extLst>
          </p:nvPr>
        </p:nvGraphicFramePr>
        <p:xfrm>
          <a:off x="2843808" y="5301208"/>
          <a:ext cx="3275013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71344" imgH="1094232" progId="Visio.Drawing.11">
                  <p:embed/>
                </p:oleObj>
              </mc:Choice>
              <mc:Fallback>
                <p:oleObj r:id="rId3" imgW="2371344" imgH="1094232" progId="Visio.Drawing.11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5301208"/>
                        <a:ext cx="3275013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986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8.3.6</a:t>
            </a:r>
            <a:r>
              <a:rPr lang="zh-CN" altLang="en-US" b="1" dirty="0">
                <a:solidFill>
                  <a:srgbClr val="0000FF"/>
                </a:solidFill>
              </a:rPr>
              <a:t>  中断优先级和中断嵌套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中断优先级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4968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系统中有多个中断源，当多个中断源同时向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请求中断时，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按规定的优先级响应中断请求。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188" y="3717032"/>
            <a:ext cx="5184949" cy="1631216"/>
          </a:xfrm>
          <a:prstGeom prst="rect">
            <a:avLst/>
          </a:prstGeom>
          <a:solidFill>
            <a:srgbClr val="66FFFF"/>
          </a:solidFill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优先级最高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内部中断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除法错，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INT)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┃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	           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非屏蔽中断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(NMI)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↓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可屏蔽中断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(INTR)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just">
              <a:lnSpc>
                <a:spcPts val="3000"/>
              </a:lnSpc>
              <a:spcAft>
                <a:spcPts val="0"/>
              </a:spcAft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优先级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最低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单步中断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976705"/>
              </p:ext>
            </p:extLst>
          </p:nvPr>
        </p:nvGraphicFramePr>
        <p:xfrm>
          <a:off x="5795963" y="333375"/>
          <a:ext cx="3348037" cy="640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967485" imgH="5671800" progId="Visio.Drawing.11">
                  <p:embed/>
                </p:oleObj>
              </mc:Choice>
              <mc:Fallback>
                <p:oleObj name="Visio" r:id="rId3" imgW="2967485" imgH="5671800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3375"/>
                        <a:ext cx="3348037" cy="640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7169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8.3.6</a:t>
            </a:r>
            <a:r>
              <a:rPr lang="zh-CN" altLang="en-US" b="1" dirty="0">
                <a:solidFill>
                  <a:srgbClr val="0000FF"/>
                </a:solidFill>
              </a:rPr>
              <a:t>  中断优先级和中断嵌套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中断优先级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84924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外设的中断请求都通过中断控制器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传给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引线。在对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初始化时规定了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个优先级，在正常的优先级方式下，优先级次序如下：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IRQ7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必要的情况下，通过设置中断控制器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8259A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中的中断命令寄存器的有关位可改变上述优先级次序。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9229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8.3.6</a:t>
            </a:r>
            <a:r>
              <a:rPr lang="zh-CN" altLang="en-US" b="1" dirty="0">
                <a:solidFill>
                  <a:srgbClr val="0000FF"/>
                </a:solidFill>
              </a:rPr>
              <a:t>  中断优先级和中断嵌套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中断嵌套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48423"/>
            <a:ext cx="7849245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在执行中断处理程序时，又发生中断，这种情况被称为中断嵌套。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在中断处理过程中，发生内部中断。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在中断处理过程中，发生非屏蔽中断。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如果在中断处理程序中使用了开中断指令，也就可能会发生可屏蔽中断引起的中断嵌套。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194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8.3.1  </a:t>
            </a:r>
            <a:r>
              <a:rPr lang="zh-CN" altLang="en-US" b="1" dirty="0">
                <a:solidFill>
                  <a:srgbClr val="0000FF"/>
                </a:solidFill>
              </a:rPr>
              <a:t>中断概念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中断源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11559" y="1772816"/>
            <a:ext cx="792125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各种引起中断的事件被称为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中断源</a:t>
            </a:r>
            <a:endParaRPr lang="en-US" altLang="zh-CN" sz="2400" b="1" u="sng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来自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。例如：外设的输入输出请求（如，由按键引起的键盘中断；又如由串行口接收到信息引起的串行口中断等）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来自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内部的一些异常事件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。例如：除数为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，等。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系统中有各种各样的事件会引起中断，也即存在多种不同的中断源。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每种类型的中断都分别由对应的中断处理程序来处理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9881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8.3.1  </a:t>
            </a:r>
            <a:r>
              <a:rPr lang="zh-CN" altLang="en-US" b="1" dirty="0">
                <a:solidFill>
                  <a:srgbClr val="0000FF"/>
                </a:solidFill>
              </a:rPr>
              <a:t>中断概念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中断响应示意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727445" y="1772816"/>
            <a:ext cx="4860779" cy="3379417"/>
            <a:chOff x="259" y="1189"/>
            <a:chExt cx="3123" cy="2843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634" y="1248"/>
              <a:ext cx="0" cy="27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59" y="1473"/>
              <a:ext cx="751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dirty="0">
                  <a:latin typeface="Tahoma" pitchFamily="34" charset="0"/>
                  <a:ea typeface="黑体" pitchFamily="2" charset="-122"/>
                </a:rPr>
                <a:t>n</a:t>
              </a:r>
              <a:r>
                <a:rPr lang="zh-CN" altLang="en-US" dirty="0">
                  <a:latin typeface="Tahoma" pitchFamily="34" charset="0"/>
                  <a:ea typeface="黑体" pitchFamily="2" charset="-122"/>
                </a:rPr>
                <a:t>类</a:t>
              </a:r>
              <a:endParaRPr lang="en-US" altLang="zh-CN" dirty="0">
                <a:latin typeface="Tahoma" pitchFamily="34" charset="0"/>
                <a:ea typeface="黑体" pitchFamily="2" charset="-122"/>
              </a:endParaRPr>
            </a:p>
            <a:p>
              <a:pPr algn="ctr"/>
              <a:r>
                <a:rPr lang="zh-CN" altLang="en-US" dirty="0">
                  <a:latin typeface="Tahoma" pitchFamily="34" charset="0"/>
                  <a:ea typeface="黑体" pitchFamily="2" charset="-122"/>
                </a:rPr>
                <a:t>中断事件</a:t>
              </a: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1538" y="2304"/>
              <a:ext cx="192" cy="144"/>
            </a:xfrm>
            <a:prstGeom prst="flowChartConnector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1092" y="2449"/>
              <a:ext cx="434" cy="2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ahoma" pitchFamily="34" charset="0"/>
                  <a:ea typeface="黑体" pitchFamily="2" charset="-122"/>
                </a:rPr>
                <a:t>断点</a:t>
              </a:r>
              <a:endParaRPr lang="zh-CN" altLang="en-US" dirty="0">
                <a:latin typeface="Tahoma" pitchFamily="34" charset="0"/>
              </a:endParaRPr>
            </a:p>
          </p:txBody>
        </p:sp>
        <p:cxnSp>
          <p:nvCxnSpPr>
            <p:cNvPr id="12" name="AutoShape 8"/>
            <p:cNvCxnSpPr>
              <a:cxnSpLocks noChangeShapeType="1"/>
              <a:stCxn id="9" idx="6"/>
            </p:cNvCxnSpPr>
            <p:nvPr/>
          </p:nvCxnSpPr>
          <p:spPr bwMode="auto">
            <a:xfrm flipV="1">
              <a:off x="1730" y="1891"/>
              <a:ext cx="1143" cy="48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9"/>
            <p:cNvCxnSpPr>
              <a:cxnSpLocks noChangeShapeType="1"/>
              <a:endCxn id="9" idx="6"/>
            </p:cNvCxnSpPr>
            <p:nvPr/>
          </p:nvCxnSpPr>
          <p:spPr bwMode="auto">
            <a:xfrm flipH="1" flipV="1">
              <a:off x="1730" y="2376"/>
              <a:ext cx="1143" cy="72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sys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0"/>
            <p:cNvCxnSpPr>
              <a:cxnSpLocks noChangeShapeType="1"/>
            </p:cNvCxnSpPr>
            <p:nvPr/>
          </p:nvCxnSpPr>
          <p:spPr bwMode="auto">
            <a:xfrm flipH="1">
              <a:off x="2873" y="1891"/>
              <a:ext cx="0" cy="1212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757" y="3157"/>
              <a:ext cx="452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latin typeface="Tahoma" pitchFamily="34" charset="0"/>
                </a:rPr>
                <a:t>IRET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67" y="1285"/>
              <a:ext cx="1015" cy="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1" dirty="0">
                  <a:latin typeface="Tahoma" pitchFamily="34" charset="0"/>
                </a:rPr>
                <a:t>n</a:t>
              </a:r>
              <a:r>
                <a:rPr lang="zh-CN" altLang="en-US" b="1" dirty="0">
                  <a:latin typeface="Tahoma" pitchFamily="34" charset="0"/>
                </a:rPr>
                <a:t>号</a:t>
              </a:r>
              <a:endParaRPr lang="en-US" altLang="zh-CN" b="1" dirty="0">
                <a:latin typeface="Tahoma" pitchFamily="34" charset="0"/>
              </a:endParaRPr>
            </a:p>
            <a:p>
              <a:pPr algn="ctr"/>
              <a:r>
                <a:rPr lang="zh-CN" altLang="en-US" b="1" dirty="0">
                  <a:latin typeface="Tahoma" pitchFamily="34" charset="0"/>
                </a:rPr>
                <a:t>中断处理程序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254" y="1189"/>
              <a:ext cx="787" cy="3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b="1" dirty="0">
                  <a:latin typeface="Tahoma" pitchFamily="34" charset="0"/>
                </a:rPr>
                <a:t>当前程序</a:t>
              </a:r>
            </a:p>
          </p:txBody>
        </p:sp>
        <p:cxnSp>
          <p:nvCxnSpPr>
            <p:cNvPr id="18" name="AutoShape 14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1010" y="1745"/>
              <a:ext cx="556" cy="580"/>
            </a:xfrm>
            <a:prstGeom prst="straightConnector1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9" name="圆角矩形标注 18"/>
          <p:cNvSpPr/>
          <p:nvPr/>
        </p:nvSpPr>
        <p:spPr>
          <a:xfrm>
            <a:off x="179512" y="5373216"/>
            <a:ext cx="7056784" cy="1296144"/>
          </a:xfrm>
          <a:prstGeom prst="wedgeRoundRectCallout">
            <a:avLst>
              <a:gd name="adj1" fmla="val -9842"/>
              <a:gd name="adj2" fmla="val -76853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类似于调用子程序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主程序调用子程序是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主动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的行为；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中断响应是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被动的方式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，当前程序不知道何时会被中断。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192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8.3.1  </a:t>
            </a:r>
            <a:r>
              <a:rPr lang="zh-CN" altLang="en-US" b="1" dirty="0">
                <a:solidFill>
                  <a:srgbClr val="0000FF"/>
                </a:solidFill>
              </a:rPr>
              <a:t>中断概念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7758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中断传送方式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11559" y="1772816"/>
            <a:ext cx="7921253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中断传送方式的具体过程是：当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需要输入或输出数据时，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先做一些必要的准备工作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有时包括启动外部设备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，然后继续执行程序；当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外设完成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一个数据的输入或输出后，则向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发出中断请求，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就挂起正在执行的程序，转去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执行输入或输出操作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，在完成输入或输出操作后，返回原程序继续执行。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中断传送方式是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和外部设备进行输入或输出的有效方式，被系统所采用。它可以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避免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因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反复查询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外设的状态而浪费时间，从而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提高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的工作效率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3777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8.3.2</a:t>
            </a:r>
            <a:r>
              <a:rPr lang="zh-CN" altLang="en-US" b="1" dirty="0">
                <a:solidFill>
                  <a:srgbClr val="0000FF"/>
                </a:solidFill>
              </a:rPr>
              <a:t>  中断向量表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中断向量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700808"/>
            <a:ext cx="792162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处理器共能支持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种类型的中断，给每一种中断安排一个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中断类型号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（简称为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），中断号依次为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～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0FFH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。如，属于内部中断的除法出错中断号为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处理中断（响应中断）的程序被称为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中断处理程序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，或者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中断响应程序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，或者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中断响应处理程序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。每种不同类型的中断，都有对应的中断处理程序。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中断处理程序的开始地址被称为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中断向量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。地址就是指针，指针的图示是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箭头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，就是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向量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矢量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99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8.3.2</a:t>
            </a:r>
            <a:r>
              <a:rPr lang="zh-CN" altLang="en-US" b="1" dirty="0">
                <a:solidFill>
                  <a:srgbClr val="0000FF"/>
                </a:solidFill>
              </a:rPr>
              <a:t>  中断向量表</a:t>
            </a:r>
            <a:endParaRPr lang="zh-CN" altLang="en-US" dirty="0"/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中断向量表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79216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每种类型的中断都由相应的中断处理程序来处理，为了使系统在响应中断后，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能快速地转入对应的中断处理程序，系统用一张表来保存这些中断处理程序的入口地址（中断向量），该表被称为</a:t>
            </a:r>
            <a:r>
              <a:rPr lang="zh-CN" altLang="en-US" sz="2400" b="1" u="sng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中断向量表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中断向量表的每一项是一个中断向量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，也就是一个中断处理程序的入口地址。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中断向量表中的中断向量也依次编号为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～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号中断向量就保存处理中断号为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的中断处理程序的入口地址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。一般不再区分中断号（中断类型号）和中断向量号。</a:t>
            </a:r>
          </a:p>
        </p:txBody>
      </p:sp>
    </p:spTree>
    <p:extLst>
      <p:ext uri="{BB962C8B-B14F-4D97-AF65-F5344CB8AC3E}">
        <p14:creationId xmlns:p14="http://schemas.microsoft.com/office/powerpoint/2010/main" val="50960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</a:rPr>
              <a:t>8.3.2</a:t>
            </a:r>
            <a:r>
              <a:rPr lang="zh-CN" altLang="en-US" b="1" dirty="0">
                <a:solidFill>
                  <a:srgbClr val="0000FF"/>
                </a:solidFill>
              </a:rPr>
              <a:t>  中断向量表</a:t>
            </a:r>
            <a:endParaRPr lang="zh-CN" alt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中断向量表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1628800"/>
            <a:ext cx="47529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实方式下的中断向量表位于内存最低端的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1K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字节空间中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每个中断向量占用四个字节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低地址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两字节保存中断处理程序入口地址的偏移，后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高地址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两字节保存中断处理程序入口地址的段值。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256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个中断向量的中断向量表需要占用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1K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字节内存空间。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691935" cy="3174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标注 8"/>
          <p:cNvSpPr/>
          <p:nvPr/>
        </p:nvSpPr>
        <p:spPr>
          <a:xfrm>
            <a:off x="1971822" y="6021288"/>
            <a:ext cx="7200800" cy="836712"/>
          </a:xfrm>
          <a:prstGeom prst="wedgeRoundRectCallout">
            <a:avLst>
              <a:gd name="adj1" fmla="val -2125"/>
              <a:gd name="adj2" fmla="val -8526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根据中断向量号可方便地计算出中断向量所在单元的地址。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设中断向量号为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，则中断向量所在单元的开始地址是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4*n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42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7884</TotalTime>
  <Words>2948</Words>
  <Application>Microsoft Office PowerPoint</Application>
  <PresentationFormat>全屏显示(4:3)</PresentationFormat>
  <Paragraphs>335</Paragraphs>
  <Slides>37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宋体</vt:lpstr>
      <vt:lpstr>Arial</vt:lpstr>
      <vt:lpstr>Tahoma</vt:lpstr>
      <vt:lpstr>Times New Roman</vt:lpstr>
      <vt:lpstr>Verdana</vt:lpstr>
      <vt:lpstr>Wingdings</vt:lpstr>
      <vt:lpstr>Profile</vt:lpstr>
      <vt:lpstr>Visio</vt:lpstr>
      <vt:lpstr>VISIO</vt:lpstr>
      <vt:lpstr>Visio.Drawing.11</vt:lpstr>
      <vt:lpstr>第8章  输入输出和中断</vt:lpstr>
      <vt:lpstr>8.3  中断概述</vt:lpstr>
      <vt:lpstr>8.3.1  中断概念</vt:lpstr>
      <vt:lpstr>8.3.1  中断概念</vt:lpstr>
      <vt:lpstr>8.3.1  中断概念</vt:lpstr>
      <vt:lpstr>8.3.1  中断概念</vt:lpstr>
      <vt:lpstr>8.3.2  中断向量表</vt:lpstr>
      <vt:lpstr>8.3.2  中断向量表</vt:lpstr>
      <vt:lpstr>8.3.2  中断向量表</vt:lpstr>
      <vt:lpstr>8.3.2  中断向量表</vt:lpstr>
      <vt:lpstr>8.3.2  中断向量表</vt:lpstr>
      <vt:lpstr>8.3.3  中断响应过程</vt:lpstr>
      <vt:lpstr>8.3.3  中断响应过程</vt:lpstr>
      <vt:lpstr>8.3.3  中断响应过程</vt:lpstr>
      <vt:lpstr>8.3.3  中断响应过程</vt:lpstr>
      <vt:lpstr>8.3.3  中断响应过程</vt:lpstr>
      <vt:lpstr>8.3.3  中断响应过程</vt:lpstr>
      <vt:lpstr>8.3.4  内部中断</vt:lpstr>
      <vt:lpstr>8.3.4  内部中断</vt:lpstr>
      <vt:lpstr>8.3.4  内部中断</vt:lpstr>
      <vt:lpstr>8.3.4  内部中断</vt:lpstr>
      <vt:lpstr>8.3.4  内部中断</vt:lpstr>
      <vt:lpstr>8.3.4  内部中断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8.3.5  外部中断</vt:lpstr>
      <vt:lpstr>8.3.6  中断优先级和中断嵌套</vt:lpstr>
      <vt:lpstr>8.3.6  中断优先级和中断嵌套</vt:lpstr>
      <vt:lpstr>8.3.6  中断优先级和中断嵌套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ASM_CH8</dc:title>
  <dc:creator>YJW</dc:creator>
  <cp:lastModifiedBy>LORD DarkSW</cp:lastModifiedBy>
  <cp:revision>1337</cp:revision>
  <dcterms:created xsi:type="dcterms:W3CDTF">2008-02-14T05:21:14Z</dcterms:created>
  <dcterms:modified xsi:type="dcterms:W3CDTF">2025-06-24T15:22:20Z</dcterms:modified>
</cp:coreProperties>
</file>