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/EWvviglBJvMRcVujAedytZU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SemiBol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SemiBold-italic.fntdata"/><Relationship Id="rId16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JS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c-5Qkv732bo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RavenDB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Wilson Baquero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1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1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68" name="Google Shape;168;p1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4117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472408" y="39128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RavenDB</a:t>
            </a:r>
            <a:endParaRPr/>
          </a:p>
        </p:txBody>
      </p:sp>
      <p:grpSp>
        <p:nvGrpSpPr>
          <p:cNvPr id="187" name="Google Shape;187;p2"/>
          <p:cNvGrpSpPr/>
          <p:nvPr/>
        </p:nvGrpSpPr>
        <p:grpSpPr>
          <a:xfrm>
            <a:off x="890129" y="2482512"/>
            <a:ext cx="4006446" cy="1994388"/>
            <a:chOff x="890129" y="2482512"/>
            <a:chExt cx="4006446" cy="1994388"/>
          </a:xfrm>
        </p:grpSpPr>
        <p:grpSp>
          <p:nvGrpSpPr>
            <p:cNvPr id="188" name="Google Shape;188;p2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0" name="Google Shape;190;p2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1" name="Google Shape;191;p2"/>
            <p:cNvSpPr txBox="1"/>
            <p:nvPr/>
          </p:nvSpPr>
          <p:spPr>
            <a:xfrm>
              <a:off x="890129" y="2482512"/>
              <a:ext cx="21804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Base de datos documental de Código abierto con soporte transaccional nativo. Desarrollada por Hibernating Rhinos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4241764" y="2440732"/>
            <a:ext cx="4063991" cy="2036168"/>
            <a:chOff x="4241764" y="2440732"/>
            <a:chExt cx="4063991" cy="2036168"/>
          </a:xfrm>
        </p:grpSpPr>
        <p:grpSp>
          <p:nvGrpSpPr>
            <p:cNvPr id="193" name="Google Shape;193;p2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194" name="Google Shape;194;p2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5" name="Google Shape;195;p2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6" name="Google Shape;196;p2"/>
            <p:cNvSpPr txBox="1"/>
            <p:nvPr/>
          </p:nvSpPr>
          <p:spPr>
            <a:xfrm>
              <a:off x="6125355" y="2440732"/>
              <a:ext cx="21804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RavenDB almacena datos como documentos </a:t>
              </a:r>
              <a:r>
                <a:rPr b="0" i="0" lang="en-GB" sz="1200" u="sng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JSON</a:t>
              </a: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 y soporta clústeres distribuidos con replicación maestro-maestro.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198" name="Google Shape;198;p2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2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42" name="Google Shape;242;p2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4117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17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4" name="Google Shape;244;p2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47" name="Google Shape;247;p2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54" name="Google Shape;254;p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0" name="Google Shape;270;p3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271" name="Google Shape;271;p3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3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73" name="Google Shape;273;p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Historial de versiones</a:t>
            </a:r>
            <a:endParaRPr/>
          </a:p>
        </p:txBody>
      </p:sp>
      <p:cxnSp>
        <p:nvCxnSpPr>
          <p:cNvPr id="274" name="Google Shape;274;p3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6" name="Google Shape;276;p3"/>
          <p:cNvGrpSpPr/>
          <p:nvPr/>
        </p:nvGrpSpPr>
        <p:grpSpPr>
          <a:xfrm>
            <a:off x="1661788" y="3999227"/>
            <a:ext cx="590840" cy="682344"/>
            <a:chOff x="3662369" y="2223718"/>
            <a:chExt cx="436237" cy="503798"/>
          </a:xfrm>
        </p:grpSpPr>
        <p:sp>
          <p:nvSpPr>
            <p:cNvPr id="277" name="Google Shape;277;p3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2964579" y="3243609"/>
            <a:ext cx="590840" cy="682344"/>
            <a:chOff x="3662369" y="2223718"/>
            <a:chExt cx="436237" cy="503798"/>
          </a:xfrm>
        </p:grpSpPr>
        <p:sp>
          <p:nvSpPr>
            <p:cNvPr id="281" name="Google Shape;281;p3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3"/>
          <p:cNvGrpSpPr/>
          <p:nvPr/>
        </p:nvGrpSpPr>
        <p:grpSpPr>
          <a:xfrm>
            <a:off x="4271961" y="2502247"/>
            <a:ext cx="590840" cy="682344"/>
            <a:chOff x="3665759" y="2223718"/>
            <a:chExt cx="436237" cy="503798"/>
          </a:xfrm>
        </p:grpSpPr>
        <p:sp>
          <p:nvSpPr>
            <p:cNvPr id="285" name="Google Shape;285;p3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"/>
          <p:cNvGrpSpPr/>
          <p:nvPr/>
        </p:nvGrpSpPr>
        <p:grpSpPr>
          <a:xfrm>
            <a:off x="5570159" y="1739180"/>
            <a:ext cx="590840" cy="682344"/>
            <a:chOff x="3662369" y="2223718"/>
            <a:chExt cx="436237" cy="503798"/>
          </a:xfrm>
        </p:grpSpPr>
        <p:sp>
          <p:nvSpPr>
            <p:cNvPr id="289" name="Google Shape;289;p3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6872950" y="986347"/>
            <a:ext cx="590840" cy="682344"/>
            <a:chOff x="3662369" y="2223718"/>
            <a:chExt cx="436237" cy="503798"/>
          </a:xfrm>
        </p:grpSpPr>
        <p:sp>
          <p:nvSpPr>
            <p:cNvPr id="293" name="Google Shape;293;p3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3"/>
          <p:cNvGrpSpPr/>
          <p:nvPr/>
        </p:nvGrpSpPr>
        <p:grpSpPr>
          <a:xfrm>
            <a:off x="644641" y="2583879"/>
            <a:ext cx="1752127" cy="751194"/>
            <a:chOff x="644641" y="2583879"/>
            <a:chExt cx="1752127" cy="751194"/>
          </a:xfrm>
        </p:grpSpPr>
        <p:sp>
          <p:nvSpPr>
            <p:cNvPr id="297" name="Google Shape;297;p3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V1</a:t>
              </a:r>
              <a:endParaRPr b="0" i="0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8" name="Google Shape;298;p3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(2010)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3"/>
          <p:cNvGrpSpPr/>
          <p:nvPr/>
        </p:nvGrpSpPr>
        <p:grpSpPr>
          <a:xfrm>
            <a:off x="1945365" y="1680766"/>
            <a:ext cx="1752000" cy="859327"/>
            <a:chOff x="1947910" y="1786931"/>
            <a:chExt cx="1752000" cy="859327"/>
          </a:xfrm>
        </p:grpSpPr>
        <p:sp>
          <p:nvSpPr>
            <p:cNvPr id="300" name="Google Shape;300;p3"/>
            <p:cNvSpPr txBox="1"/>
            <p:nvPr/>
          </p:nvSpPr>
          <p:spPr>
            <a:xfrm>
              <a:off x="1947910" y="1786931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V2</a:t>
              </a:r>
              <a:endParaRPr b="0" i="0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1" name="Google Shape;301;p3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(2013) </a:t>
              </a:r>
              <a:b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GB" sz="10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Replicas, proyecciones y consultas por facetas</a:t>
              </a:r>
              <a:endParaRPr b="0" i="0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3"/>
          <p:cNvGrpSpPr/>
          <p:nvPr/>
        </p:nvGrpSpPr>
        <p:grpSpPr>
          <a:xfrm>
            <a:off x="5341376" y="3234047"/>
            <a:ext cx="1752009" cy="1371540"/>
            <a:chOff x="5341376" y="3234047"/>
            <a:chExt cx="1752009" cy="762422"/>
          </a:xfrm>
        </p:grpSpPr>
        <p:sp>
          <p:nvSpPr>
            <p:cNvPr id="303" name="Google Shape;303;p3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V4</a:t>
              </a:r>
              <a:endParaRPr b="0" i="0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4" name="Google Shape;304;p3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(2018-2019)</a:t>
              </a:r>
              <a:b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GB" sz="10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Soporte multiplataforma,licencia gratuita,consultas a nivel de </a:t>
              </a:r>
              <a:r>
                <a:rPr lang="en-GB" sz="1050"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b="0" i="0" lang="en-GB" sz="10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y consultas en grafos</a:t>
              </a:r>
              <a:endParaRPr b="0" i="0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3"/>
          <p:cNvGrpSpPr/>
          <p:nvPr/>
        </p:nvGrpSpPr>
        <p:grpSpPr>
          <a:xfrm>
            <a:off x="6750765" y="2538449"/>
            <a:ext cx="1752012" cy="1046359"/>
            <a:chOff x="6750765" y="2538450"/>
            <a:chExt cx="1752012" cy="762342"/>
          </a:xfrm>
        </p:grpSpPr>
        <p:sp>
          <p:nvSpPr>
            <p:cNvPr id="306" name="Google Shape;306;p3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V5</a:t>
              </a:r>
              <a:endParaRPr b="0" i="0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7" name="Google Shape;307;p3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(2020)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GB" sz="10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Series temporales,comprensión de datos mediante el algoritmo Zstd.</a:t>
              </a:r>
              <a:endParaRPr b="0" i="0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" name="Google Shape;308;p3"/>
          <p:cNvGrpSpPr/>
          <p:nvPr/>
        </p:nvGrpSpPr>
        <p:grpSpPr>
          <a:xfrm>
            <a:off x="3245641" y="1065410"/>
            <a:ext cx="1752000" cy="818506"/>
            <a:chOff x="3245641" y="1065410"/>
            <a:chExt cx="1752000" cy="818506"/>
          </a:xfrm>
        </p:grpSpPr>
        <p:sp>
          <p:nvSpPr>
            <p:cNvPr id="309" name="Google Shape;309;p3"/>
            <p:cNvSpPr txBox="1"/>
            <p:nvPr/>
          </p:nvSpPr>
          <p:spPr>
            <a:xfrm>
              <a:off x="3245641" y="106541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V3</a:t>
              </a:r>
              <a:endParaRPr b="0" i="0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0" name="Google Shape;310;p3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(2014-2016)</a:t>
              </a:r>
              <a:br>
                <a:rPr b="0" i="0" lang="en-GB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GB" sz="10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Api de java,motor de almacenamiento ,soporte de cluster</a:t>
              </a:r>
              <a:endParaRPr b="0" i="0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316" name="Google Shape;316;p4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317" name="Google Shape;317;p4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4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4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4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4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2" name="Google Shape;322;p4"/>
            <p:cNvGrpSpPr/>
            <p:nvPr/>
          </p:nvGrpSpPr>
          <p:grpSpPr>
            <a:xfrm>
              <a:off x="2440250" y="1283325"/>
              <a:ext cx="672687" cy="2635025"/>
              <a:chOff x="2440263" y="1283325"/>
              <a:chExt cx="672687" cy="2635025"/>
            </a:xfrm>
          </p:grpSpPr>
          <p:cxnSp>
            <p:nvCxnSpPr>
              <p:cNvPr id="323" name="Google Shape;323;p4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4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4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4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4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8" name="Google Shape;328;p4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329" name="Google Shape;329;p4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330" name="Google Shape;330;p4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4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4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4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4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4"/>
            <p:cNvGrpSpPr/>
            <p:nvPr/>
          </p:nvGrpSpPr>
          <p:grpSpPr>
            <a:xfrm>
              <a:off x="2440250" y="1283325"/>
              <a:ext cx="672687" cy="2635025"/>
              <a:chOff x="2440263" y="1283325"/>
              <a:chExt cx="672687" cy="2635025"/>
            </a:xfrm>
          </p:grpSpPr>
          <p:cxnSp>
            <p:nvCxnSpPr>
              <p:cNvPr id="336" name="Google Shape;336;p4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4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4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4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4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41" name="Google Shape;341;p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Arquitectura del sistema</a:t>
            </a:r>
            <a:endParaRPr/>
          </a:p>
        </p:txBody>
      </p:sp>
      <p:grpSp>
        <p:nvGrpSpPr>
          <p:cNvPr id="342" name="Google Shape;342;p4"/>
          <p:cNvGrpSpPr/>
          <p:nvPr/>
        </p:nvGrpSpPr>
        <p:grpSpPr>
          <a:xfrm>
            <a:off x="3018283" y="1634595"/>
            <a:ext cx="3050209" cy="2381867"/>
            <a:chOff x="3018283" y="1634595"/>
            <a:chExt cx="3050209" cy="2381867"/>
          </a:xfrm>
        </p:grpSpPr>
        <p:grpSp>
          <p:nvGrpSpPr>
            <p:cNvPr id="343" name="Google Shape;343;p4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344" name="Google Shape;344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6" name="Google Shape;346;p4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347" name="Google Shape;347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9" name="Google Shape;349;p4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350" name="Google Shape;350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2" name="Google Shape;352;p4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353" name="Google Shape;353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5" name="Google Shape;355;p4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356" name="Google Shape;356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8" name="Google Shape;358;p4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359" name="Google Shape;359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4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1" name="Google Shape;361;p4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362" name="Google Shape;362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5" name="Google Shape;405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406" name="Google Shape;406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8" name="Google Shape;408;p4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409" name="Google Shape;409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2" name="Google Shape;452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453" name="Google Shape;453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5" name="Google Shape;455;p4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456" name="Google Shape;456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9" name="Google Shape;499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00" name="Google Shape;500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2" name="Google Shape;502;p4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503" name="Google Shape;503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6" name="Google Shape;546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47" name="Google Shape;547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9" name="Google Shape;549;p4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550" name="Google Shape;550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3" name="Google Shape;593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94" name="Google Shape;594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96" name="Google Shape;596;p4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597" name="Google Shape;597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0" name="Google Shape;640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41" name="Google Shape;641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3" name="Google Shape;643;p4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644" name="Google Shape;644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7" name="Google Shape;687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88" name="Google Shape;688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90" name="Google Shape;690;p4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691" name="Google Shape;691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4" name="Google Shape;734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35" name="Google Shape;735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7" name="Google Shape;737;p4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738" name="Google Shape;738;p4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1" name="Google Shape;781;p4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82" name="Google Shape;782;p4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84" name="Google Shape;784;p4"/>
          <p:cNvSpPr txBox="1"/>
          <p:nvPr/>
        </p:nvSpPr>
        <p:spPr>
          <a:xfrm>
            <a:off x="6703688" y="1162324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Transacciones acid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5" name="Google Shape;785;p4"/>
          <p:cNvSpPr txBox="1"/>
          <p:nvPr/>
        </p:nvSpPr>
        <p:spPr>
          <a:xfrm>
            <a:off x="549300" y="2471179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Distribución y escalabilidad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6" name="Google Shape;786;p4"/>
          <p:cNvSpPr txBox="1"/>
          <p:nvPr/>
        </p:nvSpPr>
        <p:spPr>
          <a:xfrm>
            <a:off x="549363" y="116232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Modelo de 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almacenamiento</a:t>
            </a: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Documentos Json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7" name="Google Shape;787;p4"/>
          <p:cNvSpPr txBox="1"/>
          <p:nvPr/>
        </p:nvSpPr>
        <p:spPr>
          <a:xfrm>
            <a:off x="549363" y="377570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Indices para busqueda eficiente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8" name="Google Shape;788;p4"/>
          <p:cNvSpPr txBox="1"/>
          <p:nvPr/>
        </p:nvSpPr>
        <p:spPr>
          <a:xfrm>
            <a:off x="6703688" y="247081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Replicación y particionamiento 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9" name="Google Shape;789;p4"/>
          <p:cNvSpPr txBox="1"/>
          <p:nvPr/>
        </p:nvSpPr>
        <p:spPr>
          <a:xfrm>
            <a:off x="6703688" y="3775699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Funciones de administración y monitoreo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"/>
          <p:cNvSpPr txBox="1"/>
          <p:nvPr>
            <p:ph type="title"/>
          </p:nvPr>
        </p:nvSpPr>
        <p:spPr>
          <a:xfrm>
            <a:off x="277400" y="168493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Casos de uso</a:t>
            </a:r>
            <a:endParaRPr/>
          </a:p>
        </p:txBody>
      </p:sp>
      <p:pic>
        <p:nvPicPr>
          <p:cNvPr id="795" name="Google Shape;7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20150"/>
            <a:ext cx="7772400" cy="25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for the perfect storage solution for your data?&#10;&#10;Model your data the modern way: in document form, with RavenDB.&#10;&#10;Enjoy a free, tailored demo with a RavenDB expert who'll demonstrate exactly how RavenDB can meet your data needs, and answer any questions you have: https://ravendb.net/live-demo&#10;&#10;Don’t get nickeled and dimed on the cloud anymore! Try RavenDB Cloud, our Managed Database (DBaaS) Cloud Solution: https://cloud.ravendb.net&#10;&#10;Try our on-premises data storage solution. Take a free instance and start managing your data the modern way today: https://ravendb.net/download&#10;&#10;Learn about all the ways you can use your database to attack today’s information. Enjoy any of our webinars on-demand: https://ravendb.net/learn/webinars" id="800" name="Google Shape;800;p6" title="RavenDB: The Right Data Storage Solution for Today’s Inform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50" y="417525"/>
            <a:ext cx="8533275" cy="44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