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7" r:id="rId1"/>
    <p:sldMasterId id="2147483851" r:id="rId2"/>
  </p:sldMasterIdLst>
  <p:notesMasterIdLst>
    <p:notesMasterId r:id="rId24"/>
  </p:notesMasterIdLst>
  <p:sldIdLst>
    <p:sldId id="256" r:id="rId3"/>
    <p:sldId id="377" r:id="rId4"/>
    <p:sldId id="257" r:id="rId5"/>
    <p:sldId id="378" r:id="rId6"/>
    <p:sldId id="379" r:id="rId7"/>
    <p:sldId id="385" r:id="rId8"/>
    <p:sldId id="380" r:id="rId9"/>
    <p:sldId id="383" r:id="rId10"/>
    <p:sldId id="384" r:id="rId11"/>
    <p:sldId id="381" r:id="rId12"/>
    <p:sldId id="390" r:id="rId13"/>
    <p:sldId id="386" r:id="rId14"/>
    <p:sldId id="391" r:id="rId15"/>
    <p:sldId id="388" r:id="rId16"/>
    <p:sldId id="392" r:id="rId17"/>
    <p:sldId id="393" r:id="rId18"/>
    <p:sldId id="394" r:id="rId19"/>
    <p:sldId id="395" r:id="rId20"/>
    <p:sldId id="387" r:id="rId21"/>
    <p:sldId id="389" r:id="rId22"/>
    <p:sldId id="293" r:id="rId23"/>
  </p:sldIdLst>
  <p:sldSz cx="9144000" cy="5143500" type="screen16x9"/>
  <p:notesSz cx="6858000" cy="9144000"/>
  <p:embeddedFontLst>
    <p:embeddedFont>
      <p:font typeface="Delivery" panose="020B0604020202020204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9C3"/>
    <a:srgbClr val="22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1D3DA-9E59-48D9-BD73-D73CACECF424}">
  <a:tblStyle styleId="{4C91D3DA-9E59-48D9-BD73-D73CACECF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 autoAdjust="0"/>
    <p:restoredTop sz="93690" autoAdjust="0"/>
  </p:normalViewPr>
  <p:slideViewPr>
    <p:cSldViewPr snapToGrid="0">
      <p:cViewPr varScale="1">
        <p:scale>
          <a:sx n="138" d="100"/>
          <a:sy n="138" d="100"/>
        </p:scale>
        <p:origin x="68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ibellini (DHL EXPRESS GHO)" userId="32f0fdec-7993-4246-b0b8-93c24a4affb6" providerId="ADAL" clId="{DCBA9D2B-A330-4CB2-8208-15AC62A6793D}"/>
    <pc:docChg chg="undo custSel addSld delSld addMainMaster delMainMaster">
      <pc:chgData name="Francesco Gibellini (DHL EXPRESS GHO)" userId="32f0fdec-7993-4246-b0b8-93c24a4affb6" providerId="ADAL" clId="{DCBA9D2B-A330-4CB2-8208-15AC62A6793D}" dt="2025-03-01T12:31:56.014" v="21" actId="47"/>
      <pc:docMkLst>
        <pc:docMk/>
      </pc:docMkLst>
      <pc:sldChg chg="del">
        <pc:chgData name="Francesco Gibellini (DHL EXPRESS GHO)" userId="32f0fdec-7993-4246-b0b8-93c24a4affb6" providerId="ADAL" clId="{DCBA9D2B-A330-4CB2-8208-15AC62A6793D}" dt="2025-03-01T12:31:29.203" v="15" actId="47"/>
        <pc:sldMkLst>
          <pc:docMk/>
          <pc:sldMk cId="0" sldId="258"/>
        </pc:sldMkLst>
      </pc:sldChg>
      <pc:sldChg chg="add del">
        <pc:chgData name="Francesco Gibellini (DHL EXPRESS GHO)" userId="32f0fdec-7993-4246-b0b8-93c24a4affb6" providerId="ADAL" clId="{DCBA9D2B-A330-4CB2-8208-15AC62A6793D}" dt="2025-03-01T12:31:30.933" v="16" actId="47"/>
        <pc:sldMkLst>
          <pc:docMk/>
          <pc:sldMk cId="0" sldId="259"/>
        </pc:sldMkLst>
      </pc:sldChg>
      <pc:sldChg chg="add del">
        <pc:chgData name="Francesco Gibellini (DHL EXPRESS GHO)" userId="32f0fdec-7993-4246-b0b8-93c24a4affb6" providerId="ADAL" clId="{DCBA9D2B-A330-4CB2-8208-15AC62A6793D}" dt="2025-03-01T12:31:38.634" v="17" actId="47"/>
        <pc:sldMkLst>
          <pc:docMk/>
          <pc:sldMk cId="0" sldId="260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1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2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3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4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5"/>
        </pc:sldMkLst>
      </pc:sldChg>
      <pc:sldChg chg="del">
        <pc:chgData name="Francesco Gibellini (DHL EXPRESS GHO)" userId="32f0fdec-7993-4246-b0b8-93c24a4affb6" providerId="ADAL" clId="{DCBA9D2B-A330-4CB2-8208-15AC62A6793D}" dt="2025-03-01T12:30:56.131" v="11" actId="47"/>
        <pc:sldMkLst>
          <pc:docMk/>
          <pc:sldMk cId="0" sldId="266"/>
        </pc:sldMkLst>
      </pc:sldChg>
      <pc:sldChg chg="del">
        <pc:chgData name="Francesco Gibellini (DHL EXPRESS GHO)" userId="32f0fdec-7993-4246-b0b8-93c24a4affb6" providerId="ADAL" clId="{DCBA9D2B-A330-4CB2-8208-15AC62A6793D}" dt="2025-03-01T12:30:54.825" v="10" actId="47"/>
        <pc:sldMkLst>
          <pc:docMk/>
          <pc:sldMk cId="0" sldId="267"/>
        </pc:sldMkLst>
      </pc:sldChg>
      <pc:sldChg chg="del">
        <pc:chgData name="Francesco Gibellini (DHL EXPRESS GHO)" userId="32f0fdec-7993-4246-b0b8-93c24a4affb6" providerId="ADAL" clId="{DCBA9D2B-A330-4CB2-8208-15AC62A6793D}" dt="2025-03-01T12:31:41.776" v="18" actId="47"/>
        <pc:sldMkLst>
          <pc:docMk/>
          <pc:sldMk cId="0" sldId="268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69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0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1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2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3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4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5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6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78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79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80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81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3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4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5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6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7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8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9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0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1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2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6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7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8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9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300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301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3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4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5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6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7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8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9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0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1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2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3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4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5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6"/>
        </pc:sldMkLst>
      </pc:sldChg>
      <pc:sldChg chg="del">
        <pc:chgData name="Francesco Gibellini (DHL EXPRESS GHO)" userId="32f0fdec-7993-4246-b0b8-93c24a4affb6" providerId="ADAL" clId="{DCBA9D2B-A330-4CB2-8208-15AC62A6793D}" dt="2025-03-01T12:31:49.481" v="19" actId="47"/>
        <pc:sldMkLst>
          <pc:docMk/>
          <pc:sldMk cId="0" sldId="318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0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1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2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3"/>
        </pc:sldMkLst>
      </pc:sldChg>
      <pc:sldChg chg="del">
        <pc:chgData name="Francesco Gibellini (DHL EXPRESS GHO)" userId="32f0fdec-7993-4246-b0b8-93c24a4affb6" providerId="ADAL" clId="{DCBA9D2B-A330-4CB2-8208-15AC62A6793D}" dt="2025-03-01T12:31:56.014" v="21" actId="47"/>
        <pc:sldMkLst>
          <pc:docMk/>
          <pc:sldMk cId="0" sldId="32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7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8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9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0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1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2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3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4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7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8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9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0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1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2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3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4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7"/>
        </pc:sldMkLst>
      </pc:sldChg>
      <pc:sldChg chg="del">
        <pc:chgData name="Francesco Gibellini (DHL EXPRESS GHO)" userId="32f0fdec-7993-4246-b0b8-93c24a4affb6" providerId="ADAL" clId="{DCBA9D2B-A330-4CB2-8208-15AC62A6793D}" dt="2025-03-01T12:31:54.590" v="20" actId="47"/>
        <pc:sldMkLst>
          <pc:docMk/>
          <pc:sldMk cId="0" sldId="348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49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0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1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2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3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4"/>
        </pc:sldMkLst>
      </pc:sldChg>
      <pc:sldChg chg="del">
        <pc:chgData name="Francesco Gibellini (DHL EXPRESS GHO)" userId="32f0fdec-7993-4246-b0b8-93c24a4affb6" providerId="ADAL" clId="{DCBA9D2B-A330-4CB2-8208-15AC62A6793D}" dt="2025-03-01T12:31:54.590" v="20" actId="47"/>
        <pc:sldMkLst>
          <pc:docMk/>
          <pc:sldMk cId="0" sldId="355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6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7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8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9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1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2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3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4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5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6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7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8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9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0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1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2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3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4"/>
        </pc:sldMkLst>
      </pc:sldChg>
      <pc:sldMasterChg chg="delSldLayout">
        <pc:chgData name="Francesco Gibellini (DHL EXPRESS GHO)" userId="32f0fdec-7993-4246-b0b8-93c24a4affb6" providerId="ADAL" clId="{DCBA9D2B-A330-4CB2-8208-15AC62A6793D}" dt="2025-03-01T12:31:49.481" v="19" actId="47"/>
        <pc:sldMasterMkLst>
          <pc:docMk/>
          <pc:sldMasterMk cId="0" sldId="2147483847"/>
        </pc:sldMasterMkLst>
        <pc:sldLayoutChg chg="del">
          <pc:chgData name="Francesco Gibellini (DHL EXPRESS GHO)" userId="32f0fdec-7993-4246-b0b8-93c24a4affb6" providerId="ADAL" clId="{DCBA9D2B-A330-4CB2-8208-15AC62A6793D}" dt="2025-03-01T12:31:41.776" v="18" actId="47"/>
          <pc:sldLayoutMkLst>
            <pc:docMk/>
            <pc:sldMasterMk cId="0" sldId="2147483847"/>
            <pc:sldLayoutMk cId="0" sldId="214748364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53.049" v="9" actId="47"/>
          <pc:sldLayoutMkLst>
            <pc:docMk/>
            <pc:sldMasterMk cId="0" sldId="2147483847"/>
            <pc:sldLayoutMk cId="0" sldId="214748367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1:49.481" v="19" actId="47"/>
          <pc:sldLayoutMkLst>
            <pc:docMk/>
            <pc:sldMasterMk cId="0" sldId="2147483847"/>
            <pc:sldLayoutMk cId="0" sldId="2147483682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30.933" v="16" actId="47"/>
        <pc:sldMasterMkLst>
          <pc:docMk/>
          <pc:sldMasterMk cId="0" sldId="2147483848"/>
        </pc:sldMasterMkLst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56.131" v="11" actId="47"/>
          <pc:sldLayoutMkLst>
            <pc:docMk/>
            <pc:sldMasterMk cId="0" sldId="2147483848"/>
            <pc:sldLayoutMk cId="0" sldId="214748371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6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61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07.338" v="14" actId="47"/>
        <pc:sldMasterMkLst>
          <pc:docMk/>
          <pc:sldMasterMk cId="0" sldId="2147483849"/>
        </pc:sldMasterMkLst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7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38.634" v="17" actId="47"/>
        <pc:sldMasterMkLst>
          <pc:docMk/>
          <pc:sldMasterMk cId="0" sldId="2147483850"/>
        </pc:sldMasterMkLst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6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6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0"/>
            <pc:sldLayoutMk cId="0" sldId="214748377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0"/>
            <pc:sldLayoutMk cId="0" sldId="214748377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9"/>
          </pc:sldLayoutMkLst>
        </pc:sldLayoutChg>
      </pc:sldMasterChg>
      <pc:sldMasterChg chg="del delSldLayout">
        <pc:chgData name="Francesco Gibellini (DHL EXPRESS GHO)" userId="32f0fdec-7993-4246-b0b8-93c24a4affb6" providerId="ADAL" clId="{DCBA9D2B-A330-4CB2-8208-15AC62A6793D}" dt="2025-03-01T12:30:38.308" v="7" actId="47"/>
        <pc:sldMasterMkLst>
          <pc:docMk/>
          <pc:sldMasterMk cId="0" sldId="2147483852"/>
        </pc:sldMasterMkLst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6"/>
          </pc:sldLayoutMkLst>
        </pc:sldLayoutChg>
      </pc:sldMasterChg>
    </pc:docChg>
  </pc:docChgLst>
  <pc:docChgLst>
    <pc:chgData name="Francesco Gibellini (DHL EXPRESS GHO)" userId="32f0fdec-7993-4246-b0b8-93c24a4affb6" providerId="ADAL" clId="{DA0CDC5D-2FCE-4E16-9131-C34C111CA42F}"/>
    <pc:docChg chg="modSld">
      <pc:chgData name="Francesco Gibellini (DHL EXPRESS GHO)" userId="32f0fdec-7993-4246-b0b8-93c24a4affb6" providerId="ADAL" clId="{DA0CDC5D-2FCE-4E16-9131-C34C111CA42F}" dt="2024-06-18T12:53:26.370" v="3" actId="478"/>
      <pc:docMkLst>
        <pc:docMk/>
      </pc:docMkLst>
      <pc:sldChg chg="addSp delSp">
        <pc:chgData name="Francesco Gibellini (DHL EXPRESS GHO)" userId="32f0fdec-7993-4246-b0b8-93c24a4affb6" providerId="ADAL" clId="{DA0CDC5D-2FCE-4E16-9131-C34C111CA42F}" dt="2024-06-18T12:53:26.370" v="3" actId="478"/>
        <pc:sldMkLst>
          <pc:docMk/>
          <pc:sldMk cId="0" sldId="256"/>
        </pc:sldMkLst>
        <pc:spChg chg="add del">
          <ac:chgData name="Francesco Gibellini (DHL EXPRESS GHO)" userId="32f0fdec-7993-4246-b0b8-93c24a4affb6" providerId="ADAL" clId="{DA0CDC5D-2FCE-4E16-9131-C34C111CA42F}" dt="2024-06-18T12:53:26.370" v="3" actId="478"/>
          <ac:spMkLst>
            <pc:docMk/>
            <pc:sldMk cId="0" sldId="256"/>
            <ac:spMk id="2" creationId="{95861243-11D8-4877-8F33-852438C93FE0}"/>
          </ac:spMkLst>
        </pc:spChg>
      </pc:sldChg>
      <pc:sldChg chg="mod modShow">
        <pc:chgData name="Francesco Gibellini (DHL EXPRESS GHO)" userId="32f0fdec-7993-4246-b0b8-93c24a4affb6" providerId="ADAL" clId="{DA0CDC5D-2FCE-4E16-9131-C34C111CA42F}" dt="2024-06-18T11:21:55.709" v="1" actId="729"/>
        <pc:sldMkLst>
          <pc:docMk/>
          <pc:sldMk cId="0" sldId="258"/>
        </pc:sldMkLst>
      </pc:sldChg>
      <pc:sldChg chg="mod modShow">
        <pc:chgData name="Francesco Gibellini (DHL EXPRESS GHO)" userId="32f0fdec-7993-4246-b0b8-93c24a4affb6" providerId="ADAL" clId="{DA0CDC5D-2FCE-4E16-9131-C34C111CA42F}" dt="2024-06-18T11:21:55.709" v="1" actId="729"/>
        <pc:sldMkLst>
          <pc:docMk/>
          <pc:sldMk cId="0" sldId="259"/>
        </pc:sldMkLst>
      </pc:sldChg>
      <pc:sldChg chg="mod modShow">
        <pc:chgData name="Francesco Gibellini (DHL EXPRESS GHO)" userId="32f0fdec-7993-4246-b0b8-93c24a4affb6" providerId="ADAL" clId="{DA0CDC5D-2FCE-4E16-9131-C34C111CA42F}" dt="2024-06-18T09:18:50.970" v="0" actId="729"/>
        <pc:sldMkLst>
          <pc:docMk/>
          <pc:sldMk cId="0" sldId="28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Imbalance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DC9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A8-4EFA-85B3-77DCA7291F92}"/>
              </c:ext>
            </c:extLst>
          </c:dPt>
          <c:dPt>
            <c:idx val="1"/>
            <c:bubble3D val="0"/>
            <c:spPr>
              <a:solidFill>
                <a:srgbClr val="221C3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3A8-4EFA-85B3-77DCA7291F92}"/>
              </c:ext>
            </c:extLst>
          </c:dPt>
          <c:cat>
            <c:strRef>
              <c:f>Sheet1!$A$2:$A$3</c:f>
              <c:strCache>
                <c:ptCount val="2"/>
                <c:pt idx="0">
                  <c:v>Income &lt; 50k</c:v>
                </c:pt>
                <c:pt idx="1">
                  <c:v>Income &gt; 50k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8-4EFA-85B3-77DCA7291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010844acc4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010844acc4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D64B02BF-73D0-0DAC-AF6C-814CEC7D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AE18648C-C7A6-6752-796A-2836B12C8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B1A8637D-A439-C54B-E892-6AC6C1229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8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F85129D6-F84E-2DFA-B59C-F4A238EC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D59D4CB5-BECA-D4DD-0ACE-7BB30CFEC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E341185C-3315-51B2-091A-77B9777F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6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03F689BB-BA19-CA5A-4DF0-D763717C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DD07D427-7832-46F4-7B6B-145551C9D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7078CB6E-278C-D1E6-4E53-9C521F770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5BC96A35-C4A7-D39F-0D5C-E1F779A3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2A84F4D3-E7D6-36D0-44BF-4E077E4A0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481205A0-D5E6-1AB0-8202-AA7FAA3AB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12bc374007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12bc374007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Transactions_2021 :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Transactions_2022 : 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Merchant_info 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Cardholder_info :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frequent reward program : dining_entertainment (if trainees find a different one, if means they have computed their analysis only on the sample, and not the whole data)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">
  <p:cSld name="TITLE_1_2">
    <p:bg>
      <p:bgPr>
        <a:noFill/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35" name="Google Shape;35;p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Blank">
  <p:cSld name="TITLE_1_2_2">
    <p:bg>
      <p:bgPr>
        <a:solidFill>
          <a:srgbClr val="00B2A9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2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305" name="Google Shape;305;p12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12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307" name="Google Shape;307;p12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50/50">
  <p:cSld name="TITLE_1_1_1_2">
    <p:bg>
      <p:bgPr>
        <a:solidFill>
          <a:srgbClr val="00B2A9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319" name="Google Shape;319;p13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13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321" name="Google Shape;321;p13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nds-on">
  <p:cSld name="TITLE_1_1_1_2_1">
    <p:bg>
      <p:bgPr>
        <a:solidFill>
          <a:srgbClr val="00B2A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"/>
          <p:cNvSpPr txBox="1"/>
          <p:nvPr/>
        </p:nvSpPr>
        <p:spPr>
          <a:xfrm>
            <a:off x="5220900" y="3556452"/>
            <a:ext cx="3283500" cy="4155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HANDS-ON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33" name="Google Shape;333;p14"/>
          <p:cNvGrpSpPr/>
          <p:nvPr/>
        </p:nvGrpSpPr>
        <p:grpSpPr>
          <a:xfrm>
            <a:off x="6228639" y="1171534"/>
            <a:ext cx="1158101" cy="1905944"/>
            <a:chOff x="6893325" y="1429475"/>
            <a:chExt cx="74100" cy="121950"/>
          </a:xfrm>
        </p:grpSpPr>
        <p:sp>
          <p:nvSpPr>
            <p:cNvPr id="334" name="Google Shape;334;p14"/>
            <p:cNvSpPr/>
            <p:nvPr/>
          </p:nvSpPr>
          <p:spPr>
            <a:xfrm>
              <a:off x="6908250" y="1448050"/>
              <a:ext cx="40075" cy="27775"/>
            </a:xfrm>
            <a:custGeom>
              <a:avLst/>
              <a:gdLst/>
              <a:ahLst/>
              <a:cxnLst/>
              <a:rect l="l" t="t" r="r" b="b"/>
              <a:pathLst>
                <a:path w="1603" h="1111" extrusionOk="0">
                  <a:moveTo>
                    <a:pt x="797" y="0"/>
                  </a:moveTo>
                  <a:cubicBezTo>
                    <a:pt x="788" y="0"/>
                    <a:pt x="778" y="0"/>
                    <a:pt x="769" y="1"/>
                  </a:cubicBezTo>
                  <a:cubicBezTo>
                    <a:pt x="208" y="25"/>
                    <a:pt x="1" y="757"/>
                    <a:pt x="464" y="1074"/>
                  </a:cubicBezTo>
                  <a:lnTo>
                    <a:pt x="635" y="647"/>
                  </a:lnTo>
                  <a:cubicBezTo>
                    <a:pt x="677" y="597"/>
                    <a:pt x="736" y="569"/>
                    <a:pt x="797" y="569"/>
                  </a:cubicBezTo>
                  <a:cubicBezTo>
                    <a:pt x="825" y="569"/>
                    <a:pt x="852" y="575"/>
                    <a:pt x="879" y="586"/>
                  </a:cubicBezTo>
                  <a:cubicBezTo>
                    <a:pt x="1037" y="635"/>
                    <a:pt x="1086" y="830"/>
                    <a:pt x="1062" y="1013"/>
                  </a:cubicBezTo>
                  <a:cubicBezTo>
                    <a:pt x="1057" y="1087"/>
                    <a:pt x="1072" y="1110"/>
                    <a:pt x="1092" y="1110"/>
                  </a:cubicBezTo>
                  <a:cubicBezTo>
                    <a:pt x="1125" y="1110"/>
                    <a:pt x="1171" y="1050"/>
                    <a:pt x="1171" y="1050"/>
                  </a:cubicBezTo>
                  <a:cubicBezTo>
                    <a:pt x="1603" y="690"/>
                    <a:pt x="1339" y="0"/>
                    <a:pt x="797" y="0"/>
                  </a:cubicBezTo>
                  <a:close/>
                </a:path>
              </a:pathLst>
            </a:custGeom>
            <a:solidFill>
              <a:srgbClr val="0FB1A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898500" y="1429475"/>
              <a:ext cx="14950" cy="13425"/>
            </a:xfrm>
            <a:custGeom>
              <a:avLst/>
              <a:gdLst/>
              <a:ahLst/>
              <a:cxnLst/>
              <a:rect l="l" t="t" r="r" b="b"/>
              <a:pathLst>
                <a:path w="598" h="537" fill="none" extrusionOk="0">
                  <a:moveTo>
                    <a:pt x="0" y="537"/>
                  </a:moveTo>
                  <a:lnTo>
                    <a:pt x="0" y="0"/>
                  </a:lnTo>
                  <a:lnTo>
                    <a:pt x="598" y="0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898500" y="1458425"/>
              <a:ext cx="13450" cy="14975"/>
            </a:xfrm>
            <a:custGeom>
              <a:avLst/>
              <a:gdLst/>
              <a:ahLst/>
              <a:cxnLst/>
              <a:rect l="l" t="t" r="r" b="b"/>
              <a:pathLst>
                <a:path w="538" h="599" fill="none" extrusionOk="0">
                  <a:moveTo>
                    <a:pt x="537" y="598"/>
                  </a:moveTo>
                  <a:lnTo>
                    <a:pt x="0" y="598"/>
                  </a:ln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942700" y="1429475"/>
              <a:ext cx="14975" cy="13425"/>
            </a:xfrm>
            <a:custGeom>
              <a:avLst/>
              <a:gdLst/>
              <a:ahLst/>
              <a:cxnLst/>
              <a:rect l="l" t="t" r="r" b="b"/>
              <a:pathLst>
                <a:path w="599" h="537" fill="none" extrusionOk="0">
                  <a:moveTo>
                    <a:pt x="598" y="537"/>
                  </a:moveTo>
                  <a:lnTo>
                    <a:pt x="598" y="0"/>
                  </a:lnTo>
                  <a:lnTo>
                    <a:pt x="1" y="0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6944225" y="1458425"/>
              <a:ext cx="13450" cy="14975"/>
            </a:xfrm>
            <a:custGeom>
              <a:avLst/>
              <a:gdLst/>
              <a:ahLst/>
              <a:cxnLst/>
              <a:rect l="l" t="t" r="r" b="b"/>
              <a:pathLst>
                <a:path w="538" h="599" fill="none" extrusionOk="0">
                  <a:moveTo>
                    <a:pt x="1" y="598"/>
                  </a:moveTo>
                  <a:lnTo>
                    <a:pt x="537" y="598"/>
                  </a:lnTo>
                  <a:lnTo>
                    <a:pt x="537" y="1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6934775" y="1483725"/>
              <a:ext cx="11600" cy="25325"/>
            </a:xfrm>
            <a:custGeom>
              <a:avLst/>
              <a:gdLst/>
              <a:ahLst/>
              <a:cxnLst/>
              <a:rect l="l" t="t" r="r" b="b"/>
              <a:pathLst>
                <a:path w="464" h="1013" fill="none" extrusionOk="0">
                  <a:moveTo>
                    <a:pt x="1" y="1013"/>
                  </a:moveTo>
                  <a:lnTo>
                    <a:pt x="1" y="232"/>
                  </a:lnTo>
                  <a:cubicBezTo>
                    <a:pt x="1" y="98"/>
                    <a:pt x="98" y="1"/>
                    <a:pt x="232" y="1"/>
                  </a:cubicBezTo>
                  <a:lnTo>
                    <a:pt x="232" y="1"/>
                  </a:lnTo>
                  <a:cubicBezTo>
                    <a:pt x="354" y="1"/>
                    <a:pt x="464" y="98"/>
                    <a:pt x="464" y="232"/>
                  </a:cubicBezTo>
                  <a:lnTo>
                    <a:pt x="464" y="1013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946375" y="1488000"/>
              <a:ext cx="11300" cy="21050"/>
            </a:xfrm>
            <a:custGeom>
              <a:avLst/>
              <a:gdLst/>
              <a:ahLst/>
              <a:cxnLst/>
              <a:rect l="l" t="t" r="r" b="b"/>
              <a:pathLst>
                <a:path w="452" h="842" fill="none" extrusionOk="0">
                  <a:moveTo>
                    <a:pt x="0" y="232"/>
                  </a:moveTo>
                  <a:cubicBezTo>
                    <a:pt x="0" y="110"/>
                    <a:pt x="98" y="0"/>
                    <a:pt x="232" y="0"/>
                  </a:cubicBezTo>
                  <a:lnTo>
                    <a:pt x="232" y="0"/>
                  </a:lnTo>
                  <a:cubicBezTo>
                    <a:pt x="354" y="0"/>
                    <a:pt x="451" y="110"/>
                    <a:pt x="451" y="232"/>
                  </a:cubicBezTo>
                  <a:lnTo>
                    <a:pt x="451" y="842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893325" y="1462400"/>
              <a:ext cx="74100" cy="89025"/>
            </a:xfrm>
            <a:custGeom>
              <a:avLst/>
              <a:gdLst/>
              <a:ahLst/>
              <a:cxnLst/>
              <a:rect l="l" t="t" r="r" b="b"/>
              <a:pathLst>
                <a:path w="2964" h="3561" fill="none" extrusionOk="0">
                  <a:moveTo>
                    <a:pt x="2573" y="1415"/>
                  </a:moveTo>
                  <a:cubicBezTo>
                    <a:pt x="2573" y="1305"/>
                    <a:pt x="2659" y="1219"/>
                    <a:pt x="2768" y="1219"/>
                  </a:cubicBezTo>
                  <a:lnTo>
                    <a:pt x="2768" y="1219"/>
                  </a:lnTo>
                  <a:cubicBezTo>
                    <a:pt x="2878" y="1219"/>
                    <a:pt x="2963" y="1305"/>
                    <a:pt x="2963" y="1415"/>
                  </a:cubicBezTo>
                  <a:lnTo>
                    <a:pt x="2963" y="2341"/>
                  </a:lnTo>
                  <a:cubicBezTo>
                    <a:pt x="2963" y="2975"/>
                    <a:pt x="2451" y="3488"/>
                    <a:pt x="1829" y="3488"/>
                  </a:cubicBezTo>
                  <a:cubicBezTo>
                    <a:pt x="1829" y="3488"/>
                    <a:pt x="1183" y="3561"/>
                    <a:pt x="829" y="3122"/>
                  </a:cubicBezTo>
                  <a:lnTo>
                    <a:pt x="634" y="2890"/>
                  </a:lnTo>
                  <a:lnTo>
                    <a:pt x="25" y="2000"/>
                  </a:lnTo>
                  <a:cubicBezTo>
                    <a:pt x="0" y="1902"/>
                    <a:pt x="134" y="1878"/>
                    <a:pt x="244" y="1878"/>
                  </a:cubicBezTo>
                  <a:lnTo>
                    <a:pt x="244" y="1878"/>
                  </a:lnTo>
                  <a:cubicBezTo>
                    <a:pt x="342" y="1878"/>
                    <a:pt x="415" y="1927"/>
                    <a:pt x="586" y="2110"/>
                  </a:cubicBezTo>
                  <a:lnTo>
                    <a:pt x="939" y="2439"/>
                  </a:lnTo>
                  <a:cubicBezTo>
                    <a:pt x="939" y="2439"/>
                    <a:pt x="1171" y="2390"/>
                    <a:pt x="1171" y="1817"/>
                  </a:cubicBezTo>
                  <a:lnTo>
                    <a:pt x="1171" y="220"/>
                  </a:lnTo>
                  <a:cubicBezTo>
                    <a:pt x="1171" y="98"/>
                    <a:pt x="1268" y="0"/>
                    <a:pt x="1403" y="0"/>
                  </a:cubicBezTo>
                  <a:lnTo>
                    <a:pt x="1403" y="0"/>
                  </a:lnTo>
                  <a:cubicBezTo>
                    <a:pt x="1524" y="0"/>
                    <a:pt x="1634" y="98"/>
                    <a:pt x="1634" y="220"/>
                  </a:cubicBezTo>
                  <a:lnTo>
                    <a:pt x="1659" y="1024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">
  <p:cSld name="CUSTOM_1_3_2">
    <p:bg>
      <p:bgPr>
        <a:solidFill>
          <a:srgbClr val="00B2A9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381" name="Google Shape;381;p1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1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383" name="Google Shape;383;p1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 1">
  <p:cSld name="CUSTOM_1_2_1_2">
    <p:bg>
      <p:bgPr>
        <a:solidFill>
          <a:srgbClr val="00B2A9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05" name="Google Shape;405;p1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1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x">
  <p:cSld name="CUSTOM_1_1_2">
    <p:bg>
      <p:bgPr>
        <a:solidFill>
          <a:srgbClr val="00B2A9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785350" y="315075"/>
            <a:ext cx="3191825" cy="3556500"/>
            <a:chOff x="785350" y="315075"/>
            <a:chExt cx="3191825" cy="3556500"/>
          </a:xfrm>
        </p:grpSpPr>
        <p:cxnSp>
          <p:nvCxnSpPr>
            <p:cNvPr id="428" name="Google Shape;428;p19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3640575" y="340125"/>
              <a:ext cx="336600" cy="33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9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4" name="Google Shape;444;p19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9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1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47" name="Google Shape;447;p1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1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49" name="Google Shape;449;p1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Divider Slide">
  <p:cSld name="TITLE_2_1_1">
    <p:bg>
      <p:bgPr>
        <a:solidFill>
          <a:schemeClr val="accent5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0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471" name="Google Shape;471;p2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3" name="Google Shape;473;p20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Google Shape;484;p20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0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487" name="Google Shape;487;p20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90" name="Google Shape;490;p2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92" name="Google Shape;492;p2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Blank">
  <p:cSld name="TITLE_1_2_1">
    <p:bg>
      <p:bgPr>
        <a:solidFill>
          <a:schemeClr val="accent5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50/50">
  <p:cSld name="TITLE_1_1_1_1">
    <p:bg>
      <p:bgPr>
        <a:solidFill>
          <a:schemeClr val="accent5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ote">
  <p:cSld name="CUSTOM_3">
    <p:bg>
      <p:bgPr>
        <a:solidFill>
          <a:schemeClr val="accent5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p23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3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3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Divider Slide">
  <p:cSld name="TITLE_2">
    <p:bg>
      <p:bgPr>
        <a:solidFill>
          <a:srgbClr val="FFC84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59" name="Google Shape;59;p4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61;p4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Google Shape;72;p4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221C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75" name="Google Shape;75;p4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78" name="Google Shape;78;p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estion">
  <p:cSld name="CUSTOM_3_1">
    <p:bg>
      <p:bgPr>
        <a:solidFill>
          <a:schemeClr val="accent5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p24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4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25" name="Google Shape;525;p2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2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4" name="Google Shape;544;p24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">
  <p:cSld name="CUSTOM_1_3_1">
    <p:bg>
      <p:bgPr>
        <a:solidFill>
          <a:schemeClr val="accent5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5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49" name="Google Shape;549;p2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" name="Google Shape;550;p2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51" name="Google Shape;551;p2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 1">
  <p:cSld name="CUSTOM_1_2_1_1">
    <p:bg>
      <p:bgPr>
        <a:solidFill>
          <a:schemeClr val="accent5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6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73" name="Google Shape;573;p2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2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75" name="Google Shape;575;p2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x">
  <p:cSld name="CUSTOM_1_1_1_1_1">
    <p:bg>
      <p:bgPr>
        <a:solidFill>
          <a:schemeClr val="accent5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85350" y="315075"/>
            <a:ext cx="2985900" cy="3556500"/>
            <a:chOff x="785350" y="315075"/>
            <a:chExt cx="2985900" cy="3556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7"/>
            <p:cNvCxnSpPr/>
            <p:nvPr/>
          </p:nvCxnSpPr>
          <p:spPr>
            <a:xfrm>
              <a:off x="3640575" y="340125"/>
              <a:ext cx="130500" cy="130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7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7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7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7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7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7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7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7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27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27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7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27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27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Google Shape;612;p27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615" name="Google Shape;615;p2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2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617" name="Google Shape;617;p2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2">
  <p:cSld name="CUSTOM_10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AB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6" name="Google Shape;6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3775" y="2148525"/>
            <a:ext cx="1876450" cy="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 txBox="1"/>
          <p:nvPr/>
        </p:nvSpPr>
        <p:spPr>
          <a:xfrm>
            <a:off x="354875" y="4870650"/>
            <a:ext cx="38472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©2021 dataiku, Inc. | dataiku.com | contact@dataiku.com | @dataiku</a:t>
            </a:r>
            <a:endParaRPr sz="12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Blank" type="blank">
  <p:cSld name="BLANK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0" name="Google Shape;640;p29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1" name="Google Shape;641;p29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body" idx="3"/>
          </p:nvPr>
        </p:nvSpPr>
        <p:spPr>
          <a:xfrm>
            <a:off x="4534750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43" name="Google Shape;643;p29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 1">
  <p:cSld name="CUSTOM_1_2_1">
    <p:bg>
      <p:bgPr>
        <a:solidFill>
          <a:schemeClr val="accent6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0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0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0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0" name="Google Shape;650;p30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1" name="Google Shape;651;p30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52" name="Google Shape;652;p30"/>
          <p:cNvCxnSpPr/>
          <p:nvPr/>
        </p:nvCxnSpPr>
        <p:spPr>
          <a:xfrm>
            <a:off x="436564" y="725025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656" name="Google Shape;656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6" name="Google Shape;676;p33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677" name="Google Shape;677;p33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3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679" name="Google Shape;679;p33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ous-Titre, 2 Contenus">
  <p:cSld name="Titre, Sous-Titre, 2 Contenus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 txBox="1">
            <a:spLocks noGrp="1"/>
          </p:cNvSpPr>
          <p:nvPr>
            <p:ph type="body" idx="1"/>
          </p:nvPr>
        </p:nvSpPr>
        <p:spPr>
          <a:xfrm>
            <a:off x="914425" y="1855694"/>
            <a:ext cx="36450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body" idx="2"/>
          </p:nvPr>
        </p:nvSpPr>
        <p:spPr>
          <a:xfrm>
            <a:off x="864000" y="323999"/>
            <a:ext cx="7577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1" name="Google Shape;691;p34"/>
          <p:cNvSpPr>
            <a:spLocks noGrp="1"/>
          </p:cNvSpPr>
          <p:nvPr>
            <p:ph type="pic" idx="3"/>
          </p:nvPr>
        </p:nvSpPr>
        <p:spPr>
          <a:xfrm>
            <a:off x="323999" y="418500"/>
            <a:ext cx="405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2" name="Google Shape;692;p34"/>
          <p:cNvSpPr txBox="1">
            <a:spLocks noGrp="1"/>
          </p:cNvSpPr>
          <p:nvPr>
            <p:ph type="body" idx="4"/>
          </p:nvPr>
        </p:nvSpPr>
        <p:spPr>
          <a:xfrm>
            <a:off x="904734" y="878750"/>
            <a:ext cx="757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Blank">
  <p:cSld name="TITLE_1">
    <p:bg>
      <p:bgPr>
        <a:solidFill>
          <a:srgbClr val="FFC84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99" name="Google Shape;99;p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6" name="Google Shape;69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 1">
  <p:cSld name="TITLE_1_2_3">
    <p:bg>
      <p:bgPr>
        <a:noFill/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730" name="Google Shape;730;p3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732" name="Google Shape;732;p3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9" name="Google Shape;749;p38"/>
          <p:cNvSpPr txBox="1">
            <a:spLocks noGrp="1"/>
          </p:cNvSpPr>
          <p:nvPr>
            <p:ph type="title"/>
          </p:nvPr>
        </p:nvSpPr>
        <p:spPr>
          <a:xfrm>
            <a:off x="360000" y="64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0" name="Google Shape;750;p38"/>
          <p:cNvSpPr txBox="1">
            <a:spLocks noGrp="1"/>
          </p:cNvSpPr>
          <p:nvPr>
            <p:ph type="title" idx="2"/>
          </p:nvPr>
        </p:nvSpPr>
        <p:spPr>
          <a:xfrm>
            <a:off x="360000" y="28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●"/>
              <a:defRPr sz="2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751" name="Google Shape;751;p38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">
  <p:cSld name="TITLE_1_2">
    <p:bg>
      <p:bgPr>
        <a:noFill/>
        <a:effectLst/>
      </p:bgPr>
    </p:bg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13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654" name="Google Shape;1654;p13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5" name="Google Shape;1655;p13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656" name="Google Shape;1656;p13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3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Divider Slide">
  <p:cSld name="TITLE_2">
    <p:bg>
      <p:bgPr>
        <a:solidFill>
          <a:srgbClr val="FFC845"/>
        </a:solidFill>
        <a:effectLst/>
      </p:bgPr>
    </p:bg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40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40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140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140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1678" name="Google Shape;1678;p14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14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0" name="Google Shape;1680;p140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40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40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40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140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140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40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40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40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140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40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1" name="Google Shape;1691;p140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140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221C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140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1694" name="Google Shape;1694;p140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0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14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697" name="Google Shape;1697;p14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14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699" name="Google Shape;1699;p14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4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4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4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4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4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4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4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4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4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4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4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4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4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4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4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4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Blank">
  <p:cSld name="TITLE_1">
    <p:bg>
      <p:bgPr>
        <a:solidFill>
          <a:srgbClr val="FFC845"/>
        </a:solidFill>
        <a:effectLst/>
      </p:bgPr>
    </p:bg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14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18" name="Google Shape;1718;p14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14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20" name="Google Shape;1720;p14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4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4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4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4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4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4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4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4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4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4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4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4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4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4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4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4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50/50">
  <p:cSld name="TITLE_1_1">
    <p:bg>
      <p:bgPr>
        <a:solidFill>
          <a:srgbClr val="FFC845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42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Quote">
  <p:cSld name="CUSTOM">
    <p:bg>
      <p:bgPr>
        <a:solidFill>
          <a:srgbClr val="FFC845"/>
        </a:soli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43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B2031"/>
              </a:solidFill>
            </a:endParaRPr>
          </a:p>
        </p:txBody>
      </p:sp>
      <p:sp>
        <p:nvSpPr>
          <p:cNvPr id="1741" name="Google Shape;1741;p143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2" name="Google Shape;1742;p143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3" name="Google Shape;1743;p143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4" name="Google Shape;1744;p143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745" name="Google Shape;1745;p14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46" name="Google Shape;1746;p14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7" name="Google Shape;1747;p14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48" name="Google Shape;1748;p14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4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4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4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4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4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4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4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4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4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">
  <p:cSld name="CUSTOM_1">
    <p:bg>
      <p:bgPr>
        <a:solidFill>
          <a:srgbClr val="FFC845"/>
        </a:soli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44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144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14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69" name="Google Shape;1769;p14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0" name="Google Shape;1770;p14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71" name="Google Shape;1771;p14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4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4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4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4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4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4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4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4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4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4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4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4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4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4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4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4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">
  <p:cSld name="CUSTOM_1_2">
    <p:bg>
      <p:bgPr>
        <a:solidFill>
          <a:srgbClr val="FFC845"/>
        </a:solidFill>
        <a:effectLst/>
      </p:bgPr>
    </p:bg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45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45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45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14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93" name="Google Shape;1793;p14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14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95" name="Google Shape;1795;p14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4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4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4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4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4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4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4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4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4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4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4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4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4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4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4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4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50/50">
  <p:cSld name="TITLE_1_1">
    <p:bg>
      <p:bgPr>
        <a:solidFill>
          <a:srgbClr val="FFC845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x">
  <p:cSld name="CUSTOM_1_1_1">
    <p:bg>
      <p:bgPr>
        <a:solidFill>
          <a:srgbClr val="FFC845"/>
        </a:solid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46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46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146"/>
          <p:cNvGrpSpPr/>
          <p:nvPr/>
        </p:nvGrpSpPr>
        <p:grpSpPr>
          <a:xfrm>
            <a:off x="7366882" y="490241"/>
            <a:ext cx="525038" cy="226534"/>
            <a:chOff x="-250525" y="1236725"/>
            <a:chExt cx="7322700" cy="3159475"/>
          </a:xfrm>
        </p:grpSpPr>
        <p:sp>
          <p:nvSpPr>
            <p:cNvPr id="1816" name="Google Shape;1816;p146"/>
            <p:cNvSpPr/>
            <p:nvPr/>
          </p:nvSpPr>
          <p:spPr>
            <a:xfrm>
              <a:off x="2172025" y="2145175"/>
              <a:ext cx="123900" cy="123900"/>
            </a:xfrm>
            <a:custGeom>
              <a:avLst/>
              <a:gdLst/>
              <a:ahLst/>
              <a:cxnLst/>
              <a:rect l="l" t="t" r="r" b="b"/>
              <a:pathLst>
                <a:path w="4956" h="4956" extrusionOk="0">
                  <a:moveTo>
                    <a:pt x="2478" y="0"/>
                  </a:moveTo>
                  <a:cubicBezTo>
                    <a:pt x="1101" y="0"/>
                    <a:pt x="0" y="1101"/>
                    <a:pt x="0" y="2478"/>
                  </a:cubicBezTo>
                  <a:cubicBezTo>
                    <a:pt x="0" y="3854"/>
                    <a:pt x="1101" y="4955"/>
                    <a:pt x="2478" y="4955"/>
                  </a:cubicBezTo>
                  <a:cubicBezTo>
                    <a:pt x="3854" y="4955"/>
                    <a:pt x="4955" y="3854"/>
                    <a:pt x="4955" y="2478"/>
                  </a:cubicBezTo>
                  <a:cubicBezTo>
                    <a:pt x="4955" y="1101"/>
                    <a:pt x="3854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6"/>
            <p:cNvSpPr/>
            <p:nvPr/>
          </p:nvSpPr>
          <p:spPr>
            <a:xfrm>
              <a:off x="-250525" y="1395000"/>
              <a:ext cx="3413600" cy="2929925"/>
            </a:xfrm>
            <a:custGeom>
              <a:avLst/>
              <a:gdLst/>
              <a:ahLst/>
              <a:cxnLst/>
              <a:rect l="l" t="t" r="r" b="b"/>
              <a:pathLst>
                <a:path w="136544" h="117197" extrusionOk="0">
                  <a:moveTo>
                    <a:pt x="111217" y="72952"/>
                  </a:moveTo>
                  <a:lnTo>
                    <a:pt x="111217" y="77357"/>
                  </a:lnTo>
                  <a:lnTo>
                    <a:pt x="82037" y="77357"/>
                  </a:lnTo>
                  <a:lnTo>
                    <a:pt x="82037" y="72952"/>
                  </a:lnTo>
                  <a:close/>
                  <a:moveTo>
                    <a:pt x="98340" y="25127"/>
                  </a:moveTo>
                  <a:cubicBezTo>
                    <a:pt x="101226" y="25127"/>
                    <a:pt x="104155" y="26607"/>
                    <a:pt x="105987" y="29732"/>
                  </a:cubicBezTo>
                  <a:lnTo>
                    <a:pt x="112043" y="27530"/>
                  </a:lnTo>
                  <a:lnTo>
                    <a:pt x="112043" y="27530"/>
                  </a:lnTo>
                  <a:lnTo>
                    <a:pt x="106813" y="33035"/>
                  </a:lnTo>
                  <a:cubicBezTo>
                    <a:pt x="105161" y="36063"/>
                    <a:pt x="104886" y="39918"/>
                    <a:pt x="105711" y="43221"/>
                  </a:cubicBezTo>
                  <a:cubicBezTo>
                    <a:pt x="107638" y="56985"/>
                    <a:pt x="100481" y="69098"/>
                    <a:pt x="87818" y="69098"/>
                  </a:cubicBezTo>
                  <a:lnTo>
                    <a:pt x="78458" y="69098"/>
                  </a:lnTo>
                  <a:lnTo>
                    <a:pt x="78458" y="72952"/>
                  </a:lnTo>
                  <a:lnTo>
                    <a:pt x="71025" y="72952"/>
                  </a:lnTo>
                  <a:cubicBezTo>
                    <a:pt x="70474" y="72952"/>
                    <a:pt x="69767" y="72930"/>
                    <a:pt x="68998" y="72930"/>
                  </a:cubicBezTo>
                  <a:cubicBezTo>
                    <a:pt x="67075" y="72930"/>
                    <a:pt x="64772" y="73070"/>
                    <a:pt x="63592" y="74053"/>
                  </a:cubicBezTo>
                  <a:cubicBezTo>
                    <a:pt x="47075" y="90020"/>
                    <a:pt x="43496" y="94700"/>
                    <a:pt x="42395" y="95251"/>
                  </a:cubicBezTo>
                  <a:cubicBezTo>
                    <a:pt x="42120" y="95361"/>
                    <a:pt x="41910" y="95405"/>
                    <a:pt x="41752" y="95405"/>
                  </a:cubicBezTo>
                  <a:cubicBezTo>
                    <a:pt x="41118" y="95405"/>
                    <a:pt x="41294" y="94700"/>
                    <a:pt x="41294" y="94700"/>
                  </a:cubicBezTo>
                  <a:lnTo>
                    <a:pt x="89469" y="35238"/>
                  </a:lnTo>
                  <a:cubicBezTo>
                    <a:pt x="89469" y="28704"/>
                    <a:pt x="93853" y="25127"/>
                    <a:pt x="98340" y="25127"/>
                  </a:cubicBezTo>
                  <a:close/>
                  <a:moveTo>
                    <a:pt x="78183" y="1"/>
                  </a:moveTo>
                  <a:cubicBezTo>
                    <a:pt x="26153" y="1"/>
                    <a:pt x="0" y="63042"/>
                    <a:pt x="36889" y="99930"/>
                  </a:cubicBezTo>
                  <a:cubicBezTo>
                    <a:pt x="48730" y="111860"/>
                    <a:pt x="63335" y="117197"/>
                    <a:pt x="77678" y="117197"/>
                  </a:cubicBezTo>
                  <a:cubicBezTo>
                    <a:pt x="107685" y="117197"/>
                    <a:pt x="136544" y="93840"/>
                    <a:pt x="136544" y="58637"/>
                  </a:cubicBezTo>
                  <a:cubicBezTo>
                    <a:pt x="136544" y="26428"/>
                    <a:pt x="110391" y="1"/>
                    <a:pt x="7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46"/>
            <p:cNvSpPr/>
            <p:nvPr/>
          </p:nvSpPr>
          <p:spPr>
            <a:xfrm>
              <a:off x="3837525" y="1236725"/>
              <a:ext cx="770825" cy="1411350"/>
            </a:xfrm>
            <a:custGeom>
              <a:avLst/>
              <a:gdLst/>
              <a:ahLst/>
              <a:cxnLst/>
              <a:rect l="l" t="t" r="r" b="b"/>
              <a:pathLst>
                <a:path w="30833" h="56454" extrusionOk="0">
                  <a:moveTo>
                    <a:pt x="15416" y="19270"/>
                  </a:moveTo>
                  <a:cubicBezTo>
                    <a:pt x="21748" y="19270"/>
                    <a:pt x="22849" y="25051"/>
                    <a:pt x="22849" y="34962"/>
                  </a:cubicBezTo>
                  <a:cubicBezTo>
                    <a:pt x="22849" y="43771"/>
                    <a:pt x="21473" y="49552"/>
                    <a:pt x="15692" y="49552"/>
                  </a:cubicBezTo>
                  <a:cubicBezTo>
                    <a:pt x="10186" y="49552"/>
                    <a:pt x="8809" y="43771"/>
                    <a:pt x="8809" y="34136"/>
                  </a:cubicBezTo>
                  <a:cubicBezTo>
                    <a:pt x="8809" y="23124"/>
                    <a:pt x="10461" y="19270"/>
                    <a:pt x="15416" y="19270"/>
                  </a:cubicBezTo>
                  <a:close/>
                  <a:moveTo>
                    <a:pt x="22299" y="0"/>
                  </a:moveTo>
                  <a:lnTo>
                    <a:pt x="22299" y="18444"/>
                  </a:lnTo>
                  <a:cubicBezTo>
                    <a:pt x="20647" y="14590"/>
                    <a:pt x="16793" y="12388"/>
                    <a:pt x="12663" y="12388"/>
                  </a:cubicBezTo>
                  <a:cubicBezTo>
                    <a:pt x="6332" y="12388"/>
                    <a:pt x="0" y="15416"/>
                    <a:pt x="0" y="33861"/>
                  </a:cubicBezTo>
                  <a:cubicBezTo>
                    <a:pt x="0" y="48176"/>
                    <a:pt x="3854" y="56434"/>
                    <a:pt x="13765" y="56434"/>
                  </a:cubicBezTo>
                  <a:cubicBezTo>
                    <a:pt x="13942" y="56447"/>
                    <a:pt x="14120" y="56453"/>
                    <a:pt x="14298" y="56453"/>
                  </a:cubicBezTo>
                  <a:cubicBezTo>
                    <a:pt x="17969" y="56453"/>
                    <a:pt x="21536" y="53779"/>
                    <a:pt x="22849" y="50103"/>
                  </a:cubicBezTo>
                  <a:lnTo>
                    <a:pt x="22849" y="55333"/>
                  </a:lnTo>
                  <a:lnTo>
                    <a:pt x="30833" y="55333"/>
                  </a:lnTo>
                  <a:lnTo>
                    <a:pt x="30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46"/>
            <p:cNvSpPr/>
            <p:nvPr/>
          </p:nvSpPr>
          <p:spPr>
            <a:xfrm>
              <a:off x="4794150" y="1546400"/>
              <a:ext cx="812125" cy="1101200"/>
            </a:xfrm>
            <a:custGeom>
              <a:avLst/>
              <a:gdLst/>
              <a:ahLst/>
              <a:cxnLst/>
              <a:rect l="l" t="t" r="r" b="b"/>
              <a:pathLst>
                <a:path w="32485" h="44048" extrusionOk="0">
                  <a:moveTo>
                    <a:pt x="20922" y="20923"/>
                  </a:moveTo>
                  <a:lnTo>
                    <a:pt x="20922" y="27805"/>
                  </a:lnTo>
                  <a:cubicBezTo>
                    <a:pt x="20922" y="33862"/>
                    <a:pt x="18445" y="37716"/>
                    <a:pt x="13214" y="37716"/>
                  </a:cubicBezTo>
                  <a:cubicBezTo>
                    <a:pt x="9911" y="37716"/>
                    <a:pt x="8259" y="34963"/>
                    <a:pt x="8259" y="31384"/>
                  </a:cubicBezTo>
                  <a:cubicBezTo>
                    <a:pt x="7984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692" y="1"/>
                  </a:moveTo>
                  <a:cubicBezTo>
                    <a:pt x="4680" y="1"/>
                    <a:pt x="1101" y="4956"/>
                    <a:pt x="1101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7" y="5782"/>
                  </a:cubicBezTo>
                  <a:cubicBezTo>
                    <a:pt x="19821" y="5782"/>
                    <a:pt x="21198" y="8535"/>
                    <a:pt x="21198" y="12114"/>
                  </a:cubicBezTo>
                  <a:cubicBezTo>
                    <a:pt x="21198" y="15692"/>
                    <a:pt x="19271" y="16518"/>
                    <a:pt x="16242" y="17344"/>
                  </a:cubicBezTo>
                  <a:lnTo>
                    <a:pt x="9635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130" y="44047"/>
                    <a:pt x="11012" y="44047"/>
                  </a:cubicBezTo>
                  <a:cubicBezTo>
                    <a:pt x="15141" y="44047"/>
                    <a:pt x="19271" y="41845"/>
                    <a:pt x="21198" y="37991"/>
                  </a:cubicBezTo>
                  <a:cubicBezTo>
                    <a:pt x="21473" y="41845"/>
                    <a:pt x="24501" y="43221"/>
                    <a:pt x="28355" y="43221"/>
                  </a:cubicBezTo>
                  <a:cubicBezTo>
                    <a:pt x="29732" y="43221"/>
                    <a:pt x="31108" y="42946"/>
                    <a:pt x="32484" y="42395"/>
                  </a:cubicBezTo>
                  <a:lnTo>
                    <a:pt x="32484" y="36890"/>
                  </a:lnTo>
                  <a:cubicBezTo>
                    <a:pt x="31934" y="37165"/>
                    <a:pt x="31383" y="37165"/>
                    <a:pt x="31108" y="37165"/>
                  </a:cubicBezTo>
                  <a:cubicBezTo>
                    <a:pt x="29732" y="37165"/>
                    <a:pt x="28906" y="35789"/>
                    <a:pt x="28906" y="34137"/>
                  </a:cubicBezTo>
                  <a:lnTo>
                    <a:pt x="28906" y="10462"/>
                  </a:lnTo>
                  <a:cubicBezTo>
                    <a:pt x="28906" y="3029"/>
                    <a:pt x="23125" y="1"/>
                    <a:pt x="15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6"/>
            <p:cNvSpPr/>
            <p:nvPr/>
          </p:nvSpPr>
          <p:spPr>
            <a:xfrm>
              <a:off x="5654425" y="1278000"/>
              <a:ext cx="523075" cy="1355825"/>
            </a:xfrm>
            <a:custGeom>
              <a:avLst/>
              <a:gdLst/>
              <a:ahLst/>
              <a:cxnLst/>
              <a:rect l="l" t="t" r="r" b="b"/>
              <a:pathLst>
                <a:path w="20923" h="54233" extrusionOk="0">
                  <a:moveTo>
                    <a:pt x="5506" y="1"/>
                  </a:moveTo>
                  <a:lnTo>
                    <a:pt x="5506" y="12113"/>
                  </a:lnTo>
                  <a:lnTo>
                    <a:pt x="0" y="12113"/>
                  </a:lnTo>
                  <a:lnTo>
                    <a:pt x="0" y="18170"/>
                  </a:lnTo>
                  <a:lnTo>
                    <a:pt x="5506" y="18170"/>
                  </a:lnTo>
                  <a:lnTo>
                    <a:pt x="5506" y="44047"/>
                  </a:lnTo>
                  <a:cubicBezTo>
                    <a:pt x="5506" y="52581"/>
                    <a:pt x="8259" y="54233"/>
                    <a:pt x="14040" y="54233"/>
                  </a:cubicBezTo>
                  <a:cubicBezTo>
                    <a:pt x="16243" y="54233"/>
                    <a:pt x="18445" y="53957"/>
                    <a:pt x="20647" y="53407"/>
                  </a:cubicBezTo>
                  <a:lnTo>
                    <a:pt x="20647" y="47350"/>
                  </a:lnTo>
                  <a:cubicBezTo>
                    <a:pt x="19821" y="47350"/>
                    <a:pt x="18720" y="47626"/>
                    <a:pt x="17894" y="47626"/>
                  </a:cubicBezTo>
                  <a:cubicBezTo>
                    <a:pt x="14866" y="47626"/>
                    <a:pt x="14040" y="46249"/>
                    <a:pt x="14040" y="43221"/>
                  </a:cubicBezTo>
                  <a:lnTo>
                    <a:pt x="14040" y="18445"/>
                  </a:lnTo>
                  <a:lnTo>
                    <a:pt x="20922" y="18445"/>
                  </a:lnTo>
                  <a:lnTo>
                    <a:pt x="20922" y="12113"/>
                  </a:lnTo>
                  <a:lnTo>
                    <a:pt x="14040" y="12113"/>
                  </a:lnTo>
                  <a:lnTo>
                    <a:pt x="14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6"/>
            <p:cNvSpPr/>
            <p:nvPr/>
          </p:nvSpPr>
          <p:spPr>
            <a:xfrm>
              <a:off x="6266950" y="1546400"/>
              <a:ext cx="805225" cy="1101200"/>
            </a:xfrm>
            <a:custGeom>
              <a:avLst/>
              <a:gdLst/>
              <a:ahLst/>
              <a:cxnLst/>
              <a:rect l="l" t="t" r="r" b="b"/>
              <a:pathLst>
                <a:path w="32209" h="44048" extrusionOk="0">
                  <a:moveTo>
                    <a:pt x="20922" y="20923"/>
                  </a:moveTo>
                  <a:lnTo>
                    <a:pt x="20647" y="27805"/>
                  </a:lnTo>
                  <a:cubicBezTo>
                    <a:pt x="20647" y="33862"/>
                    <a:pt x="18169" y="37716"/>
                    <a:pt x="13214" y="37716"/>
                  </a:cubicBezTo>
                  <a:cubicBezTo>
                    <a:pt x="9911" y="37716"/>
                    <a:pt x="7984" y="34963"/>
                    <a:pt x="7984" y="31384"/>
                  </a:cubicBezTo>
                  <a:cubicBezTo>
                    <a:pt x="7708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416" y="1"/>
                  </a:moveTo>
                  <a:cubicBezTo>
                    <a:pt x="4405" y="1"/>
                    <a:pt x="826" y="4956"/>
                    <a:pt x="826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6" y="5782"/>
                  </a:cubicBezTo>
                  <a:cubicBezTo>
                    <a:pt x="19821" y="5782"/>
                    <a:pt x="21197" y="8535"/>
                    <a:pt x="21197" y="12114"/>
                  </a:cubicBezTo>
                  <a:cubicBezTo>
                    <a:pt x="21197" y="15692"/>
                    <a:pt x="19270" y="16518"/>
                    <a:pt x="16242" y="17344"/>
                  </a:cubicBezTo>
                  <a:lnTo>
                    <a:pt x="9911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405" y="44047"/>
                    <a:pt x="11012" y="44047"/>
                  </a:cubicBezTo>
                  <a:cubicBezTo>
                    <a:pt x="15416" y="44047"/>
                    <a:pt x="19270" y="41845"/>
                    <a:pt x="21197" y="37991"/>
                  </a:cubicBezTo>
                  <a:cubicBezTo>
                    <a:pt x="21197" y="41845"/>
                    <a:pt x="24501" y="43221"/>
                    <a:pt x="28080" y="43221"/>
                  </a:cubicBezTo>
                  <a:cubicBezTo>
                    <a:pt x="29456" y="43221"/>
                    <a:pt x="30833" y="42946"/>
                    <a:pt x="32209" y="42395"/>
                  </a:cubicBezTo>
                  <a:lnTo>
                    <a:pt x="32209" y="36890"/>
                  </a:lnTo>
                  <a:cubicBezTo>
                    <a:pt x="31934" y="37165"/>
                    <a:pt x="31383" y="37165"/>
                    <a:pt x="30833" y="37165"/>
                  </a:cubicBezTo>
                  <a:cubicBezTo>
                    <a:pt x="29731" y="37165"/>
                    <a:pt x="28630" y="35789"/>
                    <a:pt x="28630" y="34137"/>
                  </a:cubicBezTo>
                  <a:lnTo>
                    <a:pt x="28630" y="10462"/>
                  </a:lnTo>
                  <a:cubicBezTo>
                    <a:pt x="28630" y="3029"/>
                    <a:pt x="22849" y="1"/>
                    <a:pt x="15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6"/>
            <p:cNvSpPr/>
            <p:nvPr/>
          </p:nvSpPr>
          <p:spPr>
            <a:xfrm>
              <a:off x="3975150" y="2977925"/>
              <a:ext cx="206500" cy="1397100"/>
            </a:xfrm>
            <a:custGeom>
              <a:avLst/>
              <a:gdLst/>
              <a:ahLst/>
              <a:cxnLst/>
              <a:rect l="l" t="t" r="r" b="b"/>
              <a:pathLst>
                <a:path w="8260" h="55884" extrusionOk="0">
                  <a:moveTo>
                    <a:pt x="1" y="0"/>
                  </a:moveTo>
                  <a:lnTo>
                    <a:pt x="1" y="8259"/>
                  </a:lnTo>
                  <a:lnTo>
                    <a:pt x="8260" y="8259"/>
                  </a:lnTo>
                  <a:lnTo>
                    <a:pt x="8260" y="0"/>
                  </a:lnTo>
                  <a:close/>
                  <a:moveTo>
                    <a:pt x="1" y="14315"/>
                  </a:moveTo>
                  <a:lnTo>
                    <a:pt x="1" y="55884"/>
                  </a:lnTo>
                  <a:lnTo>
                    <a:pt x="8260" y="55884"/>
                  </a:lnTo>
                  <a:lnTo>
                    <a:pt x="8260" y="14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6"/>
            <p:cNvSpPr/>
            <p:nvPr/>
          </p:nvSpPr>
          <p:spPr>
            <a:xfrm>
              <a:off x="4415625" y="2991675"/>
              <a:ext cx="812125" cy="1383350"/>
            </a:xfrm>
            <a:custGeom>
              <a:avLst/>
              <a:gdLst/>
              <a:ahLst/>
              <a:cxnLst/>
              <a:rect l="l" t="t" r="r" b="b"/>
              <a:pathLst>
                <a:path w="32485" h="55334" extrusionOk="0">
                  <a:moveTo>
                    <a:pt x="0" y="1"/>
                  </a:moveTo>
                  <a:lnTo>
                    <a:pt x="0" y="55334"/>
                  </a:lnTo>
                  <a:lnTo>
                    <a:pt x="8259" y="55334"/>
                  </a:lnTo>
                  <a:lnTo>
                    <a:pt x="8259" y="42120"/>
                  </a:lnTo>
                  <a:lnTo>
                    <a:pt x="12939" y="36339"/>
                  </a:lnTo>
                  <a:lnTo>
                    <a:pt x="23400" y="55334"/>
                  </a:lnTo>
                  <a:lnTo>
                    <a:pt x="32485" y="55334"/>
                  </a:lnTo>
                  <a:lnTo>
                    <a:pt x="18170" y="29732"/>
                  </a:lnTo>
                  <a:lnTo>
                    <a:pt x="30558" y="13490"/>
                  </a:lnTo>
                  <a:lnTo>
                    <a:pt x="20922" y="13490"/>
                  </a:lnTo>
                  <a:lnTo>
                    <a:pt x="8259" y="31108"/>
                  </a:lnTo>
                  <a:lnTo>
                    <a:pt x="8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6"/>
            <p:cNvSpPr/>
            <p:nvPr/>
          </p:nvSpPr>
          <p:spPr>
            <a:xfrm>
              <a:off x="5330950" y="3335800"/>
              <a:ext cx="736425" cy="1060400"/>
            </a:xfrm>
            <a:custGeom>
              <a:avLst/>
              <a:gdLst/>
              <a:ahLst/>
              <a:cxnLst/>
              <a:rect l="l" t="t" r="r" b="b"/>
              <a:pathLst>
                <a:path w="29457" h="42416" extrusionOk="0">
                  <a:moveTo>
                    <a:pt x="1" y="0"/>
                  </a:moveTo>
                  <a:lnTo>
                    <a:pt x="1" y="28630"/>
                  </a:lnTo>
                  <a:cubicBezTo>
                    <a:pt x="1" y="39642"/>
                    <a:pt x="4130" y="42395"/>
                    <a:pt x="10462" y="42395"/>
                  </a:cubicBezTo>
                  <a:cubicBezTo>
                    <a:pt x="10686" y="42409"/>
                    <a:pt x="10908" y="42415"/>
                    <a:pt x="11130" y="42415"/>
                  </a:cubicBezTo>
                  <a:cubicBezTo>
                    <a:pt x="15281" y="42415"/>
                    <a:pt x="19108" y="40011"/>
                    <a:pt x="21198" y="36613"/>
                  </a:cubicBezTo>
                  <a:lnTo>
                    <a:pt x="21198" y="41569"/>
                  </a:lnTo>
                  <a:lnTo>
                    <a:pt x="29457" y="41569"/>
                  </a:lnTo>
                  <a:lnTo>
                    <a:pt x="29457" y="0"/>
                  </a:lnTo>
                  <a:lnTo>
                    <a:pt x="20923" y="0"/>
                  </a:lnTo>
                  <a:lnTo>
                    <a:pt x="20923" y="28905"/>
                  </a:lnTo>
                  <a:cubicBezTo>
                    <a:pt x="21187" y="32609"/>
                    <a:pt x="18148" y="35804"/>
                    <a:pt x="14490" y="35804"/>
                  </a:cubicBezTo>
                  <a:cubicBezTo>
                    <a:pt x="14341" y="35804"/>
                    <a:pt x="14191" y="35798"/>
                    <a:pt x="14041" y="35788"/>
                  </a:cubicBezTo>
                  <a:cubicBezTo>
                    <a:pt x="10462" y="35788"/>
                    <a:pt x="8535" y="34411"/>
                    <a:pt x="8535" y="29731"/>
                  </a:cubicBezTo>
                  <a:lnTo>
                    <a:pt x="8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25" name="Google Shape;1825;p146"/>
          <p:cNvCxnSpPr/>
          <p:nvPr/>
        </p:nvCxnSpPr>
        <p:spPr>
          <a:xfrm>
            <a:off x="8083090" y="479555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6" name="Google Shape;1826;p146"/>
          <p:cNvSpPr txBox="1"/>
          <p:nvPr/>
        </p:nvSpPr>
        <p:spPr>
          <a:xfrm>
            <a:off x="8127025" y="446300"/>
            <a:ext cx="9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 N I V E R S I T Y</a:t>
            </a:r>
            <a:endParaRPr sz="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827" name="Google Shape;1827;p146"/>
          <p:cNvGrpSpPr/>
          <p:nvPr/>
        </p:nvGrpSpPr>
        <p:grpSpPr>
          <a:xfrm>
            <a:off x="785350" y="315075"/>
            <a:ext cx="3204125" cy="3556500"/>
            <a:chOff x="785350" y="315075"/>
            <a:chExt cx="3204125" cy="3556500"/>
          </a:xfrm>
        </p:grpSpPr>
        <p:cxnSp>
          <p:nvCxnSpPr>
            <p:cNvPr id="1828" name="Google Shape;1828;p146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146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146"/>
            <p:cNvCxnSpPr/>
            <p:nvPr/>
          </p:nvCxnSpPr>
          <p:spPr>
            <a:xfrm>
              <a:off x="3640575" y="340125"/>
              <a:ext cx="348900" cy="336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146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146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146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146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146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146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146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146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146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146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146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146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146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4" name="Google Shape;1844;p146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146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6" name="Google Shape;1846;p146"/>
          <p:cNvGrpSpPr/>
          <p:nvPr/>
        </p:nvGrpSpPr>
        <p:grpSpPr>
          <a:xfrm>
            <a:off x="7521482" y="446300"/>
            <a:ext cx="1653243" cy="314100"/>
            <a:chOff x="7521482" y="446300"/>
            <a:chExt cx="1653243" cy="314100"/>
          </a:xfrm>
        </p:grpSpPr>
        <p:grpSp>
          <p:nvGrpSpPr>
            <p:cNvPr id="1847" name="Google Shape;1847;p146"/>
            <p:cNvGrpSpPr/>
            <p:nvPr/>
          </p:nvGrpSpPr>
          <p:grpSpPr>
            <a:xfrm>
              <a:off x="7521482" y="490241"/>
              <a:ext cx="525038" cy="226534"/>
              <a:chOff x="-250525" y="1236725"/>
              <a:chExt cx="7322700" cy="3159475"/>
            </a:xfrm>
          </p:grpSpPr>
          <p:sp>
            <p:nvSpPr>
              <p:cNvPr id="1848" name="Google Shape;1848;p146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46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46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46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46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46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46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46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46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57" name="Google Shape;1857;p146"/>
            <p:cNvCxnSpPr/>
            <p:nvPr/>
          </p:nvCxnSpPr>
          <p:spPr>
            <a:xfrm>
              <a:off x="8237690" y="479555"/>
              <a:ext cx="0" cy="237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8" name="Google Shape;1858;p146"/>
            <p:cNvSpPr txBox="1"/>
            <p:nvPr/>
          </p:nvSpPr>
          <p:spPr>
            <a:xfrm>
              <a:off x="8281625" y="446300"/>
              <a:ext cx="893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C A D E M Y</a:t>
              </a:r>
              <a:endParaRPr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859" name="Google Shape;1859;p14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860" name="Google Shape;1860;p14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14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862" name="Google Shape;1862;p14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4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4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4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4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4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4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4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4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4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4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4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4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4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4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4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4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Divider Slide">
  <p:cSld name="TITLE_2_1_2">
    <p:bg>
      <p:bgPr>
        <a:solidFill>
          <a:srgbClr val="00B2A9"/>
        </a:solidFill>
        <a:effectLst/>
      </p:bgPr>
    </p:bg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47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147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147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3" name="Google Shape;1883;p147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1884" name="Google Shape;1884;p147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147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6" name="Google Shape;1886;p147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147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47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47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147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47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147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147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147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147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47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7" name="Google Shape;1897;p147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147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147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1900" name="Google Shape;1900;p147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7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14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03" name="Google Shape;1903;p14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4" name="Google Shape;1904;p14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05" name="Google Shape;1905;p14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4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4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4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4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4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4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4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4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4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4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4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4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4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4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4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4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Blank">
  <p:cSld name="TITLE_1_2_2">
    <p:bg>
      <p:bgPr>
        <a:solidFill>
          <a:srgbClr val="00B2A9"/>
        </a:solidFill>
        <a:effectLst/>
      </p:bgPr>
    </p:bg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14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24" name="Google Shape;1924;p14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5" name="Google Shape;1925;p14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26" name="Google Shape;1926;p14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4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4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4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4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4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4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4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4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4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4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4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4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4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4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4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4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50/50">
  <p:cSld name="TITLE_1_1_1_2">
    <p:bg>
      <p:bgPr>
        <a:solidFill>
          <a:srgbClr val="00B2A9"/>
        </a:solidFill>
        <a:effectLst/>
      </p:bgPr>
    </p:bg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49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Quote">
  <p:cSld name="CUSTOM_2">
    <p:bg>
      <p:bgPr>
        <a:solidFill>
          <a:srgbClr val="00B2A9"/>
        </a:solidFill>
        <a:effectLst/>
      </p:bgPr>
    </p:bg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50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50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8" name="Google Shape;1948;p150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9" name="Google Shape;1949;p150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50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150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1952" name="Google Shape;1952;p150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" name="Google Shape;1953;p150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1954" name="Google Shape;1954;p150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50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50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50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50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50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50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50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50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Qestion">
  <p:cSld name="CUSTOM_2_1">
    <p:bg>
      <p:bgPr>
        <a:solidFill>
          <a:srgbClr val="00B2A9"/>
        </a:solidFill>
        <a:effectLst/>
      </p:bgPr>
    </p:bg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51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151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151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15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68" name="Google Shape;1968;p15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9" name="Google Shape;1969;p15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70" name="Google Shape;1970;p15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5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5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5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5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5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5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5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5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5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5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5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5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5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5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5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5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7" name="Google Shape;1987;p151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rgbClr val="27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7B3A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rgbClr val="27B3A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">
  <p:cSld name="CUSTOM_1_3_2">
    <p:bg>
      <p:bgPr>
        <a:solidFill>
          <a:srgbClr val="00B2A9"/>
        </a:solidFill>
        <a:effectLst/>
      </p:bgPr>
    </p:bg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52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152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1" name="Google Shape;1991;p152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92" name="Google Shape;1992;p152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3" name="Google Shape;1993;p152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94" name="Google Shape;1994;p152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52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52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52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52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52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52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52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52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52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52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52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52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52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52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52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52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 1">
  <p:cSld name="CUSTOM_1_2_1_2">
    <p:bg>
      <p:bgPr>
        <a:solidFill>
          <a:srgbClr val="00B2A9"/>
        </a:solidFill>
        <a:effectLst/>
      </p:bgPr>
    </p:bg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53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153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53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5" name="Google Shape;2015;p15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016" name="Google Shape;2016;p15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15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018" name="Google Shape;2018;p15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5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5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5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5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5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5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5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5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5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5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5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5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5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5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5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5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x">
  <p:cSld name="CUSTOM_1_1_2">
    <p:bg>
      <p:bgPr>
        <a:solidFill>
          <a:srgbClr val="00B2A9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54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154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154"/>
          <p:cNvGrpSpPr/>
          <p:nvPr/>
        </p:nvGrpSpPr>
        <p:grpSpPr>
          <a:xfrm>
            <a:off x="785350" y="315075"/>
            <a:ext cx="3191825" cy="3556500"/>
            <a:chOff x="785350" y="315075"/>
            <a:chExt cx="3191825" cy="3556500"/>
          </a:xfrm>
        </p:grpSpPr>
        <p:cxnSp>
          <p:nvCxnSpPr>
            <p:cNvPr id="2039" name="Google Shape;2039;p154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154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154"/>
            <p:cNvCxnSpPr/>
            <p:nvPr/>
          </p:nvCxnSpPr>
          <p:spPr>
            <a:xfrm>
              <a:off x="3640575" y="340125"/>
              <a:ext cx="336600" cy="33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154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154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154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154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154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154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" name="Google Shape;2048;p154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" name="Google Shape;2049;p154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154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154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2" name="Google Shape;2052;p154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3" name="Google Shape;2053;p154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154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5" name="Google Shape;2055;p154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54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7" name="Google Shape;2057;p15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058" name="Google Shape;2058;p15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9" name="Google Shape;2059;p15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060" name="Google Shape;2060;p15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5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5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5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5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5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5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5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5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5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5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5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5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5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5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5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5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Divider Slide">
  <p:cSld name="TITLE_2_1_1">
    <p:bg>
      <p:bgPr>
        <a:solidFill>
          <a:schemeClr val="accent5"/>
        </a:solidFill>
        <a:effectLst/>
      </p:bgPr>
    </p:bg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5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155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55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1" name="Google Shape;2081;p155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2082" name="Google Shape;2082;p155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155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4" name="Google Shape;2084;p155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155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155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55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55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155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55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155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155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55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55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5" name="Google Shape;2095;p155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55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7" name="Google Shape;2097;p155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2098" name="Google Shape;2098;p155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5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15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01" name="Google Shape;2101;p15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2" name="Google Shape;2102;p15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03" name="Google Shape;2103;p15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5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5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5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5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5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5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5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5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5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5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5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5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5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5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5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5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Quote">
  <p:cSld name="CUSTOM">
    <p:bg>
      <p:bgPr>
        <a:solidFill>
          <a:srgbClr val="FFC84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B2031"/>
              </a:solidFill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7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7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7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27" name="Google Shape;127;p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Blank">
  <p:cSld name="TITLE_1_2_1">
    <p:bg>
      <p:bgPr>
        <a:solidFill>
          <a:schemeClr val="accent5"/>
        </a:solid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oogle Shape;2121;p15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22" name="Google Shape;2122;p15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3" name="Google Shape;2123;p15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24" name="Google Shape;2124;p15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5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5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5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5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5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5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5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5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5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5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5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5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5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5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5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5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50/50">
  <p:cSld name="TITLE_1_1_1_1">
    <p:bg>
      <p:bgPr>
        <a:solidFill>
          <a:schemeClr val="accent5"/>
        </a:solidFill>
        <a:effectLst/>
      </p:bgPr>
    </p:bg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57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ote">
  <p:cSld name="CUSTOM_3">
    <p:bg>
      <p:bgPr>
        <a:solidFill>
          <a:schemeClr val="accent5"/>
        </a:solidFill>
        <a:effectLst/>
      </p:bgPr>
    </p:bg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8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158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6" name="Google Shape;2146;p158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7" name="Google Shape;2147;p158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58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9" name="Google Shape;2149;p15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50" name="Google Shape;2150;p15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1" name="Google Shape;2151;p15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52" name="Google Shape;2152;p15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5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5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5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5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5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5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5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5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5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5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5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5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5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5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5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5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estion">
  <p:cSld name="CUSTOM_3_1">
    <p:bg>
      <p:bgPr>
        <a:solidFill>
          <a:schemeClr val="accent5"/>
        </a:solidFill>
        <a:effectLst/>
      </p:bgPr>
    </p:bg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59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159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2" name="Google Shape;2172;p159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3" name="Google Shape;2173;p159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159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5" name="Google Shape;2175;p15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76" name="Google Shape;2176;p15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7" name="Google Shape;2177;p15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78" name="Google Shape;2178;p15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5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5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5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5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5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5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5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5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5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5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5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5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5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5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5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5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159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">
  <p:cSld name="CUSTOM_1_3_1">
    <p:bg>
      <p:bgPr>
        <a:solidFill>
          <a:schemeClr val="accent5"/>
        </a:solidFill>
        <a:effectLst/>
      </p:bgPr>
    </p:bg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60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60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9" name="Google Shape;2199;p16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00" name="Google Shape;2200;p16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1" name="Google Shape;2201;p16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02" name="Google Shape;2202;p16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6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6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6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6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6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6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6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6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6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6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6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6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6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6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6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6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 1">
  <p:cSld name="CUSTOM_1_2_1_1">
    <p:bg>
      <p:bgPr>
        <a:solidFill>
          <a:schemeClr val="accent5"/>
        </a:solidFill>
        <a:effectLst/>
      </p:bgPr>
    </p:bg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161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161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16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24" name="Google Shape;2224;p16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16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26" name="Google Shape;2226;p16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6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6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6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6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6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6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6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6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6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6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6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6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6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6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6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6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x">
  <p:cSld name="CUSTOM_1_1_1_1_1">
    <p:bg>
      <p:bgPr>
        <a:solidFill>
          <a:schemeClr val="accent5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62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162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6" name="Google Shape;2246;p162"/>
          <p:cNvGrpSpPr/>
          <p:nvPr/>
        </p:nvGrpSpPr>
        <p:grpSpPr>
          <a:xfrm>
            <a:off x="785350" y="315075"/>
            <a:ext cx="2985900" cy="3556500"/>
            <a:chOff x="785350" y="315075"/>
            <a:chExt cx="2985900" cy="3556500"/>
          </a:xfrm>
        </p:grpSpPr>
        <p:cxnSp>
          <p:nvCxnSpPr>
            <p:cNvPr id="2247" name="Google Shape;2247;p162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162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162"/>
            <p:cNvCxnSpPr/>
            <p:nvPr/>
          </p:nvCxnSpPr>
          <p:spPr>
            <a:xfrm>
              <a:off x="3640575" y="340125"/>
              <a:ext cx="130500" cy="130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162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162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162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162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162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162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162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7" name="Google Shape;2257;p162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8" name="Google Shape;2258;p162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9" name="Google Shape;2259;p162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0" name="Google Shape;2260;p162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1" name="Google Shape;2261;p162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2" name="Google Shape;2262;p162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3" name="Google Shape;2263;p162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162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5" name="Google Shape;2265;p162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66" name="Google Shape;2266;p162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7" name="Google Shape;2267;p162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68" name="Google Shape;2268;p162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62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62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62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62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62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62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62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62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62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62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62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62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62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62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62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62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2">
  <p:cSld name="CUSTOM_10_1"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AB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7" name="Google Shape;2287;p1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3775" y="2148525"/>
            <a:ext cx="1876450" cy="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163"/>
          <p:cNvSpPr txBox="1"/>
          <p:nvPr/>
        </p:nvSpPr>
        <p:spPr>
          <a:xfrm>
            <a:off x="354875" y="4870650"/>
            <a:ext cx="38472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©2021 dataiku, Inc. | dataiku.com | contact@dataiku.com | @dataiku</a:t>
            </a:r>
            <a:endParaRPr sz="120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Blank" type="blank">
  <p:cSld name="BLANK"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4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1" name="Google Shape;2291;p164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2" name="Google Shape;2292;p164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3" name="Google Shape;2293;p164"/>
          <p:cNvSpPr txBox="1">
            <a:spLocks noGrp="1"/>
          </p:cNvSpPr>
          <p:nvPr>
            <p:ph type="body" idx="3"/>
          </p:nvPr>
        </p:nvSpPr>
        <p:spPr>
          <a:xfrm>
            <a:off x="4534750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294" name="Google Shape;2294;p164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5" name="Google Shape;2295;p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 1">
  <p:cSld name="CUSTOM_1_2_1">
    <p:bg>
      <p:bgPr>
        <a:solidFill>
          <a:schemeClr val="accent6"/>
        </a:solidFill>
        <a:effectLst/>
      </p:bgPr>
    </p:bg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65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165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165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165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1" name="Google Shape;2301;p165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2" name="Google Shape;2302;p165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303" name="Google Shape;2303;p165"/>
          <p:cNvCxnSpPr/>
          <p:nvPr/>
        </p:nvCxnSpPr>
        <p:spPr>
          <a:xfrm>
            <a:off x="436564" y="725025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4" name="Google Shape;2304;p1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">
  <p:cSld name="CUSTOM_1">
    <p:bg>
      <p:bgPr>
        <a:solidFill>
          <a:srgbClr val="FFC84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50" name="Google Shape;150;p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307" name="Google Shape;2307;p1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8" name="Google Shape;2308;p1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 2 3">
  <p:cSld name="ONE_COLUMN_TEXT_1_2_3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1" name="Google Shape;2311;p167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12" name="Google Shape;2312;p167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3" name="Google Shape;2313;p167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14" name="Google Shape;2314;p167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67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67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67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67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67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67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67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67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3" name="Google Shape;2323;p167"/>
          <p:cNvSpPr txBox="1">
            <a:spLocks noGrp="1"/>
          </p:cNvSpPr>
          <p:nvPr>
            <p:ph type="title"/>
          </p:nvPr>
        </p:nvSpPr>
        <p:spPr>
          <a:xfrm>
            <a:off x="360000" y="5676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4" name="Google Shape;2324;p167"/>
          <p:cNvSpPr txBox="1">
            <a:spLocks noGrp="1"/>
          </p:cNvSpPr>
          <p:nvPr>
            <p:ph type="title" idx="2"/>
          </p:nvPr>
        </p:nvSpPr>
        <p:spPr>
          <a:xfrm>
            <a:off x="360000" y="3600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B1AC"/>
              </a:buClr>
              <a:buSzPts val="1800"/>
              <a:buChar char="●"/>
              <a:defRPr sz="1800">
                <a:solidFill>
                  <a:srgbClr val="2AB1A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_1"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7" name="Google Shape;2327;p168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28" name="Google Shape;2328;p168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168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30" name="Google Shape;2330;p168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68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68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68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68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68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8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8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8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ous-Titre, 2 Contenus">
  <p:cSld name="Titre, Sous-Titre, 2 Contenus"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69"/>
          <p:cNvSpPr txBox="1">
            <a:spLocks noGrp="1"/>
          </p:cNvSpPr>
          <p:nvPr>
            <p:ph type="body" idx="1"/>
          </p:nvPr>
        </p:nvSpPr>
        <p:spPr>
          <a:xfrm>
            <a:off x="914425" y="1855694"/>
            <a:ext cx="36450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1" name="Google Shape;2341;p169"/>
          <p:cNvSpPr txBox="1">
            <a:spLocks noGrp="1"/>
          </p:cNvSpPr>
          <p:nvPr>
            <p:ph type="body" idx="2"/>
          </p:nvPr>
        </p:nvSpPr>
        <p:spPr>
          <a:xfrm>
            <a:off x="864000" y="323999"/>
            <a:ext cx="7577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2" name="Google Shape;2342;p169"/>
          <p:cNvSpPr>
            <a:spLocks noGrp="1"/>
          </p:cNvSpPr>
          <p:nvPr>
            <p:ph type="pic" idx="3"/>
          </p:nvPr>
        </p:nvSpPr>
        <p:spPr>
          <a:xfrm>
            <a:off x="323999" y="418500"/>
            <a:ext cx="405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3" name="Google Shape;2343;p169"/>
          <p:cNvSpPr txBox="1">
            <a:spLocks noGrp="1"/>
          </p:cNvSpPr>
          <p:nvPr>
            <p:ph type="body" idx="4"/>
          </p:nvPr>
        </p:nvSpPr>
        <p:spPr>
          <a:xfrm>
            <a:off x="904734" y="878750"/>
            <a:ext cx="757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1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346" name="Google Shape;2346;p1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7" name="Google Shape;2347;p1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 1">
  <p:cSld name="ONE_COLUMN_TEXT_1_1"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17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50" name="Google Shape;2350;p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1" name="Google Shape;2351;p171"/>
          <p:cNvSpPr txBox="1">
            <a:spLocks noGrp="1"/>
          </p:cNvSpPr>
          <p:nvPr>
            <p:ph type="title" idx="2"/>
          </p:nvPr>
        </p:nvSpPr>
        <p:spPr>
          <a:xfrm>
            <a:off x="360000" y="685800"/>
            <a:ext cx="84240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B1AC"/>
              </a:buClr>
              <a:buSzPts val="1800"/>
              <a:buChar char="●"/>
              <a:defRPr sz="1800">
                <a:solidFill>
                  <a:srgbClr val="2AB1A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352" name="Google Shape;2352;p171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53" name="Google Shape;2353;p171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4" name="Google Shape;2354;p171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55" name="Google Shape;2355;p171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71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71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71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71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71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71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71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71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2 1 1">
  <p:cSld name="TITLE_2_1_1_1">
    <p:bg>
      <p:bgPr>
        <a:solidFill>
          <a:srgbClr val="2AB1AC"/>
        </a:solidFill>
        <a:effectLst/>
      </p:bgPr>
    </p:bg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6" name="Google Shape;2366;p172"/>
          <p:cNvGrpSpPr/>
          <p:nvPr/>
        </p:nvGrpSpPr>
        <p:grpSpPr>
          <a:xfrm>
            <a:off x="8346000" y="177900"/>
            <a:ext cx="801600" cy="364200"/>
            <a:chOff x="8357100" y="174875"/>
            <a:chExt cx="801600" cy="364200"/>
          </a:xfrm>
        </p:grpSpPr>
        <p:sp>
          <p:nvSpPr>
            <p:cNvPr id="2367" name="Google Shape;2367;p172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8" name="Google Shape;2368;p172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69" name="Google Shape;2369;p172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72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72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72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72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72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72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72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72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8" name="Google Shape;2378;p172"/>
          <p:cNvSpPr txBox="1">
            <a:spLocks noGrp="1"/>
          </p:cNvSpPr>
          <p:nvPr>
            <p:ph type="subTitle" idx="1"/>
          </p:nvPr>
        </p:nvSpPr>
        <p:spPr>
          <a:xfrm>
            <a:off x="2481300" y="1770901"/>
            <a:ext cx="4001400" cy="160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 1">
  <p:cSld name="TITLE_1_2_3">
    <p:bg>
      <p:bgPr>
        <a:noFill/>
        <a:effectLst/>
      </p:bgPr>
    </p:bg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17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381" name="Google Shape;2381;p17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2" name="Google Shape;2382;p17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383" name="Google Shape;2383;p17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7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7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7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7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7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7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7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7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7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7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7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7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7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7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7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7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0" name="Google Shape;2400;p173"/>
          <p:cNvSpPr txBox="1">
            <a:spLocks noGrp="1"/>
          </p:cNvSpPr>
          <p:nvPr>
            <p:ph type="title"/>
          </p:nvPr>
        </p:nvSpPr>
        <p:spPr>
          <a:xfrm>
            <a:off x="360000" y="64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1" name="Google Shape;2401;p173"/>
          <p:cNvSpPr txBox="1">
            <a:spLocks noGrp="1"/>
          </p:cNvSpPr>
          <p:nvPr>
            <p:ph type="title" idx="2"/>
          </p:nvPr>
        </p:nvSpPr>
        <p:spPr>
          <a:xfrm>
            <a:off x="360000" y="28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●"/>
              <a:defRPr sz="2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402" name="Google Shape;2402;p173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3" name="Google Shape;2403;p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">
  <p:cSld name="CUSTOM_1_2">
    <p:bg>
      <p:bgPr>
        <a:solidFill>
          <a:srgbClr val="FFC84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4" name="Google Shape;174;p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x">
  <p:cSld name="CUSTOM_1_1_1">
    <p:bg>
      <p:bgPr>
        <a:solidFill>
          <a:srgbClr val="FFC845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0"/>
          <p:cNvGrpSpPr/>
          <p:nvPr/>
        </p:nvGrpSpPr>
        <p:grpSpPr>
          <a:xfrm>
            <a:off x="7366882" y="490241"/>
            <a:ext cx="525038" cy="226534"/>
            <a:chOff x="-250525" y="1236725"/>
            <a:chExt cx="7322700" cy="3159475"/>
          </a:xfrm>
        </p:grpSpPr>
        <p:sp>
          <p:nvSpPr>
            <p:cNvPr id="197" name="Google Shape;197;p10"/>
            <p:cNvSpPr/>
            <p:nvPr/>
          </p:nvSpPr>
          <p:spPr>
            <a:xfrm>
              <a:off x="2172025" y="2145175"/>
              <a:ext cx="123900" cy="123900"/>
            </a:xfrm>
            <a:custGeom>
              <a:avLst/>
              <a:gdLst/>
              <a:ahLst/>
              <a:cxnLst/>
              <a:rect l="l" t="t" r="r" b="b"/>
              <a:pathLst>
                <a:path w="4956" h="4956" extrusionOk="0">
                  <a:moveTo>
                    <a:pt x="2478" y="0"/>
                  </a:moveTo>
                  <a:cubicBezTo>
                    <a:pt x="1101" y="0"/>
                    <a:pt x="0" y="1101"/>
                    <a:pt x="0" y="2478"/>
                  </a:cubicBezTo>
                  <a:cubicBezTo>
                    <a:pt x="0" y="3854"/>
                    <a:pt x="1101" y="4955"/>
                    <a:pt x="2478" y="4955"/>
                  </a:cubicBezTo>
                  <a:cubicBezTo>
                    <a:pt x="3854" y="4955"/>
                    <a:pt x="4955" y="3854"/>
                    <a:pt x="4955" y="2478"/>
                  </a:cubicBezTo>
                  <a:cubicBezTo>
                    <a:pt x="4955" y="1101"/>
                    <a:pt x="3854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-250525" y="1395000"/>
              <a:ext cx="3413600" cy="2929925"/>
            </a:xfrm>
            <a:custGeom>
              <a:avLst/>
              <a:gdLst/>
              <a:ahLst/>
              <a:cxnLst/>
              <a:rect l="l" t="t" r="r" b="b"/>
              <a:pathLst>
                <a:path w="136544" h="117197" extrusionOk="0">
                  <a:moveTo>
                    <a:pt x="111217" y="72952"/>
                  </a:moveTo>
                  <a:lnTo>
                    <a:pt x="111217" y="77357"/>
                  </a:lnTo>
                  <a:lnTo>
                    <a:pt x="82037" y="77357"/>
                  </a:lnTo>
                  <a:lnTo>
                    <a:pt x="82037" y="72952"/>
                  </a:lnTo>
                  <a:close/>
                  <a:moveTo>
                    <a:pt x="98340" y="25127"/>
                  </a:moveTo>
                  <a:cubicBezTo>
                    <a:pt x="101226" y="25127"/>
                    <a:pt x="104155" y="26607"/>
                    <a:pt x="105987" y="29732"/>
                  </a:cubicBezTo>
                  <a:lnTo>
                    <a:pt x="112043" y="27530"/>
                  </a:lnTo>
                  <a:lnTo>
                    <a:pt x="112043" y="27530"/>
                  </a:lnTo>
                  <a:lnTo>
                    <a:pt x="106813" y="33035"/>
                  </a:lnTo>
                  <a:cubicBezTo>
                    <a:pt x="105161" y="36063"/>
                    <a:pt x="104886" y="39918"/>
                    <a:pt x="105711" y="43221"/>
                  </a:cubicBezTo>
                  <a:cubicBezTo>
                    <a:pt x="107638" y="56985"/>
                    <a:pt x="100481" y="69098"/>
                    <a:pt x="87818" y="69098"/>
                  </a:cubicBezTo>
                  <a:lnTo>
                    <a:pt x="78458" y="69098"/>
                  </a:lnTo>
                  <a:lnTo>
                    <a:pt x="78458" y="72952"/>
                  </a:lnTo>
                  <a:lnTo>
                    <a:pt x="71025" y="72952"/>
                  </a:lnTo>
                  <a:cubicBezTo>
                    <a:pt x="70474" y="72952"/>
                    <a:pt x="69767" y="72930"/>
                    <a:pt x="68998" y="72930"/>
                  </a:cubicBezTo>
                  <a:cubicBezTo>
                    <a:pt x="67075" y="72930"/>
                    <a:pt x="64772" y="73070"/>
                    <a:pt x="63592" y="74053"/>
                  </a:cubicBezTo>
                  <a:cubicBezTo>
                    <a:pt x="47075" y="90020"/>
                    <a:pt x="43496" y="94700"/>
                    <a:pt x="42395" y="95251"/>
                  </a:cubicBezTo>
                  <a:cubicBezTo>
                    <a:pt x="42120" y="95361"/>
                    <a:pt x="41910" y="95405"/>
                    <a:pt x="41752" y="95405"/>
                  </a:cubicBezTo>
                  <a:cubicBezTo>
                    <a:pt x="41118" y="95405"/>
                    <a:pt x="41294" y="94700"/>
                    <a:pt x="41294" y="94700"/>
                  </a:cubicBezTo>
                  <a:lnTo>
                    <a:pt x="89469" y="35238"/>
                  </a:lnTo>
                  <a:cubicBezTo>
                    <a:pt x="89469" y="28704"/>
                    <a:pt x="93853" y="25127"/>
                    <a:pt x="98340" y="25127"/>
                  </a:cubicBezTo>
                  <a:close/>
                  <a:moveTo>
                    <a:pt x="78183" y="1"/>
                  </a:moveTo>
                  <a:cubicBezTo>
                    <a:pt x="26153" y="1"/>
                    <a:pt x="0" y="63042"/>
                    <a:pt x="36889" y="99930"/>
                  </a:cubicBezTo>
                  <a:cubicBezTo>
                    <a:pt x="48730" y="111860"/>
                    <a:pt x="63335" y="117197"/>
                    <a:pt x="77678" y="117197"/>
                  </a:cubicBezTo>
                  <a:cubicBezTo>
                    <a:pt x="107685" y="117197"/>
                    <a:pt x="136544" y="93840"/>
                    <a:pt x="136544" y="58637"/>
                  </a:cubicBezTo>
                  <a:cubicBezTo>
                    <a:pt x="136544" y="26428"/>
                    <a:pt x="110391" y="1"/>
                    <a:pt x="7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3837525" y="1236725"/>
              <a:ext cx="770825" cy="1411350"/>
            </a:xfrm>
            <a:custGeom>
              <a:avLst/>
              <a:gdLst/>
              <a:ahLst/>
              <a:cxnLst/>
              <a:rect l="l" t="t" r="r" b="b"/>
              <a:pathLst>
                <a:path w="30833" h="56454" extrusionOk="0">
                  <a:moveTo>
                    <a:pt x="15416" y="19270"/>
                  </a:moveTo>
                  <a:cubicBezTo>
                    <a:pt x="21748" y="19270"/>
                    <a:pt x="22849" y="25051"/>
                    <a:pt x="22849" y="34962"/>
                  </a:cubicBezTo>
                  <a:cubicBezTo>
                    <a:pt x="22849" y="43771"/>
                    <a:pt x="21473" y="49552"/>
                    <a:pt x="15692" y="49552"/>
                  </a:cubicBezTo>
                  <a:cubicBezTo>
                    <a:pt x="10186" y="49552"/>
                    <a:pt x="8809" y="43771"/>
                    <a:pt x="8809" y="34136"/>
                  </a:cubicBezTo>
                  <a:cubicBezTo>
                    <a:pt x="8809" y="23124"/>
                    <a:pt x="10461" y="19270"/>
                    <a:pt x="15416" y="19270"/>
                  </a:cubicBezTo>
                  <a:close/>
                  <a:moveTo>
                    <a:pt x="22299" y="0"/>
                  </a:moveTo>
                  <a:lnTo>
                    <a:pt x="22299" y="18444"/>
                  </a:lnTo>
                  <a:cubicBezTo>
                    <a:pt x="20647" y="14590"/>
                    <a:pt x="16793" y="12388"/>
                    <a:pt x="12663" y="12388"/>
                  </a:cubicBezTo>
                  <a:cubicBezTo>
                    <a:pt x="6332" y="12388"/>
                    <a:pt x="0" y="15416"/>
                    <a:pt x="0" y="33861"/>
                  </a:cubicBezTo>
                  <a:cubicBezTo>
                    <a:pt x="0" y="48176"/>
                    <a:pt x="3854" y="56434"/>
                    <a:pt x="13765" y="56434"/>
                  </a:cubicBezTo>
                  <a:cubicBezTo>
                    <a:pt x="13942" y="56447"/>
                    <a:pt x="14120" y="56453"/>
                    <a:pt x="14298" y="56453"/>
                  </a:cubicBezTo>
                  <a:cubicBezTo>
                    <a:pt x="17969" y="56453"/>
                    <a:pt x="21536" y="53779"/>
                    <a:pt x="22849" y="50103"/>
                  </a:cubicBezTo>
                  <a:lnTo>
                    <a:pt x="22849" y="55333"/>
                  </a:lnTo>
                  <a:lnTo>
                    <a:pt x="30833" y="55333"/>
                  </a:lnTo>
                  <a:lnTo>
                    <a:pt x="30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4794150" y="1546400"/>
              <a:ext cx="812125" cy="1101200"/>
            </a:xfrm>
            <a:custGeom>
              <a:avLst/>
              <a:gdLst/>
              <a:ahLst/>
              <a:cxnLst/>
              <a:rect l="l" t="t" r="r" b="b"/>
              <a:pathLst>
                <a:path w="32485" h="44048" extrusionOk="0">
                  <a:moveTo>
                    <a:pt x="20922" y="20923"/>
                  </a:moveTo>
                  <a:lnTo>
                    <a:pt x="20922" y="27805"/>
                  </a:lnTo>
                  <a:cubicBezTo>
                    <a:pt x="20922" y="33862"/>
                    <a:pt x="18445" y="37716"/>
                    <a:pt x="13214" y="37716"/>
                  </a:cubicBezTo>
                  <a:cubicBezTo>
                    <a:pt x="9911" y="37716"/>
                    <a:pt x="8259" y="34963"/>
                    <a:pt x="8259" y="31384"/>
                  </a:cubicBezTo>
                  <a:cubicBezTo>
                    <a:pt x="7984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692" y="1"/>
                  </a:moveTo>
                  <a:cubicBezTo>
                    <a:pt x="4680" y="1"/>
                    <a:pt x="1101" y="4956"/>
                    <a:pt x="1101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7" y="5782"/>
                  </a:cubicBezTo>
                  <a:cubicBezTo>
                    <a:pt x="19821" y="5782"/>
                    <a:pt x="21198" y="8535"/>
                    <a:pt x="21198" y="12114"/>
                  </a:cubicBezTo>
                  <a:cubicBezTo>
                    <a:pt x="21198" y="15692"/>
                    <a:pt x="19271" y="16518"/>
                    <a:pt x="16242" y="17344"/>
                  </a:cubicBezTo>
                  <a:lnTo>
                    <a:pt x="9635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130" y="44047"/>
                    <a:pt x="11012" y="44047"/>
                  </a:cubicBezTo>
                  <a:cubicBezTo>
                    <a:pt x="15141" y="44047"/>
                    <a:pt x="19271" y="41845"/>
                    <a:pt x="21198" y="37991"/>
                  </a:cubicBezTo>
                  <a:cubicBezTo>
                    <a:pt x="21473" y="41845"/>
                    <a:pt x="24501" y="43221"/>
                    <a:pt x="28355" y="43221"/>
                  </a:cubicBezTo>
                  <a:cubicBezTo>
                    <a:pt x="29732" y="43221"/>
                    <a:pt x="31108" y="42946"/>
                    <a:pt x="32484" y="42395"/>
                  </a:cubicBezTo>
                  <a:lnTo>
                    <a:pt x="32484" y="36890"/>
                  </a:lnTo>
                  <a:cubicBezTo>
                    <a:pt x="31934" y="37165"/>
                    <a:pt x="31383" y="37165"/>
                    <a:pt x="31108" y="37165"/>
                  </a:cubicBezTo>
                  <a:cubicBezTo>
                    <a:pt x="29732" y="37165"/>
                    <a:pt x="28906" y="35789"/>
                    <a:pt x="28906" y="34137"/>
                  </a:cubicBezTo>
                  <a:lnTo>
                    <a:pt x="28906" y="10462"/>
                  </a:lnTo>
                  <a:cubicBezTo>
                    <a:pt x="28906" y="3029"/>
                    <a:pt x="23125" y="1"/>
                    <a:pt x="15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654425" y="1278000"/>
              <a:ext cx="523075" cy="1355825"/>
            </a:xfrm>
            <a:custGeom>
              <a:avLst/>
              <a:gdLst/>
              <a:ahLst/>
              <a:cxnLst/>
              <a:rect l="l" t="t" r="r" b="b"/>
              <a:pathLst>
                <a:path w="20923" h="54233" extrusionOk="0">
                  <a:moveTo>
                    <a:pt x="5506" y="1"/>
                  </a:moveTo>
                  <a:lnTo>
                    <a:pt x="5506" y="12113"/>
                  </a:lnTo>
                  <a:lnTo>
                    <a:pt x="0" y="12113"/>
                  </a:lnTo>
                  <a:lnTo>
                    <a:pt x="0" y="18170"/>
                  </a:lnTo>
                  <a:lnTo>
                    <a:pt x="5506" y="18170"/>
                  </a:lnTo>
                  <a:lnTo>
                    <a:pt x="5506" y="44047"/>
                  </a:lnTo>
                  <a:cubicBezTo>
                    <a:pt x="5506" y="52581"/>
                    <a:pt x="8259" y="54233"/>
                    <a:pt x="14040" y="54233"/>
                  </a:cubicBezTo>
                  <a:cubicBezTo>
                    <a:pt x="16243" y="54233"/>
                    <a:pt x="18445" y="53957"/>
                    <a:pt x="20647" y="53407"/>
                  </a:cubicBezTo>
                  <a:lnTo>
                    <a:pt x="20647" y="47350"/>
                  </a:lnTo>
                  <a:cubicBezTo>
                    <a:pt x="19821" y="47350"/>
                    <a:pt x="18720" y="47626"/>
                    <a:pt x="17894" y="47626"/>
                  </a:cubicBezTo>
                  <a:cubicBezTo>
                    <a:pt x="14866" y="47626"/>
                    <a:pt x="14040" y="46249"/>
                    <a:pt x="14040" y="43221"/>
                  </a:cubicBezTo>
                  <a:lnTo>
                    <a:pt x="14040" y="18445"/>
                  </a:lnTo>
                  <a:lnTo>
                    <a:pt x="20922" y="18445"/>
                  </a:lnTo>
                  <a:lnTo>
                    <a:pt x="20922" y="12113"/>
                  </a:lnTo>
                  <a:lnTo>
                    <a:pt x="14040" y="12113"/>
                  </a:lnTo>
                  <a:lnTo>
                    <a:pt x="14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6266950" y="1546400"/>
              <a:ext cx="805225" cy="1101200"/>
            </a:xfrm>
            <a:custGeom>
              <a:avLst/>
              <a:gdLst/>
              <a:ahLst/>
              <a:cxnLst/>
              <a:rect l="l" t="t" r="r" b="b"/>
              <a:pathLst>
                <a:path w="32209" h="44048" extrusionOk="0">
                  <a:moveTo>
                    <a:pt x="20922" y="20923"/>
                  </a:moveTo>
                  <a:lnTo>
                    <a:pt x="20647" y="27805"/>
                  </a:lnTo>
                  <a:cubicBezTo>
                    <a:pt x="20647" y="33862"/>
                    <a:pt x="18169" y="37716"/>
                    <a:pt x="13214" y="37716"/>
                  </a:cubicBezTo>
                  <a:cubicBezTo>
                    <a:pt x="9911" y="37716"/>
                    <a:pt x="7984" y="34963"/>
                    <a:pt x="7984" y="31384"/>
                  </a:cubicBezTo>
                  <a:cubicBezTo>
                    <a:pt x="7708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416" y="1"/>
                  </a:moveTo>
                  <a:cubicBezTo>
                    <a:pt x="4405" y="1"/>
                    <a:pt x="826" y="4956"/>
                    <a:pt x="826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6" y="5782"/>
                  </a:cubicBezTo>
                  <a:cubicBezTo>
                    <a:pt x="19821" y="5782"/>
                    <a:pt x="21197" y="8535"/>
                    <a:pt x="21197" y="12114"/>
                  </a:cubicBezTo>
                  <a:cubicBezTo>
                    <a:pt x="21197" y="15692"/>
                    <a:pt x="19270" y="16518"/>
                    <a:pt x="16242" y="17344"/>
                  </a:cubicBezTo>
                  <a:lnTo>
                    <a:pt x="9911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405" y="44047"/>
                    <a:pt x="11012" y="44047"/>
                  </a:cubicBezTo>
                  <a:cubicBezTo>
                    <a:pt x="15416" y="44047"/>
                    <a:pt x="19270" y="41845"/>
                    <a:pt x="21197" y="37991"/>
                  </a:cubicBezTo>
                  <a:cubicBezTo>
                    <a:pt x="21197" y="41845"/>
                    <a:pt x="24501" y="43221"/>
                    <a:pt x="28080" y="43221"/>
                  </a:cubicBezTo>
                  <a:cubicBezTo>
                    <a:pt x="29456" y="43221"/>
                    <a:pt x="30833" y="42946"/>
                    <a:pt x="32209" y="42395"/>
                  </a:cubicBezTo>
                  <a:lnTo>
                    <a:pt x="32209" y="36890"/>
                  </a:lnTo>
                  <a:cubicBezTo>
                    <a:pt x="31934" y="37165"/>
                    <a:pt x="31383" y="37165"/>
                    <a:pt x="30833" y="37165"/>
                  </a:cubicBezTo>
                  <a:cubicBezTo>
                    <a:pt x="29731" y="37165"/>
                    <a:pt x="28630" y="35789"/>
                    <a:pt x="28630" y="34137"/>
                  </a:cubicBezTo>
                  <a:lnTo>
                    <a:pt x="28630" y="10462"/>
                  </a:lnTo>
                  <a:cubicBezTo>
                    <a:pt x="28630" y="3029"/>
                    <a:pt x="22849" y="1"/>
                    <a:pt x="15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3975150" y="2977925"/>
              <a:ext cx="206500" cy="1397100"/>
            </a:xfrm>
            <a:custGeom>
              <a:avLst/>
              <a:gdLst/>
              <a:ahLst/>
              <a:cxnLst/>
              <a:rect l="l" t="t" r="r" b="b"/>
              <a:pathLst>
                <a:path w="8260" h="55884" extrusionOk="0">
                  <a:moveTo>
                    <a:pt x="1" y="0"/>
                  </a:moveTo>
                  <a:lnTo>
                    <a:pt x="1" y="8259"/>
                  </a:lnTo>
                  <a:lnTo>
                    <a:pt x="8260" y="8259"/>
                  </a:lnTo>
                  <a:lnTo>
                    <a:pt x="8260" y="0"/>
                  </a:lnTo>
                  <a:close/>
                  <a:moveTo>
                    <a:pt x="1" y="14315"/>
                  </a:moveTo>
                  <a:lnTo>
                    <a:pt x="1" y="55884"/>
                  </a:lnTo>
                  <a:lnTo>
                    <a:pt x="8260" y="55884"/>
                  </a:lnTo>
                  <a:lnTo>
                    <a:pt x="8260" y="14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4415625" y="2991675"/>
              <a:ext cx="812125" cy="1383350"/>
            </a:xfrm>
            <a:custGeom>
              <a:avLst/>
              <a:gdLst/>
              <a:ahLst/>
              <a:cxnLst/>
              <a:rect l="l" t="t" r="r" b="b"/>
              <a:pathLst>
                <a:path w="32485" h="55334" extrusionOk="0">
                  <a:moveTo>
                    <a:pt x="0" y="1"/>
                  </a:moveTo>
                  <a:lnTo>
                    <a:pt x="0" y="55334"/>
                  </a:lnTo>
                  <a:lnTo>
                    <a:pt x="8259" y="55334"/>
                  </a:lnTo>
                  <a:lnTo>
                    <a:pt x="8259" y="42120"/>
                  </a:lnTo>
                  <a:lnTo>
                    <a:pt x="12939" y="36339"/>
                  </a:lnTo>
                  <a:lnTo>
                    <a:pt x="23400" y="55334"/>
                  </a:lnTo>
                  <a:lnTo>
                    <a:pt x="32485" y="55334"/>
                  </a:lnTo>
                  <a:lnTo>
                    <a:pt x="18170" y="29732"/>
                  </a:lnTo>
                  <a:lnTo>
                    <a:pt x="30558" y="13490"/>
                  </a:lnTo>
                  <a:lnTo>
                    <a:pt x="20922" y="13490"/>
                  </a:lnTo>
                  <a:lnTo>
                    <a:pt x="8259" y="31108"/>
                  </a:lnTo>
                  <a:lnTo>
                    <a:pt x="8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5330950" y="3335800"/>
              <a:ext cx="736425" cy="1060400"/>
            </a:xfrm>
            <a:custGeom>
              <a:avLst/>
              <a:gdLst/>
              <a:ahLst/>
              <a:cxnLst/>
              <a:rect l="l" t="t" r="r" b="b"/>
              <a:pathLst>
                <a:path w="29457" h="42416" extrusionOk="0">
                  <a:moveTo>
                    <a:pt x="1" y="0"/>
                  </a:moveTo>
                  <a:lnTo>
                    <a:pt x="1" y="28630"/>
                  </a:lnTo>
                  <a:cubicBezTo>
                    <a:pt x="1" y="39642"/>
                    <a:pt x="4130" y="42395"/>
                    <a:pt x="10462" y="42395"/>
                  </a:cubicBezTo>
                  <a:cubicBezTo>
                    <a:pt x="10686" y="42409"/>
                    <a:pt x="10908" y="42415"/>
                    <a:pt x="11130" y="42415"/>
                  </a:cubicBezTo>
                  <a:cubicBezTo>
                    <a:pt x="15281" y="42415"/>
                    <a:pt x="19108" y="40011"/>
                    <a:pt x="21198" y="36613"/>
                  </a:cubicBezTo>
                  <a:lnTo>
                    <a:pt x="21198" y="41569"/>
                  </a:lnTo>
                  <a:lnTo>
                    <a:pt x="29457" y="41569"/>
                  </a:lnTo>
                  <a:lnTo>
                    <a:pt x="29457" y="0"/>
                  </a:lnTo>
                  <a:lnTo>
                    <a:pt x="20923" y="0"/>
                  </a:lnTo>
                  <a:lnTo>
                    <a:pt x="20923" y="28905"/>
                  </a:lnTo>
                  <a:cubicBezTo>
                    <a:pt x="21187" y="32609"/>
                    <a:pt x="18148" y="35804"/>
                    <a:pt x="14490" y="35804"/>
                  </a:cubicBezTo>
                  <a:cubicBezTo>
                    <a:pt x="14341" y="35804"/>
                    <a:pt x="14191" y="35798"/>
                    <a:pt x="14041" y="35788"/>
                  </a:cubicBezTo>
                  <a:cubicBezTo>
                    <a:pt x="10462" y="35788"/>
                    <a:pt x="8535" y="34411"/>
                    <a:pt x="8535" y="29731"/>
                  </a:cubicBezTo>
                  <a:lnTo>
                    <a:pt x="8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6" name="Google Shape;206;p10"/>
          <p:cNvCxnSpPr/>
          <p:nvPr/>
        </p:nvCxnSpPr>
        <p:spPr>
          <a:xfrm>
            <a:off x="8083090" y="479555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0"/>
          <p:cNvSpPr txBox="1"/>
          <p:nvPr/>
        </p:nvSpPr>
        <p:spPr>
          <a:xfrm>
            <a:off x="8127025" y="446300"/>
            <a:ext cx="9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 N I V E R S I T Y</a:t>
            </a:r>
            <a:endParaRPr sz="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>
            <a:off x="785350" y="315075"/>
            <a:ext cx="3204125" cy="3556500"/>
            <a:chOff x="785350" y="315075"/>
            <a:chExt cx="3204125" cy="3556500"/>
          </a:xfrm>
        </p:grpSpPr>
        <p:cxnSp>
          <p:nvCxnSpPr>
            <p:cNvPr id="209" name="Google Shape;209;p10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3640575" y="340125"/>
              <a:ext cx="348900" cy="336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0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0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0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0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0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0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0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0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0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0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>
            <a:off x="7521482" y="446300"/>
            <a:ext cx="1653243" cy="314100"/>
            <a:chOff x="7521482" y="446300"/>
            <a:chExt cx="1653243" cy="314100"/>
          </a:xfrm>
        </p:grpSpPr>
        <p:grpSp>
          <p:nvGrpSpPr>
            <p:cNvPr id="228" name="Google Shape;228;p10"/>
            <p:cNvGrpSpPr/>
            <p:nvPr/>
          </p:nvGrpSpPr>
          <p:grpSpPr>
            <a:xfrm>
              <a:off x="7521482" y="490241"/>
              <a:ext cx="525038" cy="226534"/>
              <a:chOff x="-250525" y="1236725"/>
              <a:chExt cx="7322700" cy="3159475"/>
            </a:xfrm>
          </p:grpSpPr>
          <p:sp>
            <p:nvSpPr>
              <p:cNvPr id="229" name="Google Shape;229;p10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8" name="Google Shape;238;p10"/>
            <p:cNvCxnSpPr/>
            <p:nvPr/>
          </p:nvCxnSpPr>
          <p:spPr>
            <a:xfrm>
              <a:off x="8237690" y="479555"/>
              <a:ext cx="0" cy="237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10"/>
            <p:cNvSpPr txBox="1"/>
            <p:nvPr/>
          </p:nvSpPr>
          <p:spPr>
            <a:xfrm>
              <a:off x="8281625" y="446300"/>
              <a:ext cx="893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C A D E M Y</a:t>
              </a:r>
              <a:endParaRPr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0" name="Google Shape;240;p1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41" name="Google Shape;241;p1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Divider Slide">
  <p:cSld name="TITLE_2_1_2">
    <p:bg>
      <p:bgPr>
        <a:solidFill>
          <a:srgbClr val="00B2A9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265" name="Google Shape;265;p11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1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7" name="Google Shape;267;p11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Google Shape;278;p11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281" name="Google Shape;281;p11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84" name="Google Shape;284;p1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86" name="Google Shape;286;p1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8825" y="297550"/>
            <a:ext cx="80658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8825" y="988325"/>
            <a:ext cx="8065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9" name="Google Shape;9;p1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MSIPCMContentMarking" descr="{&quot;HashCode&quot;:90510872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67C97DF6-39B2-54A5-19EF-57013A69D16B}"/>
              </a:ext>
            </a:extLst>
          </p:cNvPr>
          <p:cNvSpPr txBox="1"/>
          <p:nvPr userDrawn="1"/>
        </p:nvSpPr>
        <p:spPr>
          <a:xfrm>
            <a:off x="0" y="0"/>
            <a:ext cx="1387009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FOR 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  <p:sldLayoutId id="2147483681" r:id="rId30"/>
    <p:sldLayoutId id="214748368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37"/>
          <p:cNvSpPr txBox="1">
            <a:spLocks noGrp="1"/>
          </p:cNvSpPr>
          <p:nvPr>
            <p:ph type="title"/>
          </p:nvPr>
        </p:nvSpPr>
        <p:spPr>
          <a:xfrm>
            <a:off x="318825" y="297550"/>
            <a:ext cx="80658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50" name="Google Shape;1650;p137"/>
          <p:cNvSpPr txBox="1">
            <a:spLocks noGrp="1"/>
          </p:cNvSpPr>
          <p:nvPr>
            <p:ph type="body" idx="1"/>
          </p:nvPr>
        </p:nvSpPr>
        <p:spPr>
          <a:xfrm>
            <a:off x="318825" y="988325"/>
            <a:ext cx="8065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MSIPCMContentMarking" descr="{&quot;HashCode&quot;:90510872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6E8319A0-D393-4304-1487-766F0BBC8C52}"/>
              </a:ext>
            </a:extLst>
          </p:cNvPr>
          <p:cNvSpPr txBox="1"/>
          <p:nvPr userDrawn="1"/>
        </p:nvSpPr>
        <p:spPr>
          <a:xfrm>
            <a:off x="0" y="0"/>
            <a:ext cx="1387009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FOR 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  <p:sldLayoutId id="2147483809" r:id="rId30"/>
    <p:sldLayoutId id="2147483810" r:id="rId31"/>
    <p:sldLayoutId id="2147483811" r:id="rId32"/>
    <p:sldLayoutId id="2147483812" r:id="rId33"/>
    <p:sldLayoutId id="2147483813" r:id="rId34"/>
    <p:sldLayoutId id="2147483814" r:id="rId35"/>
    <p:sldLayoutId id="2147483815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06"/>
          <p:cNvSpPr/>
          <p:nvPr/>
        </p:nvSpPr>
        <p:spPr>
          <a:xfrm>
            <a:off x="2369819" y="1909573"/>
            <a:ext cx="4834513" cy="524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b="1" i="0" dirty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Census Income Analysis</a:t>
            </a:r>
            <a:endParaRPr sz="1800" b="1" i="0" dirty="0"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064" name="Google Shape;3064;p206"/>
          <p:cNvSpPr txBox="1"/>
          <p:nvPr/>
        </p:nvSpPr>
        <p:spPr>
          <a:xfrm>
            <a:off x="2276034" y="2372750"/>
            <a:ext cx="5620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Francesco Gibellini</a:t>
            </a:r>
            <a:endParaRPr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4CB44-7AC1-1EFF-EA3A-A1287283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1" y="1276074"/>
            <a:ext cx="2193353" cy="21933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4ED3C-AC0B-1B44-EEB3-C34F53B9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10BE5-D627-9986-E3C7-5022F9EE737C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Engineering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Features were engineered in order to try improving decision boundaries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433F-0696-720F-9C7E-A231C955499A}"/>
              </a:ext>
            </a:extLst>
          </p:cNvPr>
          <p:cNvSpPr txBox="1"/>
          <p:nvPr/>
        </p:nvSpPr>
        <p:spPr>
          <a:xfrm>
            <a:off x="201636" y="1017376"/>
            <a:ext cx="8530319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 Features were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Hot Encoded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ensure high compatibility with a variety of ML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 Features were scaled in 0 to 1 range to ensure numerical consistency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D217-C8C0-8993-CB2B-4E4E24D0548B}"/>
              </a:ext>
            </a:extLst>
          </p:cNvPr>
          <p:cNvSpPr txBox="1"/>
          <p:nvPr/>
        </p:nvSpPr>
        <p:spPr>
          <a:xfrm>
            <a:off x="412045" y="2027236"/>
            <a:ext cx="8530319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 buckets were created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discretize the concept of 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Yearly worked weeks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buckets were created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similarly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concept of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investment income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was introduced summing capital gains and dividends, subtracting capital losses,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buckets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were created from this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Marital status was simplified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mapping different values to a simple ‘married’ / ‘unmarried’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Worker class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(Government  / Private / Self-Employed)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 also remapped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more general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salary was calculated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 wage per hour * weeks worked * hours/week (assumed 40)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0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8DAC4-2891-824C-185A-9216AF98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067C-3E80-27C7-F6FD-832BE06734B7}"/>
              </a:ext>
            </a:extLst>
          </p:cNvPr>
          <p:cNvSpPr txBox="1"/>
          <p:nvPr/>
        </p:nvSpPr>
        <p:spPr>
          <a:xfrm>
            <a:off x="201636" y="1017376"/>
            <a:ext cx="8530319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dataset obtained with the previously mentioned features has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425 dimensions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of the best performing model(s) was used to determine the most relevant features to select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Experiments were conducted to decide whether all these features are required (more details in modeling section)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CF162-508E-424E-12CD-183CAD6C421F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Selection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experiments, features selection does not yield performance benefits</a:t>
            </a:r>
          </a:p>
        </p:txBody>
      </p:sp>
    </p:spTree>
    <p:extLst>
      <p:ext uri="{BB962C8B-B14F-4D97-AF65-F5344CB8AC3E}">
        <p14:creationId xmlns:p14="http://schemas.microsoft.com/office/powerpoint/2010/main" val="288540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8AB4AEF3-6460-25DC-9325-A3AB0AD0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64F815DB-1D52-9D52-8530-DC093594A099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B4DAE156-EDD7-0147-DCE7-D9295F07C07D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38118747-660F-195F-C792-B53F9EF1BA25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41A0165A-7A42-9594-3AFD-92A5A428C938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8AD75124-D55F-8333-F312-E926274239E6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B2B79BD1-2567-1F9F-84EE-90D8B45DB0CE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30FB2188-C6EA-8E94-9F4F-8A21234DCB23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4CE166C7-B6FF-94DA-52CB-F8E3B7B4ADBB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01303474-55BA-ED69-E56B-C9AA892D91AE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893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0BE18-C7B5-D929-E208-BF914970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26F3-9541-62B2-47CB-CBF005E20567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interpretable models were tested to ensure capability of extracting features relevance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C854E-EB78-8CDC-7C23-97974592CDB2}"/>
              </a:ext>
            </a:extLst>
          </p:cNvPr>
          <p:cNvSpPr txBox="1"/>
          <p:nvPr/>
        </p:nvSpPr>
        <p:spPr>
          <a:xfrm>
            <a:off x="201636" y="1017376"/>
            <a:ext cx="6842631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Logistic Regression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simple linear model, has problems with non-linear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 Tree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good interpretable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ensemble of decision trees trained independently, less easily interpreted than individual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Boosted Decision Trees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, ensemble of decision trees trained sequentially, less easily interpreted than individual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27C55-A54F-7687-A7AE-86728900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8" r="6305"/>
          <a:stretch/>
        </p:blipFill>
        <p:spPr>
          <a:xfrm>
            <a:off x="6914232" y="1113314"/>
            <a:ext cx="1862879" cy="2008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46610-49F6-56BB-61F8-A6210D1E8183}"/>
              </a:ext>
            </a:extLst>
          </p:cNvPr>
          <p:cNvSpPr txBox="1"/>
          <p:nvPr/>
        </p:nvSpPr>
        <p:spPr>
          <a:xfrm>
            <a:off x="163689" y="3217792"/>
            <a:ext cx="8778675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Models were first trained on original dataset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without any features engineering (baselines experiment)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 features engineering was applied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first adding new features then trying features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were optimized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best performing model from above experiments to find the best settings to use in the final model 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2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BDF5C-C547-3754-C771-9A0AD82E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7AF7A-CBEE-08C8-DE52-893CA26A5A65}"/>
              </a:ext>
            </a:extLst>
          </p:cNvPr>
          <p:cNvSpPr txBox="1"/>
          <p:nvPr/>
        </p:nvSpPr>
        <p:spPr>
          <a:xfrm>
            <a:off x="201636" y="220394"/>
            <a:ext cx="8885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Baseline Model Selection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consistently outperforms other models in F1-Score, other models have better precision but lower recall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5F889-74F0-6729-661D-37CD4947CF7A}"/>
              </a:ext>
            </a:extLst>
          </p:cNvPr>
          <p:cNvSpPr/>
          <p:nvPr/>
        </p:nvSpPr>
        <p:spPr>
          <a:xfrm>
            <a:off x="152400" y="1461910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1 - </a:t>
            </a:r>
            <a:r>
              <a:rPr lang="en-US" b="1" dirty="0" err="1"/>
              <a:t>CatBoost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F1-Score: 0.58</a:t>
            </a:r>
          </a:p>
          <a:p>
            <a:r>
              <a:rPr lang="en-US" dirty="0"/>
              <a:t>Precision: 0.46</a:t>
            </a:r>
          </a:p>
          <a:p>
            <a:r>
              <a:rPr lang="en-US" dirty="0"/>
              <a:t>Recall: 0.77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9D8C6C-3D30-C08D-3DFC-A5A246F5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39551"/>
              </p:ext>
            </p:extLst>
          </p:nvPr>
        </p:nvGraphicFramePr>
        <p:xfrm>
          <a:off x="254002" y="3076221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3006DC-6CEB-68A8-85F5-A89148D86E72}"/>
              </a:ext>
            </a:extLst>
          </p:cNvPr>
          <p:cNvSpPr/>
          <p:nvPr/>
        </p:nvSpPr>
        <p:spPr>
          <a:xfrm>
            <a:off x="2357966" y="1461907"/>
            <a:ext cx="2147465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2 - Logistic Regression</a:t>
            </a:r>
          </a:p>
          <a:p>
            <a:endParaRPr lang="en-US" dirty="0"/>
          </a:p>
          <a:p>
            <a:r>
              <a:rPr lang="en-US" dirty="0"/>
              <a:t>F1-Score: 0.42</a:t>
            </a:r>
          </a:p>
          <a:p>
            <a:r>
              <a:rPr lang="en-US" dirty="0"/>
              <a:t>Precision: 0.89</a:t>
            </a:r>
          </a:p>
          <a:p>
            <a:r>
              <a:rPr lang="en-US" dirty="0"/>
              <a:t>Recall: 0.28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9A3730-8720-E5A9-4597-300B6887F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67091"/>
              </p:ext>
            </p:extLst>
          </p:nvPr>
        </p:nvGraphicFramePr>
        <p:xfrm>
          <a:off x="2478159" y="3076219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0.80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0.14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1054D1E-695D-2A03-5B09-70A47D8D53C0}"/>
              </a:ext>
            </a:extLst>
          </p:cNvPr>
          <p:cNvSpPr/>
          <p:nvPr/>
        </p:nvSpPr>
        <p:spPr>
          <a:xfrm>
            <a:off x="4619977" y="1461908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3 - Decision Tree</a:t>
            </a:r>
          </a:p>
          <a:p>
            <a:endParaRPr lang="en-US" dirty="0"/>
          </a:p>
          <a:p>
            <a:r>
              <a:rPr lang="en-US" dirty="0"/>
              <a:t>F1-Score: 0.41</a:t>
            </a:r>
          </a:p>
          <a:p>
            <a:r>
              <a:rPr lang="en-US" dirty="0"/>
              <a:t>Precision: 0.84</a:t>
            </a:r>
          </a:p>
          <a:p>
            <a:r>
              <a:rPr lang="en-US" dirty="0"/>
              <a:t>Recall: 0.27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9D0C61-2A7D-C8DF-46E5-96F0F25C4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64516"/>
              </p:ext>
            </p:extLst>
          </p:nvPr>
        </p:nvGraphicFramePr>
        <p:xfrm>
          <a:off x="4721579" y="3076219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0.80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0.14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E0082CF-D92B-D8DE-2E5E-E70BE89D20BF}"/>
              </a:ext>
            </a:extLst>
          </p:cNvPr>
          <p:cNvSpPr/>
          <p:nvPr/>
        </p:nvSpPr>
        <p:spPr>
          <a:xfrm>
            <a:off x="6863397" y="1461907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4 - Random Forest</a:t>
            </a:r>
          </a:p>
          <a:p>
            <a:endParaRPr lang="en-US" dirty="0"/>
          </a:p>
          <a:p>
            <a:r>
              <a:rPr lang="en-US" dirty="0"/>
              <a:t>F1-Score: 0.20</a:t>
            </a:r>
          </a:p>
          <a:p>
            <a:r>
              <a:rPr lang="en-US" dirty="0"/>
              <a:t>Precision: 0.11</a:t>
            </a:r>
          </a:p>
          <a:p>
            <a:r>
              <a:rPr lang="en-US" dirty="0"/>
              <a:t>Recall: 0.86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794AA5-0605-9858-071C-1A1D57427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49059"/>
              </p:ext>
            </p:extLst>
          </p:nvPr>
        </p:nvGraphicFramePr>
        <p:xfrm>
          <a:off x="6964999" y="3076218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B0D9B-8532-1EB6-8666-4C14F578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E2F2E-0718-82D5-D220-D301F1C698DE}"/>
              </a:ext>
            </a:extLst>
          </p:cNvPr>
          <p:cNvSpPr txBox="1"/>
          <p:nvPr/>
        </p:nvSpPr>
        <p:spPr>
          <a:xfrm>
            <a:off x="201636" y="220394"/>
            <a:ext cx="8885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Engineering</a:t>
            </a:r>
          </a:p>
          <a:p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Models with engineered features do not outperform existing baselines possibly due to new features not being very important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0E0352-67D9-8E2A-9079-7EF18B4E8CB7}"/>
              </a:ext>
            </a:extLst>
          </p:cNvPr>
          <p:cNvGrpSpPr/>
          <p:nvPr/>
        </p:nvGrpSpPr>
        <p:grpSpPr>
          <a:xfrm>
            <a:off x="985520" y="1236057"/>
            <a:ext cx="6477000" cy="3882303"/>
            <a:chOff x="1320801" y="959058"/>
            <a:chExt cx="6502406" cy="410180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2721DB9-08A0-1D91-35A5-E5C1521CD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1" y="959058"/>
              <a:ext cx="6502406" cy="410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DFA1CE-C1AE-2481-9BC5-153BD45A2A46}"/>
                </a:ext>
              </a:extLst>
            </p:cNvPr>
            <p:cNvSpPr/>
            <p:nvPr/>
          </p:nvSpPr>
          <p:spPr>
            <a:xfrm>
              <a:off x="3189818" y="3439584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11C590-E7D8-8ED1-EA51-772F5968770B}"/>
                </a:ext>
              </a:extLst>
            </p:cNvPr>
            <p:cNvSpPr/>
            <p:nvPr/>
          </p:nvSpPr>
          <p:spPr>
            <a:xfrm>
              <a:off x="4944536" y="3439584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24A57-9A0E-5B4C-E3BD-5F4125B69680}"/>
                </a:ext>
              </a:extLst>
            </p:cNvPr>
            <p:cNvSpPr/>
            <p:nvPr/>
          </p:nvSpPr>
          <p:spPr>
            <a:xfrm>
              <a:off x="6968066" y="3439583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07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65751-E90A-FAE8-BE92-7167BFB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69125-8C0E-0AE5-6FA5-17A180F46F10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Selection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Selecting features doesn’t improve performance in any of the models used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8B504231-FB2A-D42B-D986-9D985B2C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1" y="970740"/>
            <a:ext cx="5610577" cy="395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2FB544-9462-ACDF-D2DE-46B7FA07CA63}"/>
              </a:ext>
            </a:extLst>
          </p:cNvPr>
          <p:cNvSpPr/>
          <p:nvPr/>
        </p:nvSpPr>
        <p:spPr>
          <a:xfrm>
            <a:off x="6891867" y="1041348"/>
            <a:ext cx="395110" cy="395236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7D8BA-590F-077E-5F07-001BC353B6DF}"/>
              </a:ext>
            </a:extLst>
          </p:cNvPr>
          <p:cNvCxnSpPr>
            <a:cxnSpLocks/>
          </p:cNvCxnSpPr>
          <p:nvPr/>
        </p:nvCxnSpPr>
        <p:spPr>
          <a:xfrm flipV="1">
            <a:off x="7090833" y="1171222"/>
            <a:ext cx="0" cy="32004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02F511-31FF-4C4C-7ACE-542608BCE108}"/>
              </a:ext>
            </a:extLst>
          </p:cNvPr>
          <p:cNvSpPr txBox="1"/>
          <p:nvPr/>
        </p:nvSpPr>
        <p:spPr>
          <a:xfrm>
            <a:off x="7147560" y="44967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Baseline</a:t>
            </a:r>
            <a:endParaRPr lang="en-NL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A05DBF-04ED-B8E8-3E8A-71C4800A2698}"/>
              </a:ext>
            </a:extLst>
          </p:cNvPr>
          <p:cNvCxnSpPr>
            <a:cxnSpLocks/>
          </p:cNvCxnSpPr>
          <p:nvPr/>
        </p:nvCxnSpPr>
        <p:spPr>
          <a:xfrm flipV="1">
            <a:off x="5714615" y="1171222"/>
            <a:ext cx="0" cy="320040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74403-2CF8-3BE0-22EB-402F740F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B6FAA-2EC6-0BB2-1686-E2CA51F4B516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Hyperparameters Tuning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HP Tuning was applied to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search for best model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EC9C5-F291-F509-6235-C822F207536D}"/>
              </a:ext>
            </a:extLst>
          </p:cNvPr>
          <p:cNvSpPr txBox="1"/>
          <p:nvPr/>
        </p:nvSpPr>
        <p:spPr>
          <a:xfrm>
            <a:off x="156481" y="1267883"/>
            <a:ext cx="6012897" cy="32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Experiments were conducted using the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Bayesian search optimizer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the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Optuna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optimizer efficiently searches the hyperparameters space for the best values, being faster than grid search (brute force)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optimizer was run for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 search iterations of 3-fold stratified cross validation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balancing results robustness and computational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best hyperparameters found for the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classifier were: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CACF7-BD50-5735-4339-A3EC65E24405}"/>
              </a:ext>
            </a:extLst>
          </p:cNvPr>
          <p:cNvSpPr/>
          <p:nvPr/>
        </p:nvSpPr>
        <p:spPr>
          <a:xfrm>
            <a:off x="6876497" y="1267883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/>
              <a:t>CatBoost</a:t>
            </a:r>
            <a:r>
              <a:rPr lang="en-US" b="1" dirty="0"/>
              <a:t> Test Set</a:t>
            </a:r>
          </a:p>
          <a:p>
            <a:endParaRPr lang="en-US" dirty="0"/>
          </a:p>
          <a:p>
            <a:r>
              <a:rPr lang="en-US" dirty="0"/>
              <a:t>F1-Score: 0.59</a:t>
            </a:r>
          </a:p>
          <a:p>
            <a:r>
              <a:rPr lang="en-US" dirty="0"/>
              <a:t>Precision: 0.48</a:t>
            </a:r>
          </a:p>
          <a:p>
            <a:r>
              <a:rPr lang="en-US" dirty="0"/>
              <a:t>Recall: 0.76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6D9ED8-48A2-759C-B857-403C4E03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34955"/>
              </p:ext>
            </p:extLst>
          </p:nvPr>
        </p:nvGraphicFramePr>
        <p:xfrm>
          <a:off x="6978099" y="2882194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4194A-FBA2-7325-E884-C4452741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1227"/>
              </p:ext>
            </p:extLst>
          </p:nvPr>
        </p:nvGraphicFramePr>
        <p:xfrm>
          <a:off x="533694" y="4261264"/>
          <a:ext cx="5505376" cy="64516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1376344">
                  <a:extLst>
                    <a:ext uri="{9D8B030D-6E8A-4147-A177-3AD203B41FA5}">
                      <a16:colId xmlns:a16="http://schemas.microsoft.com/office/drawing/2014/main" val="195013679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1025245318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216349854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574929954"/>
                    </a:ext>
                  </a:extLst>
                </a:gridCol>
              </a:tblGrid>
              <a:tr h="147612">
                <a:tc>
                  <a:txBody>
                    <a:bodyPr/>
                    <a:lstStyle/>
                    <a:p>
                      <a:r>
                        <a:rPr lang="en-US" sz="1200" b="1" dirty="0"/>
                        <a:t>N Estimators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Depth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Learn. Rate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L2 Leaf Reg</a:t>
                      </a:r>
                      <a:endParaRPr lang="en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2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2486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0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BA2FD-CFEE-A227-FBBC-5486A1BB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AA48C-A047-5585-0782-98E169B176EE}"/>
              </a:ext>
            </a:extLst>
          </p:cNvPr>
          <p:cNvSpPr txBox="1"/>
          <p:nvPr/>
        </p:nvSpPr>
        <p:spPr>
          <a:xfrm>
            <a:off x="201636" y="220394"/>
            <a:ext cx="888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Importances Best Model</a:t>
            </a: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AC1B74DE-8EF2-EE7B-2067-55550BF5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2" y="729986"/>
            <a:ext cx="7614355" cy="42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8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3C166058-8074-B858-CED1-76F65D714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A048DC30-E65F-A1AC-E4F1-C88F5B9403F6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25503CB0-1658-8969-B84A-7788E05D398B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1708A279-5278-A378-A9BE-E22BF28AB237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4D69D914-A871-DC87-7FB8-79953EAE03A2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40297E86-66D3-C1AE-8109-83614C1ECBE3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8602A1F6-EDBC-187B-F75B-DB2EE6B0F180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95BD88EF-2A42-31A9-27FF-3AC69602BB06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2DE2A970-8D35-D333-3D4B-134E6EF7D4D4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2666DDEB-6BF5-79ED-3FF2-2AD76ADA2197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7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8D912-F4F8-CE33-C98F-84321ECC5CAE}"/>
              </a:ext>
            </a:extLst>
          </p:cNvPr>
          <p:cNvSpPr txBox="1"/>
          <p:nvPr/>
        </p:nvSpPr>
        <p:spPr>
          <a:xfrm>
            <a:off x="201637" y="118547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Executive Summary 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Income Based on the Provided Datasets is possible with ~96% accuracy 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A6236-D4CC-573E-8EFF-F803866D54BD}"/>
              </a:ext>
            </a:extLst>
          </p:cNvPr>
          <p:cNvSpPr txBox="1"/>
          <p:nvPr/>
        </p:nvSpPr>
        <p:spPr>
          <a:xfrm>
            <a:off x="60959" y="1007598"/>
            <a:ext cx="4279619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data processing methods were tested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Machine Learning models were compared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best performing models achieve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96% accuracy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across this binary classification problem (beating baseline of 93%)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models available depending on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precision vs recall prioritization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 help identifying the most relevant factors affecting income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782E4-0344-DCC7-CF85-D660768D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91" y="787034"/>
            <a:ext cx="4567349" cy="42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FE966-DA05-4665-1536-640A1F77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92EDC-5A84-8DBB-229C-E60D8C192A9C}"/>
              </a:ext>
            </a:extLst>
          </p:cNvPr>
          <p:cNvSpPr txBox="1"/>
          <p:nvPr/>
        </p:nvSpPr>
        <p:spPr>
          <a:xfrm>
            <a:off x="201637" y="220394"/>
            <a:ext cx="798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Conclusions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723C3-6EA8-1A5C-AAC2-22215913853E}"/>
              </a:ext>
            </a:extLst>
          </p:cNvPr>
          <p:cNvSpPr txBox="1"/>
          <p:nvPr/>
        </p:nvSpPr>
        <p:spPr>
          <a:xfrm>
            <a:off x="201636" y="1017376"/>
            <a:ext cx="833276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main characteristics associated with a person making more or less than $ 50k were found in the provided datasets via feature importance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interpretable Machine Learning models were trained to answer the research question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so obtained models are capable of identifying correctly 96% of all test data  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B502A-D97D-9F85-A609-28C4A5920632}"/>
              </a:ext>
            </a:extLst>
          </p:cNvPr>
          <p:cNvSpPr txBox="1"/>
          <p:nvPr/>
        </p:nvSpPr>
        <p:spPr>
          <a:xfrm>
            <a:off x="201636" y="2863109"/>
            <a:ext cx="833276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 higher accuracy is required, the generation of more advanced features could be explored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datasets could be merged with the current one in order to create more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interpretable models (e.g. Deep Learning) could be used, in conjunction with explainability techniques like SHAP</a:t>
            </a:r>
          </a:p>
        </p:txBody>
      </p:sp>
    </p:spTree>
    <p:extLst>
      <p:ext uri="{BB962C8B-B14F-4D97-AF65-F5344CB8AC3E}">
        <p14:creationId xmlns:p14="http://schemas.microsoft.com/office/powerpoint/2010/main" val="174418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243"/>
          <p:cNvSpPr/>
          <p:nvPr/>
        </p:nvSpPr>
        <p:spPr>
          <a:xfrm>
            <a:off x="2654075" y="1055825"/>
            <a:ext cx="760500" cy="774900"/>
          </a:xfrm>
          <a:prstGeom prst="rect">
            <a:avLst/>
          </a:prstGeom>
          <a:solidFill>
            <a:srgbClr val="2AB1AC"/>
          </a:solidFill>
          <a:ln w="9525" cap="flat" cmpd="sng">
            <a:solidFill>
              <a:srgbClr val="2A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243"/>
          <p:cNvSpPr/>
          <p:nvPr/>
        </p:nvSpPr>
        <p:spPr>
          <a:xfrm>
            <a:off x="8080750" y="2641825"/>
            <a:ext cx="760500" cy="774900"/>
          </a:xfrm>
          <a:prstGeom prst="rect">
            <a:avLst/>
          </a:prstGeom>
          <a:solidFill>
            <a:srgbClr val="2AB1AC"/>
          </a:solidFill>
          <a:ln w="9525" cap="flat" cmpd="sng">
            <a:solidFill>
              <a:srgbClr val="2A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4" name="Google Shape;3864;p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725"/>
            <a:ext cx="2332050" cy="23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243"/>
          <p:cNvSpPr/>
          <p:nvPr/>
        </p:nvSpPr>
        <p:spPr>
          <a:xfrm>
            <a:off x="2654075" y="1055825"/>
            <a:ext cx="760500" cy="774900"/>
          </a:xfrm>
          <a:prstGeom prst="rect">
            <a:avLst/>
          </a:prstGeom>
          <a:solidFill>
            <a:srgbClr val="00B2A9"/>
          </a:solidFill>
          <a:ln w="9525" cap="flat" cmpd="sng">
            <a:solidFill>
              <a:srgbClr val="00B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6" name="Google Shape;3866;p243"/>
          <p:cNvSpPr/>
          <p:nvPr/>
        </p:nvSpPr>
        <p:spPr>
          <a:xfrm>
            <a:off x="8080750" y="2641825"/>
            <a:ext cx="760500" cy="774900"/>
          </a:xfrm>
          <a:prstGeom prst="rect">
            <a:avLst/>
          </a:prstGeom>
          <a:solidFill>
            <a:srgbClr val="00B2A9"/>
          </a:solidFill>
          <a:ln w="9525" cap="flat" cmpd="sng">
            <a:solidFill>
              <a:srgbClr val="00B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243"/>
          <p:cNvSpPr txBox="1"/>
          <p:nvPr/>
        </p:nvSpPr>
        <p:spPr>
          <a:xfrm>
            <a:off x="2736400" y="612293"/>
            <a:ext cx="5724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 for your attention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 &amp; A</a:t>
            </a:r>
            <a:endParaRPr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/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/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/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/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/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/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/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55EAC-ABA2-55B1-8013-6FF1E613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E5698-99C0-E2B0-B2C9-8A1EF5D9F48D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Definition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 Whether a Person will Earn More or Less than 50k $ / Year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D972-C5D0-B579-9A7D-087DAA28894A}"/>
              </a:ext>
            </a:extLst>
          </p:cNvPr>
          <p:cNvSpPr txBox="1"/>
          <p:nvPr/>
        </p:nvSpPr>
        <p:spPr>
          <a:xfrm>
            <a:off x="201637" y="1017376"/>
            <a:ext cx="4511040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Knowing whether someone’s income is exceeding $ 50k per year is an important task that can for example be used to detect tax evasion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Census data provided by the customer can be used in combination with advanced analytics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high imbalance is present in the target class as, a majority (93%) of the population earns less than $ 50k /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758F3E-45E3-0FEC-2BF5-296633809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594588"/>
              </p:ext>
            </p:extLst>
          </p:nvPr>
        </p:nvGraphicFramePr>
        <p:xfrm>
          <a:off x="4773637" y="1069959"/>
          <a:ext cx="4337538" cy="318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86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67E7EC9F-BD9F-4206-5656-6F1E32CF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390C6CEF-FB38-BC99-2719-8D57A291B6C4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F18B7F3C-D1DC-61F0-3047-C9F6693DDF9E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7DFB144C-84F6-04D1-5059-E6B7F8C97505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C95A3477-2D68-43FC-8B06-299A4DF5F91F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604D4D67-9BB4-8BEC-F6CB-01ACBA727D51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7D2A0B71-97D2-49F6-FDBF-4BAA020C252A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30CBAEEC-D536-5D56-C105-2E0BCD703BBB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97ABD05D-684F-F7FE-020E-A366403A858D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8C0CA640-4322-9825-EADB-D95E45244C98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7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6E0D2-B4AC-6F30-4600-AD4F4188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BAEE5-AB56-E607-A2DC-C1296902FD4B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Ingestion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Expected column order based on metadata file had to be reviewed and improved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E5F89-48AB-AFF9-95E3-0900D4480FE0}"/>
              </a:ext>
            </a:extLst>
          </p:cNvPr>
          <p:cNvSpPr txBox="1"/>
          <p:nvPr/>
        </p:nvSpPr>
        <p:spPr>
          <a:xfrm>
            <a:off x="201637" y="1095621"/>
            <a:ext cx="862832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 ordering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metadata file provided was shown to be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heuristic method was developed to map the correct columns to their respective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discrete columns, values are checked against expected values in the metadata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continuous values, the ordinal location of the column in the table is considered for mapping, assuming a column will be near its expected location in ordinal sense (after mapping discrete values)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5B1241-D91C-6BF5-C36B-F55F96E5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77081"/>
              </p:ext>
            </p:extLst>
          </p:nvPr>
        </p:nvGraphicFramePr>
        <p:xfrm>
          <a:off x="5107709" y="3237074"/>
          <a:ext cx="2937625" cy="165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3932118886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4133120349"/>
                    </a:ext>
                  </a:extLst>
                </a:gridCol>
                <a:gridCol w="1201188">
                  <a:extLst>
                    <a:ext uri="{9D8B030D-6E8A-4147-A177-3AD203B41FA5}">
                      <a16:colId xmlns:a16="http://schemas.microsoft.com/office/drawing/2014/main" val="336229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Work Class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Education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55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High School Grad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Self Employed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Bachelors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Government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Associates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1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D0923F-ED3B-A1B7-8C18-F9C9A743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40075"/>
              </p:ext>
            </p:extLst>
          </p:nvPr>
        </p:nvGraphicFramePr>
        <p:xfrm>
          <a:off x="582817" y="3237074"/>
          <a:ext cx="3154217" cy="165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84810">
                  <a:extLst>
                    <a:ext uri="{9D8B030D-6E8A-4147-A177-3AD203B41FA5}">
                      <a16:colId xmlns:a16="http://schemas.microsoft.com/office/drawing/2014/main" val="3932118886"/>
                    </a:ext>
                  </a:extLst>
                </a:gridCol>
                <a:gridCol w="1057340">
                  <a:extLst>
                    <a:ext uri="{9D8B030D-6E8A-4147-A177-3AD203B41FA5}">
                      <a16:colId xmlns:a16="http://schemas.microsoft.com/office/drawing/2014/main" val="4133120349"/>
                    </a:ext>
                  </a:extLst>
                </a:gridCol>
                <a:gridCol w="1012067">
                  <a:extLst>
                    <a:ext uri="{9D8B030D-6E8A-4147-A177-3AD203B41FA5}">
                      <a16:colId xmlns:a16="http://schemas.microsoft.com/office/drawing/2014/main" val="336229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Work Class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Education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High School Grad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55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Self Employed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Bachelors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Government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Associates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19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12837F1-0D3F-5CDB-3D92-2EED89ED453A}"/>
              </a:ext>
            </a:extLst>
          </p:cNvPr>
          <p:cNvSpPr/>
          <p:nvPr/>
        </p:nvSpPr>
        <p:spPr>
          <a:xfrm>
            <a:off x="3953626" y="3798875"/>
            <a:ext cx="937491" cy="618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7D2BF-ADA4-11D2-54F9-0955F8363030}"/>
              </a:ext>
            </a:extLst>
          </p:cNvPr>
          <p:cNvSpPr txBox="1"/>
          <p:nvPr/>
        </p:nvSpPr>
        <p:spPr>
          <a:xfrm>
            <a:off x="1783860" y="29292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Before</a:t>
            </a:r>
            <a:endParaRPr lang="en-NL" b="1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99732-047E-987F-69B1-6F2C49CAC912}"/>
              </a:ext>
            </a:extLst>
          </p:cNvPr>
          <p:cNvSpPr txBox="1"/>
          <p:nvPr/>
        </p:nvSpPr>
        <p:spPr>
          <a:xfrm>
            <a:off x="6274996" y="293244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After</a:t>
            </a:r>
            <a:endParaRPr lang="en-NL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CC27A-4B12-7973-9478-120BD00F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DCA47-EFEF-83EC-C1A5-E9EEE5EBE898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Insights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Few features are exponentially distributed, outliers handling might be required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2D5357-5346-6CD8-6049-F1F6D1A6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81" y="928280"/>
            <a:ext cx="6519270" cy="397565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492310-B74E-116A-9BBB-6A2910530A44}"/>
              </a:ext>
            </a:extLst>
          </p:cNvPr>
          <p:cNvSpPr/>
          <p:nvPr/>
        </p:nvSpPr>
        <p:spPr>
          <a:xfrm>
            <a:off x="1772005" y="1294927"/>
            <a:ext cx="5298976" cy="3441779"/>
          </a:xfrm>
          <a:custGeom>
            <a:avLst/>
            <a:gdLst>
              <a:gd name="connsiteX0" fmla="*/ 0 w 5298976"/>
              <a:gd name="connsiteY0" fmla="*/ 0 h 3441779"/>
              <a:gd name="connsiteX1" fmla="*/ 931438 w 5298976"/>
              <a:gd name="connsiteY1" fmla="*/ 2731841 h 3441779"/>
              <a:gd name="connsiteX2" fmla="*/ 5298976 w 5298976"/>
              <a:gd name="connsiteY2" fmla="*/ 3441779 h 344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8976" h="3441779">
                <a:moveTo>
                  <a:pt x="0" y="0"/>
                </a:moveTo>
                <a:cubicBezTo>
                  <a:pt x="24137" y="1079105"/>
                  <a:pt x="48275" y="2158211"/>
                  <a:pt x="931438" y="2731841"/>
                </a:cubicBezTo>
                <a:cubicBezTo>
                  <a:pt x="1814601" y="3305471"/>
                  <a:pt x="5298976" y="3441779"/>
                  <a:pt x="5298976" y="3441779"/>
                </a:cubicBezTo>
              </a:path>
            </a:pathLst>
          </a:custGeom>
          <a:noFill/>
          <a:ln>
            <a:solidFill>
              <a:srgbClr val="221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20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F486-C1A4-3CFC-DDD1-1EF281A4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77BDC-3BD9-C0D0-C3BA-2831CC99ADF6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Insights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Features are correlated to the target class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1716-64C4-007F-3225-E00403642472}"/>
              </a:ext>
            </a:extLst>
          </p:cNvPr>
          <p:cNvSpPr txBox="1"/>
          <p:nvPr/>
        </p:nvSpPr>
        <p:spPr>
          <a:xfrm>
            <a:off x="201636" y="1017376"/>
            <a:ext cx="4671377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was verified by Pearson Correlation for Continuous variables and Chi Squared test for discrete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Plots were also produced to visually inspect test results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2183F-85A5-0FE5-EFBE-99F22381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51" y="2806465"/>
            <a:ext cx="3472162" cy="2224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792D6-16D4-04C1-FA0D-BAE6EED0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4"/>
          <a:stretch/>
        </p:blipFill>
        <p:spPr>
          <a:xfrm>
            <a:off x="4946848" y="649900"/>
            <a:ext cx="4114786" cy="40230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B8E41D-1405-9223-2BEE-4735AC59E22E}"/>
              </a:ext>
            </a:extLst>
          </p:cNvPr>
          <p:cNvSpPr/>
          <p:nvPr/>
        </p:nvSpPr>
        <p:spPr>
          <a:xfrm>
            <a:off x="7212967" y="789451"/>
            <a:ext cx="323732" cy="23626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E9BA26-CBE1-7C8C-255F-68FA23F6AC91}"/>
              </a:ext>
            </a:extLst>
          </p:cNvPr>
          <p:cNvSpPr/>
          <p:nvPr/>
        </p:nvSpPr>
        <p:spPr>
          <a:xfrm>
            <a:off x="8308165" y="1794723"/>
            <a:ext cx="323732" cy="1357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584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0B2A4289-B5F1-4705-0257-A52C854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FF527632-B9C1-BA5A-41EB-003E1ED44D72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AB19B0A9-0A7A-8150-D404-55464590993E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C4C3F1CD-CA1E-8BAB-E26E-0ECED45011C7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A86CC9DB-F3D5-D42C-D776-02F07DC76B5F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5C4C5EBE-1C52-2195-8907-B6C35E0F0B39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163A4BC9-0EEB-63A0-6B5B-CF60A5F74F3A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6BFA287D-D05F-5A4C-4B68-B44B3B696CC1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40417D2F-0818-2845-20FC-8D46F886D0D4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F73C1FAE-890B-5518-18CC-77D3436A9A3F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346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D70"/>
      </a:accent1>
      <a:accent2>
        <a:srgbClr val="5572F6"/>
      </a:accent2>
      <a:accent3>
        <a:srgbClr val="F7C1C4"/>
      </a:accent3>
      <a:accent4>
        <a:srgbClr val="E7EBFF"/>
      </a:accent4>
      <a:accent5>
        <a:srgbClr val="1B2031"/>
      </a:accent5>
      <a:accent6>
        <a:srgbClr val="FFFFFF"/>
      </a:accent6>
      <a:hlink>
        <a:srgbClr val="557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D70"/>
      </a:accent1>
      <a:accent2>
        <a:srgbClr val="5572F6"/>
      </a:accent2>
      <a:accent3>
        <a:srgbClr val="F7C1C4"/>
      </a:accent3>
      <a:accent4>
        <a:srgbClr val="E7EBFF"/>
      </a:accent4>
      <a:accent5>
        <a:srgbClr val="1B2031"/>
      </a:accent5>
      <a:accent6>
        <a:srgbClr val="FFFFFF"/>
      </a:accent6>
      <a:hlink>
        <a:srgbClr val="557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36915f3-2f02-4945-8997-f2963298db46}" enabled="1" method="Standard" siteId="{cd99fef8-1cd3-4a2a-9bdf-15531181d65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1161</Words>
  <Application>Microsoft Office PowerPoint</Application>
  <PresentationFormat>On-screen Show (16:9)</PresentationFormat>
  <Paragraphs>247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Roboto Medium</vt:lpstr>
      <vt:lpstr>Delivery</vt:lpstr>
      <vt:lpstr>Roboto Condensed</vt:lpstr>
      <vt:lpstr>Source Sans Pro</vt:lpstr>
      <vt:lpstr>Arial</vt:lpstr>
      <vt:lpstr>Roboto</vt:lpstr>
      <vt:lpstr>Oswald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Francesco Gibellini</cp:lastModifiedBy>
  <cp:revision>110</cp:revision>
  <dcterms:modified xsi:type="dcterms:W3CDTF">2025-03-04T17:12:47Z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2023-09-25T14:53:27Z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8ae10181-9532-4539-9e8b-429e8d65a2d3</vt:lpwstr>
  </property>
  <property fmtid="{D5CDD505-2E9C-101B-9397-08002B2CF9AE}" pid="8" name="MSIP_Label_736915f3-2f02-4945-8997-f2963298db46_ContentBits">
    <vt:lpwstr>1</vt:lpwstr>
  </property>
</Properties>
</file>