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9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3" r:id="rId13"/>
    <p:sldId id="274" r:id="rId14"/>
    <p:sldId id="275" r:id="rId15"/>
    <p:sldId id="276" r:id="rId16"/>
    <p:sldId id="272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65" r:id="rId30"/>
    <p:sldId id="266" r:id="rId31"/>
    <p:sldId id="267" r:id="rId32"/>
    <p:sldId id="268" r:id="rId3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9C416C-8C32-F8ED-6939-2D7926AE49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86799-5A73-F6D4-AB55-FEB905F8AA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FB8DB-6DAE-4966-9BDE-0F4D59AB1360}" type="datetimeFigureOut">
              <a:rPr lang="hr-HR" smtClean="0"/>
              <a:t>2.2.2024.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895E9-8D8A-5A4A-5B82-A08D2E84E4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EB732-0F64-BF7B-4104-43AE93E31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1A47D-576E-4B9E-8712-2EA2C3871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57189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DB87D-D055-4834-A617-63B539B186D8}" type="datetimeFigureOut">
              <a:rPr lang="hr-HR" smtClean="0"/>
              <a:t>2.2.2024.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BB86F-EF50-4DF1-AD60-2C7092D38A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212307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23BA-6545-7A40-3793-73FD53B5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BBDE6-8423-07A4-9E48-79BCAFF0D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99D0C-73A1-E1D7-B8AA-5A258979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2.2.2024.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077A-8527-7AF5-D306-E97E0A8C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8566-38D1-B0C7-9DE1-38FEC769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114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45AD-05BE-161E-D3C5-EDD0DD78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A9C85-1E56-6650-20A0-8221E8FE3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2EF5-9498-F1FD-9AE3-7817AB59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2.2.2024.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AA08-273D-009C-34F5-36B438C4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7696-370F-41A2-02AF-9C7A7F7D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2904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283DB-938B-C26F-06E5-B23E3934C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9C0BA-1F83-3824-AFCA-979ED7273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B3617-D8BD-DE74-7487-140BE373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2.2.2024.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1B7E5-69D3-5460-60CF-E69590C3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4445F-331E-4394-8774-48ABAD25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676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E983-BA8E-7466-FD60-6BBB5C3A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063AA-1FF3-C87E-6A4E-A28D1423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8ED3C-47AB-7773-D47F-C0DB0645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2.2.2024.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28A9E-03BC-BEA6-6788-9EE2AA3A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B64C-14BC-1D90-DF54-E43A0A69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847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7970-C091-A451-6E4B-7A92CAE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1548-CF61-54FC-DD5C-0E1667DD8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5F30-E270-4B2F-1280-A8126936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2.2.2024.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8A74-E199-5337-AD33-0FF01600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73A02-B670-FE3B-66B5-82DE52BE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7303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4ED4-4FD9-2E60-46F7-5339154D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754C-BA70-A7D7-71F1-BC1C7D8F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C112-D120-3796-BA53-DCA7A2D2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1BF8F-196A-9203-6E51-1E7C4716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2.2.2024.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8366-729A-0349-58C4-E2C15E50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C8996-D1F6-8628-EAAD-D99ED643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12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C57B-E32B-AD70-6DDB-D23CB41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C3529-7B82-BFDE-173D-9FEBD7007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5983D-3F26-5A94-12C5-9F12783EF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8FA23-1647-8911-66A9-F0AD148D9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4FDF5-D91D-1020-5A2A-35621D702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F299C-F652-04BD-1AD7-D7FD5CB6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2.2.2024.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C1B2B-BD63-749C-6937-7BC1CB17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8491C-339C-9889-B549-A4AE9C62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405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5B92-B247-1815-4993-2AB82EC6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807FD-65CE-A1AC-98BD-AA350B5D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2.2.2024.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E7E14-F227-4B3B-FD78-CC11B6A9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C2D56-60E9-C84F-3C74-12DF97D5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4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CF10D-F19B-1CC5-71E5-E1338E0E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2.2.2024.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0FFBE-9B5F-E9FF-263F-FF99496D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09C6A-0D93-1F00-0615-69D14654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166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13EC-DDB4-EA80-8F26-A22BD73B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CBE1-2FDC-AD5C-2F34-FF3BB27C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4B179-7554-84A2-1550-98A6C8442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F4F0E-368B-1E5D-74B5-8B8E8516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2.2.2024.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5440B-823E-C8B9-FB43-A06E2F9F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BA70-8110-C763-F983-59DFF5B5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080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70C1-52CF-4E47-4BCF-B2217790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10330-1E4A-D45B-5E97-DDBA21483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99B51-6E99-6985-DCA9-312AD5DCA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EB8F9-2C42-2590-585C-372B0BB9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2.2.2024.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F813E-7AF0-2339-2DD3-40C5242C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AF58-AE30-DA3E-D19C-E988CF24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672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E8BD3-E834-D964-0416-66AF0C14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2F180-0432-EB47-0DEE-AB7DB1BE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9213E-3E35-8A00-F002-B2F7B435F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73F6-4FB0-44C4-8194-531D347AAB46}" type="datetimeFigureOut">
              <a:rPr lang="hr-HR" smtClean="0"/>
              <a:t>2.2.2024.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F295-C241-60E8-B367-70CC31F65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99936-B1F4-FAF2-4881-D41ED06B2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587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er.unizg.hr/_download/repository/Procesi_programskog_inzenjerstva_3_izdanje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EC16-3633-1ACE-7F39-749BC6AF6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HCI 23-24 projekt</a:t>
            </a:r>
            <a:br>
              <a:rPr lang="hr-HR" dirty="0"/>
            </a:br>
            <a:r>
              <a:rPr lang="hr-HR" dirty="0"/>
              <a:t>3. kontrolna točka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2BA76-B794-B9BE-5026-B9C2A6F31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Grupa G3</a:t>
            </a:r>
          </a:p>
          <a:p>
            <a:r>
              <a:rPr lang="hr-HR" dirty="0"/>
              <a:t>Fran Hruza, Joško Vrsalović</a:t>
            </a:r>
          </a:p>
        </p:txBody>
      </p:sp>
    </p:spTree>
    <p:extLst>
      <p:ext uri="{BB962C8B-B14F-4D97-AF65-F5344CB8AC3E}">
        <p14:creationId xmlns:p14="http://schemas.microsoft.com/office/powerpoint/2010/main" val="122379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F7E1-9C6C-4A7F-4637-5A32EC8F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559"/>
            <a:ext cx="10515600" cy="5799404"/>
          </a:xfrm>
        </p:spPr>
        <p:txBody>
          <a:bodyPr/>
          <a:lstStyle/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UC4: Komentiranje objave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Glavni sudionik: korisnik sustava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Cilj: Reagiranje na objavu ostavljanjem oznake „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Preduvjet: Prijavljeni korisnik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Opis tijeka:</a:t>
            </a:r>
          </a:p>
          <a:p>
            <a:pPr marL="1257300" lvl="2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identificira dugme na kojem s 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labelom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Like</a:t>
            </a:r>
          </a:p>
          <a:p>
            <a:pPr marL="1257300" lvl="2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pritišće dugme</a:t>
            </a:r>
          </a:p>
          <a:p>
            <a:pPr marL="1257300" lvl="2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 „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likeova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 objave se povećava za 1</a:t>
            </a:r>
          </a:p>
          <a:p>
            <a:pPr marL="9144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Moguća odstupanja:</a:t>
            </a:r>
          </a:p>
          <a:p>
            <a:pPr marL="1371600" lvl="1" algn="just">
              <a:spcBef>
                <a:spcPts val="0"/>
              </a:spcBef>
              <a:spcAft>
                <a:spcPts val="600"/>
              </a:spcAft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je već objavu označio sa „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</a:p>
          <a:p>
            <a:pPr marL="1714500" lvl="3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Korisnikova oznaka „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 se miče s objave</a:t>
            </a:r>
          </a:p>
          <a:p>
            <a:pPr marL="1714500" lvl="3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 oznaka se smanjuje za 1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6788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42460-86D3-6C99-2239-CA393C143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861"/>
            <a:ext cx="10515600" cy="5817102"/>
          </a:xfrm>
        </p:spPr>
        <p:txBody>
          <a:bodyPr/>
          <a:lstStyle/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UC5: Praćenje profila drugog korisnika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Glavni sudionik: korisnik sustava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Cilj: Praćenje profila drugog korisnika u svrhu povećanja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viddljivosti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njegovih objava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Preduvjet: Prijavljeni korisnik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Opis tijeka: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u tražilicu upisuje ime profila drugog korisnika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iz padajuće liste profila imena sličnih onom 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upisannom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odabire korisnika kojeg želi pratiti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na stranici za prikaz profila 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kllikne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dubgme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kako bi 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zapratio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korisnika</a:t>
            </a:r>
          </a:p>
          <a:p>
            <a:pPr marL="9144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Moguća odstupanja:</a:t>
            </a:r>
          </a:p>
          <a:p>
            <a:pPr marL="1371600" lvl="1" algn="just">
              <a:spcBef>
                <a:spcPts val="0"/>
              </a:spcBef>
              <a:spcAft>
                <a:spcPts val="600"/>
              </a:spcAft>
            </a:pPr>
            <a:r>
              <a:rPr lang="hr-H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već prati korisnika</a:t>
            </a:r>
          </a:p>
          <a:p>
            <a:pPr marL="1714500" lvl="3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Korisik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može ponovno stisnuti na dugme kako bi prestao pratiti profil</a:t>
            </a:r>
          </a:p>
          <a:p>
            <a:pPr marL="1714500" lvl="3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Korisnika odustaje i vraća se na početnu stranicu</a:t>
            </a:r>
          </a:p>
          <a:p>
            <a:pPr marL="13716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do profila dolazi putem poveznice na objavi koja označava autora</a:t>
            </a:r>
          </a:p>
          <a:p>
            <a:pPr marL="1714500" lvl="3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Umjesto tražilice 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korinik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izravno preko poveznice autora objave dolazi do profila</a:t>
            </a:r>
          </a:p>
          <a:p>
            <a:pPr marL="1714500" lvl="3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Ostatak koraka ostaje isti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2201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9439-EA2D-2609-2EA2-A1B0EA51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8274"/>
            <a:ext cx="10515600" cy="1325563"/>
          </a:xfrm>
        </p:spPr>
        <p:txBody>
          <a:bodyPr>
            <a:normAutofit/>
          </a:bodyPr>
          <a:lstStyle/>
          <a:p>
            <a:r>
              <a:rPr lang="hr-HR" sz="3000" dirty="0" err="1"/>
              <a:t>Storyboard</a:t>
            </a:r>
            <a:endParaRPr lang="hr-HR" sz="3000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B0B3CCC-331F-2A5D-D08A-25B35F8A3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009"/>
            <a:ext cx="12192000" cy="6102991"/>
          </a:xfrm>
        </p:spPr>
      </p:pic>
    </p:spTree>
    <p:extLst>
      <p:ext uri="{BB962C8B-B14F-4D97-AF65-F5344CB8AC3E}">
        <p14:creationId xmlns:p14="http://schemas.microsoft.com/office/powerpoint/2010/main" val="134639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7530-790A-4944-D1C0-2C7FD3F1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 descr="A screenshot of a cartoon&#10;&#10;Description automatically generated">
            <a:extLst>
              <a:ext uri="{FF2B5EF4-FFF2-40B4-BE49-F238E27FC236}">
                <a16:creationId xmlns:a16="http://schemas.microsoft.com/office/drawing/2014/main" id="{8E3E1B06-AE3E-9697-143C-C5918A7B0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14" y="0"/>
            <a:ext cx="12309914" cy="6857999"/>
          </a:xfrm>
        </p:spPr>
      </p:pic>
    </p:spTree>
    <p:extLst>
      <p:ext uri="{BB962C8B-B14F-4D97-AF65-F5344CB8AC3E}">
        <p14:creationId xmlns:p14="http://schemas.microsoft.com/office/powerpoint/2010/main" val="393923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1A4E-020F-CEEE-5D3E-0BE43A0A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 descr="A group of images of people">
            <a:extLst>
              <a:ext uri="{FF2B5EF4-FFF2-40B4-BE49-F238E27FC236}">
                <a16:creationId xmlns:a16="http://schemas.microsoft.com/office/drawing/2014/main" id="{66D31626-226F-3615-064C-49772E615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9867"/>
          </a:xfrm>
        </p:spPr>
      </p:pic>
    </p:spTree>
    <p:extLst>
      <p:ext uri="{BB962C8B-B14F-4D97-AF65-F5344CB8AC3E}">
        <p14:creationId xmlns:p14="http://schemas.microsoft.com/office/powerpoint/2010/main" val="62549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D5E8-BB64-E97D-A4F7-37321AC4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 descr="A screenshot of a cartoon&#10;&#10;Description automatically generated">
            <a:extLst>
              <a:ext uri="{FF2B5EF4-FFF2-40B4-BE49-F238E27FC236}">
                <a16:creationId xmlns:a16="http://schemas.microsoft.com/office/drawing/2014/main" id="{B544F3B3-74B9-DDC4-8FB7-6E7C98004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80861"/>
          </a:xfrm>
        </p:spPr>
      </p:pic>
    </p:spTree>
    <p:extLst>
      <p:ext uri="{BB962C8B-B14F-4D97-AF65-F5344CB8AC3E}">
        <p14:creationId xmlns:p14="http://schemas.microsoft.com/office/powerpoint/2010/main" val="9337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C4F5-E6E5-1628-693D-07BFF27C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/>
          <a:lstStyle/>
          <a:p>
            <a:r>
              <a:rPr lang="hr-HR" dirty="0"/>
              <a:t>Heurističko vrednovanje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3D23BF5-A13D-5720-69A3-A344C9865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63" y="1306482"/>
            <a:ext cx="9173497" cy="48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6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9CBE-C1A9-CE13-A977-7555CA04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000" dirty="0"/>
              <a:t>Papirnati prototip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F174-C5B0-8C5F-4EF0-EF258025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Izrađen u alatu </a:t>
            </a:r>
            <a:r>
              <a:rPr lang="hr-HR" dirty="0" err="1"/>
              <a:t>Figma</a:t>
            </a:r>
            <a:r>
              <a:rPr lang="hr-HR" dirty="0"/>
              <a:t> (https://www.figma.com/)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0279A-7F90-04FC-C188-5C1918C9B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316162"/>
            <a:ext cx="74746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36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6F51-4707-18C8-086B-35A72796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692E-AC19-3789-E342-21DBDE13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11990-7D60-3840-158D-9E9EA75B8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31"/>
            <a:ext cx="12192000" cy="65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44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184E-8C19-97D5-C87A-0A380591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FD95-0A3C-B505-7689-CE16F796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FCB37-879E-B9A9-BD91-1163DF8D8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4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D314-A94B-00BE-24E2-25E8DC92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728"/>
          </a:xfrm>
        </p:spPr>
        <p:txBody>
          <a:bodyPr/>
          <a:lstStyle/>
          <a:p>
            <a:r>
              <a:rPr lang="hr-HR" dirty="0"/>
              <a:t>Opis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D6DF-431A-7417-7865-30DF42259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429"/>
            <a:ext cx="10515600" cy="4825534"/>
          </a:xfrm>
        </p:spPr>
        <p:txBody>
          <a:bodyPr/>
          <a:lstStyle/>
          <a:p>
            <a:r>
              <a:rPr lang="hr-HR" dirty="0"/>
              <a:t>WEB aplikacija</a:t>
            </a:r>
          </a:p>
          <a:p>
            <a:r>
              <a:rPr lang="hr-HR" dirty="0"/>
              <a:t>Postavljanje objava u obliku teksta i/ili slike</a:t>
            </a:r>
          </a:p>
          <a:p>
            <a:r>
              <a:rPr lang="hr-HR" dirty="0"/>
              <a:t>Mogućnost komentiranja objava </a:t>
            </a:r>
          </a:p>
          <a:p>
            <a:r>
              <a:rPr lang="hr-HR" dirty="0"/>
              <a:t>Ostavljanje reakcije na objavama i komentarima</a:t>
            </a:r>
          </a:p>
          <a:p>
            <a:r>
              <a:rPr lang="hr-HR" dirty="0"/>
              <a:t>Praćenje profila drugih korisnika kako bi prije vidjeli njihove objave</a:t>
            </a:r>
          </a:p>
        </p:txBody>
      </p:sp>
    </p:spTree>
    <p:extLst>
      <p:ext uri="{BB962C8B-B14F-4D97-AF65-F5344CB8AC3E}">
        <p14:creationId xmlns:p14="http://schemas.microsoft.com/office/powerpoint/2010/main" val="4109929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808F-D1ED-9C40-A5AA-10669458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7711-C2F2-A6A6-A5EA-A7629BDC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7D6C7-E261-19D6-E203-CC2A8E114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2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3A31-046B-C5CA-B539-287F50D6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9730-6ED1-DB86-E5DF-691C859C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560CA-FFF5-EB4F-6ED5-84A3CB98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624" y="0"/>
            <a:ext cx="12335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4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4B7B-D282-30DD-2DE4-96D9EC45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D705-6589-9206-548C-95B76C33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82114-77DC-1921-DF4E-E6008232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73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FA1A-64CF-D05C-DC8A-52357187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55"/>
            <a:ext cx="10515600" cy="1325563"/>
          </a:xfrm>
        </p:spPr>
        <p:txBody>
          <a:bodyPr>
            <a:normAutofit/>
          </a:bodyPr>
          <a:lstStyle/>
          <a:p>
            <a:r>
              <a:rPr lang="hr-HR" sz="3000" dirty="0"/>
              <a:t>Problemi upotrebljivosti iz samostalne analize </a:t>
            </a:r>
            <a:r>
              <a:rPr lang="hr-HR" sz="3000" dirty="0" err="1"/>
              <a:t>protipa</a:t>
            </a:r>
            <a:endParaRPr lang="hr-HR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272C-9AFB-A8F9-16C8-72BFC5AC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76325"/>
            <a:ext cx="10515600" cy="4929188"/>
          </a:xfrm>
        </p:spPr>
        <p:txBody>
          <a:bodyPr>
            <a:normAutofit lnSpcReduction="10000"/>
          </a:bodyPr>
          <a:lstStyle/>
          <a:p>
            <a:r>
              <a:rPr lang="hr-HR" dirty="0"/>
              <a:t>Neprilagođenost za mobilne uređaje</a:t>
            </a:r>
          </a:p>
          <a:p>
            <a:r>
              <a:rPr lang="hr-HR" dirty="0"/>
              <a:t>Siromašna paleta boja</a:t>
            </a:r>
          </a:p>
          <a:p>
            <a:r>
              <a:rPr lang="hr-HR" dirty="0"/>
              <a:t>Nedostatak navigacijske trake</a:t>
            </a:r>
          </a:p>
          <a:p>
            <a:r>
              <a:rPr lang="hr-HR" dirty="0"/>
              <a:t>Neintuitivan raspored elemenata na Home stranici</a:t>
            </a:r>
          </a:p>
          <a:p>
            <a:r>
              <a:rPr lang="hr-HR" dirty="0"/>
              <a:t>Nejasan mehanizam dodavanja fotografije</a:t>
            </a:r>
          </a:p>
          <a:p>
            <a:r>
              <a:rPr lang="hr-HR" dirty="0"/>
              <a:t>Pretraga korisnika nije integrirana u Home </a:t>
            </a:r>
            <a:r>
              <a:rPr lang="hr-HR" dirty="0" err="1"/>
              <a:t>page</a:t>
            </a:r>
            <a:r>
              <a:rPr lang="hr-HR" dirty="0"/>
              <a:t>, nego zasebna stranica</a:t>
            </a:r>
          </a:p>
          <a:p>
            <a:r>
              <a:rPr lang="hr-HR" dirty="0"/>
              <a:t>Nedostatak ikona uz </a:t>
            </a:r>
            <a:r>
              <a:rPr lang="hr-HR" dirty="0" err="1"/>
              <a:t>labele</a:t>
            </a:r>
            <a:endParaRPr lang="hr-HR" dirty="0"/>
          </a:p>
          <a:p>
            <a:r>
              <a:rPr lang="hr-HR" dirty="0"/>
              <a:t>Nejasan prikaz objava</a:t>
            </a:r>
          </a:p>
          <a:p>
            <a:r>
              <a:rPr lang="hr-HR" dirty="0"/>
              <a:t>Nedostatak sortiranja objava</a:t>
            </a:r>
          </a:p>
        </p:txBody>
      </p:sp>
    </p:spTree>
    <p:extLst>
      <p:ext uri="{BB962C8B-B14F-4D97-AF65-F5344CB8AC3E}">
        <p14:creationId xmlns:p14="http://schemas.microsoft.com/office/powerpoint/2010/main" val="1710035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EF92-139C-E1D1-D3A2-9E648A77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172575" cy="901700"/>
          </a:xfrm>
        </p:spPr>
        <p:txBody>
          <a:bodyPr>
            <a:normAutofit/>
          </a:bodyPr>
          <a:lstStyle/>
          <a:p>
            <a:r>
              <a:rPr lang="hr-HR" sz="3000" dirty="0"/>
              <a:t>Heurističko vrednovanje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94B6-59E1-CC9A-2F66-71B00E16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826"/>
            <a:ext cx="10515600" cy="4910137"/>
          </a:xfrm>
        </p:spPr>
        <p:txBody>
          <a:bodyPr/>
          <a:lstStyle/>
          <a:p>
            <a:r>
              <a:rPr lang="hr-HR" dirty="0"/>
              <a:t>Korištena radna bilježnica za heurističko vrednovanje iz prve laboratorijske vježbe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DC0C8-2FFB-09B5-FAD2-77F930CFA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2" y="2202445"/>
            <a:ext cx="6887536" cy="4179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2327E-644F-ABAF-EC53-15441064F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51" y="3009539"/>
            <a:ext cx="4667600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16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846C-6E8F-BD5D-C5D0-66F1AE6A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10" y="18255"/>
            <a:ext cx="10515600" cy="1325563"/>
          </a:xfrm>
        </p:spPr>
        <p:txBody>
          <a:bodyPr/>
          <a:lstStyle/>
          <a:p>
            <a:r>
              <a:rPr lang="hr-HR" dirty="0"/>
              <a:t>NGOMSL analiza u alatu </a:t>
            </a:r>
            <a:r>
              <a:rPr lang="hr-HR" dirty="0" err="1"/>
              <a:t>Cogulator</a:t>
            </a:r>
            <a:endParaRPr lang="hr-HR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F7F560-CB7F-78FB-E51B-9C93C7694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97" y="1100004"/>
            <a:ext cx="5091241" cy="435133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68D953E-4B2B-B638-73F7-102251ED0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238" y="1100004"/>
            <a:ext cx="488700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86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9CEEC1-36DF-7706-4623-40F62CE8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B7743F-8108-2D7B-5923-750DE9413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4" y="144742"/>
            <a:ext cx="5061850" cy="5906433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2F8E602-D714-B99B-C029-31FD178AF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74" y="144742"/>
            <a:ext cx="4245203" cy="59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86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3AB5-62D0-80AF-6E69-01D29889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>
            <a:normAutofit fontScale="90000"/>
          </a:bodyPr>
          <a:lstStyle/>
          <a:p>
            <a:r>
              <a:rPr lang="hr-HR" dirty="0"/>
              <a:t>Vrednovanje rada korisnika na papirnatom prototipu</a:t>
            </a:r>
          </a:p>
        </p:txBody>
      </p:sp>
      <p:pic>
        <p:nvPicPr>
          <p:cNvPr id="5" name="Content Placeholder 4" descr="A white and black text on a white surface&#10;&#10;Description automatically generated">
            <a:extLst>
              <a:ext uri="{FF2B5EF4-FFF2-40B4-BE49-F238E27FC236}">
                <a16:creationId xmlns:a16="http://schemas.microsoft.com/office/drawing/2014/main" id="{60A12A63-4BFF-85E9-594B-D9DFAEB54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t="15925" r="6432" b="1151"/>
          <a:stretch/>
        </p:blipFill>
        <p:spPr>
          <a:xfrm>
            <a:off x="3597088" y="1754842"/>
            <a:ext cx="3684494" cy="2709582"/>
          </a:xfrm>
        </p:spPr>
      </p:pic>
      <p:pic>
        <p:nvPicPr>
          <p:cNvPr id="7" name="Picture 6" descr="A white rectangular box with black text">
            <a:extLst>
              <a:ext uri="{FF2B5EF4-FFF2-40B4-BE49-F238E27FC236}">
                <a16:creationId xmlns:a16="http://schemas.microsoft.com/office/drawing/2014/main" id="{9F38DBBE-DDD6-858E-71FA-6D7DA91E4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t="2856" r="2244" b="1881"/>
          <a:stretch/>
        </p:blipFill>
        <p:spPr>
          <a:xfrm>
            <a:off x="3570194" y="4464424"/>
            <a:ext cx="3738282" cy="1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95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5002-0463-0724-08FB-CFE6E1A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400"/>
          </a:xfrm>
        </p:spPr>
        <p:txBody>
          <a:bodyPr>
            <a:normAutofit fontScale="90000"/>
          </a:bodyPr>
          <a:lstStyle/>
          <a:p>
            <a:r>
              <a:rPr lang="hr-HR" dirty="0" err="1"/>
              <a:t>Rezultirajući</a:t>
            </a:r>
            <a:r>
              <a:rPr lang="hr-HR" dirty="0"/>
              <a:t> problemi upotrebljivosti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C54B-E423-C18D-0634-3E87F344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217"/>
            <a:ext cx="10515600" cy="5131934"/>
          </a:xfrm>
        </p:spPr>
        <p:txBody>
          <a:bodyPr/>
          <a:lstStyle/>
          <a:p>
            <a:r>
              <a:rPr lang="hr-HR" dirty="0"/>
              <a:t>Slaba vidljivost gumba za prijavu korisnika – dodati boje i ikone</a:t>
            </a:r>
          </a:p>
          <a:p>
            <a:r>
              <a:rPr lang="hr-HR" dirty="0"/>
              <a:t>Slaba vidljivost gumba za izradu objave – dodati boje</a:t>
            </a:r>
          </a:p>
          <a:p>
            <a:r>
              <a:rPr lang="hr-HR" dirty="0"/>
              <a:t>Nedostatak navigacijske trake</a:t>
            </a:r>
          </a:p>
          <a:p>
            <a:r>
              <a:rPr lang="hr-HR" dirty="0"/>
              <a:t>Nepostojeća povratna informacija nakon pritiska gumba </a:t>
            </a:r>
            <a:r>
              <a:rPr lang="hr-HR" dirty="0" err="1"/>
              <a:t>follow</a:t>
            </a:r>
            <a:r>
              <a:rPr lang="hr-HR" dirty="0"/>
              <a:t>	</a:t>
            </a:r>
          </a:p>
          <a:p>
            <a:pPr lvl="1"/>
            <a:r>
              <a:rPr lang="hr-HR" dirty="0"/>
              <a:t>Dovodi do </a:t>
            </a:r>
            <a:r>
              <a:rPr lang="hr-HR" dirty="0" err="1"/>
              <a:t>klikanja</a:t>
            </a:r>
            <a:r>
              <a:rPr lang="hr-HR" dirty="0"/>
              <a:t> više puta po gumbu što može aplikaciju dovesti u stanje koje korisnik nije želi</a:t>
            </a:r>
          </a:p>
          <a:p>
            <a:r>
              <a:rPr lang="hr-HR" dirty="0"/>
              <a:t>Nedostatak padajuće liste imena profila</a:t>
            </a:r>
          </a:p>
          <a:p>
            <a:pPr lvl="1"/>
            <a:r>
              <a:rPr lang="hr-HR" dirty="0"/>
              <a:t>Korisnici zaboravljaju točno ime profila i ne mogu doći do profila kojeg žele</a:t>
            </a:r>
          </a:p>
        </p:txBody>
      </p:sp>
    </p:spTree>
    <p:extLst>
      <p:ext uri="{BB962C8B-B14F-4D97-AF65-F5344CB8AC3E}">
        <p14:creationId xmlns:p14="http://schemas.microsoft.com/office/powerpoint/2010/main" val="311827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51BC-7C97-9C0B-5391-6FC4B556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9" name="Content Placeholder 8" descr="A diagram of a computer">
            <a:extLst>
              <a:ext uri="{FF2B5EF4-FFF2-40B4-BE49-F238E27FC236}">
                <a16:creationId xmlns:a16="http://schemas.microsoft.com/office/drawing/2014/main" id="{7AFC93F4-F487-DE0E-ED35-F587E11A5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2" y="430697"/>
            <a:ext cx="11615530" cy="6062178"/>
          </a:xfrm>
        </p:spPr>
      </p:pic>
    </p:spTree>
    <p:extLst>
      <p:ext uri="{BB962C8B-B14F-4D97-AF65-F5344CB8AC3E}">
        <p14:creationId xmlns:p14="http://schemas.microsoft.com/office/powerpoint/2010/main" val="43000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9F5C-50E1-39D5-462E-5873825A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65821" cy="549275"/>
          </a:xfrm>
        </p:spPr>
        <p:txBody>
          <a:bodyPr>
            <a:normAutofit fontScale="90000"/>
          </a:bodyPr>
          <a:lstStyle/>
          <a:p>
            <a:r>
              <a:rPr lang="hr-HR" u="sng" dirty="0"/>
              <a:t>Persone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665-FAC9-B6ED-DF42-76CEA8F98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096"/>
            <a:ext cx="10515600" cy="4947867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Ivan (17 god.)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Srednjoškolac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Zanima ga programiranje, nogomet i glazba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Slobodno vrijeme provodi učeći programirati i surfajući po internetu i društvenim mrežama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Planira upisati TVZ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Članovima obitelji uvijek pomaže s poteškoćama u radu s računalima, mobitelima i ostalom tehnologijom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Brzo usvaja nova znanja i vještine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Jasna(30 god.)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Radi u putničkoj agenciji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Voli putovati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U slobodno se vrijeme bavi modnim dizajnom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San joj je stvoriti vlastiti modni brend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Koristi društvene mreže kako bi podijelila iskustva sa svojih putovanja, kao i za razvijanje svog modnog brenda dijeleći slike svojih </a:t>
            </a:r>
            <a:r>
              <a:rPr lang="hr-HR" dirty="0" err="1"/>
              <a:t>dizajnova</a:t>
            </a:r>
            <a:r>
              <a:rPr lang="hr-HR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Štefa (67 god.)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Umirovljenica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Obožava kuhati i peći kolače te u njima uživati zajedno s obitelji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Obrađuje vlastiti vrt i uzgaja cvijeće u dvorištu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Ima prijateljice svojih godina koje su na društvenim mrežama, no ona im se još nije pridružila jer misli da je rad s računalima/pametnim telefonima kompliciran 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Htjela bi podijeliti svoje kulinarske pothvate i cvijeće koje je uzgojila, kao i podijeliti savjete vezane za svoje hobije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hr-HR" dirty="0"/>
          </a:p>
          <a:p>
            <a:pPr lvl="1">
              <a:buFont typeface="Wingdings" panose="05000000000000000000" pitchFamily="2" charset="2"/>
              <a:buChar char="§"/>
            </a:pPr>
            <a:endParaRPr lang="hr-HR" dirty="0"/>
          </a:p>
          <a:p>
            <a:pPr lvl="1">
              <a:buFont typeface="Wingdings" panose="05000000000000000000" pitchFamily="2" charset="2"/>
              <a:buChar char="§"/>
            </a:pPr>
            <a:endParaRPr lang="hr-HR" dirty="0"/>
          </a:p>
          <a:p>
            <a:pPr lvl="1">
              <a:buFont typeface="Wingdings" panose="05000000000000000000" pitchFamily="2" charset="2"/>
              <a:buChar char="§"/>
            </a:pPr>
            <a:endParaRPr lang="hr-HR" dirty="0"/>
          </a:p>
          <a:p>
            <a:pPr lvl="1">
              <a:buFont typeface="Wingdings" panose="05000000000000000000" pitchFamily="2" charset="2"/>
              <a:buChar char="§"/>
            </a:pPr>
            <a:endParaRPr lang="hr-HR" dirty="0"/>
          </a:p>
          <a:p>
            <a:pPr lvl="1">
              <a:buFont typeface="Wingdings" panose="05000000000000000000" pitchFamily="2" charset="2"/>
              <a:buChar char="§"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lvl="1">
              <a:buFont typeface="Wingdings" panose="05000000000000000000" pitchFamily="2" charset="2"/>
              <a:buChar char="§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6671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006B1D-4BF0-1AB7-ED81-A6062CD6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Baza podataka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05BFD7-4BB9-6903-F8EE-B5CCD9E8A1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5714"/>
            <a:ext cx="5181600" cy="399116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B067C6-AE57-A4F0-C2AF-C898FD2459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 err="1"/>
              <a:t>blog_comment</a:t>
            </a:r>
            <a:r>
              <a:rPr lang="hr-HR" dirty="0"/>
              <a:t> – informacije o </a:t>
            </a:r>
            <a:r>
              <a:rPr lang="hr-HR" dirty="0" err="1"/>
              <a:t>komentarim</a:t>
            </a:r>
            <a:endParaRPr lang="hr-HR" dirty="0"/>
          </a:p>
          <a:p>
            <a:r>
              <a:rPr lang="hr-HR" dirty="0"/>
              <a:t>post – informacije o  objavama</a:t>
            </a:r>
          </a:p>
          <a:p>
            <a:r>
              <a:rPr lang="hr-HR" dirty="0" err="1"/>
              <a:t>app_user</a:t>
            </a:r>
            <a:r>
              <a:rPr lang="hr-HR" dirty="0"/>
              <a:t> </a:t>
            </a:r>
          </a:p>
          <a:p>
            <a:pPr lvl="1"/>
            <a:r>
              <a:rPr lang="hr-HR" dirty="0"/>
              <a:t>Podatci o korisniku</a:t>
            </a:r>
          </a:p>
          <a:p>
            <a:endParaRPr lang="hr-HR" dirty="0"/>
          </a:p>
          <a:p>
            <a:r>
              <a:rPr lang="hr-HR" dirty="0"/>
              <a:t>Ostale tablice – ostvarivanje relacijskih odnosa među entitetima</a:t>
            </a:r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73009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C45D-29F8-ADD6-E7CE-C020F183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Korištene tehnologije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10016F-6371-2C3B-3E2A-5863A1E3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HTML – .</a:t>
            </a:r>
            <a:r>
              <a:rPr lang="hr-HR" dirty="0" err="1"/>
              <a:t>ejs</a:t>
            </a:r>
            <a:r>
              <a:rPr lang="hr-HR" dirty="0"/>
              <a:t> </a:t>
            </a:r>
            <a:r>
              <a:rPr lang="hr-HR" dirty="0" err="1"/>
              <a:t>view</a:t>
            </a:r>
            <a:r>
              <a:rPr lang="hr-HR" dirty="0"/>
              <a:t> </a:t>
            </a:r>
            <a:r>
              <a:rPr lang="hr-HR" dirty="0" err="1"/>
              <a:t>engine</a:t>
            </a:r>
            <a:r>
              <a:rPr lang="hr-HR" dirty="0"/>
              <a:t> za dinamičko generiranje HTML-a</a:t>
            </a:r>
          </a:p>
          <a:p>
            <a:r>
              <a:rPr lang="hr-HR" dirty="0"/>
              <a:t>CSS – </a:t>
            </a:r>
            <a:r>
              <a:rPr lang="hr-HR" dirty="0" err="1"/>
              <a:t>Boostrap</a:t>
            </a:r>
            <a:r>
              <a:rPr lang="hr-HR" dirty="0"/>
              <a:t> 5, Font </a:t>
            </a:r>
            <a:r>
              <a:rPr lang="hr-HR" dirty="0" err="1"/>
              <a:t>Awesome</a:t>
            </a:r>
            <a:endParaRPr lang="hr-HR" dirty="0"/>
          </a:p>
          <a:p>
            <a:r>
              <a:rPr lang="hr-HR" dirty="0" err="1"/>
              <a:t>Javascript</a:t>
            </a:r>
            <a:endParaRPr lang="hr-HR" dirty="0"/>
          </a:p>
          <a:p>
            <a:r>
              <a:rPr lang="hr-HR" dirty="0"/>
              <a:t>Java – </a:t>
            </a:r>
            <a:r>
              <a:rPr lang="hr-HR" dirty="0" err="1"/>
              <a:t>Spring</a:t>
            </a:r>
            <a:r>
              <a:rPr lang="hr-HR" dirty="0"/>
              <a:t> Framework, </a:t>
            </a:r>
            <a:r>
              <a:rPr lang="hr-HR" dirty="0" err="1"/>
              <a:t>Hibernate</a:t>
            </a:r>
            <a:r>
              <a:rPr lang="hr-HR" dirty="0"/>
              <a:t> ORM</a:t>
            </a:r>
          </a:p>
          <a:p>
            <a:r>
              <a:rPr lang="hr-HR" dirty="0" err="1"/>
              <a:t>Postgre</a:t>
            </a:r>
            <a:r>
              <a:rPr lang="hr-HR" dirty="0"/>
              <a:t> – AWS cloud</a:t>
            </a:r>
          </a:p>
          <a:p>
            <a:r>
              <a:rPr lang="hr-HR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255398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A41C-3059-00CD-9013-7B71359F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Budući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7F76-3EBD-4A31-E98C-1052340C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Optimiranje metoda obrade zahtjeva na REST poslužitelju</a:t>
            </a:r>
          </a:p>
          <a:p>
            <a:r>
              <a:rPr lang="hr-HR" dirty="0"/>
              <a:t>Sigurnost REST poslužitelja</a:t>
            </a:r>
          </a:p>
          <a:p>
            <a:r>
              <a:rPr lang="hr-HR" dirty="0"/>
              <a:t>Ispitivanje sustava kroz vrednovanje rada korisnika</a:t>
            </a:r>
          </a:p>
          <a:p>
            <a:r>
              <a:rPr lang="hr-HR" dirty="0"/>
              <a:t>Puštanje aplikacije u pogon, javno dostupna</a:t>
            </a:r>
          </a:p>
          <a:p>
            <a:r>
              <a:rPr lang="hr-HR" dirty="0"/>
              <a:t>Dodavanje novih operacija poput uređivanja i brisanja komentara i objava</a:t>
            </a:r>
          </a:p>
          <a:p>
            <a:pPr lvl="1"/>
            <a:r>
              <a:rPr lang="hr-HR" dirty="0"/>
              <a:t>Infrastruktura za neke već postoji na REST poslužitelju</a:t>
            </a:r>
          </a:p>
        </p:txBody>
      </p:sp>
    </p:spTree>
    <p:extLst>
      <p:ext uri="{BB962C8B-B14F-4D97-AF65-F5344CB8AC3E}">
        <p14:creationId xmlns:p14="http://schemas.microsoft.com/office/powerpoint/2010/main" val="2371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B593-17A6-40B4-7493-44E001CD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hr-HR" dirty="0"/>
              <a:t>Dijagram stanja</a:t>
            </a:r>
            <a:br>
              <a:rPr lang="hr-HR" dirty="0"/>
            </a:br>
            <a:endParaRPr lang="hr-HR" dirty="0"/>
          </a:p>
        </p:txBody>
      </p:sp>
      <p:pic>
        <p:nvPicPr>
          <p:cNvPr id="9" name="Content Placeholder 8" descr="A diagram of a flowchart">
            <a:extLst>
              <a:ext uri="{FF2B5EF4-FFF2-40B4-BE49-F238E27FC236}">
                <a16:creationId xmlns:a16="http://schemas.microsoft.com/office/drawing/2014/main" id="{43A23BBB-43F8-4D37-DFB3-FDBBDEE16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" y="907774"/>
            <a:ext cx="10422834" cy="5498342"/>
          </a:xfrm>
        </p:spPr>
      </p:pic>
    </p:spTree>
    <p:extLst>
      <p:ext uri="{BB962C8B-B14F-4D97-AF65-F5344CB8AC3E}">
        <p14:creationId xmlns:p14="http://schemas.microsoft.com/office/powerpoint/2010/main" val="359229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FC16-31B3-5773-10B3-61BB3BF7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8172-2E0D-89AE-B88C-856D5B88A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671" y="187268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457200" marR="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Registracija korisnika –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može stvoriti vlastit korisnički račun</a:t>
            </a:r>
          </a:p>
          <a:p>
            <a:pPr marL="457200" marR="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Stvaranje objave –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registirani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 prijavljeni korisnik može stvoriti vlastitu objavu koja se sastoji od naslova, teksta i/ili slike i vidljiva je drugim korisnicima</a:t>
            </a:r>
          </a:p>
          <a:p>
            <a:pPr marL="457200" marR="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Komentiranje objave –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prijavljeni korisnik može na proizvoljnoj objavi ostaviti tekstualni komentar</a:t>
            </a:r>
          </a:p>
          <a:p>
            <a:pPr marL="457200" marR="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Reakcija na objavu –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prijavljeni korisnik na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porizvoljnoj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objavi može ostaviti reakciju u obliku oznake „Sviđa mi se“.</a:t>
            </a:r>
          </a:p>
          <a:p>
            <a:pPr marL="457200" marR="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Praćenje drugih korisnika –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prijavljeni korisnik može pratiti korisnički račun drugog korisnika u svrhu veće vidljivosti objava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pračenog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korisnika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sz="1400" dirty="0"/>
              <a:t>Literatura: </a:t>
            </a:r>
            <a:r>
              <a:rPr lang="hr-HR" sz="1400" dirty="0">
                <a:hlinkClick r:id="rId2"/>
              </a:rPr>
              <a:t>https://www.fer.unizg.hr/_download/repository/Procesi_programskog_inzenjerstva_3_izdanje.pdf</a:t>
            </a:r>
            <a:endParaRPr lang="hr-HR" sz="1400" dirty="0"/>
          </a:p>
          <a:p>
            <a:r>
              <a:rPr lang="hr-HR" sz="1000" dirty="0"/>
              <a:t>https://hr.itpedia.nl/2017/01/04/sisp-2-2-soorten-requirements/</a:t>
            </a:r>
          </a:p>
        </p:txBody>
      </p:sp>
    </p:spTree>
    <p:extLst>
      <p:ext uri="{BB962C8B-B14F-4D97-AF65-F5344CB8AC3E}">
        <p14:creationId xmlns:p14="http://schemas.microsoft.com/office/powerpoint/2010/main" val="270388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A8D3-0907-2287-63A6-497F1AB4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3460-1729-232C-9C02-B2883B35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Odziv sustava neće biti dulji od 6 sekundi.</a:t>
            </a:r>
          </a:p>
          <a:p>
            <a:r>
              <a:rPr lang="hr-HR" dirty="0"/>
              <a:t>Pri stvaranju objave dodavanje slike omogućiti kroz izbornike datotečnog sustava ili putem drag-</a:t>
            </a:r>
            <a:r>
              <a:rPr lang="hr-HR" dirty="0" err="1"/>
              <a:t>and</a:t>
            </a:r>
            <a:r>
              <a:rPr lang="hr-HR" dirty="0"/>
              <a:t>-drop funkcionalnosti.</a:t>
            </a:r>
          </a:p>
          <a:p>
            <a:r>
              <a:rPr lang="hr-HR" dirty="0"/>
              <a:t>Objave će biti prikazane kronološki, a u slučaju da je korisnik prijavljen, dodatno će objave korisnika koje on prati biti vidljive prije ostalih objava.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8152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348C-A93E-8F4A-8C6C-7D2CBBCB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Obrasci upotrebe</a:t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CE7C-035C-B51E-9668-3AB5C703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853"/>
            <a:ext cx="10515600" cy="4933110"/>
          </a:xfrm>
        </p:spPr>
        <p:txBody>
          <a:bodyPr>
            <a:normAutofit/>
          </a:bodyPr>
          <a:lstStyle/>
          <a:p>
            <a:r>
              <a:rPr lang="hr-HR" dirty="0"/>
              <a:t>Stilovi interakcija</a:t>
            </a:r>
          </a:p>
          <a:p>
            <a:pPr lvl="1"/>
            <a:r>
              <a:rPr lang="hr-HR" dirty="0"/>
              <a:t>Upisivanje u obrasce</a:t>
            </a:r>
          </a:p>
          <a:p>
            <a:pPr lvl="1"/>
            <a:r>
              <a:rPr lang="hr-HR" dirty="0"/>
              <a:t>Izbornici</a:t>
            </a:r>
          </a:p>
          <a:p>
            <a:r>
              <a:rPr lang="hr-HR" dirty="0"/>
              <a:t>UC1 – Registracija korisnika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Glavni sudionik: korisnik sustava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Cilj: Stvaranje korisničkog računa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Opis tijeka: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odabire opciju za registraciju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unosi potrebne podatke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Korisnika se pri uspješnoj registraciji automatski prijavljuje u sustav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Moguća odstupanja:</a:t>
            </a:r>
          </a:p>
          <a:p>
            <a:pPr marL="9144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Unos podataka nevaljan: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Sustav šalje obavijest o pogrešci pri registraciji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mijenja podatke u valjane ili odustaje</a:t>
            </a:r>
          </a:p>
        </p:txBody>
      </p:sp>
    </p:spTree>
    <p:extLst>
      <p:ext uri="{BB962C8B-B14F-4D97-AF65-F5344CB8AC3E}">
        <p14:creationId xmlns:p14="http://schemas.microsoft.com/office/powerpoint/2010/main" val="114156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37D7-0F83-B8A2-F8E3-6E023849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86"/>
            <a:ext cx="10515600" cy="5804965"/>
          </a:xfrm>
        </p:spPr>
        <p:txBody>
          <a:bodyPr>
            <a:normAutofit/>
          </a:bodyPr>
          <a:lstStyle/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UC2: Stvaranje objave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Glavni sudionik: korisnik sustava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Cilj: Stvaranje objave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Preduvjet: Prijavljeni korisnik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Opis tijeka: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odabire opciju za izradu nove objave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unosi naslov i tekst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klika na prozor za unos slike i iz izbornika datotečnog sustava  odabire sliku koju želi postaviti 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Korisnika se po uspješnom stvaranju objave preusmjerava na stranicu s objavama</a:t>
            </a:r>
          </a:p>
          <a:p>
            <a:pPr marL="9144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Moguća odstupanja:</a:t>
            </a:r>
          </a:p>
          <a:p>
            <a:pPr marL="685800" marR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Korisnik se odlučuje ne postaviti sliku</a:t>
            </a:r>
          </a:p>
          <a:p>
            <a:pPr marL="1257300" lvl="2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Izostavlja se treći korak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4706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C663-F86E-F643-1A91-93FC2E6B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212"/>
            <a:ext cx="10515600" cy="5368751"/>
          </a:xfrm>
        </p:spPr>
        <p:txBody>
          <a:bodyPr/>
          <a:lstStyle/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UC3: Komentiranje objave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Glavni sudionik: korisnik sustava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Cilj: Komentiranje objave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Preduvjet: Prijavljeni korisnik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Opis tijeka: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identificira prostor za unos komentara ispod objave koju želi komentirati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unosi tekst komentara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Stranica s objavama se osvježava te komentar postaje vidljiv</a:t>
            </a:r>
          </a:p>
          <a:p>
            <a:pPr marL="9144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Moguća odstupanja:</a:t>
            </a:r>
          </a:p>
          <a:p>
            <a:pPr marL="9144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Dogodila se pogreška pri obradi zahtjeva za stvaranje komentara</a:t>
            </a:r>
          </a:p>
          <a:p>
            <a:pPr marL="1257300" lvl="2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Pogreška se dojavljuje korisniku</a:t>
            </a:r>
          </a:p>
          <a:p>
            <a:pPr marL="1257300" lvl="2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pokušava ponovno stvoriti komentar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2975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1074</Words>
  <Application>Microsoft Office PowerPoint</Application>
  <PresentationFormat>Widescreen</PresentationFormat>
  <Paragraphs>171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Office Theme</vt:lpstr>
      <vt:lpstr>HCI 23-24 projekt 3. kontrolna točka</vt:lpstr>
      <vt:lpstr>Opis aplikacije</vt:lpstr>
      <vt:lpstr>Persone</vt:lpstr>
      <vt:lpstr>Dijagram stanja </vt:lpstr>
      <vt:lpstr>Funkcionalni zahtjevi</vt:lpstr>
      <vt:lpstr>Nefunkcionalni zahtjevi</vt:lpstr>
      <vt:lpstr>Obrasci upotrebe </vt:lpstr>
      <vt:lpstr>PowerPoint Presentation</vt:lpstr>
      <vt:lpstr>PowerPoint Presentation</vt:lpstr>
      <vt:lpstr>PowerPoint Presentation</vt:lpstr>
      <vt:lpstr>PowerPoint Presentation</vt:lpstr>
      <vt:lpstr>Storyboard</vt:lpstr>
      <vt:lpstr>PowerPoint Presentation</vt:lpstr>
      <vt:lpstr>PowerPoint Presentation</vt:lpstr>
      <vt:lpstr>PowerPoint Presentation</vt:lpstr>
      <vt:lpstr>Heurističko vrednovanje</vt:lpstr>
      <vt:lpstr>Papirnati prototip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Problemi upotrebljivosti iz samostalne analize protipa</vt:lpstr>
      <vt:lpstr>Heurističko vrednovanje</vt:lpstr>
      <vt:lpstr>NGOMSL analiza u alatu Cogulator</vt:lpstr>
      <vt:lpstr>PowerPoint Presentation</vt:lpstr>
      <vt:lpstr>Vrednovanje rada korisnika na papirnatom prototipu</vt:lpstr>
      <vt:lpstr>Rezultirajući problemi upotrebljivosti </vt:lpstr>
      <vt:lpstr>PowerPoint Presentation</vt:lpstr>
      <vt:lpstr>Baza podataka</vt:lpstr>
      <vt:lpstr>Korištene tehnologije</vt:lpstr>
      <vt:lpstr>Budući rad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23-24 projekt 3. kontrolna točka</dc:title>
  <dc:creator>Fran Hruza</dc:creator>
  <cp:lastModifiedBy>Fran Hruza</cp:lastModifiedBy>
  <cp:revision>9</cp:revision>
  <dcterms:created xsi:type="dcterms:W3CDTF">2024-02-01T16:51:10Z</dcterms:created>
  <dcterms:modified xsi:type="dcterms:W3CDTF">2024-02-02T12:40:18Z</dcterms:modified>
</cp:coreProperties>
</file>