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66" r:id="rId6"/>
    <p:sldId id="260" r:id="rId7"/>
    <p:sldId id="261" r:id="rId8"/>
    <p:sldId id="262" r:id="rId9"/>
    <p:sldId id="267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12.1.2023.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2020./2021.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12.1.2023.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12.1.2023.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etbrains.com/idea/" TargetMode="External"/><Relationship Id="rId3" Type="http://schemas.openxmlformats.org/officeDocument/2006/relationships/hyperlink" Target="https://online.visual/" TargetMode="External"/><Relationship Id="rId7" Type="http://schemas.openxmlformats.org/officeDocument/2006/relationships/hyperlink" Target="https://code.visualstudio.com/" TargetMode="External"/><Relationship Id="rId2" Type="http://schemas.openxmlformats.org/officeDocument/2006/relationships/hyperlink" Target="https://www.latex-project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hp.net/" TargetMode="External"/><Relationship Id="rId5" Type="http://schemas.openxmlformats.org/officeDocument/2006/relationships/hyperlink" Target="https://reactjs.org/" TargetMode="External"/><Relationship Id="rId10" Type="http://schemas.openxmlformats.org/officeDocument/2006/relationships/hyperlink" Target="https://www.texstudio.org/" TargetMode="External"/><Relationship Id="rId4" Type="http://schemas.openxmlformats.org/officeDocument/2006/relationships/hyperlink" Target="https://about.gitlab.com/" TargetMode="External"/><Relationship Id="rId9" Type="http://schemas.openxmlformats.org/officeDocument/2006/relationships/hyperlink" Target="https://www.selenium.dev/selenium-ide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/>
              <a:t>FIZIKALNA TERAPIJA</a:t>
            </a:r>
            <a:br>
              <a:rPr lang="en-US" dirty="0"/>
            </a:br>
            <a:r>
              <a:rPr lang="hr-HR" sz="4400" dirty="0"/>
              <a:t>PROGI_Tim_2022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Što je bilo dobro, a što je moglo bolje</a:t>
            </a:r>
          </a:p>
          <a:p>
            <a:pPr lvl="1"/>
            <a:r>
              <a:rPr lang="hr-HR" dirty="0"/>
              <a:t>A što se nikako ne bi smjelo ponoviti </a:t>
            </a:r>
            <a:r>
              <a:rPr lang="hr-HR" dirty="0">
                <a:sym typeface="Wingdings" panose="05000000000000000000" pitchFamily="2" charset="2"/>
              </a:rPr>
              <a:t></a:t>
            </a: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i="1" dirty="0"/>
              <a:t>Nekoliko savjeta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r-HR" dirty="0"/>
              <a:t>Zlatno pravilo dobre prezentacije: </a:t>
            </a:r>
          </a:p>
          <a:p>
            <a:pPr lvl="1"/>
            <a:r>
              <a:rPr lang="hr-HR" dirty="0"/>
              <a:t>na svakom slajdu 6 natuknica s po 6 riječi</a:t>
            </a:r>
          </a:p>
          <a:p>
            <a:r>
              <a:rPr lang="hr-HR" dirty="0"/>
              <a:t>10ak slajdova je sasvim dovoljno – istaknite samo najvažnije činjenice</a:t>
            </a:r>
          </a:p>
          <a:p>
            <a:r>
              <a:rPr lang="hr-HR" dirty="0"/>
              <a:t>Dizajn možete mijenjati po volji, ali ne smije zasjeniti sadržaj (doslovno! - sve mora biti čitko i pregledno)</a:t>
            </a:r>
          </a:p>
          <a:p>
            <a:r>
              <a:rPr lang="hr-HR" dirty="0"/>
              <a:t>Na zadnjem slajdu stavite popis članova grupe s email adresama</a:t>
            </a:r>
          </a:p>
          <a:p>
            <a:endParaRPr lang="hr-HR" dirty="0"/>
          </a:p>
          <a:p>
            <a:r>
              <a:rPr lang="hr-HR" dirty="0"/>
              <a:t>Kod izlaganja na satu:</a:t>
            </a:r>
          </a:p>
          <a:p>
            <a:pPr lvl="1"/>
            <a:r>
              <a:rPr lang="hr-HR" dirty="0"/>
              <a:t>Pokrenite sve potrebne programe i alate na računalu prije početka Vašeg izlaganja te provjerite kompatibilnost opreme!</a:t>
            </a:r>
          </a:p>
          <a:p>
            <a:pPr lvl="1"/>
            <a:r>
              <a:rPr lang="hr-HR" dirty="0"/>
              <a:t>Dobro uvježbajte prezentaciju.</a:t>
            </a:r>
          </a:p>
          <a:p>
            <a:pPr lvl="1"/>
            <a:r>
              <a:rPr lang="hr-HR" dirty="0"/>
              <a:t>Izlaganje traje najviše 15 min i sastoji se od </a:t>
            </a:r>
            <a:r>
              <a:rPr lang="hr-HR" dirty="0" err="1"/>
              <a:t>ppt</a:t>
            </a:r>
            <a:r>
              <a:rPr lang="hr-HR" dirty="0"/>
              <a:t> prezentacije, demonstracije rada aplikacije i pitanja iz publike – </a:t>
            </a:r>
            <a:r>
              <a:rPr lang="hr-HR" b="1" dirty="0"/>
              <a:t>poštujte zadani vremenski okvir!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173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Ukratko iznesite osnovnu ideju, cilj i svrhu razvoja vašeg projekta</a:t>
            </a:r>
          </a:p>
          <a:p>
            <a:r>
              <a:rPr lang="hr-HR" dirty="0"/>
              <a:t>Postoji li na tržištu sličan programski proizvod?</a:t>
            </a:r>
          </a:p>
          <a:p>
            <a:pPr lvl="1"/>
            <a:r>
              <a:rPr lang="hr-HR" dirty="0"/>
              <a:t>Usporedite značajke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605E-2878-9C30-C542-8E0297D40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Funkcionalni zahtjevi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B7A0DA-4433-E6E6-BF7B-2A33D9EBD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3EA7F-5053-684C-E429-F53FD0B96A66}"/>
              </a:ext>
            </a:extLst>
          </p:cNvPr>
          <p:cNvSpPr txBox="1"/>
          <p:nvPr/>
        </p:nvSpPr>
        <p:spPr>
          <a:xfrm>
            <a:off x="755009" y="1501629"/>
            <a:ext cx="77603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3000" dirty="0"/>
              <a:t>Pregled usluga ustanove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3000" dirty="0"/>
              <a:t>Bolesnik ima pregled svojih termina i dolazaka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3000" dirty="0"/>
              <a:t>Djelatnici imaju pregled svojih aktivnosti i broj pacijenata kojima su voditelji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3000" dirty="0"/>
              <a:t>Generiranje i slanje na e-mail PDF izvješća za kraj terapije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3000" dirty="0"/>
              <a:t>Izrada rasporeda terapija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3000" dirty="0"/>
              <a:t>Evidencija dolaska bolesnika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6325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A240-9372-0CDB-F82E-B05EF2B8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Nefunkcionalni zahtjevi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D4021A-DE8C-1F15-4D38-44B7D6AAE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0356A-4BA4-D9C5-93E8-21186E7D7E45}"/>
              </a:ext>
            </a:extLst>
          </p:cNvPr>
          <p:cNvSpPr txBox="1"/>
          <p:nvPr/>
        </p:nvSpPr>
        <p:spPr>
          <a:xfrm>
            <a:off x="897622" y="1761688"/>
            <a:ext cx="771000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r-HR" sz="2500" dirty="0">
                <a:effectLst/>
                <a:latin typeface="Arial" panose="020B0604020202020204" pitchFamily="34" charset="0"/>
              </a:rPr>
              <a:t>D</a:t>
            </a:r>
            <a:r>
              <a:rPr lang="en-US" sz="2500" dirty="0" err="1">
                <a:effectLst/>
                <a:latin typeface="Arial" panose="020B0604020202020204" pitchFamily="34" charset="0"/>
              </a:rPr>
              <a:t>ijagnoza</a:t>
            </a:r>
            <a:r>
              <a:rPr lang="en-US" sz="2500" dirty="0">
                <a:effectLst/>
                <a:latin typeface="Arial" panose="020B0604020202020204" pitchFamily="34" charset="0"/>
              </a:rPr>
              <a:t> se </a:t>
            </a:r>
            <a:r>
              <a:rPr lang="en-US" sz="2500" dirty="0" err="1">
                <a:effectLst/>
                <a:latin typeface="Arial" panose="020B0604020202020204" pitchFamily="34" charset="0"/>
              </a:rPr>
              <a:t>odabire</a:t>
            </a:r>
            <a:r>
              <a:rPr lang="en-US" sz="2500" dirty="0">
                <a:effectLst/>
                <a:latin typeface="Arial" panose="020B0604020202020204" pitchFamily="34" charset="0"/>
              </a:rPr>
              <a:t> </a:t>
            </a:r>
            <a:r>
              <a:rPr lang="en-US" sz="2500" dirty="0" err="1">
                <a:effectLst/>
                <a:latin typeface="Arial" panose="020B0604020202020204" pitchFamily="34" charset="0"/>
              </a:rPr>
              <a:t>iz</a:t>
            </a:r>
            <a:r>
              <a:rPr lang="en-US" sz="2500" dirty="0">
                <a:effectLst/>
                <a:latin typeface="Arial" panose="020B0604020202020204" pitchFamily="34" charset="0"/>
              </a:rPr>
              <a:t> </a:t>
            </a:r>
            <a:r>
              <a:rPr lang="en-US" sz="2500" dirty="0" err="1">
                <a:effectLst/>
                <a:latin typeface="Arial" panose="020B0604020202020204" pitchFamily="34" charset="0"/>
              </a:rPr>
              <a:t>liste</a:t>
            </a:r>
            <a:r>
              <a:rPr lang="en-US" sz="2500" dirty="0">
                <a:effectLst/>
                <a:latin typeface="Arial" panose="020B0604020202020204" pitchFamily="34" charset="0"/>
              </a:rPr>
              <a:t> </a:t>
            </a:r>
            <a:r>
              <a:rPr lang="en-US" sz="2500" dirty="0" err="1">
                <a:effectLst/>
                <a:latin typeface="Arial" panose="020B0604020202020204" pitchFamily="34" charset="0"/>
              </a:rPr>
              <a:t>dijagnoza</a:t>
            </a:r>
            <a:r>
              <a:rPr lang="en-US" sz="2500" dirty="0">
                <a:effectLst/>
                <a:latin typeface="Arial" panose="020B0604020202020204" pitchFamily="34" charset="0"/>
              </a:rPr>
              <a:t> </a:t>
            </a:r>
            <a:r>
              <a:rPr lang="en-US" sz="2500" dirty="0" err="1">
                <a:effectLst/>
                <a:latin typeface="Arial" panose="020B0604020202020204" pitchFamily="34" charset="0"/>
              </a:rPr>
              <a:t>bolesti</a:t>
            </a:r>
            <a:r>
              <a:rPr lang="en-US" sz="2500" dirty="0">
                <a:effectLst/>
                <a:latin typeface="Arial" panose="020B0604020202020204" pitchFamily="34" charset="0"/>
              </a:rPr>
              <a:t> </a:t>
            </a:r>
            <a:r>
              <a:rPr lang="en-US" sz="2500" dirty="0" err="1">
                <a:effectLst/>
                <a:latin typeface="Arial" panose="020B0604020202020204" pitchFamily="34" charset="0"/>
              </a:rPr>
              <a:t>prema</a:t>
            </a:r>
            <a:r>
              <a:rPr lang="en-US" sz="2500" dirty="0">
                <a:effectLst/>
                <a:latin typeface="Arial" panose="020B0604020202020204" pitchFamily="34" charset="0"/>
              </a:rPr>
              <a:t> </a:t>
            </a:r>
            <a:r>
              <a:rPr lang="en-US" sz="2500" dirty="0" err="1">
                <a:effectLst/>
                <a:latin typeface="Arial" panose="020B0604020202020204" pitchFamily="34" charset="0"/>
              </a:rPr>
              <a:t>va</a:t>
            </a:r>
            <a:r>
              <a:rPr lang="hr-HR" sz="2500" dirty="0">
                <a:effectLst/>
                <a:latin typeface="Arial" panose="020B0604020202020204" pitchFamily="34" charset="0"/>
              </a:rPr>
              <a:t>ž</a:t>
            </a:r>
            <a:r>
              <a:rPr lang="en-US" sz="2500" dirty="0">
                <a:effectLst/>
                <a:latin typeface="Arial" panose="020B0604020202020204" pitchFamily="34" charset="0"/>
              </a:rPr>
              <a:t>e</a:t>
            </a:r>
            <a:r>
              <a:rPr lang="hr-HR" sz="2500" dirty="0">
                <a:effectLst/>
                <a:latin typeface="Arial" panose="020B0604020202020204" pitchFamily="34" charset="0"/>
              </a:rPr>
              <a:t>ć</a:t>
            </a:r>
            <a:r>
              <a:rPr lang="en-US" sz="2500" dirty="0" err="1">
                <a:effectLst/>
                <a:latin typeface="Arial" panose="020B0604020202020204" pitchFamily="34" charset="0"/>
              </a:rPr>
              <a:t>oj</a:t>
            </a:r>
            <a:r>
              <a:rPr lang="en-US" sz="2500" dirty="0">
                <a:effectLst/>
                <a:latin typeface="Arial" panose="020B0604020202020204" pitchFamily="34" charset="0"/>
              </a:rPr>
              <a:t> MKB (Me</a:t>
            </a:r>
            <a:r>
              <a:rPr lang="hr-HR" sz="2500" dirty="0">
                <a:latin typeface="Arial" panose="020B0604020202020204" pitchFamily="34" charset="0"/>
              </a:rPr>
              <a:t>đ</a:t>
            </a:r>
            <a:r>
              <a:rPr lang="en-US" sz="2500" dirty="0" err="1">
                <a:effectLst/>
                <a:latin typeface="Arial" panose="020B0604020202020204" pitchFamily="34" charset="0"/>
              </a:rPr>
              <a:t>unarodna</a:t>
            </a:r>
            <a:r>
              <a:rPr lang="hr-HR" sz="2500" dirty="0">
                <a:effectLst/>
                <a:latin typeface="Arial" panose="020B0604020202020204" pitchFamily="34" charset="0"/>
              </a:rPr>
              <a:t> </a:t>
            </a:r>
            <a:r>
              <a:rPr lang="en-US" sz="2500" dirty="0" err="1">
                <a:effectLst/>
                <a:latin typeface="Arial" panose="020B0604020202020204" pitchFamily="34" charset="0"/>
              </a:rPr>
              <a:t>klasifikacija</a:t>
            </a:r>
            <a:r>
              <a:rPr lang="en-US" sz="2500" dirty="0">
                <a:effectLst/>
                <a:latin typeface="Arial" panose="020B0604020202020204" pitchFamily="34" charset="0"/>
              </a:rPr>
              <a:t> </a:t>
            </a:r>
            <a:r>
              <a:rPr lang="en-US" sz="2500" dirty="0" err="1">
                <a:effectLst/>
                <a:latin typeface="Arial" panose="020B0604020202020204" pitchFamily="34" charset="0"/>
              </a:rPr>
              <a:t>bolesti</a:t>
            </a:r>
            <a:r>
              <a:rPr lang="en-US" sz="2500" dirty="0">
                <a:effectLst/>
                <a:latin typeface="Arial" panose="020B0604020202020204" pitchFamily="34" charset="0"/>
              </a:rPr>
              <a:t> </a:t>
            </a:r>
            <a:r>
              <a:rPr lang="en-US" sz="2500" dirty="0" err="1">
                <a:effectLst/>
                <a:latin typeface="Arial" panose="020B0604020202020204" pitchFamily="34" charset="0"/>
              </a:rPr>
              <a:t>i</a:t>
            </a:r>
            <a:r>
              <a:rPr lang="en-US" sz="2500" dirty="0">
                <a:effectLst/>
                <a:latin typeface="Arial" panose="020B0604020202020204" pitchFamily="34" charset="0"/>
              </a:rPr>
              <a:t> </a:t>
            </a:r>
            <a:r>
              <a:rPr lang="en-US" sz="2500" dirty="0" err="1">
                <a:effectLst/>
                <a:latin typeface="Arial" panose="020B0604020202020204" pitchFamily="34" charset="0"/>
              </a:rPr>
              <a:t>srodnih</a:t>
            </a:r>
            <a:r>
              <a:rPr lang="en-US" sz="2500" dirty="0">
                <a:effectLst/>
                <a:latin typeface="Arial" panose="020B0604020202020204" pitchFamily="34" charset="0"/>
              </a:rPr>
              <a:t> </a:t>
            </a:r>
            <a:r>
              <a:rPr lang="en-US" sz="2500" dirty="0" err="1">
                <a:effectLst/>
                <a:latin typeface="Arial" panose="020B0604020202020204" pitchFamily="34" charset="0"/>
              </a:rPr>
              <a:t>zdravstvenih</a:t>
            </a:r>
            <a:r>
              <a:rPr lang="en-US" sz="2500" dirty="0">
                <a:effectLst/>
                <a:latin typeface="Arial" panose="020B0604020202020204" pitchFamily="34" charset="0"/>
              </a:rPr>
              <a:t> </a:t>
            </a:r>
            <a:r>
              <a:rPr lang="en-US" sz="2500" dirty="0" err="1">
                <a:effectLst/>
                <a:latin typeface="Arial" panose="020B0604020202020204" pitchFamily="34" charset="0"/>
              </a:rPr>
              <a:t>problema</a:t>
            </a:r>
            <a:r>
              <a:rPr lang="en-US" sz="2500" dirty="0">
                <a:effectLst/>
                <a:latin typeface="Arial" panose="020B0604020202020204" pitchFamily="34" charset="0"/>
              </a:rPr>
              <a:t>)</a:t>
            </a:r>
            <a:endParaRPr lang="hr-HR" sz="2500" dirty="0">
              <a:effectLst/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2500" dirty="0">
                <a:effectLst/>
                <a:latin typeface="Arial" panose="020B0604020202020204" pitchFamily="34" charset="0"/>
              </a:rPr>
              <a:t>Radno vrijeme ustanove je od 9:00 do 17:00 od ponedjeljka do petka, termini tretmana odredeni ovim vremenom</a:t>
            </a:r>
            <a:endParaRPr lang="hr-HR" sz="25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r-HR" sz="2500" dirty="0"/>
              <a:t>Ograničen broj uređaja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500" dirty="0" err="1">
                <a:effectLst/>
                <a:latin typeface="Arial" panose="020B0604020202020204" pitchFamily="34" charset="0"/>
              </a:rPr>
              <a:t>Omogu</a:t>
            </a:r>
            <a:r>
              <a:rPr lang="hr-HR" sz="2500" dirty="0">
                <a:latin typeface="Arial" panose="020B0604020202020204" pitchFamily="34" charset="0"/>
              </a:rPr>
              <a:t>ć</a:t>
            </a:r>
            <a:r>
              <a:rPr lang="en-US" sz="2500" dirty="0" err="1">
                <a:effectLst/>
                <a:latin typeface="Arial" panose="020B0604020202020204" pitchFamily="34" charset="0"/>
              </a:rPr>
              <a:t>en</a:t>
            </a:r>
            <a:r>
              <a:rPr lang="en-US" sz="2500" dirty="0">
                <a:effectLst/>
                <a:latin typeface="Arial" panose="020B0604020202020204" pitchFamily="34" charset="0"/>
              </a:rPr>
              <a:t> </a:t>
            </a:r>
            <a:r>
              <a:rPr lang="en-US" sz="2500" dirty="0" err="1">
                <a:effectLst/>
                <a:latin typeface="Arial" panose="020B0604020202020204" pitchFamily="34" charset="0"/>
              </a:rPr>
              <a:t>unos</a:t>
            </a:r>
            <a:r>
              <a:rPr lang="en-US" sz="2500" dirty="0">
                <a:effectLst/>
                <a:latin typeface="Arial" panose="020B0604020202020204" pitchFamily="34" charset="0"/>
              </a:rPr>
              <a:t> </a:t>
            </a:r>
            <a:r>
              <a:rPr lang="en-US" sz="2500" dirty="0" err="1">
                <a:effectLst/>
                <a:latin typeface="Arial" panose="020B0604020202020204" pitchFamily="34" charset="0"/>
              </a:rPr>
              <a:t>hrvatskih</a:t>
            </a:r>
            <a:r>
              <a:rPr lang="en-US" sz="2500" dirty="0">
                <a:effectLst/>
                <a:latin typeface="Arial" panose="020B0604020202020204" pitchFamily="34" charset="0"/>
              </a:rPr>
              <a:t> </a:t>
            </a:r>
            <a:r>
              <a:rPr lang="en-US" sz="2500" dirty="0" err="1">
                <a:effectLst/>
                <a:latin typeface="Arial" panose="020B0604020202020204" pitchFamily="34" charset="0"/>
              </a:rPr>
              <a:t>dijakriti</a:t>
            </a:r>
            <a:r>
              <a:rPr lang="hr-HR" sz="2500" dirty="0">
                <a:latin typeface="Arial" panose="020B0604020202020204" pitchFamily="34" charset="0"/>
              </a:rPr>
              <a:t>č</a:t>
            </a:r>
            <a:r>
              <a:rPr lang="en-US" sz="2500" dirty="0" err="1">
                <a:effectLst/>
                <a:latin typeface="Arial" panose="020B0604020202020204" pitchFamily="34" charset="0"/>
              </a:rPr>
              <a:t>kih</a:t>
            </a:r>
            <a:r>
              <a:rPr lang="en-US" sz="2500" dirty="0">
                <a:effectLst/>
                <a:latin typeface="Arial" panose="020B0604020202020204" pitchFamily="34" charset="0"/>
              </a:rPr>
              <a:t> </a:t>
            </a:r>
            <a:r>
              <a:rPr lang="en-US" sz="2500" dirty="0" err="1">
                <a:effectLst/>
                <a:latin typeface="Arial" panose="020B0604020202020204" pitchFamily="34" charset="0"/>
              </a:rPr>
              <a:t>znakova</a:t>
            </a:r>
            <a:r>
              <a:rPr lang="en-US" sz="2500" dirty="0">
                <a:effectLst/>
                <a:latin typeface="Arial" panose="020B0604020202020204" pitchFamily="34" charset="0"/>
              </a:rPr>
              <a:t> (UTF-8 encoding)</a:t>
            </a:r>
            <a:endParaRPr lang="hr-HR" sz="2500" dirty="0">
              <a:effectLst/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500" dirty="0" err="1">
                <a:effectLst/>
                <a:latin typeface="Arial" panose="020B0604020202020204" pitchFamily="34" charset="0"/>
              </a:rPr>
              <a:t>Sustav</a:t>
            </a:r>
            <a:r>
              <a:rPr lang="en-US" sz="2500" dirty="0">
                <a:effectLst/>
                <a:latin typeface="Arial" panose="020B0604020202020204" pitchFamily="34" charset="0"/>
              </a:rPr>
              <a:t> </a:t>
            </a:r>
            <a:r>
              <a:rPr lang="en-US" sz="2500" dirty="0" err="1">
                <a:effectLst/>
                <a:latin typeface="Arial" panose="020B0604020202020204" pitchFamily="34" charset="0"/>
              </a:rPr>
              <a:t>izveden</a:t>
            </a:r>
            <a:r>
              <a:rPr lang="en-US" sz="2500" dirty="0">
                <a:effectLst/>
                <a:latin typeface="Arial" panose="020B0604020202020204" pitchFamily="34" charset="0"/>
              </a:rPr>
              <a:t> u </a:t>
            </a:r>
            <a:r>
              <a:rPr lang="en-US" sz="2500" dirty="0" err="1">
                <a:effectLst/>
                <a:latin typeface="Arial" panose="020B0604020202020204" pitchFamily="34" charset="0"/>
              </a:rPr>
              <a:t>objektnoj</a:t>
            </a:r>
            <a:r>
              <a:rPr lang="en-US" sz="2500" dirty="0">
                <a:effectLst/>
                <a:latin typeface="Arial" panose="020B0604020202020204" pitchFamily="34" charset="0"/>
              </a:rPr>
              <a:t> paradigm</a:t>
            </a:r>
            <a:r>
              <a:rPr lang="hr-HR" sz="2500" dirty="0">
                <a:effectLst/>
                <a:latin typeface="Arial" panose="020B0604020202020204" pitchFamily="34" charset="0"/>
              </a:rPr>
              <a:t>i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05548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000" dirty="0">
                <a:effectLst/>
                <a:latin typeface="Arial" panose="020B0604020202020204" pitchFamily="34" charset="0"/>
              </a:rPr>
              <a:t>Dokumentacija – </a:t>
            </a:r>
            <a:r>
              <a:rPr lang="en-US" sz="2000" dirty="0" err="1">
                <a:effectLst/>
                <a:latin typeface="Arial" panose="020B0604020202020204" pitchFamily="34" charset="0"/>
              </a:rPr>
              <a:t>LaTex</a:t>
            </a:r>
            <a:r>
              <a:rPr lang="hr-HR" sz="2000" dirty="0">
                <a:effectLst/>
                <a:latin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</a:rPr>
              <a:t>(</a:t>
            </a:r>
            <a:r>
              <a:rPr lang="en-US" sz="2000" dirty="0">
                <a:effectLst/>
                <a:latin typeface="Arial" panose="020B0604020202020204" pitchFamily="34" charset="0"/>
                <a:hlinkClick r:id="rId2"/>
              </a:rPr>
              <a:t>https://www.latex-project.org/</a:t>
            </a:r>
            <a:r>
              <a:rPr lang="hr-HR" sz="2000" dirty="0">
                <a:latin typeface="Arial" panose="020B0604020202020204" pitchFamily="34" charset="0"/>
              </a:rPr>
              <a:t>)</a:t>
            </a:r>
          </a:p>
          <a:p>
            <a:r>
              <a:rPr lang="hr-HR" sz="2000" dirty="0">
                <a:latin typeface="Arial" panose="020B0604020202020204" pitchFamily="34" charset="0"/>
              </a:rPr>
              <a:t>Dijagrami - </a:t>
            </a:r>
            <a:r>
              <a:rPr lang="pt-BR" sz="2000" dirty="0">
                <a:effectLst/>
                <a:latin typeface="Arial" panose="020B0604020202020204" pitchFamily="34" charset="0"/>
              </a:rPr>
              <a:t>Visual Paradigm</a:t>
            </a:r>
            <a:r>
              <a:rPr lang="hr-HR" sz="2000" dirty="0">
                <a:effectLst/>
                <a:latin typeface="Arial" panose="020B0604020202020204" pitchFamily="34" charset="0"/>
              </a:rPr>
              <a:t> </a:t>
            </a:r>
            <a:r>
              <a:rPr lang="pt-BR" sz="2000" dirty="0">
                <a:effectLst/>
                <a:latin typeface="Arial" panose="020B0604020202020204" pitchFamily="34" charset="0"/>
              </a:rPr>
              <a:t>Online</a:t>
            </a:r>
            <a:r>
              <a:rPr lang="hr-HR" sz="2000" dirty="0">
                <a:effectLst/>
                <a:latin typeface="Arial" panose="020B0604020202020204" pitchFamily="34" charset="0"/>
              </a:rPr>
              <a:t> </a:t>
            </a:r>
            <a:r>
              <a:rPr lang="pt-BR" sz="2000" dirty="0">
                <a:effectLst/>
                <a:latin typeface="Arial" panose="020B0604020202020204" pitchFamily="34" charset="0"/>
              </a:rPr>
              <a:t>(</a:t>
            </a:r>
            <a:r>
              <a:rPr lang="pt-BR" sz="2000" dirty="0">
                <a:effectLst/>
                <a:latin typeface="Arial" panose="020B0604020202020204" pitchFamily="34" charset="0"/>
                <a:hlinkClick r:id="rId3"/>
              </a:rPr>
              <a:t>https://online.visual</a:t>
            </a:r>
            <a:r>
              <a:rPr lang="hr-HR" sz="2000" dirty="0">
                <a:latin typeface="Arial" panose="020B0604020202020204" pitchFamily="34" charset="0"/>
              </a:rPr>
              <a:t> </a:t>
            </a:r>
            <a:r>
              <a:rPr lang="pt-BR" sz="2000" dirty="0">
                <a:effectLst/>
                <a:latin typeface="Arial" panose="020B0604020202020204" pitchFamily="34" charset="0"/>
              </a:rPr>
              <a:t>paradigm.com/features/)</a:t>
            </a:r>
            <a:endParaRPr lang="hr-HR" sz="2000" dirty="0">
              <a:effectLst/>
              <a:latin typeface="Arial" panose="020B0604020202020204" pitchFamily="34" charset="0"/>
            </a:endParaRPr>
          </a:p>
          <a:p>
            <a:r>
              <a:rPr lang="hr-HR" sz="2000" dirty="0">
                <a:latin typeface="Arial" panose="020B0604020202020204" pitchFamily="34" charset="0"/>
              </a:rPr>
              <a:t>Upravljanje verzijama – GitLab (</a:t>
            </a:r>
            <a:r>
              <a:rPr lang="hr-HR" sz="2000" dirty="0">
                <a:latin typeface="Arial" panose="020B0604020202020204" pitchFamily="34" charset="0"/>
                <a:hlinkClick r:id="rId4"/>
              </a:rPr>
              <a:t>https://about.gitlab.com/</a:t>
            </a:r>
            <a:r>
              <a:rPr lang="hr-HR" sz="2000" dirty="0">
                <a:latin typeface="Arial" panose="020B0604020202020204" pitchFamily="34" charset="0"/>
              </a:rPr>
              <a:t>)</a:t>
            </a:r>
          </a:p>
          <a:p>
            <a:r>
              <a:rPr lang="hr-HR" sz="2000" dirty="0">
                <a:latin typeface="Arial" panose="020B0604020202020204" pitchFamily="34" charset="0"/>
              </a:rPr>
              <a:t>Front end – Javascript (https://www.w3schools.com/js/), React biblioteka (</a:t>
            </a:r>
            <a:r>
              <a:rPr lang="hr-HR" sz="2000" dirty="0">
                <a:latin typeface="Arial" panose="020B0604020202020204" pitchFamily="34" charset="0"/>
                <a:hlinkClick r:id="rId5"/>
              </a:rPr>
              <a:t>https://reactjs.org/</a:t>
            </a:r>
            <a:r>
              <a:rPr lang="hr-HR" sz="2000" dirty="0">
                <a:latin typeface="Arial" panose="020B0604020202020204" pitchFamily="34" charset="0"/>
              </a:rPr>
              <a:t>)</a:t>
            </a:r>
          </a:p>
          <a:p>
            <a:r>
              <a:rPr lang="hr-HR" sz="2000" dirty="0">
                <a:latin typeface="Arial" panose="020B0604020202020204" pitchFamily="34" charset="0"/>
              </a:rPr>
              <a:t>Back end – PHP (</a:t>
            </a:r>
            <a:r>
              <a:rPr lang="hr-HR" sz="2000" dirty="0">
                <a:latin typeface="Arial" panose="020B0604020202020204" pitchFamily="34" charset="0"/>
                <a:hlinkClick r:id="rId6"/>
              </a:rPr>
              <a:t>https://www.php.net/</a:t>
            </a:r>
            <a:r>
              <a:rPr lang="hr-HR" sz="2000" dirty="0">
                <a:latin typeface="Arial" panose="020B0604020202020204" pitchFamily="34" charset="0"/>
              </a:rPr>
              <a:t>), Symfony radni okvir (https://symfony.com/)</a:t>
            </a:r>
          </a:p>
          <a:p>
            <a:r>
              <a:rPr lang="hr-HR" sz="2000" dirty="0">
                <a:latin typeface="Arial" panose="020B0604020202020204" pitchFamily="34" charset="0"/>
              </a:rPr>
              <a:t>Radna okruženja </a:t>
            </a:r>
          </a:p>
          <a:p>
            <a:pPr lvl="1"/>
            <a:r>
              <a:rPr lang="hr-HR" sz="1400" dirty="0">
                <a:latin typeface="Arial" panose="020B0604020202020204" pitchFamily="34" charset="0"/>
              </a:rPr>
              <a:t>VS Code (</a:t>
            </a:r>
            <a:r>
              <a:rPr lang="hr-HR" sz="1400" dirty="0">
                <a:latin typeface="Arial" panose="020B0604020202020204" pitchFamily="34" charset="0"/>
                <a:hlinkClick r:id="rId7"/>
              </a:rPr>
              <a:t>https://code.visualstudio.com/</a:t>
            </a:r>
            <a:r>
              <a:rPr lang="hr-HR" sz="1400" dirty="0"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hr-HR" sz="1400" dirty="0">
                <a:latin typeface="Arial" panose="020B0604020202020204" pitchFamily="34" charset="0"/>
              </a:rPr>
              <a:t>IntelliJ (</a:t>
            </a:r>
            <a:r>
              <a:rPr lang="hr-HR" sz="1400" dirty="0">
                <a:latin typeface="Arial" panose="020B0604020202020204" pitchFamily="34" charset="0"/>
                <a:hlinkClick r:id="rId8"/>
              </a:rPr>
              <a:t>https://www.jetbrains.com/idea/</a:t>
            </a:r>
            <a:r>
              <a:rPr lang="hr-HR" sz="1400" dirty="0"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hr-HR" sz="1400" dirty="0">
                <a:latin typeface="Arial" panose="020B0604020202020204" pitchFamily="34" charset="0"/>
              </a:rPr>
              <a:t>Selenium IDE (</a:t>
            </a:r>
            <a:r>
              <a:rPr lang="hr-HR" sz="1400" dirty="0">
                <a:latin typeface="Arial" panose="020B0604020202020204" pitchFamily="34" charset="0"/>
                <a:hlinkClick r:id="rId9"/>
              </a:rPr>
              <a:t>https://www.selenium.dev/selenium-ide/</a:t>
            </a:r>
            <a:r>
              <a:rPr lang="hr-HR" sz="1400" dirty="0"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hr-HR" sz="1400" dirty="0">
                <a:latin typeface="Arial" panose="020B0604020202020204" pitchFamily="34" charset="0"/>
              </a:rPr>
              <a:t>TeXstudio (</a:t>
            </a:r>
            <a:r>
              <a:rPr lang="hr-HR" sz="1400" dirty="0">
                <a:latin typeface="Arial" panose="020B0604020202020204" pitchFamily="34" charset="0"/>
                <a:hlinkClick r:id="rId10"/>
              </a:rPr>
              <a:t>https://www.texstudio.org/</a:t>
            </a:r>
            <a:r>
              <a:rPr lang="hr-HR" sz="1400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 visokoj razini apstrakcije</a:t>
            </a:r>
          </a:p>
          <a:p>
            <a:r>
              <a:rPr lang="hr-HR" dirty="0"/>
              <a:t>Obavezno staviti dijagram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hr-HR" sz="4600" dirty="0"/>
              <a:t>16.10-29.10 </a:t>
            </a:r>
          </a:p>
          <a:p>
            <a:pPr lvl="1"/>
            <a:r>
              <a:rPr lang="hr-HR" sz="4900" dirty="0"/>
              <a:t>Formiranje tima</a:t>
            </a:r>
          </a:p>
          <a:p>
            <a:pPr lvl="1"/>
            <a:r>
              <a:rPr lang="hr-HR" sz="4900" dirty="0"/>
              <a:t>Raspodjela uloga</a:t>
            </a:r>
          </a:p>
          <a:p>
            <a:pPr lvl="1"/>
            <a:r>
              <a:rPr lang="hr-HR" sz="4900" dirty="0"/>
              <a:t>Upoznavanje s tehnologijama i alatima</a:t>
            </a:r>
          </a:p>
          <a:p>
            <a:pPr lvl="1"/>
            <a:r>
              <a:rPr lang="hr-HR" sz="4900" dirty="0"/>
              <a:t>Izlučivanje zahtjeva</a:t>
            </a:r>
          </a:p>
          <a:p>
            <a:pPr lvl="1"/>
            <a:r>
              <a:rPr lang="hr-HR" sz="4900" dirty="0"/>
              <a:t>UML dijagrami obrazaca uporabe</a:t>
            </a:r>
          </a:p>
          <a:p>
            <a:r>
              <a:rPr lang="hr-HR" sz="4600" dirty="0"/>
              <a:t>30.10 – 18.11</a:t>
            </a:r>
          </a:p>
          <a:p>
            <a:pPr lvl="1"/>
            <a:r>
              <a:rPr lang="hr-HR" sz="4900" dirty="0"/>
              <a:t>Opis projektnog zadatka</a:t>
            </a:r>
          </a:p>
          <a:p>
            <a:pPr lvl="1"/>
            <a:r>
              <a:rPr lang="hr-HR" sz="4900" dirty="0"/>
              <a:t>Sekvencijski dijagrami</a:t>
            </a:r>
          </a:p>
          <a:p>
            <a:pPr lvl="1"/>
            <a:r>
              <a:rPr lang="hr-HR" sz="4900" dirty="0"/>
              <a:t>Konceptualni dijagram razreda</a:t>
            </a:r>
          </a:p>
          <a:p>
            <a:pPr lvl="1"/>
            <a:r>
              <a:rPr lang="hr-HR" sz="4900" dirty="0"/>
              <a:t>Opis arhitekture i baze podataka</a:t>
            </a:r>
          </a:p>
          <a:p>
            <a:pPr lvl="1"/>
            <a:r>
              <a:rPr lang="hr-HR" sz="4900" dirty="0"/>
              <a:t>Implementacija generičkih funkcionalnos</a:t>
            </a:r>
            <a:r>
              <a:rPr lang="hr-HR" sz="3800" dirty="0"/>
              <a:t>ti</a:t>
            </a:r>
          </a:p>
          <a:p>
            <a:r>
              <a:rPr lang="hr-HR" sz="4600" dirty="0"/>
              <a:t>4.12 – 21. 12</a:t>
            </a:r>
          </a:p>
          <a:p>
            <a:pPr lvl="1"/>
            <a:r>
              <a:rPr lang="hr-HR" sz="4600" dirty="0"/>
              <a:t>Implementacija većine obrazaca uporabe</a:t>
            </a:r>
          </a:p>
          <a:p>
            <a:pPr lvl="1"/>
            <a:r>
              <a:rPr lang="hr-HR" sz="4600" dirty="0"/>
              <a:t>Usklađivanje dijagrama s implementacijom</a:t>
            </a:r>
          </a:p>
          <a:p>
            <a:pPr lvl="1"/>
            <a:r>
              <a:rPr lang="hr-HR" sz="4600" dirty="0"/>
              <a:t>Rješeni problemi s puštanjem u pogon</a:t>
            </a:r>
          </a:p>
          <a:p>
            <a:r>
              <a:rPr lang="hr-HR" sz="4600" dirty="0"/>
              <a:t>22.12 – 13.1</a:t>
            </a:r>
          </a:p>
          <a:p>
            <a:pPr lvl="1"/>
            <a:r>
              <a:rPr lang="hr-HR" sz="4600" dirty="0"/>
              <a:t>Dijagrami stanja, aktivnosti, razmještaja i komponenti</a:t>
            </a:r>
          </a:p>
          <a:p>
            <a:pPr lvl="1"/>
            <a:r>
              <a:rPr lang="hr-HR" sz="4600" dirty="0"/>
              <a:t>Testiranje</a:t>
            </a:r>
          </a:p>
          <a:p>
            <a:pPr lvl="1"/>
            <a:r>
              <a:rPr lang="hr-HR" sz="4600" dirty="0"/>
              <a:t>Usklađivanje i prepravljanje dijagrama razreda i baze</a:t>
            </a:r>
          </a:p>
          <a:p>
            <a:pPr marL="457200" lvl="1" indent="0">
              <a:buNone/>
            </a:pPr>
            <a:endParaRPr lang="hr-HR" sz="4600" dirty="0"/>
          </a:p>
          <a:p>
            <a:pPr marL="457200" lvl="1" indent="0">
              <a:buNone/>
            </a:pPr>
            <a:endParaRPr lang="hr-HR" dirty="0"/>
          </a:p>
          <a:p>
            <a:pPr marL="457200" lvl="1" indent="0">
              <a:buNone/>
            </a:pPr>
            <a:endParaRPr lang="hr-H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2491-8DE5-CFF4-E640-E5857DE6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Raspodjela posla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E471-2AC6-F330-7DD8-B186CCD1A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2 člana tima zadužena za dokumentaciju</a:t>
            </a:r>
          </a:p>
          <a:p>
            <a:r>
              <a:rPr lang="hr-HR" dirty="0"/>
              <a:t>5 testera</a:t>
            </a:r>
          </a:p>
          <a:p>
            <a:pPr lvl="1"/>
            <a:r>
              <a:rPr lang="hr-HR" dirty="0"/>
              <a:t>2 Back end, Unit testovi</a:t>
            </a:r>
          </a:p>
          <a:p>
            <a:pPr lvl="1"/>
            <a:r>
              <a:rPr lang="hr-HR" dirty="0"/>
              <a:t>3 Front end, Selenium testiranje</a:t>
            </a:r>
          </a:p>
          <a:p>
            <a:r>
              <a:rPr lang="hr-HR" dirty="0"/>
              <a:t>5 developera</a:t>
            </a:r>
          </a:p>
          <a:p>
            <a:pPr lvl="1"/>
            <a:r>
              <a:rPr lang="hr-HR" dirty="0"/>
              <a:t>2 Back end</a:t>
            </a:r>
          </a:p>
          <a:p>
            <a:pPr lvl="1"/>
            <a:r>
              <a:rPr lang="hr-HR" dirty="0"/>
              <a:t>3 Front end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74C41-1FB8-D19B-6469-F48FBC1F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12751383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1203</TotalTime>
  <Words>547</Words>
  <Application>Microsoft Office PowerPoint</Application>
  <PresentationFormat>On-screen Show (4:3)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FIZIKALNA TERAPIJA PROGI_Tim_2022</vt:lpstr>
      <vt:lpstr>Sadržaj</vt:lpstr>
      <vt:lpstr>Opis zadatka</vt:lpstr>
      <vt:lpstr>Funkcionalni zahtjevi</vt:lpstr>
      <vt:lpstr>Nefunkcionalni zahtjevi</vt:lpstr>
      <vt:lpstr>Korišteni alati i tehnologije</vt:lpstr>
      <vt:lpstr>Arhitektura sustava</vt:lpstr>
      <vt:lpstr>Organizacija rada</vt:lpstr>
      <vt:lpstr>Raspodjela posla</vt:lpstr>
      <vt:lpstr>Naučene lekcije</vt:lpstr>
      <vt:lpstr>Nekoliko savjeta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Fran Hruza</cp:lastModifiedBy>
  <cp:revision>19</cp:revision>
  <dcterms:created xsi:type="dcterms:W3CDTF">2016-01-18T13:10:52Z</dcterms:created>
  <dcterms:modified xsi:type="dcterms:W3CDTF">2023-01-12T09:55:30Z</dcterms:modified>
</cp:coreProperties>
</file>