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1207090649" r:id="rId4"/>
    <p:sldId id="990423727" r:id="rId5"/>
    <p:sldId id="1974122841" r:id="rId6"/>
    <p:sldId id="1986412919" r:id="rId7"/>
    <p:sldId id="1911684714" r:id="rId8"/>
    <p:sldId id="1318076455" r:id="rId9"/>
    <p:sldId id="267155195" r:id="rId10"/>
    <p:sldId id="1417623659" r:id="rId11"/>
    <p:sldId id="11191192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0" d="100"/>
          <a:sy n="120" d="100"/>
        </p:scale>
        <p:origin x="-57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pl-PL" smtClean="0"/>
              <a:t>Kliknij, aby edyt. styl wz. tyt.</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pl-PL" smtClean="0"/>
              <a:t>Kliknij, aby edyt. styl wz. tyt.</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pl-PL" smtClean="0"/>
              <a:t>Kliknij, aby edyt. styl wz. tyt.</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pl-PL" smtClean="0"/>
              <a:t>Kliknij, aby edyt. styl wz. tyt.</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pl-PL" smtClean="0"/>
              <a:t>Kliknij, aby edyt. styl wz. tyt.</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pl-PL" smtClean="0"/>
              <a:t>Kliknij, aby edyt. styl wz. tyt.</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l-PL" smtClean="0"/>
              <a:t>Kliknij, aby edyt. styl wz. tyt.</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Przeciągnij obraz na symbol zastępczy lub kliknij ikonę, aby go dodać</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BFECD78-3C8E-49F2-8FAB-59489D168ABB}" type="datetimeFigureOut">
              <a:rPr lang="en-US" smtClean="0"/>
              <a:t>20.02.2014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FB56013-B943-42BA-886F-6F9D4EB85E9D}" type="slidenum">
              <a:rPr lang="en-US" smtClean="0"/>
              <a:t>‹nr›</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Łącznik prosty 8"/>
          <p:cNvCxnSpPr/>
          <p:nvPr userDrawn="1"/>
        </p:nvCxnSpPr>
        <p:spPr>
          <a:xfrm>
            <a:off x="167115" y="1804664"/>
            <a:ext cx="8801414" cy="44559"/>
          </a:xfrm>
          <a:prstGeom prst="line">
            <a:avLst/>
          </a:prstGeom>
          <a:ln w="50800">
            <a:gradFill flip="none" rotWithShape="1">
              <a:gsLst>
                <a:gs pos="0">
                  <a:schemeClr val="bg1">
                    <a:lumMod val="65000"/>
                    <a:lumOff val="35000"/>
                  </a:schemeClr>
                </a:gs>
                <a:gs pos="100000">
                  <a:schemeClr val="bg1">
                    <a:lumMod val="50000"/>
                    <a:lumOff val="50000"/>
                  </a:schemeClr>
                </a:gs>
                <a:gs pos="50000">
                  <a:schemeClr val="tx1">
                    <a:lumMod val="95000"/>
                  </a:schemeClr>
                </a:gs>
              </a:gsLst>
              <a:lin ang="0" scaled="1"/>
              <a:tileRect/>
            </a:gradFill>
          </a:ln>
        </p:spPr>
        <p:style>
          <a:lnRef idx="2">
            <a:schemeClr val="accent1"/>
          </a:lnRef>
          <a:fillRef idx="0">
            <a:schemeClr val="accent1"/>
          </a:fillRef>
          <a:effectRef idx="1">
            <a:schemeClr val="accent1"/>
          </a:effectRef>
          <a:fontRef idx="minor">
            <a:schemeClr val="tx1"/>
          </a:fontRef>
        </p:style>
      </p:cxnSp>
      <p:pic>
        <p:nvPicPr>
          <p:cNvPr id="10" name="Obraz 9" descr="logo1.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7115" y="162122"/>
            <a:ext cx="1440000" cy="1440000"/>
          </a:xfrm>
          <a:prstGeom prst="rect">
            <a:avLst/>
          </a:prstGeom>
        </p:spPr>
      </p:pic>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Tekstowe 1"/>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Startupbidder</a:t>
            </a:r>
            <a:endParaRPr lang="pl-PL" b="1" dirty="0">
              <a:solidFill>
                <a:schemeClr val="bg2">
                  <a:lumMod val="60000"/>
                  <a:lumOff val="40000"/>
                </a:schemeClr>
              </a:solidFill>
            </a:endParaRPr>
          </a:p>
        </p:txBody>
      </p:sp>
      <p:sp>
        <p:nvSpPr>
          <p:cNvPr id="4" name="Symbol zastępczy zawartości 2"/>
          <p:cNvSpPr txBox="1">
            <a:spLocks/>
          </p:cNvSpPr>
          <p:nvPr/>
        </p:nvSpPr>
        <p:spPr>
          <a:xfrm>
            <a:off x="457200" y="3122078"/>
            <a:ext cx="8229600" cy="1037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pl-PL" dirty="0" smtClean="0">
                <a:solidFill>
                  <a:schemeClr val="tx1">
                    <a:lumMod val="85000"/>
                  </a:schemeClr>
                </a:solidFill>
              </a:rPr>
              <a:t>by John A. </a:t>
            </a:r>
            <a:r>
              <a:rPr lang="pl-PL" dirty="0" smtClean="0">
                <a:solidFill>
                  <a:schemeClr val="tx1">
                    <a:lumMod val="85000"/>
                  </a:schemeClr>
                </a:solidFill>
              </a:rPr>
              <a:t>Burns</a:t>
            </a:r>
            <a:r>
              <a:rPr lang="pl-PL" dirty="0" smtClean="0">
                <a:solidFill>
                  <a:schemeClr val="tx1">
                    <a:lumMod val="85000"/>
                  </a:schemeClr>
                </a:solidFill>
              </a:rPr>
              <a:t>
www.startupbidder.com</a:t>
            </a:r>
            <a:endParaRPr lang="pl-PL" dirty="0">
              <a:solidFill>
                <a:schemeClr val="tx1">
                  <a:lumMod val="85000"/>
                </a:schemeClr>
              </a:solidFill>
            </a:endParaRPr>
          </a:p>
        </p:txBody>
      </p:sp>
      <p:sp>
        <p:nvSpPr>
          <p:cNvPr id="5" name="Symbol zastępczy zawartości 2"/>
          <p:cNvSpPr txBox="1">
            <a:spLocks/>
          </p:cNvSpPr>
          <p:nvPr/>
        </p:nvSpPr>
        <p:spPr>
          <a:xfrm>
            <a:off x="457200" y="4688417"/>
            <a:ext cx="8229600" cy="123824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pl-PL" sz="2800" dirty="0" smtClean="0">
                <a:solidFill>
                  <a:schemeClr val="tx1">
                    <a:lumMod val="85000"/>
                  </a:schemeClr>
                </a:solidFill>
              </a:rPr>
              <a:t>Dusseldorf, </a:t>
            </a:r>
            <a:r>
              <a:rPr lang="pl-PL" sz="2800" dirty="0" smtClean="0">
                <a:solidFill>
                  <a:schemeClr val="tx1">
                    <a:lumMod val="85000"/>
                  </a:schemeClr>
                </a:solidFill>
              </a:rPr>
              <a:t>Germany</a:t>
            </a:r>
            <a:r>
              <a:rPr lang="pl-PL" sz="2800" dirty="0" smtClean="0">
                <a:solidFill>
                  <a:schemeClr val="tx1">
                    <a:lumMod val="85000"/>
                  </a:schemeClr>
                </a:solidFill>
              </a:rPr>
              <a:t>
Asking $500.000 for 5%</a:t>
            </a:r>
            <a:endParaRPr lang="pl-PL" sz="2800" dirty="0">
              <a:solidFill>
                <a:schemeClr val="tx1">
                  <a:lumMod val="85000"/>
                </a:schemeClr>
              </a:solidFill>
            </a:endParaRPr>
          </a:p>
        </p:txBody>
      </p:sp>
      <p:sp>
        <p:nvSpPr>
          <p:cNvPr id="6" name="Symbol zastępczy zawartości 2"/>
          <p:cNvSpPr txBox="1">
            <a:spLocks/>
          </p:cNvSpPr>
          <p:nvPr/>
        </p:nvSpPr>
        <p:spPr>
          <a:xfrm>
            <a:off x="457200" y="2065861"/>
            <a:ext cx="8229600" cy="9609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pl-PL" sz="2800" dirty="0" smtClean="0">
                <a:solidFill>
                  <a:schemeClr val="tx1">
                    <a:lumMod val="85000"/>
                  </a:schemeClr>
                </a:solidFill>
              </a:rPr>
              <a:t>Getting startups funded.</a:t>
            </a:r>
            <a:endParaRPr lang="pl-PL" sz="2800" dirty="0">
              <a:solidFill>
                <a:schemeClr val="tx1">
                  <a:lumMod val="85000"/>
                </a:schemeClr>
              </a:solidFill>
            </a:endParaRPr>
          </a:p>
        </p:txBody>
      </p:sp>
    </p:spTree>
    <p:extLst>
      <p:ext uri="{BB962C8B-B14F-4D97-AF65-F5344CB8AC3E}">
        <p14:creationId xmlns:p14="http://schemas.microsoft.com/office/powerpoint/2010/main" val="82847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Most sites have a long and complex form for listing, we have a streamlined importing service from existing data that gets a company or application listed in under ten seconds. 
* Unlike most sites which target only the US or UK, we target each individual market in the world with customized services 
* Crowdfunding sites seldom offer any real investment, we are offering sales of actual preferred stock in businesses with very high potential upside.</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Competitive Comparison</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10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We get entrepreneurs with startup companies or mobile applications to visit our site and ask for funding, using a combination of advertising and personal engagement via email, phone and twitter 
* We get investors signed up based on the breadth of our investment offerings from the entrepreneurs 
* We keep both sides engaged through interaction, contests, challenges, hackathons, blogs, and success stories</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Business Model</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11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Crowdfunding is exploding, but no one yet knows how to harness the power of crowdfunding for funding startups and mobile applications. We've done a lot of experimentation and research and we think we've cracked it. Now we want to bring our patentable method of crowdfunding not just to the USA but to every corner of the world. That's Startupbidder, getting startups funded.</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Elevator Pitch</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2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extLst>
      <p:ext uri="{BB962C8B-B14F-4D97-AF65-F5344CB8AC3E}">
        <p14:creationId xmlns:p14="http://schemas.microsoft.com/office/powerpoint/2010/main" val="289023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Traditionally, crowdfunding sites focus on pre-sales of products, which deny any upside for investors should the company become successful.
* Furthermore, the large number of small investors, often numbering in the thousands, pose regulatory problems for companies seeking to sell shares in early investment rounds.</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The Problem</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3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Startupbidder solves this problem by providing founders with direct capital from angel and venture capital investors.
* Entrepreneurs list their company details and funding requirements
* Dragons, our term for accredited investors, bid for investment 
* Both sides exchange bids back and forth until agreement is reached, and then sign a formal legal investment document </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The Solution</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4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Tools - business model, valuation, presentation, cap table, scenario tools 
* Funding - getting entrepreneurs funding 
* Investing - provide accredited investors startups and apps for investment</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Features and Benefits</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5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Startupbidder is in live beta with an experienced exec team 
* Product is fully functional web site which also functions on mobile devices 
* Entrepreneurs are already signed up and posted listings 
* Several investors have joined and been approved for investments</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Current Status</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6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10 million accredited investors worldwide 
* 20% targeted adoption rate, which is 2 million investors 
* One $25,000 private placement investment per year 
* 2% fee for investment, $500/year per investor 
* $1 billion a year in target revenues</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The Market</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7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Entrepreneurs - have a startup company, seeking funding, want faster turnaround than traditional VC route, want to spend time on selling to customers instead of selling to investors 
* Investors - want a larger breadth of potential investments to find a diamond in the rough, used to being on internet, mobile, boardroom presentations for investment seems slow and archaic, want to get in on the latest and greatest before anyone else</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The Customer</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8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p:cNvSpPr txBox="1">
            <a:spLocks/>
          </p:cNvSpPr>
          <p:nvPr/>
        </p:nvSpPr>
        <p:spPr>
          <a:xfrm>
            <a:off x="457200" y="2016322"/>
            <a:ext cx="8229600" cy="446067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pl-PL" sz="2800" dirty="0" smtClean="0">
                <a:solidFill>
                  <a:schemeClr val="tx1">
                    <a:lumMod val="85000"/>
                  </a:schemeClr>
                </a:solidFill>
              </a:rPr>
              <a:t>* Kickstarter - largest crowdfunding platform, $500m/year in raises, but can only do presales, not investments 
* Crowdcube - UK crowdfunding site allows actual investments, but restricted to only UK companies and investors with very high up-front fees that deter company listings 
* SharesPost - sells private pre-IPO shares to accredited investors through bidding, but only a handful of already expensive valuations with limited upside</a:t>
            </a:r>
            <a:endParaRPr lang="pl-PL" sz="2800" dirty="0">
              <a:solidFill>
                <a:schemeClr val="tx1">
                  <a:lumMod val="85000"/>
                </a:schemeClr>
              </a:solidFill>
            </a:endParaRPr>
          </a:p>
        </p:txBody>
      </p:sp>
      <p:sp>
        <p:nvSpPr>
          <p:cNvPr id="3" name="Tytuł 1"/>
          <p:cNvSpPr txBox="1">
            <a:spLocks/>
          </p:cNvSpPr>
          <p:nvPr/>
        </p:nvSpPr>
        <p:spPr>
          <a:xfrm>
            <a:off x="1782565" y="356477"/>
            <a:ext cx="6904235" cy="1245645"/>
          </a:xfrm>
          <a:prstGeom prst="rect">
            <a:avLst/>
          </a:prstGeom>
        </p:spPr>
        <p:txBody>
          <a:bodyPr rIns="0" bIns="0" anchor="b"/>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l-PL" b="1" dirty="0" smtClean="0">
                <a:solidFill>
                  <a:schemeClr val="bg2">
                    <a:lumMod val="60000"/>
                    <a:lumOff val="40000"/>
                  </a:schemeClr>
                </a:solidFill>
              </a:rPr>
              <a:t>Competitors</a:t>
            </a:r>
            <a:endParaRPr lang="pl-PL" b="1" dirty="0">
              <a:solidFill>
                <a:schemeClr val="bg2">
                  <a:lumMod val="60000"/>
                  <a:lumOff val="40000"/>
                </a:schemeClr>
              </a:solidFill>
            </a:endParaRPr>
          </a:p>
        </p:txBody>
      </p:sp>
      <p:sp>
        <p:nvSpPr>
          <p:cNvPr id="4" name="PoleTekstowe 3"/>
          <p:cNvSpPr txBox="1"/>
          <p:nvPr/>
        </p:nvSpPr>
        <p:spPr>
          <a:xfrm>
            <a:off x="7323776" y="6554972"/>
            <a:ext cx="1644753" cy="247312"/>
          </a:xfrm>
          <a:prstGeom prst="rect">
            <a:avLst/>
          </a:prstGeom>
          <a:noFill/>
        </p:spPr>
        <p:txBody>
          <a:bodyPr wrap="square" tIns="46800" rIns="0" rtlCol="0">
            <a:spAutoFit/>
          </a:bodyPr>
          <a:lstStyle/>
          <a:p>
            <a:pPr algn="r"/>
            <a:r>
              <a:rPr lang="pl-PL" sz="1000" dirty="0" smtClean="0">
                <a:solidFill>
                  <a:schemeClr val="tx1">
                    <a:lumMod val="75000"/>
                  </a:schemeClr>
                </a:solidFill>
              </a:rPr>
              <a:t>9 of 11  </a:t>
            </a:r>
            <a:endParaRPr lang="pl-PL" sz="1000" dirty="0">
              <a:solidFill>
                <a:schemeClr val="tx1">
                  <a:lumMod val="75000"/>
                </a:schemeClr>
              </a:solidFill>
            </a:endParaRPr>
          </a:p>
        </p:txBody>
      </p:sp>
      <p:sp>
        <p:nvSpPr>
          <p:cNvPr id="5" name="PoleTekstowe 4"/>
          <p:cNvSpPr txBox="1"/>
          <p:nvPr/>
        </p:nvSpPr>
        <p:spPr>
          <a:xfrm>
            <a:off x="167114" y="6554972"/>
            <a:ext cx="6405136" cy="246221"/>
          </a:xfrm>
          <a:prstGeom prst="rect">
            <a:avLst/>
          </a:prstGeom>
          <a:noFill/>
        </p:spPr>
        <p:txBody>
          <a:bodyPr wrap="square" lIns="0" rtlCol="0">
            <a:spAutoFit/>
          </a:bodyPr>
          <a:lstStyle/>
          <a:p>
            <a:r>
              <a:rPr lang="pl-PL" sz="1000" dirty="0" smtClean="0">
                <a:solidFill>
                  <a:schemeClr val="tx1">
                    <a:lumMod val="75000"/>
                  </a:schemeClr>
                </a:solidFill>
              </a:rPr>
              <a:t>Startupbidder 2014-02-19 22:25pm </a:t>
            </a:r>
            <a:endParaRPr lang="pl-PL" sz="1000" dirty="0">
              <a:solidFill>
                <a:schemeClr val="tx1">
                  <a:lumMod val="75000"/>
                </a:schemeClr>
              </a:solidFill>
            </a:endParaRPr>
          </a:p>
        </p:txBody>
      </p:sp>
    </p:spTree>
  </p:cSld>
  <p:clrMapOvr>
    <a:masterClrMapping/>
  </p:clrMapOvr>
</p:sld>
</file>

<file path=ppt/theme/theme1.xml><?xml version="1.0" encoding="utf-8"?>
<a:theme xmlns:a="http://schemas.openxmlformats.org/drawingml/2006/main" name=" Czarny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Czarny .thmx</Template>
  <TotalTime>108</TotalTime>
  <Words>424</Words>
  <Application>Microsoft Macintosh PowerPoint</Application>
  <PresentationFormat>Pokaz na ekranie (4:3)</PresentationFormat>
  <Paragraphs>45</Paragraphs>
  <Slides>11</Slides>
  <Notes>0</Notes>
  <HiddenSlides>0</HiddenSlides>
  <MMClips>0</MMClip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 Czarny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F-Inwest sp. z 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Grzegorz Nittner</dc:creator>
  <cp:lastModifiedBy>Grzegorz Nittner</cp:lastModifiedBy>
  <cp:revision>36</cp:revision>
  <dcterms:created xsi:type="dcterms:W3CDTF">2014-01-23T05:39:24Z</dcterms:created>
  <dcterms:modified xsi:type="dcterms:W3CDTF">2014-02-20T06:02:52Z</dcterms:modified>
</cp:coreProperties>
</file>