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2" r:id="rId5"/>
    <p:sldId id="259" r:id="rId6"/>
    <p:sldId id="260" r:id="rId7"/>
    <p:sldId id="261" r:id="rId8"/>
    <p:sldId id="263" r:id="rId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793" autoAdjust="0"/>
  </p:normalViewPr>
  <p:slideViewPr>
    <p:cSldViewPr snapToGrid="0" snapToObjects="1">
      <p:cViewPr>
        <p:scale>
          <a:sx n="100" d="100"/>
          <a:sy n="100" d="100"/>
        </p:scale>
        <p:origin x="-1512" y="-984"/>
      </p:cViewPr>
      <p:guideLst>
        <p:guide orient="horz" pos="31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2"/>
            <a:ext cx="5829300" cy="212336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50A163-ACDB-304E-8C8E-D7913C06F9E0}" type="datetimeFigureOut">
              <a:rPr lang="en-US" smtClean="0"/>
              <a:t>4/10/13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62177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0A163-ACDB-304E-8C8E-D7913C06F9E0}" type="datetimeFigureOut">
              <a:rPr lang="en-US" smtClean="0"/>
              <a:t>4/10/13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423226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573264"/>
            <a:ext cx="1157288" cy="122082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5" y="573264"/>
            <a:ext cx="3357563" cy="122082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0A163-ACDB-304E-8C8E-D7913C06F9E0}" type="datetimeFigureOut">
              <a:rPr lang="en-US" smtClean="0"/>
              <a:t>4/10/13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284515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0A163-ACDB-304E-8C8E-D7913C06F9E0}" type="datetimeFigureOut">
              <a:rPr lang="en-US" smtClean="0"/>
              <a:t>4/10/13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1847222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3"/>
            <a:ext cx="5829300" cy="196744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50A163-ACDB-304E-8C8E-D7913C06F9E0}" type="datetimeFigureOut">
              <a:rPr lang="en-US" smtClean="0"/>
              <a:t>4/10/13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3500847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5"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28900"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50A163-ACDB-304E-8C8E-D7913C06F9E0}" type="datetimeFigureOut">
              <a:rPr lang="en-US" smtClean="0"/>
              <a:t>4/10/13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2898947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50A163-ACDB-304E-8C8E-D7913C06F9E0}" type="datetimeFigureOut">
              <a:rPr lang="en-US" smtClean="0"/>
              <a:t>4/10/13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1969544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50A163-ACDB-304E-8C8E-D7913C06F9E0}" type="datetimeFigureOut">
              <a:rPr lang="en-US" smtClean="0"/>
              <a:t>4/10/13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3969805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0A163-ACDB-304E-8C8E-D7913C06F9E0}" type="datetimeFigureOut">
              <a:rPr lang="en-US" smtClean="0"/>
              <a:t>4/10/13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2038361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50A163-ACDB-304E-8C8E-D7913C06F9E0}" type="datetimeFigureOut">
              <a:rPr lang="en-US" smtClean="0"/>
              <a:t>4/10/13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3367110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50A163-ACDB-304E-8C8E-D7913C06F9E0}" type="datetimeFigureOut">
              <a:rPr lang="en-US" smtClean="0"/>
              <a:t>4/10/13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16019890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0250A163-ACDB-304E-8C8E-D7913C06F9E0}" type="datetimeFigureOut">
              <a:rPr lang="en-US" smtClean="0"/>
              <a:t>4/10/13</a:t>
            </a:fld>
            <a:endParaRPr lang="en-US"/>
          </a:p>
        </p:txBody>
      </p:sp>
      <p:sp>
        <p:nvSpPr>
          <p:cNvPr id="5" name="Footer Placeholder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87BCB2A2-0CA1-E74B-A3F1-45E14C959B69}" type="slidenum">
              <a:rPr lang="en-US" smtClean="0"/>
              <a:t>‹#›</a:t>
            </a:fld>
            <a:endParaRPr lang="en-US"/>
          </a:p>
        </p:txBody>
      </p:sp>
    </p:spTree>
    <p:extLst>
      <p:ext uri="{BB962C8B-B14F-4D97-AF65-F5344CB8AC3E}">
        <p14:creationId xmlns:p14="http://schemas.microsoft.com/office/powerpoint/2010/main" val="557051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3907" y="311083"/>
            <a:ext cx="1546885" cy="461665"/>
          </a:xfrm>
          <a:prstGeom prst="rect">
            <a:avLst/>
          </a:prstGeom>
        </p:spPr>
        <p:txBody>
          <a:bodyPr wrap="none">
            <a:spAutoFit/>
          </a:bodyPr>
          <a:lstStyle/>
          <a:p>
            <a:r>
              <a:rPr lang="en-US" sz="2400" dirty="0" smtClean="0">
                <a:latin typeface="ヒラギノ角ゴ Pro W6"/>
                <a:ea typeface="ヒラギノ角ゴ Pro W6"/>
                <a:cs typeface="ヒラギノ角ゴ Pro W6"/>
              </a:rPr>
              <a:t>practice</a:t>
            </a:r>
            <a:endParaRPr lang="en-US" sz="2400" dirty="0">
              <a:latin typeface="ヒラギノ角ゴ Pro W6"/>
              <a:ea typeface="ヒラギノ角ゴ Pro W6"/>
              <a:cs typeface="ヒラギノ角ゴ Pro W6"/>
            </a:endParaRPr>
          </a:p>
        </p:txBody>
      </p:sp>
      <p:cxnSp>
        <p:nvCxnSpPr>
          <p:cNvPr id="6" name="Straight Connector 5"/>
          <p:cNvCxnSpPr/>
          <p:nvPr/>
        </p:nvCxnSpPr>
        <p:spPr>
          <a:xfrm>
            <a:off x="4165600" y="1371600"/>
            <a:ext cx="0" cy="820420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5007" y="1371600"/>
            <a:ext cx="3429000" cy="253916"/>
          </a:xfrm>
          <a:prstGeom prst="rect">
            <a:avLst/>
          </a:prstGeom>
        </p:spPr>
        <p:txBody>
          <a:bodyPr>
            <a:spAutoFit/>
          </a:bodyPr>
          <a:lstStyle/>
          <a:p>
            <a:r>
              <a:rPr lang="en-US" sz="1050" dirty="0">
                <a:latin typeface="ヒラギノ角ゴ Pro W3"/>
                <a:ea typeface="ヒラギノ角ゴ Pro W3"/>
                <a:cs typeface="ヒラギノ角ゴ Pro W3"/>
              </a:rPr>
              <a:t>ACM queue( </a:t>
            </a:r>
            <a:r>
              <a:rPr lang="en-US" sz="1050" dirty="0" err="1">
                <a:latin typeface="ヒラギノ角ゴ Pro W3"/>
                <a:ea typeface="ヒラギノ角ゴ Pro W3"/>
                <a:cs typeface="ヒラギノ角ゴ Pro W3"/>
              </a:rPr>
              <a:t>queue.acm.org</a:t>
            </a:r>
            <a:r>
              <a:rPr lang="en-US" sz="1050" dirty="0">
                <a:latin typeface="ヒラギノ角ゴ Pro W3"/>
                <a:ea typeface="ヒラギノ角ゴ Pro W3"/>
                <a:cs typeface="ヒラギノ角ゴ Pro W3"/>
              </a:rPr>
              <a:t>) 記事</a:t>
            </a:r>
          </a:p>
        </p:txBody>
      </p:sp>
      <p:cxnSp>
        <p:nvCxnSpPr>
          <p:cNvPr id="10" name="Straight Connector 9"/>
          <p:cNvCxnSpPr/>
          <p:nvPr/>
        </p:nvCxnSpPr>
        <p:spPr>
          <a:xfrm>
            <a:off x="203107" y="1371600"/>
            <a:ext cx="387359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03107" y="1896933"/>
            <a:ext cx="3873593" cy="0"/>
          </a:xfrm>
          <a:prstGeom prst="line">
            <a:avLst/>
          </a:prstGeom>
          <a:ln w="28575"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253906" y="1930568"/>
            <a:ext cx="3822793" cy="430887"/>
          </a:xfrm>
          <a:prstGeom prst="rect">
            <a:avLst/>
          </a:prstGeom>
        </p:spPr>
        <p:txBody>
          <a:bodyPr wrap="square">
            <a:spAutoFit/>
          </a:bodyPr>
          <a:lstStyle/>
          <a:p>
            <a:r>
              <a:rPr lang="ja-JP" altLang="en-US" sz="1100" dirty="0">
                <a:solidFill>
                  <a:srgbClr val="008000"/>
                </a:solidFill>
                <a:latin typeface="ヒラギノ角ゴ Std W8"/>
                <a:ea typeface="ヒラギノ角ゴ Std W8"/>
                <a:cs typeface="ヒラギノ角ゴ Std W8"/>
              </a:rPr>
              <a:t>思考フレームワークを「アクション可能なカーネル</a:t>
            </a:r>
            <a:r>
              <a:rPr lang="en-US" altLang="ja-JP" sz="1100" dirty="0">
                <a:solidFill>
                  <a:srgbClr val="008000"/>
                </a:solidFill>
                <a:latin typeface="ヒラギノ角ゴ Std W8"/>
                <a:ea typeface="ヒラギノ角ゴ Std W8"/>
                <a:cs typeface="ヒラギノ角ゴ Std W8"/>
              </a:rPr>
              <a:t>(actionable kernel)</a:t>
            </a:r>
            <a:r>
              <a:rPr lang="ja-JP" altLang="en-US" sz="1100" dirty="0">
                <a:solidFill>
                  <a:srgbClr val="008000"/>
                </a:solidFill>
                <a:latin typeface="ヒラギノ角ゴ Std W8"/>
                <a:ea typeface="ヒラギノ角ゴ Std W8"/>
                <a:cs typeface="ヒラギノ角ゴ Std W8"/>
              </a:rPr>
              <a:t>」として提示する。</a:t>
            </a:r>
            <a:endParaRPr lang="en-US" sz="1100" dirty="0">
              <a:solidFill>
                <a:srgbClr val="008000"/>
              </a:solidFill>
              <a:latin typeface="ヒラギノ角ゴ Std W8"/>
              <a:ea typeface="ヒラギノ角ゴ Std W8"/>
              <a:cs typeface="ヒラギノ角ゴ Std W8"/>
            </a:endParaRPr>
          </a:p>
        </p:txBody>
      </p:sp>
      <p:cxnSp>
        <p:nvCxnSpPr>
          <p:cNvPr id="13" name="Straight Connector 12"/>
          <p:cNvCxnSpPr/>
          <p:nvPr/>
        </p:nvCxnSpPr>
        <p:spPr>
          <a:xfrm>
            <a:off x="203107" y="2831355"/>
            <a:ext cx="387359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03107" y="2361455"/>
            <a:ext cx="387359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15807" y="2412255"/>
            <a:ext cx="3267502" cy="369332"/>
          </a:xfrm>
          <a:prstGeom prst="rect">
            <a:avLst/>
          </a:prstGeom>
          <a:noFill/>
        </p:spPr>
        <p:txBody>
          <a:bodyPr wrap="none" rtlCol="0">
            <a:spAutoFit/>
          </a:bodyPr>
          <a:lstStyle/>
          <a:p>
            <a:r>
              <a:rPr lang="en-US" sz="900" dirty="0" err="1" smtClean="0">
                <a:latin typeface="ヒラギノ角ゴ Pro W6"/>
                <a:ea typeface="ヒラギノ角ゴ Pro W6"/>
                <a:cs typeface="ヒラギノ角ゴ Pro W6"/>
              </a:rPr>
              <a:t>bY</a:t>
            </a:r>
            <a:r>
              <a:rPr lang="en-US" sz="900" dirty="0" smtClean="0">
                <a:latin typeface="ヒラギノ角ゴ Pro W6"/>
                <a:ea typeface="ヒラギノ角ゴ Pro W6"/>
                <a:cs typeface="ヒラギノ角ゴ Pro W6"/>
              </a:rPr>
              <a:t> </a:t>
            </a:r>
            <a:r>
              <a:rPr lang="en-US" sz="900" dirty="0" err="1" smtClean="0">
                <a:latin typeface="ヒラギノ角ゴ Pro W6"/>
                <a:ea typeface="ヒラギノ角ゴ Pro W6"/>
                <a:cs typeface="ヒラギノ角ゴ Pro W6"/>
              </a:rPr>
              <a:t>Iver</a:t>
            </a:r>
            <a:r>
              <a:rPr lang="en-US" sz="900" dirty="0" smtClean="0">
                <a:latin typeface="ヒラギノ角ゴ Pro W6"/>
                <a:ea typeface="ヒラギノ角ゴ Pro W6"/>
                <a:cs typeface="ヒラギノ角ゴ Pro W6"/>
              </a:rPr>
              <a:t> Jacobson, Pan-Wei </a:t>
            </a:r>
            <a:r>
              <a:rPr lang="en-US" sz="900" dirty="0">
                <a:latin typeface="ヒラギノ角ゴ Pro W6"/>
                <a:ea typeface="ヒラギノ角ゴ Pro W6"/>
                <a:cs typeface="ヒラギノ角ゴ Pro W6"/>
              </a:rPr>
              <a:t>N</a:t>
            </a:r>
            <a:r>
              <a:rPr lang="en-US" sz="900" dirty="0" smtClean="0">
                <a:latin typeface="ヒラギノ角ゴ Pro W6"/>
                <a:ea typeface="ヒラギノ角ゴ Pro W6"/>
                <a:cs typeface="ヒラギノ角ゴ Pro W6"/>
              </a:rPr>
              <a:t>G, Paul </a:t>
            </a:r>
            <a:r>
              <a:rPr lang="en-US" sz="900" dirty="0">
                <a:latin typeface="ヒラギノ角ゴ Pro W6"/>
                <a:ea typeface="ヒラギノ角ゴ Pro W6"/>
                <a:cs typeface="ヒラギノ角ゴ Pro W6"/>
              </a:rPr>
              <a:t>E</a:t>
            </a:r>
            <a:r>
              <a:rPr lang="en-US" sz="900" dirty="0" smtClean="0">
                <a:latin typeface="ヒラギノ角ゴ Pro W6"/>
                <a:ea typeface="ヒラギノ角ゴ Pro W6"/>
                <a:cs typeface="ヒラギノ角ゴ Pro W6"/>
              </a:rPr>
              <a:t>. </a:t>
            </a:r>
            <a:r>
              <a:rPr lang="en-US" sz="900" dirty="0" err="1">
                <a:latin typeface="ヒラギノ角ゴ Pro W6"/>
                <a:ea typeface="ヒラギノ角ゴ Pro W6"/>
                <a:cs typeface="ヒラギノ角ゴ Pro W6"/>
              </a:rPr>
              <a:t>M</a:t>
            </a:r>
            <a:r>
              <a:rPr lang="en-US" sz="900" dirty="0" err="1" smtClean="0">
                <a:latin typeface="ヒラギノ角ゴ Pro W6"/>
                <a:ea typeface="ヒラギノ角ゴ Pro W6"/>
                <a:cs typeface="ヒラギノ角ゴ Pro W6"/>
              </a:rPr>
              <a:t>cmahon</a:t>
            </a:r>
            <a:r>
              <a:rPr lang="en-US" sz="900" dirty="0" smtClean="0">
                <a:latin typeface="ヒラギノ角ゴ Pro W6"/>
                <a:ea typeface="ヒラギノ角ゴ Pro W6"/>
                <a:cs typeface="ヒラギノ角ゴ Pro W6"/>
              </a:rPr>
              <a:t>, </a:t>
            </a:r>
          </a:p>
          <a:p>
            <a:r>
              <a:rPr lang="en-US" sz="900" dirty="0">
                <a:latin typeface="ヒラギノ角ゴ Pro W6"/>
                <a:ea typeface="ヒラギノ角ゴ Pro W6"/>
                <a:cs typeface="ヒラギノ角ゴ Pro W6"/>
              </a:rPr>
              <a:t>I</a:t>
            </a:r>
            <a:r>
              <a:rPr lang="en-US" sz="900" dirty="0" smtClean="0">
                <a:latin typeface="ヒラギノ角ゴ Pro W6"/>
                <a:ea typeface="ヒラギノ角ゴ Pro W6"/>
                <a:cs typeface="ヒラギノ角ゴ Pro W6"/>
              </a:rPr>
              <a:t>an Spence, and </a:t>
            </a:r>
            <a:r>
              <a:rPr lang="en-US" sz="900" dirty="0" err="1" smtClean="0">
                <a:latin typeface="ヒラギノ角ゴ Pro W6"/>
                <a:ea typeface="ヒラギノ角ゴ Pro W6"/>
                <a:cs typeface="ヒラギノ角ゴ Pro W6"/>
              </a:rPr>
              <a:t>S</a:t>
            </a:r>
            <a:r>
              <a:rPr lang="en-US" sz="900" dirty="0" err="1">
                <a:latin typeface="ヒラギノ角ゴ Pro W6"/>
                <a:ea typeface="ヒラギノ角ゴ Pro W6"/>
                <a:cs typeface="ヒラギノ角ゴ Pro W6"/>
              </a:rPr>
              <a:t>v</a:t>
            </a:r>
            <a:r>
              <a:rPr lang="en-US" sz="900" dirty="0" err="1" smtClean="0">
                <a:latin typeface="ヒラギノ角ゴ Pro W6"/>
                <a:ea typeface="ヒラギノ角ゴ Pro W6"/>
                <a:cs typeface="ヒラギノ角ゴ Pro W6"/>
              </a:rPr>
              <a:t>ante</a:t>
            </a:r>
            <a:r>
              <a:rPr lang="en-US" sz="900" dirty="0" smtClean="0">
                <a:latin typeface="ヒラギノ角ゴ Pro W6"/>
                <a:ea typeface="ヒラギノ角ゴ Pro W6"/>
                <a:cs typeface="ヒラギノ角ゴ Pro W6"/>
              </a:rPr>
              <a:t> </a:t>
            </a:r>
            <a:r>
              <a:rPr lang="en-US" sz="900" dirty="0" err="1" smtClean="0">
                <a:latin typeface="ヒラギノ角ゴ Pro W6"/>
                <a:ea typeface="ヒラギノ角ゴ Pro W6"/>
                <a:cs typeface="ヒラギノ角ゴ Pro W6"/>
              </a:rPr>
              <a:t>Lidman</a:t>
            </a:r>
            <a:endParaRPr lang="en-US" sz="900" dirty="0">
              <a:latin typeface="ヒラギノ角ゴ Pro W6"/>
              <a:ea typeface="ヒラギノ角ゴ Pro W6"/>
              <a:cs typeface="ヒラギノ角ゴ Pro W6"/>
            </a:endParaRPr>
          </a:p>
        </p:txBody>
      </p:sp>
      <p:sp>
        <p:nvSpPr>
          <p:cNvPr id="16" name="Rectangle 15"/>
          <p:cNvSpPr/>
          <p:nvPr/>
        </p:nvSpPr>
        <p:spPr>
          <a:xfrm>
            <a:off x="253906" y="3038039"/>
            <a:ext cx="4064093" cy="1754327"/>
          </a:xfrm>
          <a:prstGeom prst="rect">
            <a:avLst/>
          </a:prstGeom>
        </p:spPr>
        <p:txBody>
          <a:bodyPr wrap="square">
            <a:spAutoFit/>
          </a:bodyPr>
          <a:lstStyle/>
          <a:p>
            <a:r>
              <a:rPr lang="ja-JP" altLang="en-US" sz="3600" dirty="0">
                <a:latin typeface="ヒラギノ角ゴ Std W8"/>
                <a:ea typeface="ヒラギノ角ゴ Std W8"/>
                <a:cs typeface="ヒラギノ角ゴ Std W8"/>
              </a:rPr>
              <a:t>ソフトウェア工学のエッセンス</a:t>
            </a:r>
            <a:r>
              <a:rPr lang="en-US" altLang="ja-JP" sz="3600" dirty="0">
                <a:latin typeface="ヒラギノ角ゴ Std W8"/>
                <a:ea typeface="ヒラギノ角ゴ Std W8"/>
                <a:cs typeface="ヒラギノ角ゴ Std W8"/>
              </a:rPr>
              <a:t>:</a:t>
            </a:r>
          </a:p>
          <a:p>
            <a:r>
              <a:rPr lang="en-US" altLang="ja-JP" sz="3600" dirty="0" smtClean="0">
                <a:latin typeface="ヒラギノ角ゴ Std W8"/>
                <a:ea typeface="ヒラギノ角ゴ Std W8"/>
                <a:cs typeface="ヒラギノ角ゴ Std W8"/>
              </a:rPr>
              <a:t>SEMAT</a:t>
            </a:r>
            <a:r>
              <a:rPr lang="ja-JP" altLang="en-US" sz="3600" dirty="0" smtClean="0">
                <a:latin typeface="ヒラギノ角ゴ Std W8"/>
                <a:ea typeface="ヒラギノ角ゴ Std W8"/>
                <a:cs typeface="ヒラギノ角ゴ Std W8"/>
              </a:rPr>
              <a:t>カーネル</a:t>
            </a:r>
            <a:endParaRPr lang="en-US" dirty="0">
              <a:latin typeface="ヒラギノ角ゴ Std W8"/>
              <a:ea typeface="ヒラギノ角ゴ Std W8"/>
              <a:cs typeface="ヒラギノ角ゴ Std W8"/>
            </a:endParaRPr>
          </a:p>
        </p:txBody>
      </p:sp>
      <p:sp>
        <p:nvSpPr>
          <p:cNvPr id="17" name="TextBox 16"/>
          <p:cNvSpPr txBox="1"/>
          <p:nvPr/>
        </p:nvSpPr>
        <p:spPr>
          <a:xfrm>
            <a:off x="253907" y="6668490"/>
            <a:ext cx="3822793" cy="2862322"/>
          </a:xfrm>
          <a:prstGeom prst="rect">
            <a:avLst/>
          </a:prstGeom>
          <a:noFill/>
        </p:spPr>
        <p:txBody>
          <a:bodyPr wrap="square" rtlCol="0">
            <a:spAutoFit/>
          </a:bodyPr>
          <a:lstStyle/>
          <a:p>
            <a:r>
              <a:rPr lang="ja-JP" altLang="en-US" sz="1200" dirty="0">
                <a:latin typeface="ヒラギノ角ゴ Pro W3"/>
                <a:ea typeface="ヒラギノ角ゴ Pro W3"/>
                <a:cs typeface="ヒラギノ角ゴ Pro W3"/>
              </a:rPr>
              <a:t>ソフトウェア開発に携わる人なら誰でも、それが複雑でリスクの高い仕事であること、そして参加者がよりよいソフトウェアにつながる新しいアイディアを、いつでも探していることを知っている。幸運なことに、ソフトウェア工学は、まだその若年代にあり毎年毎年ベストプラクティスの中に新しいイノベーションと改善を見ることができる、成長過程の専門分野だ</a:t>
            </a:r>
            <a:r>
              <a:rPr lang="ja-JP" altLang="en-US" sz="1200" dirty="0" smtClean="0">
                <a:latin typeface="ヒラギノ角ゴ Pro W3"/>
                <a:ea typeface="ヒラギノ角ゴ Pro W3"/>
                <a:cs typeface="ヒラギノ角ゴ Pro W3"/>
              </a:rPr>
              <a:t>。</a:t>
            </a:r>
            <a:r>
              <a:rPr lang="en-US" altLang="ja-JP" sz="1200" dirty="0" smtClean="0">
                <a:latin typeface="ヒラギノ角ゴ Pro W3"/>
                <a:ea typeface="ヒラギノ角ゴ Pro W3"/>
                <a:cs typeface="ヒラギノ角ゴ Pro W3"/>
              </a:rPr>
              <a:t/>
            </a:r>
            <a:br>
              <a:rPr lang="en-US" altLang="ja-JP" sz="1200" dirty="0" smtClean="0">
                <a:latin typeface="ヒラギノ角ゴ Pro W3"/>
                <a:ea typeface="ヒラギノ角ゴ Pro W3"/>
                <a:cs typeface="ヒラギノ角ゴ Pro W3"/>
              </a:rPr>
            </a:br>
            <a:r>
              <a:rPr lang="ja-JP" altLang="en-US" sz="1200" dirty="0">
                <a:latin typeface="ヒラギノ角ゴ Pro W3"/>
                <a:ea typeface="ヒラギノ角ゴ Pro W3"/>
                <a:cs typeface="ヒラギノ角ゴ Pro W3"/>
              </a:rPr>
              <a:t>例えば、リーンとアジャイルの考え方</a:t>
            </a:r>
            <a:r>
              <a:rPr lang="en-US" altLang="ja-JP" sz="1200" dirty="0">
                <a:latin typeface="ヒラギノ角ゴ Pro W3"/>
                <a:ea typeface="ヒラギノ角ゴ Pro W3"/>
                <a:cs typeface="ヒラギノ角ゴ Pro W3"/>
              </a:rPr>
              <a:t>(</a:t>
            </a:r>
            <a:r>
              <a:rPr lang="en-US" altLang="ja-JP" sz="1200" dirty="0" smtClean="0">
                <a:latin typeface="ヒラギノ角ゴ Pro W3"/>
                <a:ea typeface="ヒラギノ角ゴ Pro W3"/>
                <a:cs typeface="ヒラギノ角ゴ Pro W3"/>
              </a:rPr>
              <a:t>lean and </a:t>
            </a:r>
            <a:r>
              <a:rPr lang="en-US" altLang="ja-JP" sz="1200" dirty="0">
                <a:latin typeface="ヒラギノ角ゴ Pro W3"/>
                <a:ea typeface="ヒラギノ角ゴ Pro W3"/>
                <a:cs typeface="ヒラギノ角ゴ Pro W3"/>
              </a:rPr>
              <a:t>agile thinking)</a:t>
            </a:r>
            <a:r>
              <a:rPr lang="ja-JP" altLang="en-US" sz="1200" dirty="0">
                <a:latin typeface="ヒラギノ角ゴ Pro W3"/>
                <a:ea typeface="ヒラギノ角ゴ Pro W3"/>
                <a:cs typeface="ヒラギノ角ゴ Pro W3"/>
              </a:rPr>
              <a:t>がソフトウェア開発チームにもたらした改善と恩恵を見てみれば分かる。成功しているソフトウェア開発チームは、すばやく動くソフトウェアシステムを提供すること、ステークホルダーを満足させること、リスクに対処すること、そして仕事の仕方</a:t>
            </a:r>
            <a:r>
              <a:rPr lang="en-US" altLang="ja-JP" sz="1200" dirty="0">
                <a:latin typeface="ヒラギノ角ゴ Pro W3"/>
                <a:ea typeface="ヒラギノ角ゴ Pro W3"/>
                <a:cs typeface="ヒラギノ角ゴ Pro W3"/>
              </a:rPr>
              <a:t>(</a:t>
            </a:r>
            <a:r>
              <a:rPr lang="en-US" altLang="ja-JP" sz="1200" dirty="0" smtClean="0">
                <a:latin typeface="ヒラギノ角ゴ Pro W3"/>
                <a:ea typeface="ヒラギノ角ゴ Pro W3"/>
                <a:cs typeface="ヒラギノ角ゴ Pro W3"/>
              </a:rPr>
              <a:t>way</a:t>
            </a:r>
            <a:r>
              <a:rPr lang="en-US" altLang="ja-JP" sz="1200" dirty="0">
                <a:latin typeface="ヒラギノ角ゴ Pro W3"/>
                <a:ea typeface="ヒラギノ角ゴ Pro W3"/>
                <a:cs typeface="ヒラギノ角ゴ Pro W3"/>
              </a:rPr>
              <a:t> </a:t>
            </a:r>
            <a:r>
              <a:rPr lang="en-US" altLang="ja-JP" sz="1200" dirty="0" smtClean="0">
                <a:latin typeface="ヒラギノ角ゴ Pro W3"/>
                <a:ea typeface="ヒラギノ角ゴ Pro W3"/>
                <a:cs typeface="ヒラギノ角ゴ Pro W3"/>
              </a:rPr>
              <a:t>of </a:t>
            </a:r>
            <a:r>
              <a:rPr lang="en-US" altLang="ja-JP" sz="1200" dirty="0">
                <a:latin typeface="ヒラギノ角ゴ Pro W3"/>
                <a:ea typeface="ヒラギノ角ゴ Pro W3"/>
                <a:cs typeface="ヒラギノ角ゴ Pro W3"/>
              </a:rPr>
              <a:t>working)</a:t>
            </a:r>
            <a:r>
              <a:rPr lang="ja-JP" altLang="en-US" sz="1200" dirty="0">
                <a:latin typeface="ヒラギノ角ゴ Pro W3"/>
                <a:ea typeface="ヒラギノ角ゴ Pro W3"/>
                <a:cs typeface="ヒラギノ角ゴ Pro W3"/>
              </a:rPr>
              <a:t>を改善すること、これらのバランスをうまくとらなくては</a:t>
            </a:r>
            <a:r>
              <a:rPr lang="ja-JP" altLang="en-US" sz="1200" dirty="0" smtClean="0">
                <a:latin typeface="ヒラギノ角ゴ Pro W3"/>
                <a:ea typeface="ヒラギノ角ゴ Pro W3"/>
                <a:cs typeface="ヒラギノ角ゴ Pro W3"/>
              </a:rPr>
              <a:t>ならない</a:t>
            </a:r>
            <a:r>
              <a:rPr lang="ja-JP" altLang="en-US" sz="1200" dirty="0">
                <a:latin typeface="ヒラギノ角ゴ Pro W3"/>
                <a:ea typeface="ヒラギノ角ゴ Pro W3"/>
                <a:cs typeface="ヒラギノ角ゴ Pro W3"/>
              </a:rPr>
              <a:t>。</a:t>
            </a:r>
            <a:endParaRPr lang="en-US" sz="1200" dirty="0">
              <a:latin typeface="ヒラギノ角ゴ Pro W3"/>
              <a:ea typeface="ヒラギノ角ゴ Pro W3"/>
              <a:cs typeface="ヒラギノ角ゴ Pro W3"/>
            </a:endParaRPr>
          </a:p>
        </p:txBody>
      </p:sp>
      <p:sp>
        <p:nvSpPr>
          <p:cNvPr id="23" name="Rectangle 22"/>
          <p:cNvSpPr/>
          <p:nvPr/>
        </p:nvSpPr>
        <p:spPr>
          <a:xfrm>
            <a:off x="4305299" y="1306537"/>
            <a:ext cx="2374901" cy="8402296"/>
          </a:xfrm>
          <a:prstGeom prst="rect">
            <a:avLst/>
          </a:prstGeom>
        </p:spPr>
        <p:txBody>
          <a:bodyPr wrap="square">
            <a:spAutoFit/>
          </a:bodyPr>
          <a:lstStyle/>
          <a:p>
            <a:r>
              <a:rPr lang="ja-JP" altLang="en-US" sz="900" dirty="0">
                <a:latin typeface="ヒラギノ角ゴ Pro W3"/>
                <a:ea typeface="ヒラギノ角ゴ Pro W3"/>
                <a:cs typeface="ヒラギノ角ゴ Pro W3"/>
              </a:rPr>
              <a:t>そのためには、現在の仕事の仕方</a:t>
            </a:r>
            <a:r>
              <a:rPr lang="en-US" altLang="ja-JP" sz="900" dirty="0">
                <a:latin typeface="ヒラギノ角ゴ Pro W3"/>
                <a:ea typeface="ヒラギノ角ゴ Pro W3"/>
                <a:cs typeface="ヒラギノ角ゴ Pro W3"/>
              </a:rPr>
              <a:t>(way of</a:t>
            </a:r>
          </a:p>
          <a:p>
            <a:r>
              <a:rPr lang="en-US" altLang="ja-JP" sz="900" dirty="0">
                <a:latin typeface="ヒラギノ角ゴ Pro W3"/>
                <a:ea typeface="ヒラギノ角ゴ Pro W3"/>
                <a:cs typeface="ヒラギノ角ゴ Pro W3"/>
              </a:rPr>
              <a:t>working)</a:t>
            </a:r>
            <a:r>
              <a:rPr lang="ja-JP" altLang="en-US" sz="900" dirty="0">
                <a:latin typeface="ヒラギノ角ゴ Pro W3"/>
                <a:ea typeface="ヒラギノ角ゴ Pro W3"/>
                <a:cs typeface="ヒラギノ角ゴ Pro W3"/>
              </a:rPr>
              <a:t>と採用しようとする新しいアイディアのギャップを橋渡しする、効果的な思考</a:t>
            </a:r>
            <a:r>
              <a:rPr lang="ja-JP" altLang="en-US" sz="900" dirty="0" smtClean="0">
                <a:latin typeface="ヒラギノ角ゴ Pro W3"/>
                <a:ea typeface="ヒラギノ角ゴ Pro W3"/>
                <a:cs typeface="ヒラギノ角ゴ Pro W3"/>
              </a:rPr>
              <a:t>フレームワーク</a:t>
            </a:r>
            <a:r>
              <a:rPr lang="en-US" altLang="ja-JP" sz="900" dirty="0" smtClean="0">
                <a:latin typeface="ヒラギノ角ゴ Pro W3"/>
                <a:ea typeface="ヒラギノ角ゴ Pro W3"/>
                <a:cs typeface="ヒラギノ角ゴ Pro W3"/>
              </a:rPr>
              <a:t> ( thinking framework) </a:t>
            </a:r>
            <a:r>
              <a:rPr lang="ja-JP" altLang="en-US" sz="900" dirty="0" smtClean="0">
                <a:latin typeface="ヒラギノ角ゴ Pro W3"/>
                <a:ea typeface="ヒラギノ角ゴ Pro W3"/>
                <a:cs typeface="ヒラギノ角ゴ Pro W3"/>
              </a:rPr>
              <a:t>が</a:t>
            </a:r>
            <a:r>
              <a:rPr lang="ja-JP" altLang="en-US" sz="900" dirty="0">
                <a:latin typeface="ヒラギノ角ゴ Pro W3"/>
                <a:ea typeface="ヒラギノ角ゴ Pro W3"/>
                <a:cs typeface="ヒラギノ角ゴ Pro W3"/>
              </a:rPr>
              <a:t>必要だ。この記事は、そのような思考フレームワークを「アクション可能な</a:t>
            </a:r>
            <a:r>
              <a:rPr lang="ja-JP" altLang="en-US" sz="900" dirty="0" smtClean="0">
                <a:latin typeface="ヒラギノ角ゴ Pro W3"/>
                <a:ea typeface="ヒラギノ角ゴ Pro W3"/>
                <a:cs typeface="ヒラギノ角ゴ Pro W3"/>
              </a:rPr>
              <a:t>カーネル</a:t>
            </a:r>
            <a:r>
              <a:rPr lang="en-US" altLang="ja-JP" sz="900" dirty="0" smtClean="0">
                <a:latin typeface="ヒラギノ角ゴ Pro W3"/>
                <a:ea typeface="ヒラギノ角ゴ Pro W3"/>
                <a:cs typeface="ヒラギノ角ゴ Pro W3"/>
              </a:rPr>
              <a:t> ( actionable</a:t>
            </a:r>
            <a:endParaRPr lang="en-US" altLang="ja-JP" sz="900" dirty="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kernel)</a:t>
            </a:r>
            <a:r>
              <a:rPr lang="ja-JP" altLang="en-US" sz="900" dirty="0">
                <a:latin typeface="ヒラギノ角ゴ Pro W3"/>
                <a:ea typeface="ヒラギノ角ゴ Pro W3"/>
                <a:cs typeface="ヒラギノ角ゴ Pro W3"/>
              </a:rPr>
              <a:t>」の形で提示することで、リスクと仕事の仕方の改善のバランスさせようとしているチームを支援したい</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altLang="ja-JP" sz="900" dirty="0" smtClean="0">
              <a:latin typeface="ヒラギノ角ゴ Pro W3"/>
              <a:ea typeface="ヒラギノ角ゴ Pro W3"/>
              <a:cs typeface="ヒラギノ角ゴ Pro W3"/>
            </a:endParaRPr>
          </a:p>
          <a:p>
            <a:r>
              <a:rPr lang="ja-JP" altLang="en-US" sz="900" dirty="0" smtClean="0">
                <a:latin typeface="ヒラギノ角ゴ Pro W3"/>
                <a:ea typeface="ヒラギノ角ゴ Pro W3"/>
                <a:cs typeface="ヒラギノ角ゴ Pro W3"/>
              </a:rPr>
              <a:t>この</a:t>
            </a:r>
            <a:r>
              <a:rPr lang="ja-JP" altLang="en-US" sz="900" dirty="0">
                <a:latin typeface="ヒラギノ角ゴ Pro W3"/>
                <a:ea typeface="ヒラギノ角ゴ Pro W3"/>
                <a:cs typeface="ヒラギノ角ゴ Pro W3"/>
              </a:rPr>
              <a:t>カーネルの構築、すなわち「ソフトウェア工学のエッセンス</a:t>
            </a:r>
            <a:r>
              <a:rPr lang="en-US" altLang="ja-JP" sz="900" dirty="0">
                <a:latin typeface="ヒラギノ角ゴ Pro W3"/>
                <a:ea typeface="ヒラギノ角ゴ Pro W3"/>
                <a:cs typeface="ヒラギノ角ゴ Pro W3"/>
              </a:rPr>
              <a:t>(the essence of </a:t>
            </a:r>
            <a:r>
              <a:rPr lang="en-US" altLang="ja-JP" sz="900" dirty="0" smtClean="0">
                <a:latin typeface="ヒラギノ角ゴ Pro W3"/>
                <a:ea typeface="ヒラギノ角ゴ Pro W3"/>
                <a:cs typeface="ヒラギノ角ゴ Pro W3"/>
              </a:rPr>
              <a:t>software engineering)</a:t>
            </a:r>
            <a:r>
              <a:rPr lang="ja-JP" altLang="en-US" sz="900" dirty="0">
                <a:latin typeface="ヒラギノ角ゴ Pro W3"/>
                <a:ea typeface="ヒラギノ角ゴ Pro W3"/>
                <a:cs typeface="ヒラギノ角ゴ Pro W3"/>
              </a:rPr>
              <a:t>」は、「ソフトウェア工学の方法論と理論</a:t>
            </a:r>
            <a:r>
              <a:rPr lang="en-US" altLang="ja-JP" sz="900" dirty="0">
                <a:latin typeface="ヒラギノ角ゴ Pro W3"/>
                <a:ea typeface="ヒラギノ角ゴ Pro W3"/>
                <a:cs typeface="ヒラギノ角ゴ Pro W3"/>
              </a:rPr>
              <a:t>(Software Engineering Methods and Theory</a:t>
            </a:r>
          </a:p>
          <a:p>
            <a:r>
              <a:rPr lang="en-US" altLang="ja-JP" sz="900" dirty="0">
                <a:latin typeface="ヒラギノ角ゴ Pro W3"/>
                <a:ea typeface="ヒラギノ角ゴ Pro W3"/>
                <a:cs typeface="ヒラギノ角ゴ Pro W3"/>
              </a:rPr>
              <a:t>(SEMAT) call for action (</a:t>
            </a:r>
            <a:r>
              <a:rPr lang="ja-JP" altLang="en-US" sz="900" dirty="0">
                <a:latin typeface="ヒラギノ角ゴ Pro W3"/>
                <a:ea typeface="ヒラギノ角ゴ Pro W3"/>
                <a:cs typeface="ヒラギノ角ゴ Pro W3"/>
              </a:rPr>
              <a:t>図</a:t>
            </a:r>
          </a:p>
          <a:p>
            <a:r>
              <a:rPr lang="en-US" altLang="ja-JP" sz="900" dirty="0">
                <a:latin typeface="ヒラギノ角ゴ Pro W3"/>
                <a:ea typeface="ヒラギノ角ゴ Pro W3"/>
                <a:cs typeface="ヒラギノ角ゴ Pro W3"/>
              </a:rPr>
              <a:t>1))</a:t>
            </a:r>
            <a:r>
              <a:rPr lang="ja-JP" altLang="en-US" sz="900" dirty="0">
                <a:latin typeface="ヒラギノ角ゴ Pro W3"/>
                <a:ea typeface="ヒラギノ角ゴ Pro W3"/>
                <a:cs typeface="ヒラギノ角ゴ Pro W3"/>
              </a:rPr>
              <a:t>」にインスパイアされたものであり、それに対する直接の回答でもある。そして、ソフトウェア工学の再定義に向けた小さな一歩でもあるのだ。</a:t>
            </a:r>
          </a:p>
          <a:p>
            <a:endParaRPr lang="en-US" sz="900" dirty="0" smtClean="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は、</a:t>
            </a:r>
            <a:r>
              <a:rPr lang="en-US" altLang="ja-JP" sz="900" dirty="0">
                <a:latin typeface="ヒラギノ角ゴ Pro W3"/>
                <a:ea typeface="ヒラギノ角ゴ Pro W3"/>
                <a:cs typeface="ヒラギノ角ゴ Pro W3"/>
              </a:rPr>
              <a:t>2009</a:t>
            </a:r>
            <a:r>
              <a:rPr lang="ja-JP" altLang="en-US" sz="900" dirty="0">
                <a:latin typeface="ヒラギノ角ゴ Pro W3"/>
                <a:ea typeface="ヒラギノ角ゴ Pro W3"/>
                <a:cs typeface="ヒラギノ角ゴ Pro W3"/>
              </a:rPr>
              <a:t>年</a:t>
            </a:r>
            <a:r>
              <a:rPr lang="en-US" altLang="ja-JP" sz="900" dirty="0">
                <a:latin typeface="ヒラギノ角ゴ Pro W3"/>
                <a:ea typeface="ヒラギノ角ゴ Pro W3"/>
                <a:cs typeface="ヒラギノ角ゴ Pro W3"/>
              </a:rPr>
              <a:t>9</a:t>
            </a:r>
            <a:r>
              <a:rPr lang="ja-JP" altLang="en-US" sz="900" dirty="0">
                <a:latin typeface="ヒラギノ角ゴ Pro W3"/>
                <a:ea typeface="ヒラギノ角ゴ Pro W3"/>
                <a:cs typeface="ヒラギノ角ゴ Pro W3"/>
              </a:rPr>
              <a:t>月、人々のソフトウェア開発手法への関わり方を抜本的に変更する時期に来ていると感じた</a:t>
            </a:r>
            <a:r>
              <a:rPr lang="en-US" altLang="ja-JP" sz="900" dirty="0">
                <a:latin typeface="ヒラギノ角ゴ Pro W3"/>
                <a:ea typeface="ヒラギノ角ゴ Pro W3"/>
                <a:cs typeface="ヒラギノ角ゴ Pro W3"/>
              </a:rPr>
              <a:t>3</a:t>
            </a:r>
            <a:r>
              <a:rPr lang="ja-JP" altLang="en-US" sz="900" dirty="0">
                <a:latin typeface="ヒラギノ角ゴ Pro W3"/>
                <a:ea typeface="ヒラギノ角ゴ Pro W3"/>
                <a:cs typeface="ヒラギノ角ゴ Pro W3"/>
              </a:rPr>
              <a:t>人、</a:t>
            </a:r>
            <a:r>
              <a:rPr lang="en-US" altLang="ja-JP" sz="900" dirty="0" err="1">
                <a:latin typeface="ヒラギノ角ゴ Pro W3"/>
                <a:ea typeface="ヒラギノ角ゴ Pro W3"/>
                <a:cs typeface="ヒラギノ角ゴ Pro W3"/>
              </a:rPr>
              <a:t>Ivar</a:t>
            </a:r>
            <a:endParaRPr lang="en-US" altLang="ja-JP" sz="900" dirty="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Jacobson</a:t>
            </a:r>
            <a:r>
              <a:rPr lang="ja-JP" altLang="en-US" sz="900" dirty="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Bertrand Meyer</a:t>
            </a:r>
            <a:r>
              <a:rPr lang="ja-JP" altLang="en-US" sz="900" dirty="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Richard </a:t>
            </a:r>
            <a:r>
              <a:rPr lang="en-US" altLang="ja-JP" sz="900" dirty="0" err="1">
                <a:latin typeface="ヒラギノ角ゴ Pro W3"/>
                <a:ea typeface="ヒラギノ角ゴ Pro W3"/>
                <a:cs typeface="ヒラギノ角ゴ Pro W3"/>
              </a:rPr>
              <a:t>Soley</a:t>
            </a:r>
            <a:r>
              <a:rPr lang="ja-JP" altLang="en-US" sz="900" dirty="0">
                <a:latin typeface="ヒラギノ角ゴ Pro W3"/>
                <a:ea typeface="ヒラギノ角ゴ Pro W3"/>
                <a:cs typeface="ヒラギノ角ゴ Pro W3"/>
              </a:rPr>
              <a:t>によって創設された</a:t>
            </a:r>
            <a:r>
              <a:rPr lang="en-US" altLang="ja-JP" sz="900" dirty="0">
                <a:latin typeface="ヒラギノ角ゴ Pro W3"/>
                <a:ea typeface="ヒラギノ角ゴ Pro W3"/>
                <a:cs typeface="ヒラギノ角ゴ Pro W3"/>
              </a:rPr>
              <a:t>(3,4,8) </a:t>
            </a:r>
            <a:r>
              <a:rPr lang="ja-JP" altLang="en-US" sz="900" dirty="0">
                <a:latin typeface="ヒラギノ角ゴ Pro W3"/>
                <a:ea typeface="ヒラギノ角ゴ Pro W3"/>
                <a:cs typeface="ヒラギノ角ゴ Pro W3"/>
              </a:rPr>
              <a:t>。彼らは </a:t>
            </a:r>
            <a:r>
              <a:rPr lang="en-US" altLang="ja-JP" sz="900" dirty="0">
                <a:latin typeface="ヒラギノ角ゴ Pro W3"/>
                <a:ea typeface="ヒラギノ角ゴ Pro W3"/>
                <a:cs typeface="ヒラギノ角ゴ Pro W3"/>
              </a:rPr>
              <a:t>call </a:t>
            </a:r>
            <a:r>
              <a:rPr lang="en-US" altLang="ja-JP" sz="900" dirty="0" smtClean="0">
                <a:latin typeface="ヒラギノ角ゴ Pro W3"/>
                <a:ea typeface="ヒラギノ角ゴ Pro W3"/>
                <a:cs typeface="ヒラギノ角ゴ Pro W3"/>
              </a:rPr>
              <a:t>for action </a:t>
            </a:r>
            <a:r>
              <a:rPr lang="ja-JP" altLang="en-US" sz="900" dirty="0">
                <a:latin typeface="ヒラギノ角ゴ Pro W3"/>
                <a:ea typeface="ヒラギノ角ゴ Pro W3"/>
                <a:cs typeface="ヒラギノ角ゴ Pro W3"/>
              </a:rPr>
              <a:t>を書き、いくつかの致命的な問題を特定し、なぜ行動が必要かを説明し、そして何が必要なのかを示唆した。その </a:t>
            </a:r>
            <a:r>
              <a:rPr lang="en-US" altLang="ja-JP" sz="900" dirty="0">
                <a:latin typeface="ヒラギノ角ゴ Pro W3"/>
                <a:ea typeface="ヒラギノ角ゴ Pro W3"/>
                <a:cs typeface="ヒラギノ角ゴ Pro W3"/>
              </a:rPr>
              <a:t>call </a:t>
            </a:r>
            <a:r>
              <a:rPr lang="en-US" altLang="ja-JP" sz="900" dirty="0" smtClean="0">
                <a:latin typeface="ヒラギノ角ゴ Pro W3"/>
                <a:ea typeface="ヒラギノ角ゴ Pro W3"/>
                <a:cs typeface="ヒラギノ角ゴ Pro W3"/>
              </a:rPr>
              <a:t>for</a:t>
            </a:r>
            <a:r>
              <a:rPr lang="en-US" altLang="ja-JP" sz="900" dirty="0">
                <a:latin typeface="ヒラギノ角ゴ Pro W3"/>
                <a:ea typeface="ヒラギノ角ゴ Pro W3"/>
                <a:cs typeface="ヒラギノ角ゴ Pro W3"/>
              </a:rPr>
              <a:t> </a:t>
            </a:r>
            <a:r>
              <a:rPr lang="en-US" altLang="ja-JP" sz="900" dirty="0" smtClean="0">
                <a:latin typeface="ヒラギノ角ゴ Pro W3"/>
                <a:ea typeface="ヒラギノ角ゴ Pro W3"/>
                <a:cs typeface="ヒラギノ角ゴ Pro W3"/>
              </a:rPr>
              <a:t>action </a:t>
            </a:r>
            <a:r>
              <a:rPr lang="ja-JP" altLang="en-US" sz="900" dirty="0">
                <a:latin typeface="ヒラギノ角ゴ Pro W3"/>
                <a:ea typeface="ヒラギノ角ゴ Pro W3"/>
                <a:cs typeface="ヒラギノ角ゴ Pro W3"/>
              </a:rPr>
              <a:t>とは、以下のようなものだ</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現在のソフトウェア工学のいくつかの分野では、未成熟なプラクティス</a:t>
            </a:r>
            <a:r>
              <a:rPr lang="en-US" altLang="ja-JP" sz="900" dirty="0">
                <a:latin typeface="ヒラギノ角ゴ Pro W3"/>
                <a:ea typeface="ヒラギノ角ゴ Pro W3"/>
                <a:cs typeface="ヒラギノ角ゴ Pro W3"/>
              </a:rPr>
              <a:t>(immature practices)</a:t>
            </a:r>
            <a:r>
              <a:rPr lang="ja-JP" altLang="en-US" sz="900" dirty="0">
                <a:latin typeface="ヒラギノ角ゴ Pro W3"/>
                <a:ea typeface="ヒラギノ角ゴ Pro W3"/>
                <a:cs typeface="ヒラギノ角ゴ Pro W3"/>
              </a:rPr>
              <a:t>に苦しめられている。具体的には、以下のような問題を含む</a:t>
            </a:r>
            <a:r>
              <a:rPr lang="ja-JP" altLang="en-US" sz="900" dirty="0" smtClean="0">
                <a:latin typeface="ヒラギノ角ゴ Pro W3"/>
                <a:ea typeface="ヒラギノ角ゴ Pro W3"/>
                <a:cs typeface="ヒラギノ角ゴ Pro W3"/>
              </a:rPr>
              <a:t>。</a:t>
            </a:r>
            <a:endParaRPr lang="en-US" sz="900" dirty="0" smtClean="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言葉の流行が、工学の一分野というよりファッション業界のよう</a:t>
            </a:r>
            <a:r>
              <a:rPr lang="ja-JP" altLang="en-US" sz="900" dirty="0" smtClean="0">
                <a:latin typeface="ヒラギノ角ゴ Pro W3"/>
                <a:ea typeface="ヒラギノ角ゴ Pro W3"/>
                <a:cs typeface="ヒラギノ角ゴ Pro W3"/>
              </a:rPr>
              <a:t>だ。</a:t>
            </a:r>
            <a:endParaRPr lang="en-US" sz="900" dirty="0" smtClean="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しっかりした広く受け入れられた、理論的基礎の欠如</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非常に多くの方法論</a:t>
            </a:r>
            <a:r>
              <a:rPr lang="en-US" altLang="ja-JP" sz="900" dirty="0">
                <a:latin typeface="ヒラギノ角ゴ Pro W3"/>
                <a:ea typeface="ヒラギノ角ゴ Pro W3"/>
                <a:cs typeface="ヒラギノ角ゴ Pro W3"/>
              </a:rPr>
              <a:t>(methods)</a:t>
            </a:r>
            <a:r>
              <a:rPr lang="ja-JP" altLang="en-US" sz="900" dirty="0">
                <a:latin typeface="ヒラギノ角ゴ Pro W3"/>
                <a:ea typeface="ヒラギノ角ゴ Pro W3"/>
                <a:cs typeface="ヒラギノ角ゴ Pro W3"/>
              </a:rPr>
              <a:t>とその派生。またそれらの違いがほとんど理解されずに作為的に強調されている</a:t>
            </a:r>
            <a:r>
              <a:rPr lang="ja-JP" altLang="en-US" sz="900" dirty="0" smtClean="0">
                <a:latin typeface="ヒラギノ角ゴ Pro W3"/>
                <a:ea typeface="ヒラギノ角ゴ Pro W3"/>
                <a:cs typeface="ヒラギノ角ゴ Pro W3"/>
              </a:rPr>
              <a:t>。</a:t>
            </a:r>
            <a:endParaRPr lang="en-US" sz="900" dirty="0" smtClean="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 </a:t>
            </a:r>
            <a:r>
              <a:rPr lang="en-US" sz="900" dirty="0">
                <a:latin typeface="ヒラギノ角ゴ Pro W3"/>
                <a:ea typeface="ヒラギノ角ゴ Pro W3"/>
                <a:cs typeface="ヒラギノ角ゴ Pro W3"/>
              </a:rPr>
              <a:t>信頼できる実験的評価(experimental evaluation)と妥当性確認(validation)の欠如</a:t>
            </a:r>
            <a:r>
              <a:rPr lang="en-US" sz="900" dirty="0" smtClean="0">
                <a:latin typeface="ヒラギノ角ゴ Pro W3"/>
                <a:ea typeface="ヒラギノ角ゴ Pro W3"/>
                <a:cs typeface="ヒラギノ角ゴ Pro W3"/>
              </a:rPr>
              <a:t>。</a:t>
            </a:r>
          </a:p>
          <a:p>
            <a:r>
              <a:rPr lang="en-US" sz="900" dirty="0" smtClean="0">
                <a:latin typeface="ヒラギノ角ゴ Pro W3"/>
                <a:ea typeface="ヒラギノ角ゴ Pro W3"/>
                <a:cs typeface="ヒラギノ角ゴ Pro W3"/>
              </a:rPr>
              <a:t>˲ </a:t>
            </a:r>
            <a:r>
              <a:rPr lang="en-US" sz="900" dirty="0">
                <a:latin typeface="ヒラギノ角ゴ Pro W3"/>
                <a:ea typeface="ヒラギノ角ゴ Pro W3"/>
                <a:cs typeface="ヒラギノ角ゴ Pro W3"/>
              </a:rPr>
              <a:t>産業界の実践(industry practice)と学界の研究(academic research)の乖離</a:t>
            </a:r>
            <a:r>
              <a:rPr lang="en-US" sz="900" dirty="0" smtClean="0">
                <a:latin typeface="ヒラギノ角ゴ Pro W3"/>
                <a:ea typeface="ヒラギノ角ゴ Pro W3"/>
                <a:cs typeface="ヒラギノ角ゴ Pro W3"/>
              </a:rPr>
              <a:t>。</a:t>
            </a:r>
          </a:p>
          <a:p>
            <a:endParaRPr lang="en-US"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ソフトウェア産業はファッションと流行に陥りやすいという、この </a:t>
            </a:r>
            <a:r>
              <a:rPr lang="en-US" altLang="ja-JP" sz="900" dirty="0">
                <a:latin typeface="ヒラギノ角ゴ Pro W3"/>
                <a:ea typeface="ヒラギノ角ゴ Pro W3"/>
                <a:cs typeface="ヒラギノ角ゴ Pro W3"/>
              </a:rPr>
              <a:t>call for action</a:t>
            </a:r>
          </a:p>
          <a:p>
            <a:r>
              <a:rPr lang="ja-JP" altLang="en-US" sz="900" dirty="0">
                <a:latin typeface="ヒラギノ角ゴ Pro W3"/>
                <a:ea typeface="ヒラギノ角ゴ Pro W3"/>
                <a:cs typeface="ヒラギノ角ゴ Pro W3"/>
              </a:rPr>
              <a:t>の前提は、ある人々には「新しいアイディアへの抵抗」と映ったようだが、それは真実からはかけ離れている。この記事および間もなく刊行される書籍（</a:t>
            </a:r>
          </a:p>
          <a:p>
            <a:r>
              <a:rPr lang="en-US" altLang="ja-JP" sz="900" dirty="0">
                <a:latin typeface="ヒラギノ角ゴ Pro W3"/>
                <a:ea typeface="ヒラギノ角ゴ Pro W3"/>
                <a:cs typeface="ヒラギノ角ゴ Pro W3"/>
              </a:rPr>
              <a:t>The Essence of Software Engineering—Applying the SEMAT Kernel),6</a:t>
            </a:r>
          </a:p>
          <a:p>
            <a:r>
              <a:rPr lang="ja-JP" altLang="en-US" sz="900" dirty="0">
                <a:latin typeface="ヒラギノ角ゴ Pro W3"/>
                <a:ea typeface="ヒラギノ角ゴ Pro W3"/>
                <a:cs typeface="ヒラギノ角ゴ Pro W3"/>
              </a:rPr>
              <a:t>）で見るように、</a:t>
            </a:r>
            <a:r>
              <a:rPr lang="en-US" altLang="ja-JP" sz="900" dirty="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の支援者は新しいアイディアに敏感である</a:t>
            </a:r>
            <a:r>
              <a:rPr lang="ja-JP" altLang="en-US" sz="900" dirty="0" smtClean="0">
                <a:latin typeface="ヒラギノ角ゴ Pro W3"/>
                <a:ea typeface="ヒラギノ角ゴ Pro W3"/>
                <a:cs typeface="ヒラギノ角ゴ Pro W3"/>
              </a:rPr>
              <a:t>。</a:t>
            </a:r>
            <a:endParaRPr lang="ja-JP" altLang="en-US" sz="900" dirty="0">
              <a:latin typeface="ヒラギノ角ゴ Pro W3"/>
              <a:ea typeface="ヒラギノ角ゴ Pro W3"/>
              <a:cs typeface="ヒラギノ角ゴ Pro W3"/>
            </a:endParaRPr>
          </a:p>
        </p:txBody>
      </p:sp>
      <p:sp>
        <p:nvSpPr>
          <p:cNvPr id="2" name="Rectangle 1"/>
          <p:cNvSpPr/>
          <p:nvPr/>
        </p:nvSpPr>
        <p:spPr>
          <a:xfrm>
            <a:off x="381284" y="4914958"/>
            <a:ext cx="1722673" cy="1323439"/>
          </a:xfrm>
          <a:prstGeom prst="rect">
            <a:avLst/>
          </a:prstGeom>
          <a:ln>
            <a:solidFill>
              <a:schemeClr val="tx1"/>
            </a:solidFill>
          </a:ln>
        </p:spPr>
        <p:txBody>
          <a:bodyPr wrap="square">
            <a:spAutoFit/>
          </a:bodyPr>
          <a:lstStyle/>
          <a:p>
            <a:r>
              <a:rPr lang="en-US" sz="1600" dirty="0" smtClean="0">
                <a:latin typeface="ヒラギノ角ゴ Std W8"/>
                <a:ea typeface="ヒラギノ角ゴ Std W8"/>
                <a:cs typeface="ヒラギノ角ゴ Std W8"/>
              </a:rPr>
              <a:t>The </a:t>
            </a:r>
            <a:r>
              <a:rPr lang="en-US" sz="1600" dirty="0">
                <a:latin typeface="ヒラギノ角ゴ Std W8"/>
                <a:ea typeface="ヒラギノ角ゴ Std W8"/>
                <a:cs typeface="ヒラギノ角ゴ Std W8"/>
              </a:rPr>
              <a:t>Essence </a:t>
            </a:r>
          </a:p>
          <a:p>
            <a:r>
              <a:rPr lang="en-US" sz="1600" dirty="0" smtClean="0">
                <a:latin typeface="ヒラギノ角ゴ Std W8"/>
                <a:ea typeface="ヒラギノ角ゴ Std W8"/>
                <a:cs typeface="ヒラギノ角ゴ Std W8"/>
              </a:rPr>
              <a:t>of </a:t>
            </a:r>
            <a:r>
              <a:rPr lang="en-US" sz="1600" dirty="0">
                <a:latin typeface="ヒラギノ角ゴ Std W8"/>
                <a:ea typeface="ヒラギノ角ゴ Std W8"/>
                <a:cs typeface="ヒラギノ角ゴ Std W8"/>
              </a:rPr>
              <a:t>Software </a:t>
            </a:r>
          </a:p>
          <a:p>
            <a:r>
              <a:rPr lang="en-US" sz="1600" dirty="0" smtClean="0">
                <a:latin typeface="ヒラギノ角ゴ Std W8"/>
                <a:ea typeface="ヒラギノ角ゴ Std W8"/>
                <a:cs typeface="ヒラギノ角ゴ Std W8"/>
              </a:rPr>
              <a:t>Engineering</a:t>
            </a:r>
            <a:r>
              <a:rPr lang="en-US" sz="1600" dirty="0">
                <a:latin typeface="ヒラギノ角ゴ Std W8"/>
                <a:ea typeface="ヒラギノ角ゴ Std W8"/>
                <a:cs typeface="ヒラギノ角ゴ Std W8"/>
              </a:rPr>
              <a:t>: </a:t>
            </a:r>
          </a:p>
          <a:p>
            <a:r>
              <a:rPr lang="en-US" sz="1600" dirty="0" smtClean="0">
                <a:latin typeface="ヒラギノ角ゴ Std W8"/>
                <a:ea typeface="ヒラギノ角ゴ Std W8"/>
                <a:cs typeface="ヒラギノ角ゴ Std W8"/>
              </a:rPr>
              <a:t>The </a:t>
            </a:r>
            <a:r>
              <a:rPr lang="en-US" sz="1600" dirty="0" err="1">
                <a:latin typeface="ヒラギノ角ゴ Std W8"/>
                <a:ea typeface="ヒラギノ角ゴ Std W8"/>
                <a:cs typeface="ヒラギノ角ゴ Std W8"/>
              </a:rPr>
              <a:t>Semat</a:t>
            </a:r>
            <a:endParaRPr lang="en-US" sz="1600" dirty="0">
              <a:latin typeface="ヒラギノ角ゴ Std W8"/>
              <a:ea typeface="ヒラギノ角ゴ Std W8"/>
              <a:cs typeface="ヒラギノ角ゴ Std W8"/>
            </a:endParaRPr>
          </a:p>
          <a:p>
            <a:r>
              <a:rPr lang="en-US" sz="1600" dirty="0" smtClean="0">
                <a:latin typeface="ヒラギノ角ゴ Std W8"/>
                <a:ea typeface="ヒラギノ角ゴ Std W8"/>
                <a:cs typeface="ヒラギノ角ゴ Std W8"/>
              </a:rPr>
              <a:t>Kernel</a:t>
            </a:r>
            <a:endParaRPr lang="en-US" sz="1600" dirty="0">
              <a:latin typeface="ヒラギノ角ゴ Std W8"/>
              <a:ea typeface="ヒラギノ角ゴ Std W8"/>
              <a:cs typeface="ヒラギノ角ゴ Std W8"/>
            </a:endParaRPr>
          </a:p>
        </p:txBody>
      </p:sp>
    </p:spTree>
    <p:extLst>
      <p:ext uri="{BB962C8B-B14F-4D97-AF65-F5344CB8AC3E}">
        <p14:creationId xmlns:p14="http://schemas.microsoft.com/office/powerpoint/2010/main" val="3507010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500" y="609600"/>
            <a:ext cx="6464300" cy="8686800"/>
          </a:xfrm>
          <a:prstGeom prst="rect">
            <a:avLst/>
          </a:prstGeom>
        </p:spPr>
      </p:pic>
    </p:spTree>
    <p:extLst>
      <p:ext uri="{BB962C8B-B14F-4D97-AF65-F5344CB8AC3E}">
        <p14:creationId xmlns:p14="http://schemas.microsoft.com/office/powerpoint/2010/main" val="4113908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4599307" y="1371600"/>
            <a:ext cx="0" cy="820420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2357888" y="7645162"/>
            <a:ext cx="0" cy="1930638"/>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218070" y="7750440"/>
            <a:ext cx="2062853" cy="2169825"/>
          </a:xfrm>
          <a:prstGeom prst="rect">
            <a:avLst/>
          </a:prstGeom>
        </p:spPr>
        <p:txBody>
          <a:bodyPr wrap="square">
            <a:spAutoFit/>
          </a:bodyPr>
          <a:lstStyle/>
          <a:p>
            <a:r>
              <a:rPr lang="en-US" sz="900" dirty="0" err="1" smtClean="0">
                <a:latin typeface="ヒラギノ角ゴ Pro W3"/>
                <a:ea typeface="ヒラギノ角ゴ Pro W3"/>
                <a:cs typeface="ヒラギノ角ゴ Pro W3"/>
              </a:rPr>
              <a:t>i</a:t>
            </a:r>
            <a:r>
              <a:rPr lang="ja-JP" altLang="en-US" sz="900" dirty="0">
                <a:latin typeface="ヒラギノ角ゴ Pro W3"/>
                <a:ea typeface="ヒラギノ角ゴ Pro W3"/>
                <a:cs typeface="ヒラギノ角ゴ Pro W3"/>
              </a:rPr>
              <a:t>彼らが反対しているのは、ソリューションが流行っているから（あるいは、政治的正当性</a:t>
            </a:r>
            <a:r>
              <a:rPr lang="en-US" altLang="ja-JP" sz="900" dirty="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political correctness</a:t>
            </a:r>
            <a:r>
              <a:rPr lang="en-US" altLang="ja-JP" sz="900" dirty="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や同僚からの圧力）という理由だけで不適切なソリューションを採用する人々の、</a:t>
            </a:r>
            <a:r>
              <a:rPr lang="en-US" altLang="ja-JP" sz="900" dirty="0">
                <a:latin typeface="ヒラギノ角ゴ Pro W3"/>
                <a:ea typeface="ヒラギノ角ゴ Pro W3"/>
                <a:cs typeface="ヒラギノ角ゴ Pro W3"/>
              </a:rPr>
              <a:t>non-lean</a:t>
            </a:r>
            <a:r>
              <a:rPr lang="ja-JP" altLang="en-US" sz="900" dirty="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non-agile</a:t>
            </a:r>
            <a:r>
              <a:rPr lang="ja-JP" altLang="en-US" sz="900" dirty="0">
                <a:latin typeface="ヒラギノ角ゴ Pro W3"/>
                <a:ea typeface="ヒラギノ角ゴ Pro W3"/>
                <a:cs typeface="ヒラギノ角ゴ Pro W3"/>
              </a:rPr>
              <a:t>な行動なのである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は、ソフトウェア工学を堅固な理論および検証された原則とベストプラクティスを基礎として、再建するプロセスを支援する。そのプロセスは、以下の特徴を備えている</a:t>
            </a:r>
            <a:r>
              <a:rPr lang="ja-JP" altLang="en-US" sz="900" dirty="0" smtClean="0">
                <a:latin typeface="ヒラギノ角ゴ Pro W3"/>
                <a:ea typeface="ヒラギノ角ゴ Pro W3"/>
                <a:cs typeface="ヒラギノ角ゴ Pro W3"/>
              </a:rPr>
              <a:t>。</a:t>
            </a:r>
            <a:endParaRPr lang="en-US" sz="900" dirty="0">
              <a:latin typeface="ヒラギノ角ゴ Pro W3"/>
              <a:ea typeface="ヒラギノ角ゴ Pro W3"/>
              <a:cs typeface="ヒラギノ角ゴ Pro W3"/>
            </a:endParaRPr>
          </a:p>
          <a:p>
            <a:r>
              <a:rPr lang="en-US"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広く合意された要素からなる、特定用途に拡張可能なカーネルを含み、</a:t>
            </a:r>
            <a:endParaRPr lang="en-US" sz="900" dirty="0">
              <a:latin typeface="ヒラギノ角ゴ Pro W3"/>
              <a:ea typeface="ヒラギノ角ゴ Pro W3"/>
              <a:cs typeface="ヒラギノ角ゴ Pro W3"/>
            </a:endParaRPr>
          </a:p>
        </p:txBody>
      </p:sp>
      <p:sp>
        <p:nvSpPr>
          <p:cNvPr id="8" name="TextBox 7"/>
          <p:cNvSpPr txBox="1"/>
          <p:nvPr/>
        </p:nvSpPr>
        <p:spPr>
          <a:xfrm>
            <a:off x="2424431" y="7750440"/>
            <a:ext cx="2072252" cy="1892826"/>
          </a:xfrm>
          <a:prstGeom prst="rect">
            <a:avLst/>
          </a:prstGeom>
          <a:noFill/>
        </p:spPr>
        <p:txBody>
          <a:bodyPr wrap="square" rtlCol="0">
            <a:spAutoFit/>
          </a:bodyPr>
          <a:lstStyle/>
          <a:p>
            <a:r>
              <a:rPr lang="en-US" sz="900" dirty="0">
                <a:solidFill>
                  <a:srgbClr val="1A1818"/>
                </a:solidFill>
                <a:latin typeface="ヒラギノ角ゴ Pro W3"/>
                <a:ea typeface="ヒラギノ角ゴ Pro W3"/>
                <a:cs typeface="ヒラギノ角ゴ Pro W3"/>
              </a:rPr>
              <a:t>˲ </a:t>
            </a:r>
            <a:r>
              <a:rPr lang="ja-JP" altLang="en-US" sz="900" dirty="0">
                <a:solidFill>
                  <a:srgbClr val="1A1818"/>
                </a:solidFill>
                <a:latin typeface="ヒラギノ角ゴ Pro W3"/>
                <a:ea typeface="ヒラギノ角ゴ Pro W3"/>
                <a:cs typeface="ヒラギノ角ゴ Pro W3"/>
              </a:rPr>
              <a:t>技術の問題と人の問題の両方を扱い</a:t>
            </a:r>
            <a:r>
              <a:rPr lang="ja-JP" altLang="en-US" sz="900" dirty="0" smtClean="0">
                <a:solidFill>
                  <a:srgbClr val="1A1818"/>
                </a:solidFill>
                <a:latin typeface="ヒラギノ角ゴ Pro W3"/>
                <a:ea typeface="ヒラギノ角ゴ Pro W3"/>
                <a:cs typeface="ヒラギノ角ゴ Pro W3"/>
              </a:rPr>
              <a:t>、</a:t>
            </a:r>
            <a:endParaRPr lang="en-US" altLang="ja-JP" sz="900" dirty="0" smtClean="0">
              <a:solidFill>
                <a:srgbClr val="1A1818"/>
              </a:solidFill>
              <a:latin typeface="ヒラギノ角ゴ Pro W3"/>
              <a:ea typeface="ヒラギノ角ゴ Pro W3"/>
              <a:cs typeface="ヒラギノ角ゴ Pro W3"/>
            </a:endParaRPr>
          </a:p>
          <a:p>
            <a:r>
              <a:rPr lang="en-US" sz="900" dirty="0" smtClean="0">
                <a:solidFill>
                  <a:srgbClr val="1A1818"/>
                </a:solidFill>
                <a:latin typeface="ヒラギノ角ゴ Pro W3"/>
                <a:ea typeface="ヒラギノ角ゴ Pro W3"/>
                <a:cs typeface="ヒラギノ角ゴ Pro W3"/>
              </a:rPr>
              <a:t>˲ </a:t>
            </a:r>
            <a:r>
              <a:rPr lang="ja-JP" altLang="en-US" sz="900" dirty="0">
                <a:solidFill>
                  <a:srgbClr val="1A1818"/>
                </a:solidFill>
                <a:latin typeface="ヒラギノ角ゴ Pro W3"/>
                <a:ea typeface="ヒラギノ角ゴ Pro W3"/>
                <a:cs typeface="ヒラギノ角ゴ Pro W3"/>
              </a:rPr>
              <a:t>産業界、学界、研究者そして、ユーザに支援され</a:t>
            </a:r>
            <a:r>
              <a:rPr lang="ja-JP" altLang="en-US" sz="900" dirty="0" smtClean="0">
                <a:solidFill>
                  <a:srgbClr val="1A1818"/>
                </a:solidFill>
                <a:latin typeface="ヒラギノ角ゴ Pro W3"/>
                <a:ea typeface="ヒラギノ角ゴ Pro W3"/>
                <a:cs typeface="ヒラギノ角ゴ Pro W3"/>
              </a:rPr>
              <a:t>、</a:t>
            </a:r>
            <a:endParaRPr lang="en-US" altLang="ja-JP" sz="900" dirty="0" smtClean="0">
              <a:solidFill>
                <a:srgbClr val="1A1818"/>
              </a:solidFill>
              <a:latin typeface="ヒラギノ角ゴ Pro W3"/>
              <a:ea typeface="ヒラギノ角ゴ Pro W3"/>
              <a:cs typeface="ヒラギノ角ゴ Pro W3"/>
            </a:endParaRPr>
          </a:p>
          <a:p>
            <a:r>
              <a:rPr lang="en-US" sz="900" dirty="0" smtClean="0">
                <a:solidFill>
                  <a:srgbClr val="1A1818"/>
                </a:solidFill>
                <a:latin typeface="ヒラギノ角ゴ Pro W3"/>
                <a:ea typeface="ヒラギノ角ゴ Pro W3"/>
                <a:cs typeface="ヒラギノ角ゴ Pro W3"/>
              </a:rPr>
              <a:t>˲ </a:t>
            </a:r>
            <a:r>
              <a:rPr lang="ja-JP" altLang="en-US" sz="900" dirty="0">
                <a:solidFill>
                  <a:srgbClr val="1A1818"/>
                </a:solidFill>
                <a:latin typeface="ヒラギノ角ゴ Pro W3"/>
                <a:ea typeface="ヒラギノ角ゴ Pro W3"/>
                <a:cs typeface="ヒラギノ角ゴ Pro W3"/>
              </a:rPr>
              <a:t>要求とテクノロジの変化に応じて追随できるような拡張性を備えている</a:t>
            </a:r>
            <a:r>
              <a:rPr lang="ja-JP" altLang="en-US" sz="900" dirty="0" smtClean="0">
                <a:solidFill>
                  <a:srgbClr val="1A1818"/>
                </a:solidFill>
                <a:latin typeface="ヒラギノ角ゴ Pro W3"/>
                <a:ea typeface="ヒラギノ角ゴ Pro W3"/>
                <a:cs typeface="ヒラギノ角ゴ Pro W3"/>
              </a:rPr>
              <a:t>。</a:t>
            </a:r>
            <a:endParaRPr lang="en-US" altLang="ja-JP" sz="900" dirty="0" smtClean="0">
              <a:solidFill>
                <a:srgbClr val="1A1818"/>
              </a:solidFill>
              <a:latin typeface="ヒラギノ角ゴ Pro W3"/>
              <a:ea typeface="ヒラギノ角ゴ Pro W3"/>
              <a:cs typeface="ヒラギノ角ゴ Pro W3"/>
            </a:endParaRPr>
          </a:p>
          <a:p>
            <a:endParaRPr lang="en-US" sz="900" dirty="0">
              <a:solidFill>
                <a:srgbClr val="1A1818"/>
              </a:solidFill>
              <a:latin typeface="ヒラギノ角ゴ Pro W3"/>
              <a:ea typeface="ヒラギノ角ゴ Pro W3"/>
              <a:cs typeface="ヒラギノ角ゴ Pro W3"/>
            </a:endParaRPr>
          </a:p>
          <a:p>
            <a:r>
              <a:rPr lang="en-US" altLang="ja-JP" sz="900" dirty="0">
                <a:solidFill>
                  <a:srgbClr val="1A1818"/>
                </a:solidFill>
                <a:latin typeface="ヒラギノ角ゴ Pro W3"/>
                <a:ea typeface="ヒラギノ角ゴ Pro W3"/>
                <a:cs typeface="ヒラギノ角ゴ Pro W3"/>
              </a:rPr>
              <a:t>SEMAT</a:t>
            </a:r>
            <a:r>
              <a:rPr lang="ja-JP" altLang="en-US" sz="900" dirty="0">
                <a:solidFill>
                  <a:srgbClr val="1A1818"/>
                </a:solidFill>
                <a:latin typeface="ヒラギノ角ゴ Pro W3"/>
                <a:ea typeface="ヒラギノ角ゴ Pro W3"/>
                <a:cs typeface="ヒラギノ角ゴ Pro W3"/>
              </a:rPr>
              <a:t>の </a:t>
            </a:r>
            <a:r>
              <a:rPr lang="en-US" altLang="ja-JP" sz="900" dirty="0">
                <a:solidFill>
                  <a:srgbClr val="1A1818"/>
                </a:solidFill>
                <a:latin typeface="ヒラギノ角ゴ Pro W3"/>
                <a:ea typeface="ヒラギノ角ゴ Pro W3"/>
                <a:cs typeface="ヒラギノ角ゴ Pro W3"/>
              </a:rPr>
              <a:t>call for action </a:t>
            </a:r>
            <a:r>
              <a:rPr lang="ja-JP" altLang="en-US" sz="900" dirty="0">
                <a:solidFill>
                  <a:srgbClr val="1A1818"/>
                </a:solidFill>
                <a:latin typeface="ヒラギノ角ゴ Pro W3"/>
                <a:ea typeface="ヒラギノ角ゴ Pro W3"/>
                <a:cs typeface="ヒラギノ角ゴ Pro W3"/>
              </a:rPr>
              <a:t>は、増え続ける署名者、サポーターのリスト</a:t>
            </a:r>
            <a:r>
              <a:rPr lang="en-US" altLang="ja-JP" sz="900" dirty="0">
                <a:solidFill>
                  <a:srgbClr val="1A1818"/>
                </a:solidFill>
                <a:latin typeface="ヒラギノ角ゴ Pro W3"/>
                <a:ea typeface="ヒラギノ角ゴ Pro W3"/>
                <a:cs typeface="ヒラギノ角ゴ Pro W3"/>
              </a:rPr>
              <a:t>(http://</a:t>
            </a:r>
            <a:r>
              <a:rPr lang="en-US" altLang="ja-JP" sz="900" dirty="0" err="1">
                <a:solidFill>
                  <a:srgbClr val="1A1818"/>
                </a:solidFill>
                <a:latin typeface="ヒラギノ角ゴ Pro W3"/>
                <a:ea typeface="ヒラギノ角ゴ Pro W3"/>
                <a:cs typeface="ヒラギノ角ゴ Pro W3"/>
              </a:rPr>
              <a:t>www.semat.org</a:t>
            </a:r>
            <a:r>
              <a:rPr lang="en-US" altLang="ja-JP" sz="900" dirty="0" smtClean="0">
                <a:solidFill>
                  <a:srgbClr val="1A1818"/>
                </a:solidFill>
                <a:latin typeface="ヒラギノ角ゴ Pro W3"/>
                <a:ea typeface="ヒラギノ角ゴ Pro W3"/>
                <a:cs typeface="ヒラギノ角ゴ Pro W3"/>
              </a:rPr>
              <a:t>) </a:t>
            </a:r>
            <a:r>
              <a:rPr lang="ja-JP" altLang="en-US" sz="900" dirty="0" smtClean="0">
                <a:solidFill>
                  <a:srgbClr val="1A1818"/>
                </a:solidFill>
                <a:latin typeface="ヒラギノ角ゴ Pro W3"/>
                <a:ea typeface="ヒラギノ角ゴ Pro W3"/>
                <a:cs typeface="ヒラギノ角ゴ Pro W3"/>
              </a:rPr>
              <a:t>を</a:t>
            </a:r>
            <a:r>
              <a:rPr lang="ja-JP" altLang="en-US" sz="900" dirty="0">
                <a:solidFill>
                  <a:srgbClr val="1A1818"/>
                </a:solidFill>
                <a:latin typeface="ヒラギノ角ゴ Pro W3"/>
                <a:ea typeface="ヒラギノ角ゴ Pro W3"/>
                <a:cs typeface="ヒラギノ角ゴ Pro W3"/>
              </a:rPr>
              <a:t>含む、広い支援者ベースを得た。</a:t>
            </a:r>
            <a:r>
              <a:rPr lang="en-US" altLang="ja-JP" sz="900" dirty="0">
                <a:solidFill>
                  <a:srgbClr val="1A1818"/>
                </a:solidFill>
                <a:latin typeface="ヒラギノ角ゴ Pro W3"/>
                <a:ea typeface="ヒラギノ角ゴ Pro W3"/>
                <a:cs typeface="ヒラギノ角ゴ Pro W3"/>
              </a:rPr>
              <a:t>2010</a:t>
            </a:r>
            <a:r>
              <a:rPr lang="ja-JP" altLang="en-US" sz="900" dirty="0">
                <a:solidFill>
                  <a:srgbClr val="1A1818"/>
                </a:solidFill>
                <a:latin typeface="ヒラギノ角ゴ Pro W3"/>
                <a:ea typeface="ヒラギノ角ゴ Pro W3"/>
                <a:cs typeface="ヒラギノ角ゴ Pro W3"/>
              </a:rPr>
              <a:t>年</a:t>
            </a:r>
            <a:r>
              <a:rPr lang="en-US" altLang="ja-JP" sz="900" dirty="0">
                <a:solidFill>
                  <a:srgbClr val="1A1818"/>
                </a:solidFill>
                <a:latin typeface="ヒラギノ角ゴ Pro W3"/>
                <a:ea typeface="ヒラギノ角ゴ Pro W3"/>
                <a:cs typeface="ヒラギノ角ゴ Pro W3"/>
              </a:rPr>
              <a:t>2</a:t>
            </a:r>
            <a:r>
              <a:rPr lang="ja-JP" altLang="en-US" sz="900" dirty="0">
                <a:solidFill>
                  <a:srgbClr val="1A1818"/>
                </a:solidFill>
                <a:latin typeface="ヒラギノ角ゴ Pro W3"/>
                <a:ea typeface="ヒラギノ角ゴ Pro W3"/>
                <a:cs typeface="ヒラギノ角ゴ Pro W3"/>
              </a:rPr>
              <a:t>月には、</a:t>
            </a:r>
            <a:r>
              <a:rPr lang="en-US" altLang="ja-JP" sz="900" dirty="0">
                <a:solidFill>
                  <a:srgbClr val="1A1818"/>
                </a:solidFill>
                <a:latin typeface="ヒラギノ角ゴ Pro W3"/>
                <a:ea typeface="ヒラギノ角ゴ Pro W3"/>
                <a:cs typeface="ヒラギノ角ゴ Pro W3"/>
              </a:rPr>
              <a:t>SEMAT</a:t>
            </a:r>
            <a:r>
              <a:rPr lang="ja-JP" altLang="en-US" sz="900" dirty="0">
                <a:solidFill>
                  <a:srgbClr val="1A1818"/>
                </a:solidFill>
                <a:latin typeface="ヒラギノ角ゴ Pro W3"/>
                <a:ea typeface="ヒラギノ角ゴ Pro W3"/>
                <a:cs typeface="ヒラギノ角ゴ Pro W3"/>
              </a:rPr>
              <a:t>の創設者</a:t>
            </a:r>
            <a:r>
              <a:rPr lang="ja-JP" altLang="en-US" sz="900" dirty="0" smtClean="0">
                <a:solidFill>
                  <a:srgbClr val="1A1818"/>
                </a:solidFill>
                <a:latin typeface="ヒラギノ角ゴ Pro W3"/>
                <a:ea typeface="ヒラギノ角ゴ Pro W3"/>
                <a:cs typeface="ヒラギノ角ゴ Pro W3"/>
              </a:rPr>
              <a:t>は</a:t>
            </a:r>
            <a:r>
              <a:rPr lang="en-US" altLang="ja-JP" sz="900" dirty="0">
                <a:solidFill>
                  <a:srgbClr val="1A1818"/>
                </a:solidFill>
                <a:latin typeface="ヒラギノ角ゴ Pro W3"/>
                <a:ea typeface="ヒラギノ角ゴ Pro W3"/>
                <a:cs typeface="ヒラギノ角ゴ Pro W3"/>
              </a:rPr>
              <a:t> </a:t>
            </a:r>
            <a:r>
              <a:rPr lang="en-US" altLang="ja-JP" sz="900" dirty="0" smtClean="0">
                <a:solidFill>
                  <a:srgbClr val="1A1818"/>
                </a:solidFill>
                <a:latin typeface="ヒラギノ角ゴ Pro W3"/>
                <a:ea typeface="ヒラギノ角ゴ Pro W3"/>
                <a:cs typeface="ヒラギノ角ゴ Pro W3"/>
              </a:rPr>
              <a:t>call for action </a:t>
            </a:r>
            <a:r>
              <a:rPr lang="ja-JP" altLang="en-US" sz="900" dirty="0" smtClean="0">
                <a:solidFill>
                  <a:srgbClr val="1A1818"/>
                </a:solidFill>
                <a:latin typeface="ヒラギノ角ゴ Pro W3"/>
                <a:ea typeface="ヒラギノ角ゴ Pro W3"/>
                <a:cs typeface="ヒラギノ角ゴ Pro W3"/>
              </a:rPr>
              <a:t>を</a:t>
            </a:r>
            <a:r>
              <a:rPr lang="ja-JP" altLang="en-US" sz="900" dirty="0">
                <a:solidFill>
                  <a:srgbClr val="1A1818"/>
                </a:solidFill>
                <a:latin typeface="ヒラギノ角ゴ Pro W3"/>
                <a:ea typeface="ヒラギノ角ゴ Pro W3"/>
                <a:cs typeface="ヒラギノ角ゴ Pro W3"/>
              </a:rPr>
              <a:t>ビジョンステートメントとして発展させた</a:t>
            </a:r>
            <a:r>
              <a:rPr lang="en-US" altLang="ja-JP" sz="900" dirty="0">
                <a:solidFill>
                  <a:srgbClr val="1A1818"/>
                </a:solidFill>
                <a:latin typeface="ヒラギノ角ゴ Pro W3"/>
                <a:ea typeface="ヒラギノ角ゴ Pro W3"/>
                <a:cs typeface="ヒラギノ角ゴ Pro W3"/>
              </a:rPr>
              <a:t>(5)</a:t>
            </a:r>
            <a:r>
              <a:rPr lang="ja-JP" altLang="en-US" sz="900" dirty="0">
                <a:solidFill>
                  <a:srgbClr val="1A1818"/>
                </a:solidFill>
                <a:latin typeface="ヒラギノ角ゴ Pro W3"/>
                <a:ea typeface="ヒラギノ角ゴ Pro W3"/>
                <a:cs typeface="ヒラギノ角ゴ Pro W3"/>
              </a:rPr>
              <a:t>。</a:t>
            </a:r>
          </a:p>
        </p:txBody>
      </p:sp>
      <p:sp>
        <p:nvSpPr>
          <p:cNvPr id="9" name="Rectangle 8"/>
          <p:cNvSpPr/>
          <p:nvPr/>
        </p:nvSpPr>
        <p:spPr>
          <a:xfrm>
            <a:off x="4690522" y="1303572"/>
            <a:ext cx="2056839" cy="8910125"/>
          </a:xfrm>
          <a:prstGeom prst="rect">
            <a:avLst/>
          </a:prstGeom>
        </p:spPr>
        <p:txBody>
          <a:bodyPr wrap="square">
            <a:spAutoFit/>
          </a:bodyPr>
          <a:lstStyle/>
          <a:p>
            <a:r>
              <a:rPr lang="ja-JP" altLang="en-US" sz="900" dirty="0">
                <a:latin typeface="ヒラギノ角ゴ Pro W3"/>
                <a:ea typeface="ヒラギノ角ゴ Pro W3"/>
                <a:cs typeface="ヒラギノ角ゴ Pro W3"/>
              </a:rPr>
              <a:t>このビジョンに沿って、</a:t>
            </a:r>
            <a:r>
              <a:rPr lang="en-US" altLang="ja-JP" sz="900" dirty="0" smtClean="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は</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つのゴールに焦点を</a:t>
            </a:r>
            <a:r>
              <a:rPr lang="ja-JP" altLang="en-US" sz="900" dirty="0" smtClean="0">
                <a:latin typeface="ヒラギノ角ゴ Pro W3"/>
                <a:ea typeface="ヒラギノ角ゴ Pro W3"/>
                <a:cs typeface="ヒラギノ角ゴ Pro W3"/>
              </a:rPr>
              <a:t>合わせた：広く</a:t>
            </a:r>
            <a:r>
              <a:rPr lang="ja-JP" altLang="en-US" sz="900" dirty="0">
                <a:latin typeface="ヒラギノ角ゴ Pro W3"/>
                <a:ea typeface="ヒラギノ角ゴ Pro W3"/>
                <a:cs typeface="ヒラギノ角ゴ Pro W3"/>
              </a:rPr>
              <a:t>合意された要素からなるカーネルを見つけること、そして堅固な理論的基礎を定義すること。これら</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つの作業はかなりの範囲で独立している。カーネルを見つけることは多数の既存手法の知識を備えた経験のあるソフトウェアエンジニアの実践的な活動である。理論的基礎を定義することはアカデミックな研究活動であり、成功といえる結果に到達するには、何年もかかるだろう</a:t>
            </a:r>
            <a:r>
              <a:rPr lang="ja-JP" altLang="en-US" sz="900" dirty="0" smtClean="0">
                <a:latin typeface="ヒラギノ角ゴ Pro W3"/>
                <a:ea typeface="ヒラギノ角ゴ Pro W3"/>
                <a:cs typeface="ヒラギノ角ゴ Pro W3"/>
              </a:rPr>
              <a:t>。</a:t>
            </a:r>
            <a:endParaRPr lang="en-US" sz="900" dirty="0">
              <a:latin typeface="ヒラギノ角ゴ Pro W3"/>
              <a:ea typeface="ヒラギノ角ゴ Pro W3"/>
              <a:cs typeface="ヒラギノ角ゴ Pro W3"/>
            </a:endParaRPr>
          </a:p>
          <a:p>
            <a:endParaRPr lang="en-US" sz="1200" dirty="0">
              <a:latin typeface="ヒラギノ角ゴ Pro W3"/>
              <a:ea typeface="ヒラギノ角ゴ Pro W3"/>
              <a:cs typeface="ヒラギノ角ゴ Pro W3"/>
            </a:endParaRPr>
          </a:p>
          <a:p>
            <a:r>
              <a:rPr lang="ja-JP" altLang="en-US" sz="1200" dirty="0">
                <a:latin typeface="ヒラギノ角ゴ Pro W6"/>
                <a:ea typeface="ヒラギノ角ゴ Pro W6"/>
                <a:cs typeface="ヒラギノ角ゴ Pro W6"/>
              </a:rPr>
              <a:t>共通基盤の</a:t>
            </a:r>
            <a:r>
              <a:rPr lang="ja-JP" altLang="en-US" sz="1200" dirty="0" smtClean="0">
                <a:latin typeface="ヒラギノ角ゴ Pro W6"/>
                <a:ea typeface="ヒラギノ角ゴ Pro W6"/>
                <a:cs typeface="ヒラギノ角ゴ Pro W6"/>
              </a:rPr>
              <a:t>能力</a:t>
            </a:r>
            <a:endParaRPr lang="en-US" altLang="ja-JP" sz="1200" dirty="0" smtClean="0">
              <a:latin typeface="ヒラギノ角ゴ Pro W6"/>
              <a:ea typeface="ヒラギノ角ゴ Pro W6"/>
              <a:cs typeface="ヒラギノ角ゴ Pro W6"/>
            </a:endParaRPr>
          </a:p>
          <a:p>
            <a:r>
              <a:rPr lang="en-US" altLang="ja-JP" sz="900" dirty="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の最初のステップは、ソフトウェア開発における共通基盤を確認すること</a:t>
            </a:r>
            <a:r>
              <a:rPr lang="ja-JP" altLang="en-US" sz="900" dirty="0" smtClean="0">
                <a:latin typeface="ヒラギノ角ゴ Pro W3"/>
                <a:ea typeface="ヒラギノ角ゴ Pro W3"/>
                <a:cs typeface="ヒラギノ角ゴ Pro W3"/>
              </a:rPr>
              <a:t>であった</a:t>
            </a:r>
            <a:r>
              <a:rPr lang="ja-JP" altLang="en-US" sz="900" dirty="0">
                <a:latin typeface="ヒラギノ角ゴ Pro W3"/>
                <a:ea typeface="ヒラギノ角ゴ Pro W3"/>
                <a:cs typeface="ヒラギノ角ゴ Pro W3"/>
              </a:rPr>
              <a:t>。この共通基盤は、すべてのソフトウェア開発活動において普遍的な</a:t>
            </a:r>
            <a:r>
              <a:rPr lang="ja-JP" altLang="en-US" sz="900" dirty="0" smtClean="0">
                <a:latin typeface="ヒラギノ角ゴ Pro W3"/>
                <a:ea typeface="ヒラギノ角ゴ Pro W3"/>
                <a:cs typeface="ヒラギノ角ゴ Pro W3"/>
              </a:rPr>
              <a:t>必須要素</a:t>
            </a:r>
            <a:r>
              <a:rPr lang="ja-JP" altLang="en-US" sz="900" dirty="0">
                <a:latin typeface="ヒラギノ角ゴ Pro W3"/>
                <a:ea typeface="ヒラギノ角ゴ Pro W3"/>
                <a:cs typeface="ヒラギノ角ゴ Pro W3"/>
              </a:rPr>
              <a:t>のカーネルと、方法論と実践とを記述するためのシンプルな言語として示される</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
            </a:r>
            <a:br>
              <a:rPr lang="en-US" altLang="ja-JP" sz="900" dirty="0" smtClean="0">
                <a:latin typeface="ヒラギノ角ゴ Pro W3"/>
                <a:ea typeface="ヒラギノ角ゴ Pro W3"/>
                <a:cs typeface="ヒラギノ角ゴ Pro W3"/>
              </a:rPr>
            </a:b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は、</a:t>
            </a:r>
            <a:r>
              <a:rPr lang="en-US" altLang="ja-JP" sz="900" dirty="0" smtClean="0">
                <a:latin typeface="ヒラギノ角ゴ Pro W3"/>
                <a:ea typeface="ヒラギノ角ゴ Pro W3"/>
                <a:cs typeface="ヒラギノ角ゴ Pro W3"/>
              </a:rPr>
              <a:t>SEMAT OMG</a:t>
            </a:r>
            <a:r>
              <a:rPr lang="ja-JP" altLang="en-US" sz="900" dirty="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Object Management Group</a:t>
            </a:r>
            <a:r>
              <a:rPr lang="ja-JP" altLang="en-US" sz="900" dirty="0">
                <a:latin typeface="ヒラギノ角ゴ Pro W3"/>
                <a:ea typeface="ヒラギノ角ゴ Pro W3"/>
                <a:cs typeface="ヒラギノ角ゴ Pro W3"/>
              </a:rPr>
              <a:t>）提案で初めて公開された</a:t>
            </a:r>
            <a:r>
              <a:rPr lang="ja-JP" altLang="en-US" sz="900" dirty="0" smtClean="0">
                <a:latin typeface="ヒラギノ角ゴ Pro W3"/>
                <a:ea typeface="ヒラギノ角ゴ Pro W3"/>
                <a:cs typeface="ヒラギノ角ゴ Pro W3"/>
              </a:rPr>
              <a:t>。図</a:t>
            </a:r>
            <a:r>
              <a:rPr lang="en-US" altLang="ja-JP" sz="900" dirty="0">
                <a:latin typeface="ヒラギノ角ゴ Pro W3"/>
                <a:ea typeface="ヒラギノ角ゴ Pro W3"/>
                <a:cs typeface="ヒラギノ角ゴ Pro W3"/>
              </a:rPr>
              <a:t>1</a:t>
            </a:r>
            <a:r>
              <a:rPr lang="ja-JP" altLang="en-US" sz="900" dirty="0">
                <a:latin typeface="ヒラギノ角ゴ Pro W3"/>
                <a:ea typeface="ヒラギノ角ゴ Pro W3"/>
                <a:cs typeface="ヒラギノ角ゴ Pro W3"/>
              </a:rPr>
              <a:t>と図</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で示すように、カーネルはソフトウェアシステムを開発するとき</a:t>
            </a:r>
            <a:r>
              <a:rPr lang="ja-JP" altLang="en-US" sz="900" dirty="0" smtClean="0">
                <a:latin typeface="ヒラギノ角ゴ Pro W3"/>
                <a:ea typeface="ヒラギノ角ゴ Pro W3"/>
                <a:cs typeface="ヒラギノ角ゴ Pro W3"/>
              </a:rPr>
              <a:t>に「</a:t>
            </a:r>
            <a:r>
              <a:rPr lang="ja-JP" altLang="en-US" sz="900" dirty="0">
                <a:latin typeface="ヒラギノ角ゴ Pro W3"/>
                <a:ea typeface="ヒラギノ角ゴ Pro W3"/>
                <a:cs typeface="ヒラギノ角ゴ Pro W3"/>
              </a:rPr>
              <a:t>我々が常に仕事で扱うこと</a:t>
            </a:r>
            <a:r>
              <a:rPr lang="en-US" altLang="ja-JP" sz="900" dirty="0">
                <a:latin typeface="ヒラギノ角ゴ Pro W3"/>
                <a:ea typeface="ヒラギノ角ゴ Pro W3"/>
                <a:cs typeface="ヒラギノ角ゴ Pro W3"/>
              </a:rPr>
              <a:t>(things we always work with)</a:t>
            </a:r>
            <a:r>
              <a:rPr lang="ja-JP" altLang="en-US" sz="900" dirty="0">
                <a:latin typeface="ヒラギノ角ゴ Pro W3"/>
                <a:ea typeface="ヒラギノ角ゴ Pro W3"/>
                <a:cs typeface="ヒラギノ角ゴ Pro W3"/>
              </a:rPr>
              <a:t>」と「我々が</a:t>
            </a:r>
            <a:r>
              <a:rPr lang="ja-JP" altLang="en-US" sz="900" dirty="0" smtClean="0">
                <a:latin typeface="ヒラギノ角ゴ Pro W3"/>
                <a:ea typeface="ヒラギノ角ゴ Pro W3"/>
                <a:cs typeface="ヒラギノ角ゴ Pro W3"/>
              </a:rPr>
              <a:t>常に行う</a:t>
            </a:r>
            <a:r>
              <a:rPr lang="ja-JP" altLang="en-US" sz="900" dirty="0">
                <a:latin typeface="ヒラギノ角ゴ Pro W3"/>
                <a:ea typeface="ヒラギノ角ゴ Pro W3"/>
                <a:cs typeface="ヒラギノ角ゴ Pro W3"/>
              </a:rPr>
              <a:t>こと</a:t>
            </a:r>
            <a:r>
              <a:rPr lang="en-US" altLang="ja-JP" sz="900" dirty="0">
                <a:latin typeface="ヒラギノ角ゴ Pro W3"/>
                <a:ea typeface="ヒラギノ角ゴ Pro W3"/>
                <a:cs typeface="ヒラギノ角ゴ Pro W3"/>
              </a:rPr>
              <a:t>(things we always do)</a:t>
            </a:r>
            <a:r>
              <a:rPr lang="ja-JP" altLang="en-US" sz="900" dirty="0">
                <a:latin typeface="ヒラギノ角ゴ Pro W3"/>
                <a:ea typeface="ヒラギノ角ゴ Pro W3"/>
                <a:cs typeface="ヒラギノ角ゴ Pro W3"/>
              </a:rPr>
              <a:t>」とを、それぞれ少数含んでいる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「我々が常に保有しているべき技術」を定義する活動も進行中である。しかし</a:t>
            </a:r>
            <a:r>
              <a:rPr lang="ja-JP" altLang="en-US" sz="900" dirty="0" smtClean="0">
                <a:latin typeface="ヒラギノ角ゴ Pro W3"/>
                <a:ea typeface="ヒラギノ角ゴ Pro W3"/>
                <a:cs typeface="ヒラギノ角ゴ Pro W3"/>
              </a:rPr>
              <a:t>、これ</a:t>
            </a:r>
            <a:r>
              <a:rPr lang="ja-JP" altLang="en-US" sz="900" dirty="0">
                <a:latin typeface="ヒラギノ角ゴ Pro W3"/>
                <a:ea typeface="ヒラギノ角ゴ Pro W3"/>
                <a:cs typeface="ヒラギノ角ゴ Pro W3"/>
              </a:rPr>
              <a:t>はカーネルの将来のバージョンまで待たなければならない</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
            </a:r>
            <a:br>
              <a:rPr lang="en-US" altLang="ja-JP" sz="900" dirty="0" smtClean="0">
                <a:latin typeface="ヒラギノ角ゴ Pro W3"/>
                <a:ea typeface="ヒラギノ角ゴ Pro W3"/>
                <a:cs typeface="ヒラギノ角ゴ Pro W3"/>
              </a:rPr>
            </a:br>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カーネルは概念モデルである以上に、次のものを提供</a:t>
            </a:r>
            <a:r>
              <a:rPr lang="ja-JP" altLang="en-US" sz="900" dirty="0" smtClean="0">
                <a:latin typeface="ヒラギノ角ゴ Pro W3"/>
                <a:ea typeface="ヒラギノ角ゴ Pro W3"/>
                <a:cs typeface="ヒラギノ角ゴ Pro W3"/>
              </a:rPr>
              <a:t>する。</a:t>
            </a:r>
            <a:r>
              <a:rPr lang="en-US" altLang="ja-JP" sz="900" dirty="0" smtClean="0">
                <a:latin typeface="ヒラギノ角ゴ Pro W3"/>
                <a:ea typeface="ヒラギノ角ゴ Pro W3"/>
                <a:cs typeface="ヒラギノ角ゴ Pro W3"/>
              </a:rPr>
              <a:t/>
            </a:r>
            <a:br>
              <a:rPr lang="en-US" altLang="ja-JP" sz="900" dirty="0" smtClean="0">
                <a:latin typeface="ヒラギノ角ゴ Pro W3"/>
                <a:ea typeface="ヒラギノ角ゴ Pro W3"/>
                <a:cs typeface="ヒラギノ角ゴ Pro W3"/>
              </a:rPr>
            </a:br>
            <a:r>
              <a:rPr lang="en-US" sz="900" dirty="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チーム</a:t>
            </a:r>
            <a:r>
              <a:rPr lang="ja-JP" altLang="en-US" sz="900" dirty="0">
                <a:latin typeface="ヒラギノ角ゴ Pro W3"/>
                <a:ea typeface="ヒラギノ角ゴ Pro W3"/>
                <a:cs typeface="ヒラギノ角ゴ Pro W3"/>
              </a:rPr>
              <a:t>において、開発の進捗および努力</a:t>
            </a:r>
            <a:r>
              <a:rPr lang="en-US" altLang="ja-JP" sz="900" dirty="0">
                <a:latin typeface="ヒラギノ角ゴ Pro W3"/>
                <a:ea typeface="ヒラギノ角ゴ Pro W3"/>
                <a:cs typeface="ヒラギノ角ゴ Pro W3"/>
              </a:rPr>
              <a:t>(endeavors)</a:t>
            </a:r>
            <a:r>
              <a:rPr lang="ja-JP" altLang="en-US" sz="900" dirty="0">
                <a:latin typeface="ヒラギノ角ゴ Pro W3"/>
                <a:ea typeface="ヒラギノ角ゴ Pro W3"/>
                <a:cs typeface="ヒラギノ角ゴ Pro W3"/>
              </a:rPr>
              <a:t>の健全性を論じるため</a:t>
            </a:r>
            <a:r>
              <a:rPr lang="ja-JP" altLang="en-US" sz="900" dirty="0" smtClean="0">
                <a:latin typeface="ヒラギノ角ゴ Pro W3"/>
                <a:ea typeface="ヒラギノ角ゴ Pro W3"/>
                <a:cs typeface="ヒラギノ角ゴ Pro W3"/>
              </a:rPr>
              <a:t>の思考</a:t>
            </a:r>
            <a:r>
              <a:rPr lang="ja-JP" altLang="en-US" sz="900" dirty="0">
                <a:latin typeface="ヒラギノ角ゴ Pro W3"/>
                <a:ea typeface="ヒラギノ角ゴ Pro W3"/>
                <a:cs typeface="ヒラギノ角ゴ Pro W3"/>
              </a:rPr>
              <a:t>フレームワーク</a:t>
            </a:r>
          </a:p>
          <a:p>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ソフトウェア開発の方法論と実践に関する議論、改善、比較および共有</a:t>
            </a:r>
            <a:r>
              <a:rPr lang="ja-JP" altLang="en-US" sz="900" dirty="0" smtClean="0">
                <a:latin typeface="ヒラギノ角ゴ Pro W3"/>
                <a:ea typeface="ヒラギノ角ゴ Pro W3"/>
                <a:cs typeface="ヒラギノ角ゴ Pro W3"/>
              </a:rPr>
              <a:t>のため</a:t>
            </a:r>
            <a:r>
              <a:rPr lang="ja-JP" altLang="en-US" sz="900" dirty="0">
                <a:latin typeface="ヒラギノ角ゴ Pro W3"/>
                <a:ea typeface="ヒラギノ角ゴ Pro W3"/>
                <a:cs typeface="ヒラギノ角ゴ Pro W3"/>
              </a:rPr>
              <a:t>の共通</a:t>
            </a:r>
            <a:r>
              <a:rPr lang="ja-JP" altLang="en-US" sz="900" dirty="0" smtClean="0">
                <a:latin typeface="ヒラギノ角ゴ Pro W3"/>
                <a:ea typeface="ヒラギノ角ゴ Pro W3"/>
                <a:cs typeface="ヒラギノ角ゴ Pro W3"/>
              </a:rPr>
              <a:t>基盤</a:t>
            </a:r>
            <a:endParaRPr lang="en-US" altLang="ja-JP" sz="900" dirty="0" smtClean="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チームが、別々に定義されたり由来が違うプラクティスを集めることによって</a:t>
            </a:r>
            <a:r>
              <a:rPr lang="ja-JP" altLang="en-US" sz="900" dirty="0" smtClean="0">
                <a:latin typeface="ヒラギノ角ゴ Pro W3"/>
                <a:ea typeface="ヒラギノ角ゴ Pro W3"/>
                <a:cs typeface="ヒラギノ角ゴ Pro W3"/>
              </a:rPr>
              <a:t>、チーム</a:t>
            </a:r>
            <a:r>
              <a:rPr lang="ja-JP" altLang="en-US" sz="900" dirty="0">
                <a:latin typeface="ヒラギノ角ゴ Pro W3"/>
                <a:ea typeface="ヒラギノ角ゴ Pro W3"/>
                <a:cs typeface="ヒラギノ角ゴ Pro W3"/>
              </a:rPr>
              <a:t>独自の仕事の仕方を組み立て、継続的に改善するための</a:t>
            </a:r>
            <a:r>
              <a:rPr lang="ja-JP" altLang="en-US" sz="900" dirty="0" smtClean="0">
                <a:latin typeface="ヒラギノ角ゴ Pro W3"/>
                <a:ea typeface="ヒラギノ角ゴ Pro W3"/>
                <a:cs typeface="ヒラギノ角ゴ Pro W3"/>
              </a:rPr>
              <a:t>フレームワーク</a:t>
            </a:r>
            <a:endParaRPr lang="en-US" altLang="ja-JP" sz="900" dirty="0" smtClean="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開発されたソフトウェアならびに開発に用いられた方法論の品質を評価</a:t>
            </a:r>
            <a:r>
              <a:rPr lang="ja-JP" altLang="en-US" sz="900" dirty="0" smtClean="0">
                <a:latin typeface="ヒラギノ角ゴ Pro W3"/>
                <a:ea typeface="ヒラギノ角ゴ Pro W3"/>
                <a:cs typeface="ヒラギノ角ゴ Pro W3"/>
              </a:rPr>
              <a:t>するため</a:t>
            </a:r>
            <a:r>
              <a:rPr lang="ja-JP" altLang="en-US" sz="900" dirty="0">
                <a:latin typeface="ヒラギノ角ゴ Pro W3"/>
                <a:ea typeface="ヒラギノ角ゴ Pro W3"/>
                <a:cs typeface="ヒラギノ角ゴ Pro W3"/>
              </a:rPr>
              <a:t>の、事例非依存な計測指標を定義する基礎</a:t>
            </a:r>
            <a:r>
              <a:rPr lang="en-US" altLang="ja-JP" sz="900" dirty="0">
                <a:latin typeface="ヒラギノ角ゴ Pro W3"/>
                <a:ea typeface="ヒラギノ角ゴ Pro W3"/>
                <a:cs typeface="ヒラギノ角ゴ Pro W3"/>
              </a:rPr>
              <a:t>(foundation</a:t>
            </a:r>
            <a:r>
              <a:rPr lang="en-US" altLang="ja-JP" sz="900" dirty="0" smtClean="0">
                <a:latin typeface="ヒラギノ角ゴ Pro W3"/>
                <a:ea typeface="ヒラギノ角ゴ Pro W3"/>
                <a:cs typeface="ヒラギノ角ゴ Pro W3"/>
              </a:rPr>
              <a:t>)</a:t>
            </a:r>
          </a:p>
          <a:p>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最も重要なこととして、どこにいるのか、次に何をすべきなのか、</a:t>
            </a:r>
            <a:r>
              <a:rPr lang="ja-JP" altLang="en-US" sz="900" dirty="0" smtClean="0">
                <a:latin typeface="ヒラギノ角ゴ Pro W3"/>
                <a:ea typeface="ヒラギノ角ゴ Pro W3"/>
                <a:cs typeface="ヒラギノ角ゴ Pro W3"/>
              </a:rPr>
              <a:t>そしてどこ</a:t>
            </a:r>
            <a:r>
              <a:rPr lang="ja-JP" altLang="en-US" sz="900" dirty="0">
                <a:latin typeface="ヒラギノ角ゴ Pro W3"/>
                <a:ea typeface="ヒラギノ角ゴ Pro W3"/>
                <a:cs typeface="ヒラギノ角ゴ Pro W3"/>
              </a:rPr>
              <a:t>を改善すべきなのかを、チームが理解することを支援する</a:t>
            </a:r>
            <a:r>
              <a:rPr lang="ja-JP" altLang="en-US" sz="900" dirty="0" smtClean="0">
                <a:latin typeface="ヒラギノ角ゴ Pro W3"/>
                <a:ea typeface="ヒラギノ角ゴ Pro W3"/>
                <a:cs typeface="ヒラギノ角ゴ Pro W3"/>
              </a:rPr>
              <a:t>方法</a:t>
            </a:r>
            <a:endParaRPr lang="en-US" altLang="ja-JP" sz="900" dirty="0" smtClean="0">
              <a:latin typeface="ヒラギノ角ゴ Pro W3"/>
              <a:ea typeface="ヒラギノ角ゴ Pro W3"/>
              <a:cs typeface="ヒラギノ角ゴ Pro W3"/>
            </a:endParaRPr>
          </a:p>
          <a:p>
            <a:endParaRPr lang="en-US" altLang="ja-JP" sz="900" dirty="0" smtClean="0">
              <a:latin typeface="ヒラギノ角ゴ Pro W3"/>
              <a:ea typeface="ヒラギノ角ゴ Pro W3"/>
              <a:cs typeface="ヒラギノ角ゴ Pro W3"/>
            </a:endParaRPr>
          </a:p>
        </p:txBody>
      </p:sp>
      <p:pic>
        <p:nvPicPr>
          <p:cNvPr id="10" name="Picture 9"/>
          <p:cNvPicPr>
            <a:picLocks noChangeAspect="1"/>
          </p:cNvPicPr>
          <p:nvPr/>
        </p:nvPicPr>
        <p:blipFill>
          <a:blip r:embed="rId2"/>
          <a:stretch>
            <a:fillRect/>
          </a:stretch>
        </p:blipFill>
        <p:spPr>
          <a:xfrm>
            <a:off x="450886" y="1275470"/>
            <a:ext cx="3968329" cy="3220418"/>
          </a:xfrm>
          <a:prstGeom prst="rect">
            <a:avLst/>
          </a:prstGeom>
        </p:spPr>
      </p:pic>
      <p:pic>
        <p:nvPicPr>
          <p:cNvPr id="11" name="Picture 10"/>
          <p:cNvPicPr>
            <a:picLocks noChangeAspect="1"/>
          </p:cNvPicPr>
          <p:nvPr/>
        </p:nvPicPr>
        <p:blipFill>
          <a:blip r:embed="rId3"/>
          <a:stretch>
            <a:fillRect/>
          </a:stretch>
        </p:blipFill>
        <p:spPr>
          <a:xfrm>
            <a:off x="445576" y="4654536"/>
            <a:ext cx="3973639" cy="2825699"/>
          </a:xfrm>
          <a:prstGeom prst="rect">
            <a:avLst/>
          </a:prstGeom>
        </p:spPr>
      </p:pic>
      <p:sp>
        <p:nvSpPr>
          <p:cNvPr id="12" name="Rectangle 11"/>
          <p:cNvSpPr/>
          <p:nvPr/>
        </p:nvSpPr>
        <p:spPr>
          <a:xfrm>
            <a:off x="253907" y="311083"/>
            <a:ext cx="1546885" cy="461665"/>
          </a:xfrm>
          <a:prstGeom prst="rect">
            <a:avLst/>
          </a:prstGeom>
        </p:spPr>
        <p:txBody>
          <a:bodyPr wrap="none">
            <a:spAutoFit/>
          </a:bodyPr>
          <a:lstStyle/>
          <a:p>
            <a:r>
              <a:rPr lang="en-US" sz="2400" dirty="0" smtClean="0">
                <a:latin typeface="ヒラギノ角ゴ Pro W6"/>
                <a:ea typeface="ヒラギノ角ゴ Pro W6"/>
                <a:cs typeface="ヒラギノ角ゴ Pro W6"/>
              </a:rPr>
              <a:t>practice</a:t>
            </a:r>
            <a:endParaRPr lang="en-US" sz="2400" dirty="0">
              <a:latin typeface="ヒラギノ角ゴ Pro W6"/>
              <a:ea typeface="ヒラギノ角ゴ Pro W6"/>
              <a:cs typeface="ヒラギノ角ゴ Pro W6"/>
            </a:endParaRPr>
          </a:p>
        </p:txBody>
      </p:sp>
    </p:spTree>
    <p:extLst>
      <p:ext uri="{BB962C8B-B14F-4D97-AF65-F5344CB8AC3E}">
        <p14:creationId xmlns:p14="http://schemas.microsoft.com/office/powerpoint/2010/main" val="200692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57888" y="717001"/>
            <a:ext cx="0" cy="6006845"/>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588372" y="717001"/>
            <a:ext cx="0" cy="6006845"/>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p:nvPicPr>
        <p:blipFill>
          <a:blip r:embed="rId2"/>
          <a:stretch>
            <a:fillRect/>
          </a:stretch>
        </p:blipFill>
        <p:spPr>
          <a:xfrm>
            <a:off x="130933" y="6946336"/>
            <a:ext cx="2170933" cy="2569063"/>
          </a:xfrm>
          <a:prstGeom prst="rect">
            <a:avLst/>
          </a:prstGeom>
        </p:spPr>
      </p:pic>
      <p:pic>
        <p:nvPicPr>
          <p:cNvPr id="12" name="Picture 11"/>
          <p:cNvPicPr>
            <a:picLocks noChangeAspect="1"/>
          </p:cNvPicPr>
          <p:nvPr/>
        </p:nvPicPr>
        <p:blipFill>
          <a:blip r:embed="rId3"/>
          <a:stretch>
            <a:fillRect/>
          </a:stretch>
        </p:blipFill>
        <p:spPr>
          <a:xfrm>
            <a:off x="2371588" y="6946336"/>
            <a:ext cx="4390358" cy="2569063"/>
          </a:xfrm>
          <a:prstGeom prst="rect">
            <a:avLst/>
          </a:prstGeom>
        </p:spPr>
      </p:pic>
      <p:sp>
        <p:nvSpPr>
          <p:cNvPr id="13" name="TextBox 12"/>
          <p:cNvSpPr txBox="1"/>
          <p:nvPr/>
        </p:nvSpPr>
        <p:spPr>
          <a:xfrm>
            <a:off x="98344" y="620632"/>
            <a:ext cx="2203522" cy="6455615"/>
          </a:xfrm>
          <a:prstGeom prst="rect">
            <a:avLst/>
          </a:prstGeom>
          <a:noFill/>
        </p:spPr>
        <p:txBody>
          <a:bodyPr wrap="square" rtlCol="0">
            <a:spAutoFit/>
          </a:bodyPr>
          <a:lstStyle/>
          <a:p>
            <a:r>
              <a:rPr lang="ja-JP" altLang="en-US" sz="1200" b="1" dirty="0" smtClean="0">
                <a:latin typeface="ヒラギノ角ゴ Pro W3"/>
                <a:ea typeface="ヒラギノ角ゴ Pro W3"/>
                <a:cs typeface="ヒラギノ角ゴ Pro W3"/>
              </a:rPr>
              <a:t>ビッグ</a:t>
            </a:r>
            <a:r>
              <a:rPr lang="ja-JP" altLang="en-US" sz="1200" b="1" dirty="0">
                <a:latin typeface="ヒラギノ角ゴ Pro W3"/>
                <a:ea typeface="ヒラギノ角ゴ Pro W3"/>
                <a:cs typeface="ヒラギノ角ゴ Pro W3"/>
              </a:rPr>
              <a:t>・アイディア</a:t>
            </a:r>
            <a:endParaRPr lang="en-US" altLang="ja-JP" sz="1200" b="1"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カーネルを、ソフトウェアエンジニアリングの単なる概念モデル以上とするものは何か？何が新しいのか？それは、基礎を成す原則</a:t>
            </a:r>
            <a:r>
              <a:rPr lang="en-US" altLang="ja-JP" sz="900" dirty="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図</a:t>
            </a:r>
            <a:r>
              <a:rPr lang="en-US" altLang="ja-JP" sz="900" dirty="0">
                <a:latin typeface="ヒラギノ角ゴ Pro W3"/>
                <a:ea typeface="ヒラギノ角ゴ Pro W3"/>
                <a:cs typeface="ヒラギノ角ゴ Pro W3"/>
              </a:rPr>
              <a:t>3)</a:t>
            </a:r>
            <a:r>
              <a:rPr lang="ja-JP" altLang="en-US" sz="900" dirty="0">
                <a:latin typeface="ヒラギノ角ゴ Pro W3"/>
                <a:ea typeface="ヒラギノ角ゴ Pro W3"/>
                <a:cs typeface="ヒラギノ角ゴ Pro W3"/>
              </a:rPr>
              <a:t>であり、原則が次の</a:t>
            </a:r>
            <a:r>
              <a:rPr lang="en-US" altLang="ja-JP" sz="900" dirty="0">
                <a:latin typeface="ヒラギノ角ゴ Pro W3"/>
                <a:ea typeface="ヒラギノ角ゴ Pro W3"/>
                <a:cs typeface="ヒラギノ角ゴ Pro W3"/>
              </a:rPr>
              <a:t>3</a:t>
            </a:r>
            <a:r>
              <a:rPr lang="ja-JP" altLang="en-US" sz="900" dirty="0">
                <a:latin typeface="ヒラギノ角ゴ Pro W3"/>
                <a:ea typeface="ヒラギノ角ゴ Pro W3"/>
                <a:cs typeface="ヒラギノ角ゴ Pro W3"/>
              </a:rPr>
              <a:t>つの特徴をカーネルにもたらしている</a:t>
            </a:r>
            <a:r>
              <a:rPr lang="en-US" altLang="ja-JP" sz="900" dirty="0" smtClean="0">
                <a:latin typeface="ヒラギノ角ゴ Pro W3"/>
                <a:ea typeface="ヒラギノ角ゴ Pro W3"/>
                <a:cs typeface="ヒラギノ角ゴ Pro W3"/>
              </a:rPr>
              <a:t>: </a:t>
            </a:r>
            <a:r>
              <a:rPr lang="ja-JP" altLang="en-US" sz="900" dirty="0" smtClean="0">
                <a:latin typeface="ヒラギノ角ゴ Pro W3"/>
                <a:ea typeface="ヒラギノ角ゴ Pro W3"/>
                <a:cs typeface="ヒラギノ角ゴ Pro W3"/>
              </a:rPr>
              <a:t>実施</a:t>
            </a:r>
            <a:r>
              <a:rPr lang="ja-JP" altLang="en-US" sz="900" dirty="0">
                <a:latin typeface="ヒラギノ角ゴ Pro W3"/>
                <a:ea typeface="ヒラギノ角ゴ Pro W3"/>
                <a:cs typeface="ヒラギノ角ゴ Pro W3"/>
              </a:rPr>
              <a:t>可能なこと（</a:t>
            </a:r>
            <a:r>
              <a:rPr lang="en-US" altLang="ja-JP" sz="900" dirty="0">
                <a:latin typeface="ヒラギノ角ゴ Pro W3"/>
                <a:ea typeface="ヒラギノ角ゴ Pro W3"/>
                <a:cs typeface="ヒラギノ角ゴ Pro W3"/>
              </a:rPr>
              <a:t>actionable</a:t>
            </a:r>
            <a:r>
              <a:rPr lang="ja-JP" altLang="en-US" sz="900" dirty="0">
                <a:latin typeface="ヒラギノ角ゴ Pro W3"/>
                <a:ea typeface="ヒラギノ角ゴ Pro W3"/>
                <a:cs typeface="ヒラギノ角ゴ Pro W3"/>
              </a:rPr>
              <a:t>）、拡張可能なこと、および、実践的なことである。</a:t>
            </a:r>
          </a:p>
          <a:p>
            <a:endParaRPr lang="en-US" altLang="ja-JP" sz="900" b="1" dirty="0" smtClean="0">
              <a:solidFill>
                <a:srgbClr val="1A1818"/>
              </a:solidFill>
              <a:latin typeface="ヒラギノ角ゴ Pro W3"/>
              <a:ea typeface="ヒラギノ角ゴ Pro W3"/>
              <a:cs typeface="ヒラギノ角ゴ Pro W3"/>
            </a:endParaRPr>
          </a:p>
          <a:p>
            <a:r>
              <a:rPr lang="ja-JP" altLang="en-US" sz="1050" b="1" dirty="0" smtClean="0">
                <a:solidFill>
                  <a:srgbClr val="1A1818"/>
                </a:solidFill>
                <a:latin typeface="ヒラギノ角ゴ Pro W3"/>
                <a:ea typeface="ヒラギノ角ゴ Pro W3"/>
                <a:cs typeface="ヒラギノ角ゴ Pro W3"/>
              </a:rPr>
              <a:t>カーネル</a:t>
            </a:r>
            <a:r>
              <a:rPr lang="ja-JP" altLang="en-US" sz="1050" b="1" dirty="0">
                <a:solidFill>
                  <a:srgbClr val="1A1818"/>
                </a:solidFill>
                <a:latin typeface="ヒラギノ角ゴ Pro W3"/>
                <a:ea typeface="ヒラギノ角ゴ Pro W3"/>
                <a:cs typeface="ヒラギノ角ゴ Pro W3"/>
              </a:rPr>
              <a:t>は実施可能で</a:t>
            </a:r>
            <a:r>
              <a:rPr lang="ja-JP" altLang="en-US" sz="1050" b="1" dirty="0" smtClean="0">
                <a:solidFill>
                  <a:srgbClr val="1A1818"/>
                </a:solidFill>
                <a:latin typeface="ヒラギノ角ゴ Pro W3"/>
                <a:ea typeface="ヒラギノ角ゴ Pro W3"/>
                <a:cs typeface="ヒラギノ角ゴ Pro W3"/>
              </a:rPr>
              <a:t>ある。</a:t>
            </a:r>
            <a:endParaRPr lang="en-US" altLang="ja-JP" sz="1050" b="1" dirty="0" smtClean="0">
              <a:solidFill>
                <a:srgbClr val="1A1818"/>
              </a:solidFill>
              <a:latin typeface="ヒラギノ角ゴ Pro W3"/>
              <a:ea typeface="ヒラギノ角ゴ Pro W3"/>
              <a:cs typeface="ヒラギノ角ゴ Pro W3"/>
            </a:endParaRPr>
          </a:p>
          <a:p>
            <a:r>
              <a:rPr lang="ja-JP" altLang="en-US" sz="900" dirty="0" smtClean="0">
                <a:solidFill>
                  <a:srgbClr val="1A1818"/>
                </a:solidFill>
                <a:latin typeface="ヒラギノ角ゴ Pro W3"/>
                <a:ea typeface="ヒラギノ角ゴ Pro W3"/>
                <a:cs typeface="ヒラギノ角ゴ Pro W3"/>
              </a:rPr>
              <a:t>カーネル</a:t>
            </a:r>
            <a:r>
              <a:rPr lang="ja-JP" altLang="en-US" sz="900" dirty="0">
                <a:solidFill>
                  <a:srgbClr val="1A1818"/>
                </a:solidFill>
                <a:latin typeface="ヒラギノ角ゴ Pro W3"/>
                <a:ea typeface="ヒラギノ角ゴ Pro W3"/>
                <a:cs typeface="ヒラギノ角ゴ Pro W3"/>
              </a:rPr>
              <a:t>の優れた特徴として、仕事に作用するものや事柄（</a:t>
            </a:r>
            <a:r>
              <a:rPr lang="en-US" altLang="ja-JP" sz="900" dirty="0">
                <a:solidFill>
                  <a:srgbClr val="1A1818"/>
                </a:solidFill>
                <a:latin typeface="ヒラギノ角ゴ Pro W3"/>
                <a:ea typeface="ヒラギノ角ゴ Pro W3"/>
                <a:cs typeface="ヒラギノ角ゴ Pro W3"/>
              </a:rPr>
              <a:t>Things to </a:t>
            </a:r>
            <a:r>
              <a:rPr lang="en-US" altLang="ja-JP" sz="900" dirty="0" smtClean="0">
                <a:solidFill>
                  <a:srgbClr val="1A1818"/>
                </a:solidFill>
                <a:latin typeface="ヒラギノ角ゴ Pro W3"/>
                <a:ea typeface="ヒラギノ角ゴ Pro W3"/>
                <a:cs typeface="ヒラギノ角ゴ Pro W3"/>
              </a:rPr>
              <a:t>work</a:t>
            </a:r>
            <a:r>
              <a:rPr lang="en-US" altLang="ja-JP" sz="900" dirty="0">
                <a:solidFill>
                  <a:srgbClr val="1A1818"/>
                </a:solidFill>
                <a:latin typeface="ヒラギノ角ゴ Pro W3"/>
                <a:ea typeface="ヒラギノ角ゴ Pro W3"/>
                <a:cs typeface="ヒラギノ角ゴ Pro W3"/>
              </a:rPr>
              <a:t> </a:t>
            </a:r>
            <a:r>
              <a:rPr lang="en-US" altLang="ja-JP" sz="900" dirty="0" smtClean="0">
                <a:solidFill>
                  <a:srgbClr val="1A1818"/>
                </a:solidFill>
                <a:latin typeface="ヒラギノ角ゴ Pro W3"/>
                <a:ea typeface="ヒラギノ角ゴ Pro W3"/>
                <a:cs typeface="ヒラギノ角ゴ Pro W3"/>
              </a:rPr>
              <a:t>with</a:t>
            </a:r>
            <a:r>
              <a:rPr lang="ja-JP" altLang="en-US" sz="900" dirty="0">
                <a:solidFill>
                  <a:srgbClr val="1A1818"/>
                </a:solidFill>
                <a:latin typeface="ヒラギノ角ゴ Pro W3"/>
                <a:ea typeface="ヒラギノ角ゴ Pro W3"/>
                <a:cs typeface="ヒラギノ角ゴ Pro W3"/>
              </a:rPr>
              <a:t>）を扱っているという点がある。それらは、文書のような仕事の成果物というよりも「アルファ（</a:t>
            </a:r>
            <a:r>
              <a:rPr lang="en-US" altLang="ja-JP" sz="900" dirty="0">
                <a:solidFill>
                  <a:srgbClr val="1A1818"/>
                </a:solidFill>
                <a:latin typeface="ヒラギノ角ゴ Pro W3"/>
                <a:ea typeface="ヒラギノ角ゴ Pro W3"/>
                <a:cs typeface="ヒラギノ角ゴ Pro W3"/>
              </a:rPr>
              <a:t>alpha;</a:t>
            </a:r>
          </a:p>
          <a:p>
            <a:r>
              <a:rPr lang="ja-JP" altLang="en-US" sz="900" dirty="0">
                <a:solidFill>
                  <a:srgbClr val="1A1818"/>
                </a:solidFill>
                <a:latin typeface="ヒラギノ角ゴ Pro W3"/>
                <a:ea typeface="ヒラギノ角ゴ Pro W3"/>
                <a:cs typeface="ヒラギノ角ゴ Pro W3"/>
              </a:rPr>
              <a:t>主要素）」として捉えられる。アルファとは、ソフトウェアエンジニアリングに努めるにあたり本質的な要素であり、ソフトウェアエンジニアリングの進展や健康状態の評価に関わっている。図</a:t>
            </a:r>
            <a:r>
              <a:rPr lang="en-US" altLang="ja-JP" sz="900" dirty="0">
                <a:solidFill>
                  <a:srgbClr val="1A1818"/>
                </a:solidFill>
                <a:latin typeface="ヒラギノ角ゴ Pro W3"/>
                <a:ea typeface="ヒラギノ角ゴ Pro W3"/>
                <a:cs typeface="ヒラギノ角ゴ Pro W3"/>
              </a:rPr>
              <a:t>1</a:t>
            </a:r>
            <a:r>
              <a:rPr lang="ja-JP" altLang="en-US" sz="900" dirty="0">
                <a:solidFill>
                  <a:srgbClr val="1A1818"/>
                </a:solidFill>
                <a:latin typeface="ヒラギノ角ゴ Pro W3"/>
                <a:ea typeface="ヒラギノ角ゴ Pro W3"/>
                <a:cs typeface="ヒラギノ角ゴ Pro W3"/>
              </a:rPr>
              <a:t>に示すよう</a:t>
            </a:r>
            <a:r>
              <a:rPr lang="ja-JP" altLang="en-US" sz="900" dirty="0" smtClean="0">
                <a:solidFill>
                  <a:srgbClr val="1A1818"/>
                </a:solidFill>
                <a:latin typeface="ヒラギノ角ゴ Pro W3"/>
                <a:ea typeface="ヒラギノ角ゴ Pro W3"/>
                <a:cs typeface="ヒラギノ角ゴ Pro W3"/>
              </a:rPr>
              <a:t>に</a:t>
            </a:r>
            <a:r>
              <a:rPr lang="en-US" altLang="ja-JP" sz="900" dirty="0" smtClean="0">
                <a:solidFill>
                  <a:srgbClr val="1A1818"/>
                </a:solidFill>
                <a:latin typeface="ヒラギノ角ゴ Pro W3"/>
                <a:ea typeface="ヒラギノ角ゴ Pro W3"/>
                <a:cs typeface="ヒラギノ角ゴ Pro W3"/>
              </a:rPr>
              <a:t> SEMAT</a:t>
            </a:r>
            <a:r>
              <a:rPr lang="ja-JP" altLang="en-US" sz="900" dirty="0">
                <a:solidFill>
                  <a:srgbClr val="1A1818"/>
                </a:solidFill>
                <a:latin typeface="ヒラギノ角ゴ Pro W3"/>
                <a:ea typeface="ヒラギノ角ゴ Pro W3"/>
                <a:cs typeface="ヒラギノ角ゴ Pro W3"/>
              </a:rPr>
              <a:t>では</a:t>
            </a:r>
            <a:r>
              <a:rPr lang="en-US" altLang="ja-JP" sz="900" dirty="0">
                <a:solidFill>
                  <a:srgbClr val="1A1818"/>
                </a:solidFill>
                <a:latin typeface="ヒラギノ角ゴ Pro W3"/>
                <a:ea typeface="ヒラギノ角ゴ Pro W3"/>
                <a:cs typeface="ヒラギノ角ゴ Pro W3"/>
              </a:rPr>
              <a:t>7</a:t>
            </a:r>
            <a:r>
              <a:rPr lang="ja-JP" altLang="en-US" sz="900" dirty="0">
                <a:solidFill>
                  <a:srgbClr val="1A1818"/>
                </a:solidFill>
                <a:latin typeface="ヒラギノ角ゴ Pro W3"/>
                <a:ea typeface="ヒラギノ角ゴ Pro W3"/>
                <a:cs typeface="ヒラギノ角ゴ Pro W3"/>
              </a:rPr>
              <a:t>つのアルファを識別している</a:t>
            </a:r>
            <a:r>
              <a:rPr lang="en-US" altLang="ja-JP" sz="900" dirty="0" smtClean="0">
                <a:solidFill>
                  <a:srgbClr val="1A1818"/>
                </a:solidFill>
                <a:latin typeface="ヒラギノ角ゴ Pro W3"/>
                <a:ea typeface="ヒラギノ角ゴ Pro W3"/>
                <a:cs typeface="ヒラギノ角ゴ Pro W3"/>
              </a:rPr>
              <a:t>: </a:t>
            </a:r>
            <a:r>
              <a:rPr lang="ja-JP" altLang="en-US" sz="900" dirty="0" smtClean="0">
                <a:solidFill>
                  <a:srgbClr val="1A1818"/>
                </a:solidFill>
                <a:latin typeface="ヒラギノ角ゴ Pro W3"/>
                <a:ea typeface="ヒラギノ角ゴ Pro W3"/>
                <a:cs typeface="ヒラギノ角ゴ Pro W3"/>
              </a:rPr>
              <a:t>機会</a:t>
            </a:r>
            <a:r>
              <a:rPr lang="ja-JP" altLang="en-US" sz="900" dirty="0">
                <a:solidFill>
                  <a:srgbClr val="1A1818"/>
                </a:solidFill>
                <a:latin typeface="ヒラギノ角ゴ Pro W3"/>
                <a:ea typeface="ヒラギノ角ゴ Pro W3"/>
                <a:cs typeface="ヒラギノ角ゴ Pro W3"/>
              </a:rPr>
              <a:t>、ステークホルダ、要求、ソフトウェアシステム、仕事、仕事の仕方、チーム。</a:t>
            </a:r>
            <a:endParaRPr lang="en-US" altLang="ja-JP" sz="900" dirty="0" smtClean="0">
              <a:solidFill>
                <a:srgbClr val="1A1818"/>
              </a:solidFill>
              <a:latin typeface="ヒラギノ角ゴ Pro W3"/>
              <a:ea typeface="ヒラギノ角ゴ Pro W3"/>
              <a:cs typeface="ヒラギノ角ゴ Pro W3"/>
            </a:endParaRPr>
          </a:p>
          <a:p>
            <a:r>
              <a:rPr lang="en-US" sz="1200" baseline="30000" dirty="0" smtClean="0">
                <a:solidFill>
                  <a:srgbClr val="1A1818"/>
                </a:solidFill>
                <a:latin typeface="ヒラギノ角ゴ Pro W3"/>
                <a:ea typeface="ヒラギノ角ゴ Pro W3"/>
                <a:cs typeface="ヒラギノ角ゴ Pro W3"/>
              </a:rPr>
              <a:t>.</a:t>
            </a:r>
            <a:endParaRPr lang="en-US" sz="1200" baseline="30000" dirty="0">
              <a:solidFill>
                <a:srgbClr val="1A1818"/>
              </a:solidFill>
              <a:latin typeface="ヒラギノ角ゴ Pro W3"/>
              <a:ea typeface="ヒラギノ角ゴ Pro W3"/>
              <a:cs typeface="ヒラギノ角ゴ Pro W3"/>
            </a:endParaRPr>
          </a:p>
          <a:p>
            <a:r>
              <a:rPr lang="ja-JP" altLang="en-US" sz="1200" baseline="30000" dirty="0">
                <a:solidFill>
                  <a:srgbClr val="1A1818"/>
                </a:solidFill>
                <a:latin typeface="ヒラギノ角ゴ Pro W3"/>
                <a:ea typeface="ヒラギノ角ゴ Pro W3"/>
                <a:cs typeface="ヒラギノ角ゴ Pro W3"/>
              </a:rPr>
              <a:t>アルファはシンプルに、進展や健康状態を表す状態集合として特徴付けられる。例えばソフトウェアシステムは、選択されたアーキテクチャにおける次の状態間を遷移する</a:t>
            </a:r>
            <a:r>
              <a:rPr lang="en-US" altLang="ja-JP" sz="1200" baseline="30000" dirty="0">
                <a:solidFill>
                  <a:srgbClr val="1A1818"/>
                </a:solidFill>
                <a:latin typeface="ヒラギノ角ゴ Pro W3"/>
                <a:ea typeface="ヒラギノ角ゴ Pro W3"/>
                <a:cs typeface="ヒラギノ角ゴ Pro W3"/>
              </a:rPr>
              <a:t>:</a:t>
            </a:r>
          </a:p>
          <a:p>
            <a:r>
              <a:rPr lang="ja-JP" altLang="en-US" sz="1200" baseline="30000" dirty="0">
                <a:solidFill>
                  <a:srgbClr val="1A1818"/>
                </a:solidFill>
                <a:latin typeface="ヒラギノ角ゴ Pro W3"/>
                <a:ea typeface="ヒラギノ角ゴ Pro W3"/>
                <a:cs typeface="ヒラギノ角ゴ Pro W3"/>
              </a:rPr>
              <a:t>（必要な内容が）明らかとなり確認できている、利用可能となっている、運用の準備ができている、運用できている、終了している。各状態には、当該状態に至る際に満足すべき基準を指定するチェックリストがある。それらの状態によって、カーネルは実施可能となり、ソフトウェア開発チームの振る舞いをガイドできるようになる</a:t>
            </a:r>
            <a:r>
              <a:rPr lang="ja-JP" altLang="en-US" sz="1200" baseline="30000" dirty="0" smtClean="0">
                <a:solidFill>
                  <a:srgbClr val="1A1818"/>
                </a:solidFill>
                <a:latin typeface="ヒラギノ角ゴ Pro W3"/>
                <a:ea typeface="ヒラギノ角ゴ Pro W3"/>
                <a:cs typeface="ヒラギノ角ゴ Pro W3"/>
              </a:rPr>
              <a:t>。</a:t>
            </a:r>
            <a:endParaRPr lang="en-US" altLang="ja-JP" sz="1200" baseline="30000" dirty="0" smtClean="0">
              <a:solidFill>
                <a:srgbClr val="1A1818"/>
              </a:solidFill>
              <a:latin typeface="ヒラギノ角ゴ Pro W3"/>
              <a:ea typeface="ヒラギノ角ゴ Pro W3"/>
              <a:cs typeface="ヒラギノ角ゴ Pro W3"/>
            </a:endParaRPr>
          </a:p>
          <a:p>
            <a:r>
              <a:rPr lang="ja-JP" altLang="en-US" sz="1200" baseline="30000" dirty="0">
                <a:solidFill>
                  <a:srgbClr val="1A1818"/>
                </a:solidFill>
                <a:latin typeface="ヒラギノ角ゴ Pro W3"/>
                <a:ea typeface="ヒラギノ角ゴ Pro W3"/>
                <a:cs typeface="ヒラギノ角ゴ Pro W3"/>
              </a:rPr>
              <a:t>カーネルは、チームが効果的かつ効率に開発を進めて、無駄を省き、すばらしいソフトウェアを開発するために、ソフトウェア開発を線形のプロセスではなくバランスをとって維持する必要のある協調要素群のネットワークとして表す。カーネルのアルファは、適用するプラクティスや従う指針によらず、ソフトウェア開発の取り組みを駆動し進めるフレームワーク全体を</a:t>
            </a:r>
            <a:r>
              <a:rPr lang="ja-JP" altLang="en-US" sz="1200" baseline="30000" dirty="0" smtClean="0">
                <a:solidFill>
                  <a:srgbClr val="1A1818"/>
                </a:solidFill>
                <a:latin typeface="ヒラギノ角ゴ Pro W3"/>
                <a:ea typeface="ヒラギノ角ゴ Pro W3"/>
                <a:cs typeface="ヒラギノ角ゴ Pro W3"/>
              </a:rPr>
              <a:t>与える</a:t>
            </a:r>
            <a:r>
              <a:rPr lang="en-US" altLang="ja-JP" sz="1200" baseline="30000" dirty="0" smtClean="0">
                <a:solidFill>
                  <a:srgbClr val="1A1818"/>
                </a:solidFill>
                <a:latin typeface="ヒラギノ角ゴ Pro W3"/>
                <a:ea typeface="ヒラギノ角ゴ Pro W3"/>
                <a:cs typeface="ヒラギノ角ゴ Pro W3"/>
              </a:rPr>
              <a:t>.</a:t>
            </a:r>
          </a:p>
          <a:p>
            <a:endParaRPr lang="en-US" sz="1200" baseline="30000" dirty="0">
              <a:latin typeface="ヒラギノ角ゴ Pro W3"/>
              <a:ea typeface="ヒラギノ角ゴ Pro W3"/>
              <a:cs typeface="ヒラギノ角ゴ Pro W3"/>
            </a:endParaRPr>
          </a:p>
        </p:txBody>
      </p:sp>
      <p:sp>
        <p:nvSpPr>
          <p:cNvPr id="14" name="TextBox 13"/>
          <p:cNvSpPr txBox="1"/>
          <p:nvPr/>
        </p:nvSpPr>
        <p:spPr>
          <a:xfrm>
            <a:off x="2357888" y="717001"/>
            <a:ext cx="2166176" cy="276999"/>
          </a:xfrm>
          <a:prstGeom prst="rect">
            <a:avLst/>
          </a:prstGeom>
          <a:noFill/>
        </p:spPr>
        <p:txBody>
          <a:bodyPr wrap="square" rtlCol="0">
            <a:spAutoFit/>
          </a:bodyPr>
          <a:lstStyle/>
          <a:p>
            <a:endParaRPr lang="en-US" sz="1200" dirty="0">
              <a:latin typeface="ヒラギノ角ゴ Pro W3"/>
              <a:ea typeface="ヒラギノ角ゴ Pro W3"/>
              <a:cs typeface="ヒラギノ角ゴ Pro W3"/>
            </a:endParaRPr>
          </a:p>
        </p:txBody>
      </p:sp>
      <p:sp>
        <p:nvSpPr>
          <p:cNvPr id="15" name="Rectangle 14"/>
          <p:cNvSpPr/>
          <p:nvPr/>
        </p:nvSpPr>
        <p:spPr>
          <a:xfrm>
            <a:off x="2390262" y="773031"/>
            <a:ext cx="2133801" cy="6093973"/>
          </a:xfrm>
          <a:prstGeom prst="rect">
            <a:avLst/>
          </a:prstGeom>
        </p:spPr>
        <p:txBody>
          <a:bodyPr wrap="square">
            <a:spAutoFit/>
          </a:bodyPr>
          <a:lstStyle/>
          <a:p>
            <a:r>
              <a:rPr lang="ja-JP" altLang="en-US" sz="900" dirty="0">
                <a:latin typeface="ヒラギノ角ゴ Pro W3"/>
                <a:ea typeface="ヒラギノ角ゴ Pro W3"/>
                <a:cs typeface="ヒラギノ角ゴ Pro W3"/>
              </a:rPr>
              <a:t>カーネルにプラクティスが加えられたのと同様に、カーネルの既存のアルファの進展を推進または抑制するものや事柄を表すために、新たなアルファが加えられる。例えば要求アルファは、それで全てとして扱われるものではなく、項目別に一つずつ進展しうる。個々の要求項目の進展が、要求アルファの進展や健康状態を推進または抑制する。要求項目はフィーチャやユーザストーリー、ユースケースなど様々であり、いずれもアルファとして表され、状態を持ち追跡する。それらの細かなアルファをより粗いカーネル要素へと関連付けることで、全体として取り組みの健康状態を追跡することが可能となる。これにより、個々の項目群の下位レベルの追跡に対してバランスが与えられ、チームが仕事の仕方を理解し最適化することが可能とな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1050" b="1" dirty="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カーネルは拡張可能である。</a:t>
            </a:r>
          </a:p>
          <a:p>
            <a:r>
              <a:rPr lang="ja-JP" altLang="en-US" sz="900" dirty="0">
                <a:latin typeface="ヒラギノ角ゴ Pro W3"/>
                <a:ea typeface="ヒラギノ角ゴ Pro W3"/>
                <a:cs typeface="ヒラギノ角ゴ Pro W3"/>
              </a:rPr>
              <a:t>カーネルの他の優れた特徴として、異なるプロジェクト（例えば新開発、レガシー強化、社内開発、オフショア開発、ソフトウェアプロダクトラインなど）を扱えるように拡張できるという点がある。カーネルにおいて求める手法を構築するために、ユーザストリーやユースケース、コンポーネントベース開発、アーキテクチャ、ペアプログラミング、朝会、自己組織型チームといったプラクティスを追加できる。例えば、社内開発や委託開発、セーフティクリティカル組込みシステム開発や事務処理レポートシステム開発のそれぞれに対して、異なる手法を組み立てられる。</a:t>
            </a:r>
            <a:r>
              <a:rPr lang="en-US" sz="900" dirty="0" smtClean="0">
                <a:latin typeface="ヒラギノ角ゴ Pro W3"/>
                <a:ea typeface="ヒラギノ角ゴ Pro W3"/>
                <a:cs typeface="ヒラギノ角ゴ Pro W3"/>
              </a:rPr>
              <a:t>.</a:t>
            </a:r>
            <a:br>
              <a:rPr lang="en-US" sz="900" dirty="0" smtClean="0">
                <a:latin typeface="ヒラギノ角ゴ Pro W3"/>
                <a:ea typeface="ヒラギノ角ゴ Pro W3"/>
                <a:cs typeface="ヒラギノ角ゴ Pro W3"/>
              </a:rPr>
            </a:br>
            <a:r>
              <a:rPr lang="ja-JP" altLang="en-US" sz="900" dirty="0">
                <a:latin typeface="ヒラギノ角ゴ Pro W3"/>
                <a:ea typeface="ヒラギノ角ゴ Pro W3"/>
                <a:cs typeface="ヒラギノ角ゴ Pro W3"/>
              </a:rPr>
              <a:t>ここでキーとなるアイディアは、プラクティスを分離したということである。産業界で長年にわたり「プラクティス」という言葉は広く用いられているが、カーネルはプラクティスを</a:t>
            </a:r>
            <a:r>
              <a:rPr lang="ja-JP" altLang="en-US" sz="900" dirty="0" smtClean="0">
                <a:latin typeface="ヒラギノ角ゴ Pro W3"/>
                <a:ea typeface="ヒラギノ角ゴ Pro W3"/>
                <a:cs typeface="ヒラギノ角ゴ Pro W3"/>
              </a:rPr>
              <a:t>扱い</a:t>
            </a:r>
            <a:endParaRPr lang="en-US" sz="900" dirty="0">
              <a:latin typeface="ヒラギノ角ゴ Pro W3"/>
              <a:ea typeface="ヒラギノ角ゴ Pro W3"/>
              <a:cs typeface="ヒラギノ角ゴ Pro W3"/>
            </a:endParaRPr>
          </a:p>
        </p:txBody>
      </p:sp>
      <p:sp>
        <p:nvSpPr>
          <p:cNvPr id="16" name="TextBox 15"/>
          <p:cNvSpPr txBox="1"/>
          <p:nvPr/>
        </p:nvSpPr>
        <p:spPr>
          <a:xfrm>
            <a:off x="4625721" y="773032"/>
            <a:ext cx="2136226" cy="6070891"/>
          </a:xfrm>
          <a:prstGeom prst="rect">
            <a:avLst/>
          </a:prstGeom>
          <a:noFill/>
        </p:spPr>
        <p:txBody>
          <a:bodyPr wrap="square" rtlCol="0">
            <a:spAutoFit/>
          </a:bodyPr>
          <a:lstStyle/>
          <a:p>
            <a:r>
              <a:rPr lang="ja-JP" altLang="en-US" sz="900" dirty="0">
                <a:latin typeface="ヒラギノ角ゴ Pro W3"/>
                <a:ea typeface="ヒラギノ角ゴ Pro W3"/>
                <a:cs typeface="ヒラギノ角ゴ Pro W3"/>
              </a:rPr>
              <a:t>共有するための特別なアプローチを取る。プラクティスは互いに異なり分離されたモジュール単位として表され、チームがその利用を選択できる。この点が従来のアプローチとは</a:t>
            </a:r>
            <a:r>
              <a:rPr lang="ja-JP" altLang="en-US" sz="900" dirty="0" smtClean="0">
                <a:latin typeface="ヒラギノ角ゴ Pro W3"/>
                <a:ea typeface="ヒラギノ角ゴ Pro W3"/>
                <a:cs typeface="ヒラギノ角ゴ Pro W3"/>
              </a:rPr>
              <a:t>異なる</a:t>
            </a:r>
            <a:r>
              <a:rPr lang="ja-JP" altLang="en-US" sz="900" dirty="0">
                <a:latin typeface="ヒラギノ角ゴ Pro W3"/>
                <a:ea typeface="ヒラギノ角ゴ Pro W3"/>
                <a:cs typeface="ヒラギノ角ゴ Pro W3"/>
              </a:rPr>
              <a:t>。従来のアプローチでは、ソフトウェア開発を互いに区別しがたいプラクティス群の</a:t>
            </a:r>
            <a:r>
              <a:rPr lang="en-US" altLang="ja-JP" sz="900" dirty="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スープ</a:t>
            </a:r>
            <a:r>
              <a:rPr lang="en-US" altLang="ja-JP" sz="900" dirty="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として扱っており、チームがある手法から他へと移るにあたり、良いことも悪いことも投げ捨てるように仕向けてしまう</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altLang="ja-JP" sz="900" dirty="0" smtClean="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カーネルは実践的である。</a:t>
            </a:r>
          </a:p>
          <a:p>
            <a:r>
              <a:rPr lang="ja-JP" altLang="en-US" sz="900" dirty="0">
                <a:latin typeface="ヒラギノ角ゴ Pro W3"/>
                <a:ea typeface="ヒラギノ角ゴ Pro W3"/>
                <a:cs typeface="ヒラギノ角ゴ Pro W3"/>
              </a:rPr>
              <a:t>おそらくカーネルの最重要な特徴は、実践におけるカーネルの用いられ方にある。従来のソフトウェア開発手法に対するアプローチは、プロセスエンジニアや品質エンジニアの支援に焦点をあてる傾向にあった。対してカーネルは、ソフトウェアプロフェッショナルの仕事遂行の支援に焦点をあてた実践的</a:t>
            </a:r>
            <a:r>
              <a:rPr lang="ja-JP" altLang="en-US" sz="900" dirty="0" smtClean="0">
                <a:latin typeface="ヒラギノ角ゴ Pro W3"/>
                <a:ea typeface="ヒラギノ角ゴ Pro W3"/>
                <a:cs typeface="ヒラギノ角ゴ Pro W3"/>
              </a:rPr>
              <a:t>で</a:t>
            </a:r>
            <a:r>
              <a:rPr lang="en-US" altLang="ja-JP" sz="900" dirty="0" smtClean="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触れられる</a:t>
            </a:r>
            <a:r>
              <a:rPr lang="en-US" altLang="ja-JP" sz="900" dirty="0" smtClean="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tangible</a:t>
            </a:r>
            <a:r>
              <a:rPr lang="ja-JP" altLang="en-US" sz="900" dirty="0">
                <a:latin typeface="ヒラギノ角ゴ Pro W3"/>
                <a:ea typeface="ヒラギノ角ゴ Pro W3"/>
                <a:cs typeface="ヒラギノ角ゴ Pro W3"/>
              </a:rPr>
              <a:t>）思考フレームワークである。例えば、カーネルはカードにより触れて用いることができる（図</a:t>
            </a:r>
            <a:r>
              <a:rPr lang="en-US" altLang="ja-JP" sz="900" dirty="0">
                <a:latin typeface="ヒラギノ角ゴ Pro W3"/>
                <a:ea typeface="ヒラギノ角ゴ Pro W3"/>
                <a:cs typeface="ヒラギノ角ゴ Pro W3"/>
              </a:rPr>
              <a:t>4</a:t>
            </a:r>
            <a:r>
              <a:rPr lang="ja-JP" altLang="en-US" sz="900" dirty="0">
                <a:latin typeface="ヒラギノ角ゴ Pro W3"/>
                <a:ea typeface="ヒラギノ角ゴ Pro W3"/>
                <a:cs typeface="ヒラギノ角ゴ Pro W3"/>
              </a:rPr>
              <a:t>参照）</a:t>
            </a:r>
            <a:r>
              <a:rPr lang="en-US" altLang="ja-JP" sz="900" dirty="0">
                <a:latin typeface="ヒラギノ角ゴ Pro W3"/>
                <a:ea typeface="ヒラギノ角ゴ Pro W3"/>
                <a:cs typeface="ヒラギノ角ゴ Pro W3"/>
              </a:rPr>
              <a:t>[7][10]</a:t>
            </a:r>
            <a:r>
              <a:rPr lang="ja-JP" altLang="en-US" sz="900" dirty="0">
                <a:latin typeface="ヒラギノ角ゴ Pro W3"/>
                <a:ea typeface="ヒラギノ角ゴ Pro W3"/>
                <a:cs typeface="ヒラギノ角ゴ Pro W3"/>
              </a:rPr>
              <a:t>。カードは、チームメンバにとって日々のタスクを進めるにあたっての簡潔な備忘録や合図となる。実践的なチェックリストや促すもの（</a:t>
            </a:r>
            <a:r>
              <a:rPr lang="en-US" altLang="ja-JP" sz="900" dirty="0">
                <a:latin typeface="ヒラギノ角ゴ Pro W3"/>
                <a:ea typeface="ヒラギノ角ゴ Pro W3"/>
                <a:cs typeface="ヒラギノ角ゴ Pro W3"/>
              </a:rPr>
              <a:t>prompt</a:t>
            </a:r>
            <a:r>
              <a:rPr lang="ja-JP" altLang="en-US" sz="900" dirty="0">
                <a:latin typeface="ヒラギノ角ゴ Pro W3"/>
                <a:ea typeface="ヒラギノ角ゴ Pro W3"/>
                <a:cs typeface="ヒラギノ角ゴ Pro W3"/>
              </a:rPr>
              <a:t>）を与えることで、概念的な議論とは対照的に、カーネルはチームから日々用いられるものとなる。これは、従来のアプローチとは根本的に異なっている。従来のアプローチではしばしば、手法の利用よりも手法の記述が過度に強調され、チームに加わったばかりの人々によってのみ参照され指導される</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
            </a:r>
            <a:br>
              <a:rPr lang="en-US" altLang="ja-JP" sz="900" dirty="0" smtClean="0">
                <a:latin typeface="ヒラギノ角ゴ Pro W3"/>
                <a:ea typeface="ヒラギノ角ゴ Pro W3"/>
                <a:cs typeface="ヒラギノ角ゴ Pro W3"/>
              </a:rPr>
            </a:br>
            <a:r>
              <a:rPr lang="ja-JP" altLang="en-US" sz="900" dirty="0">
                <a:latin typeface="ヒラギノ角ゴ Pro W3"/>
                <a:ea typeface="ヒラギノ角ゴ Pro W3"/>
                <a:cs typeface="ヒラギノ角ゴ Pro W3"/>
              </a:rPr>
              <a:t>カードは、チームメンバにとっての備忘録となる簡潔な記述を与える。チームメンバはカーネルを、ポケットに小さなカード一組として持ち、簡単に引き出して、開発の現状や仕事の割り当て、メンバ間の協調作業について</a:t>
            </a:r>
            <a:r>
              <a:rPr lang="ja-JP" altLang="en-US" sz="900" dirty="0" smtClean="0">
                <a:latin typeface="ヒラギノ角ゴ Pro W3"/>
                <a:ea typeface="ヒラギノ角ゴ Pro W3"/>
                <a:cs typeface="ヒラギノ角ゴ Pro W3"/>
              </a:rPr>
              <a:t>議論</a:t>
            </a:r>
            <a:endParaRPr lang="en-US" sz="900" dirty="0">
              <a:latin typeface="ヒラギノ角ゴ Pro W3"/>
              <a:ea typeface="ヒラギノ角ゴ Pro W3"/>
              <a:cs typeface="ヒラギノ角ゴ Pro W3"/>
            </a:endParaRPr>
          </a:p>
        </p:txBody>
      </p:sp>
    </p:spTree>
    <p:extLst>
      <p:ext uri="{BB962C8B-B14F-4D97-AF65-F5344CB8AC3E}">
        <p14:creationId xmlns:p14="http://schemas.microsoft.com/office/powerpoint/2010/main" val="4070711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2357888" y="717001"/>
            <a:ext cx="0" cy="3971017"/>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4588372" y="717001"/>
            <a:ext cx="0" cy="3971017"/>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2"/>
          <a:stretch>
            <a:fillRect/>
          </a:stretch>
        </p:blipFill>
        <p:spPr>
          <a:xfrm>
            <a:off x="253906" y="4912453"/>
            <a:ext cx="6431359" cy="4511335"/>
          </a:xfrm>
          <a:prstGeom prst="rect">
            <a:avLst/>
          </a:prstGeom>
        </p:spPr>
      </p:pic>
      <p:sp>
        <p:nvSpPr>
          <p:cNvPr id="8" name="TextBox 7"/>
          <p:cNvSpPr txBox="1"/>
          <p:nvPr/>
        </p:nvSpPr>
        <p:spPr>
          <a:xfrm>
            <a:off x="253907" y="700799"/>
            <a:ext cx="2033790" cy="4016484"/>
          </a:xfrm>
          <a:prstGeom prst="rect">
            <a:avLst/>
          </a:prstGeom>
          <a:noFill/>
        </p:spPr>
        <p:txBody>
          <a:bodyPr wrap="square" rtlCol="0">
            <a:spAutoFit/>
          </a:bodyPr>
          <a:lstStyle/>
          <a:p>
            <a:r>
              <a:rPr lang="ja-JP" altLang="en-US" sz="900" dirty="0">
                <a:latin typeface="ヒラギノ角ゴ Pro W3"/>
                <a:ea typeface="ヒラギノ角ゴ Pro W3"/>
                <a:cs typeface="ヒラギノ角ゴ Pro W3"/>
              </a:rPr>
              <a:t>できる。チームはまた、カードを参照することで改善すべき領域を議論できる。このように、カーネルはチームがすべき事柄の長大な記述というよりも、チームが日々行っている事柄の根幹を形成する。</a:t>
            </a:r>
          </a:p>
          <a:p>
            <a:endParaRPr lang="ja-JP" altLang="en-US" sz="1050" b="1" dirty="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カーネルの利用</a:t>
            </a:r>
          </a:p>
          <a:p>
            <a:r>
              <a:rPr lang="ja-JP" altLang="en-US" sz="900" dirty="0">
                <a:latin typeface="ヒラギノ角ゴ Pro W3"/>
                <a:ea typeface="ヒラギノ角ゴ Pro W3"/>
                <a:cs typeface="ヒラギノ角ゴ Pro W3"/>
              </a:rPr>
              <a:t>カーネルは、ソフトウェアプロフェッショナルの日々の活動の中で様々に用いられる。例えば以下が</a:t>
            </a:r>
            <a:r>
              <a:rPr lang="ja-JP" altLang="en-US" sz="900" dirty="0" smtClean="0">
                <a:latin typeface="ヒラギノ角ゴ Pro W3"/>
                <a:ea typeface="ヒラギノ角ゴ Pro W3"/>
                <a:cs typeface="ヒラギノ角ゴ Pro W3"/>
              </a:rPr>
              <a:t>挙げられる。</a:t>
            </a:r>
            <a:endParaRPr lang="en-US" altLang="ja-JP" sz="900" dirty="0" smtClean="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イテレーション（またはスプリント）の実行において</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
            </a:r>
            <a:br>
              <a:rPr lang="en-US" altLang="ja-JP" sz="900" dirty="0" smtClean="0">
                <a:latin typeface="ヒラギノ角ゴ Pro W3"/>
                <a:ea typeface="ヒラギノ角ゴ Pro W3"/>
                <a:cs typeface="ヒラギノ角ゴ Pro W3"/>
              </a:rPr>
            </a:br>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アイディアから製品までの開発全体の実行において。</a:t>
            </a:r>
            <a:r>
              <a:rPr lang="en-US" sz="900" dirty="0" smtClean="0">
                <a:latin typeface="ヒラギノ角ゴ Pro W3"/>
                <a:ea typeface="ヒラギノ角ゴ Pro W3"/>
                <a:cs typeface="ヒラギノ角ゴ Pro W3"/>
              </a:rPr>
              <a:t>.</a:t>
            </a:r>
            <a:endParaRPr lang="en-US" sz="900" dirty="0">
              <a:latin typeface="ヒラギノ角ゴ Pro W3"/>
              <a:ea typeface="ヒラギノ角ゴ Pro W3"/>
              <a:cs typeface="ヒラギノ角ゴ Pro W3"/>
            </a:endParaRPr>
          </a:p>
          <a:p>
            <a:r>
              <a:rPr lang="en-US"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大きな組織や複雑なソフトウェア開発への取り組みへの拡大において</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カーネルは最初に、イテレーションの計画において適用できる。この適用を、チームがカーネルを用いてできることの例として説明する。他の適用は、十分に書籍</a:t>
            </a:r>
            <a:r>
              <a:rPr lang="en-US" altLang="ja-JP" sz="900" dirty="0">
                <a:latin typeface="ヒラギノ角ゴ Pro W3"/>
                <a:ea typeface="ヒラギノ角ゴ Pro W3"/>
                <a:cs typeface="ヒラギノ角ゴ Pro W3"/>
              </a:rPr>
              <a:t>『The</a:t>
            </a:r>
          </a:p>
          <a:p>
            <a:r>
              <a:rPr lang="en-US" altLang="ja-JP" sz="900" dirty="0">
                <a:latin typeface="ヒラギノ角ゴ Pro W3"/>
                <a:ea typeface="ヒラギノ角ゴ Pro W3"/>
                <a:cs typeface="ヒラギノ角ゴ Pro W3"/>
              </a:rPr>
              <a:t>Essence of </a:t>
            </a:r>
            <a:r>
              <a:rPr lang="en-US" altLang="ja-JP" sz="900" dirty="0" smtClean="0">
                <a:latin typeface="ヒラギノ角ゴ Pro W3"/>
                <a:ea typeface="ヒラギノ角ゴ Pro W3"/>
                <a:cs typeface="ヒラギノ角ゴ Pro W3"/>
              </a:rPr>
              <a:t>Software Engineering </a:t>
            </a:r>
            <a:r>
              <a:rPr lang="en-US" altLang="ja-JP" sz="900" dirty="0">
                <a:latin typeface="ヒラギノ角ゴ Pro W3"/>
                <a:ea typeface="ヒラギノ角ゴ Pro W3"/>
                <a:cs typeface="ヒラギノ角ゴ Pro W3"/>
              </a:rPr>
              <a:t>- Applying the </a:t>
            </a:r>
            <a:r>
              <a:rPr lang="en-US" altLang="ja-JP" sz="900" dirty="0" smtClean="0">
                <a:latin typeface="ヒラギノ角ゴ Pro W3"/>
                <a:ea typeface="ヒラギノ角ゴ Pro W3"/>
                <a:cs typeface="ヒラギノ角ゴ Pro W3"/>
              </a:rPr>
              <a:t>SEMAT Kernel</a:t>
            </a:r>
            <a:r>
              <a:rPr lang="en-US" altLang="ja-JP" sz="900" dirty="0">
                <a:latin typeface="ヒラギノ角ゴ Pro W3"/>
                <a:ea typeface="ヒラギノ角ゴ Pro W3"/>
                <a:cs typeface="ヒラギノ角ゴ Pro W3"/>
              </a:rPr>
              <a:t>』[6]</a:t>
            </a:r>
            <a:r>
              <a:rPr lang="ja-JP" altLang="en-US" sz="900" dirty="0">
                <a:latin typeface="ヒラギノ角ゴ Pro W3"/>
                <a:ea typeface="ヒラギノ角ゴ Pro W3"/>
                <a:cs typeface="ヒラギノ角ゴ Pro W3"/>
              </a:rPr>
              <a:t>でカバーされている。</a:t>
            </a:r>
            <a:endParaRPr lang="en-US" sz="900" dirty="0">
              <a:latin typeface="ヒラギノ角ゴ Pro W3"/>
              <a:ea typeface="ヒラギノ角ゴ Pro W3"/>
              <a:cs typeface="ヒラギノ角ゴ Pro W3"/>
            </a:endParaRPr>
          </a:p>
        </p:txBody>
      </p:sp>
      <p:sp>
        <p:nvSpPr>
          <p:cNvPr id="9" name="TextBox 8"/>
          <p:cNvSpPr txBox="1"/>
          <p:nvPr/>
        </p:nvSpPr>
        <p:spPr>
          <a:xfrm>
            <a:off x="2364396" y="691682"/>
            <a:ext cx="2135076" cy="4108817"/>
          </a:xfrm>
          <a:prstGeom prst="rect">
            <a:avLst/>
          </a:prstGeom>
          <a:noFill/>
        </p:spPr>
        <p:txBody>
          <a:bodyPr wrap="square" rtlCol="0">
            <a:spAutoFit/>
          </a:bodyPr>
          <a:lstStyle/>
          <a:p>
            <a:r>
              <a:rPr lang="ja-JP" altLang="en-US" sz="900" dirty="0">
                <a:latin typeface="ヒラギノ角ゴ Pro W3"/>
                <a:ea typeface="ヒラギノ角ゴ Pro W3"/>
                <a:cs typeface="ヒラギノ角ゴ Pro W3"/>
              </a:rPr>
              <a:t>この例ではある企業が、形式化されたプロセスをほとんど持ち合わせていない状況を想定する。これまで同企業は、経験豊かなチームにおけるスキルを持ち創造的な個々人に頼ってきたが、現在、大きくなり新たな従業員を多くを雇いつつある。新たな従業員のほとんどは、大卒の新人であり、プログラミング言語などの技術的によいスキルを持つが、ステークホルダと協働して要求について同意を取り付けるといったソフトウェア開発上の様々な側面に不慣れであ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同企業には、アイディアや写真、コメントをユーザが共有し閲覧できるモバイルソーシャルネットワークアプリケーションを開発するためのチームがある。チームは当初、カーネルに詳しいスミス（チームリーダ）とトムによって立ち上がった。その後、その仕事について初めてで、カーネルを知らないディックとハリエットという</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名の開発者がチームに加わった。チームリーダのスミスにとって</a:t>
            </a:r>
            <a:r>
              <a:rPr lang="en-US" altLang="ja-JP" sz="900" dirty="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成功</a:t>
            </a:r>
            <a:r>
              <a:rPr lang="en-US" altLang="ja-JP" sz="900" dirty="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とは、機能やスケジュール、品質以上のものを意味する。同チームは開発をイテラティブ（漸増的）に進めた。ここで、イテレーションの計画を以下のように考えることができる。</a:t>
            </a:r>
            <a:endParaRPr lang="en-US" sz="900" dirty="0">
              <a:latin typeface="ヒラギノ角ゴ Pro W3"/>
              <a:ea typeface="ヒラギノ角ゴ Pro W3"/>
              <a:cs typeface="ヒラギノ角ゴ Pro W3"/>
            </a:endParaRPr>
          </a:p>
        </p:txBody>
      </p:sp>
      <p:sp>
        <p:nvSpPr>
          <p:cNvPr id="10" name="TextBox 9"/>
          <p:cNvSpPr txBox="1"/>
          <p:nvPr/>
        </p:nvSpPr>
        <p:spPr>
          <a:xfrm>
            <a:off x="4651873" y="693138"/>
            <a:ext cx="2038620" cy="4201150"/>
          </a:xfrm>
          <a:prstGeom prst="rect">
            <a:avLst/>
          </a:prstGeom>
          <a:noFill/>
        </p:spPr>
        <p:txBody>
          <a:bodyPr wrap="square" rtlCol="0">
            <a:spAutoFit/>
          </a:bodyPr>
          <a:lstStyle/>
          <a:p>
            <a:r>
              <a:rPr lang="en-US" altLang="ja-JP" sz="900" dirty="0">
                <a:latin typeface="ヒラギノ角ゴ Pro W3"/>
                <a:ea typeface="ヒラギノ角ゴ Pro W3"/>
                <a:cs typeface="ヒラギノ角ゴ Pro W3"/>
              </a:rPr>
              <a:t>1. </a:t>
            </a:r>
            <a:r>
              <a:rPr lang="ja-JP" altLang="en-US" sz="900" dirty="0">
                <a:latin typeface="ヒラギノ角ゴ Pro W3"/>
                <a:ea typeface="ヒラギノ角ゴ Pro W3"/>
                <a:cs typeface="ヒラギノ角ゴ Pro W3"/>
              </a:rPr>
              <a:t>現在地の特定</a:t>
            </a:r>
            <a:r>
              <a:rPr lang="en-US" altLang="ja-JP"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取り組みの現状を分析する。</a:t>
            </a:r>
          </a:p>
          <a:p>
            <a:r>
              <a:rPr lang="en-US" altLang="ja-JP" sz="900" dirty="0">
                <a:latin typeface="ヒラギノ角ゴ Pro W3"/>
                <a:ea typeface="ヒラギノ角ゴ Pro W3"/>
                <a:cs typeface="ヒラギノ角ゴ Pro W3"/>
              </a:rPr>
              <a:t>2. </a:t>
            </a:r>
            <a:r>
              <a:rPr lang="ja-JP" altLang="en-US" sz="900" dirty="0">
                <a:latin typeface="ヒラギノ角ゴ Pro W3"/>
                <a:ea typeface="ヒラギノ角ゴ Pro W3"/>
                <a:cs typeface="ヒラギノ角ゴ Pro W3"/>
              </a:rPr>
              <a:t>行き先の決定</a:t>
            </a:r>
            <a:r>
              <a:rPr lang="en-US" altLang="ja-JP"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次のイテレーションにおいて重視する事柄と目標を決定する。</a:t>
            </a:r>
          </a:p>
          <a:p>
            <a:r>
              <a:rPr lang="en-US" altLang="ja-JP" sz="900" dirty="0">
                <a:latin typeface="ヒラギノ角ゴ Pro W3"/>
                <a:ea typeface="ヒラギノ角ゴ Pro W3"/>
                <a:cs typeface="ヒラギノ角ゴ Pro W3"/>
              </a:rPr>
              <a:t>3. </a:t>
            </a:r>
            <a:r>
              <a:rPr lang="ja-JP" altLang="en-US" sz="900" dirty="0">
                <a:latin typeface="ヒラギノ角ゴ Pro W3"/>
                <a:ea typeface="ヒラギノ角ゴ Pro W3"/>
                <a:cs typeface="ヒラギノ角ゴ Pro W3"/>
              </a:rPr>
              <a:t>行き方の決定</a:t>
            </a:r>
            <a:r>
              <a:rPr lang="en-US" altLang="ja-JP"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目標達成のためにチームがすべきタスクについて同意する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ja-JP" altLang="en-US" sz="1200" b="1" dirty="0">
                <a:latin typeface="ヒラギノ角ゴ Pro W3"/>
                <a:ea typeface="ヒラギノ角ゴ Pro W3"/>
                <a:cs typeface="ヒラギノ角ゴ Pro W3"/>
              </a:rPr>
              <a:t>カーネルによるチームの現在地の特定</a:t>
            </a:r>
            <a:endParaRPr lang="en-US" sz="1200" b="1"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スミスや彼のチームが開発を始めて</a:t>
            </a:r>
            <a:r>
              <a:rPr lang="en-US" altLang="ja-JP" sz="900" dirty="0">
                <a:latin typeface="ヒラギノ角ゴ Pro W3"/>
                <a:ea typeface="ヒラギノ角ゴ Pro W3"/>
                <a:cs typeface="ヒラギノ角ゴ Pro W3"/>
              </a:rPr>
              <a:t>6</a:t>
            </a:r>
            <a:r>
              <a:rPr lang="ja-JP" altLang="en-US" sz="900" dirty="0">
                <a:latin typeface="ヒラギノ角ゴ Pro W3"/>
                <a:ea typeface="ヒラギノ角ゴ Pro W3"/>
                <a:cs typeface="ヒラギノ角ゴ Pro W3"/>
              </a:rPr>
              <a:t>週目であるとする。彼らは既にステークホルダに対して初期のシステムデモを示し、ステークホルダは喜んで価値あるフィードバックを与えてくれている。しかし、システムはまだユーザが使える状態にはない。ここで、カーネルを様々な方法で活用できる。もしアルファ状態のカードを用いている場合は、以下を一通り進められ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1. </a:t>
            </a:r>
            <a:r>
              <a:rPr lang="ja-JP" altLang="en-US" sz="900" dirty="0">
                <a:latin typeface="ヒラギノ角ゴ Pro W3"/>
                <a:ea typeface="ヒラギノ角ゴ Pro W3"/>
                <a:cs typeface="ヒラギノ角ゴ Pro W3"/>
              </a:rPr>
              <a:t>各アルファのカードを、テーブル上で横一列に、左端に最初の状態、右端</a:t>
            </a:r>
            <a:r>
              <a:rPr lang="ja-JP" altLang="en-US" sz="900" dirty="0" smtClean="0">
                <a:latin typeface="ヒラギノ角ゴ Pro W3"/>
                <a:ea typeface="ヒラギノ角ゴ Pro W3"/>
                <a:cs typeface="ヒラギノ角ゴ Pro W3"/>
              </a:rPr>
              <a:t>が最終</a:t>
            </a:r>
            <a:r>
              <a:rPr lang="ja-JP" altLang="en-US" sz="900" dirty="0">
                <a:latin typeface="ヒラギノ角ゴ Pro W3"/>
                <a:ea typeface="ヒラギノ角ゴ Pro W3"/>
                <a:cs typeface="ヒラギノ角ゴ Pro W3"/>
              </a:rPr>
              <a:t>状態となるように並べる。</a:t>
            </a:r>
          </a:p>
          <a:p>
            <a:r>
              <a:rPr lang="en-US" sz="900" dirty="0" smtClean="0">
                <a:latin typeface="ヒラギノ角ゴ Pro W3"/>
                <a:ea typeface="ヒラギノ角ゴ Pro W3"/>
                <a:cs typeface="ヒラギノ角ゴ Pro W3"/>
              </a:rPr>
              <a:t>2</a:t>
            </a:r>
            <a:r>
              <a:rPr lang="en-US"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各状態を一通り読み進めて、チームにおいて当該状態に達しているかどうかを</a:t>
            </a:r>
            <a:r>
              <a:rPr lang="ja-JP" altLang="en-US" sz="900" dirty="0" smtClean="0">
                <a:latin typeface="ヒラギノ角ゴ Pro W3"/>
                <a:ea typeface="ヒラギノ角ゴ Pro W3"/>
                <a:cs typeface="ヒラギノ角ゴ Pro W3"/>
              </a:rPr>
              <a:t>問いかける。</a:t>
            </a:r>
          </a:p>
          <a:p>
            <a:r>
              <a:rPr lang="en-US" sz="900" dirty="0" smtClean="0">
                <a:latin typeface="ヒラギノ角ゴ Pro W3"/>
                <a:ea typeface="ヒラギノ角ゴ Pro W3"/>
                <a:cs typeface="ヒラギノ角ゴ Pro W3"/>
              </a:rPr>
              <a:t>3.</a:t>
            </a:r>
            <a:r>
              <a:rPr lang="ja-JP" altLang="en-US" sz="900" dirty="0">
                <a:latin typeface="ヒラギノ角ゴ Pro W3"/>
                <a:ea typeface="ヒラギノ角ゴ Pro W3"/>
                <a:cs typeface="ヒラギノ角ゴ Pro W3"/>
              </a:rPr>
              <a:t> もしある状態に達している場合は</a:t>
            </a:r>
            <a:r>
              <a:rPr lang="ja-JP" altLang="en-US" sz="900" dirty="0" smtClean="0">
                <a:latin typeface="ヒラギノ角ゴ Pro W3"/>
                <a:ea typeface="ヒラギノ角ゴ Pro W3"/>
                <a:cs typeface="ヒラギノ角ゴ Pro W3"/>
              </a:rPr>
              <a:t>、</a:t>
            </a:r>
            <a:endParaRPr lang="en-US" sz="900" dirty="0">
              <a:latin typeface="ヒラギノ角ゴ Pro W3"/>
              <a:ea typeface="ヒラギノ角ゴ Pro W3"/>
              <a:cs typeface="ヒラギノ角ゴ Pro W3"/>
            </a:endParaRPr>
          </a:p>
        </p:txBody>
      </p:sp>
    </p:spTree>
    <p:extLst>
      <p:ext uri="{BB962C8B-B14F-4D97-AF65-F5344CB8AC3E}">
        <p14:creationId xmlns:p14="http://schemas.microsoft.com/office/powerpoint/2010/main" val="2373439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357888" y="717001"/>
            <a:ext cx="0" cy="87710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2"/>
          <a:stretch>
            <a:fillRect/>
          </a:stretch>
        </p:blipFill>
        <p:spPr>
          <a:xfrm>
            <a:off x="2483555" y="866417"/>
            <a:ext cx="4207011" cy="2527078"/>
          </a:xfrm>
          <a:prstGeom prst="rect">
            <a:avLst/>
          </a:prstGeom>
        </p:spPr>
      </p:pic>
      <p:pic>
        <p:nvPicPr>
          <p:cNvPr id="9" name="Picture 8"/>
          <p:cNvPicPr>
            <a:picLocks noChangeAspect="1"/>
          </p:cNvPicPr>
          <p:nvPr/>
        </p:nvPicPr>
        <p:blipFill>
          <a:blip r:embed="rId3"/>
          <a:stretch>
            <a:fillRect/>
          </a:stretch>
        </p:blipFill>
        <p:spPr>
          <a:xfrm>
            <a:off x="2464880" y="3542911"/>
            <a:ext cx="4215733" cy="5702372"/>
          </a:xfrm>
          <a:prstGeom prst="rect">
            <a:avLst/>
          </a:prstGeom>
        </p:spPr>
      </p:pic>
      <p:sp>
        <p:nvSpPr>
          <p:cNvPr id="10" name="TextBox 9"/>
          <p:cNvSpPr txBox="1"/>
          <p:nvPr/>
        </p:nvSpPr>
        <p:spPr>
          <a:xfrm>
            <a:off x="280110" y="849481"/>
            <a:ext cx="1998110" cy="8309963"/>
          </a:xfrm>
          <a:prstGeom prst="rect">
            <a:avLst/>
          </a:prstGeom>
          <a:noFill/>
        </p:spPr>
        <p:txBody>
          <a:bodyPr wrap="square" rtlCol="0">
            <a:spAutoFit/>
          </a:bodyPr>
          <a:lstStyle/>
          <a:p>
            <a:r>
              <a:rPr lang="ja-JP" altLang="en-US" sz="900" dirty="0">
                <a:latin typeface="ヒラギノ角ゴ Pro W3"/>
                <a:ea typeface="ヒラギノ角ゴ Pro W3"/>
                <a:cs typeface="ヒラギノ角ゴ Pro W3"/>
              </a:rPr>
              <a:t>当該状態のカードを左側に寄せる。これを、チームが未到達の状態のカードに至るまで続ける。</a:t>
            </a:r>
            <a:endParaRPr lang="en-US" sz="900" dirty="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4</a:t>
            </a:r>
            <a:r>
              <a:rPr lang="en-US"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未到達の状態のカードおよび未検討の状態のカードを右側に移動させる。図</a:t>
            </a:r>
            <a:r>
              <a:rPr lang="en-US" altLang="ja-JP" sz="900" dirty="0">
                <a:latin typeface="ヒラギノ角ゴ Pro W3"/>
                <a:ea typeface="ヒラギノ角ゴ Pro W3"/>
                <a:cs typeface="ヒラギノ角ゴ Pro W3"/>
              </a:rPr>
              <a:t>5</a:t>
            </a:r>
            <a:r>
              <a:rPr lang="ja-JP" altLang="en-US" sz="900" dirty="0">
                <a:latin typeface="ヒラギノ角ゴ Pro W3"/>
                <a:ea typeface="ヒラギノ角ゴ Pro W3"/>
                <a:cs typeface="ヒラギノ角ゴ Pro W3"/>
              </a:rPr>
              <a:t>において、スミスのチームが達した状態のカードは左側に、達していない状態のカードは右側に位置している。簡単のため、図</a:t>
            </a:r>
            <a:r>
              <a:rPr lang="en-US" altLang="ja-JP" sz="900" dirty="0">
                <a:latin typeface="ヒラギノ角ゴ Pro W3"/>
                <a:ea typeface="ヒラギノ角ゴ Pro W3"/>
                <a:cs typeface="ヒラギノ角ゴ Pro W3"/>
              </a:rPr>
              <a:t>5</a:t>
            </a:r>
            <a:r>
              <a:rPr lang="ja-JP" altLang="en-US" sz="900" dirty="0">
                <a:latin typeface="ヒラギノ角ゴ Pro W3"/>
                <a:ea typeface="ヒラギノ角ゴ Pro W3"/>
                <a:cs typeface="ヒラギノ角ゴ Pro W3"/>
              </a:rPr>
              <a:t>ではカーネルの</a:t>
            </a:r>
            <a:r>
              <a:rPr lang="en-US" altLang="ja-JP" sz="900" dirty="0">
                <a:latin typeface="ヒラギノ角ゴ Pro W3"/>
                <a:ea typeface="ヒラギノ角ゴ Pro W3"/>
                <a:cs typeface="ヒラギノ角ゴ Pro W3"/>
              </a:rPr>
              <a:t>3</a:t>
            </a:r>
            <a:r>
              <a:rPr lang="ja-JP" altLang="en-US" sz="900" dirty="0">
                <a:latin typeface="ヒラギノ角ゴ Pro W3"/>
                <a:ea typeface="ヒラギノ角ゴ Pro W3"/>
                <a:cs typeface="ヒラギノ角ゴ Pro W3"/>
              </a:rPr>
              <a:t>つのアルファのみを示している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カーネルによる行き先の</a:t>
            </a:r>
            <a:r>
              <a:rPr lang="ja-JP" altLang="en-US" sz="1050" b="1" dirty="0" smtClean="0">
                <a:latin typeface="ヒラギノ角ゴ Pro W3"/>
                <a:ea typeface="ヒラギノ角ゴ Pro W3"/>
                <a:cs typeface="ヒラギノ角ゴ Pro W3"/>
              </a:rPr>
              <a:t>決定</a:t>
            </a:r>
            <a:endParaRPr lang="en-US" altLang="ja-JP" sz="1050" b="1"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現在のアルファの状態にチームが同意したら、以降の計画をガイドするために、メンバは次の望ましいターゲットの状態を議論する。チームは、次のイテレーションの目標を打ち立てるために、図</a:t>
            </a:r>
            <a:r>
              <a:rPr lang="en-US" altLang="ja-JP" sz="900" dirty="0">
                <a:latin typeface="ヒラギノ角ゴ Pro W3"/>
                <a:ea typeface="ヒラギノ角ゴ Pro W3"/>
                <a:cs typeface="ヒラギノ角ゴ Pro W3"/>
              </a:rPr>
              <a:t>6</a:t>
            </a:r>
            <a:r>
              <a:rPr lang="ja-JP" altLang="en-US" sz="900" dirty="0">
                <a:latin typeface="ヒラギノ角ゴ Pro W3"/>
                <a:ea typeface="ヒラギノ角ゴ Pro W3"/>
                <a:cs typeface="ヒラギノ角ゴ Pro W3"/>
              </a:rPr>
              <a:t>に示すように、すぐ隣のアルファの状態アルファの状態の名前は、当該状態に至るために必要な事柄を理解するためのヒントを与えてくれる。さらにチームメンバは、アルファ状態のチェックリストを読んで理解することでより多くを見出すことができる。各アルファを一つずつ確認することで、チームは各状態を達成するために必要な事柄をよく知るようになる。このようにして、チームはカーネルのアルファを学ぶと同時に、開発の現在の状態および次のターゲットとなる状態を決定す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altLang="ja-JP" sz="900" dirty="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カーネルによる行き方の決定</a:t>
            </a:r>
            <a:endParaRPr lang="en-US" altLang="ja-JP" sz="1050" b="1"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スミスと彼のチームは次のターゲットとなる状態を確認し、優先順位付けの必要性について合意した。そこで優先順位として、まず第一に仕事の仕方「うまく働けている」とし、第二にソフトウェアシステム「利用可能となっている」とし、最後に、要求「十分に扱えている」とすることとした。その理由は簡単で、仕事の仕方がうまくいっていなければ、ソフトウェアシステムを利用可能とすることが妨げられてしまうだろう。さらに、チームは要求満足のために不足している要求事項を取り扱うよう「十分に扱えている」の優先度について同意した</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スミスと彼のチームは続いて、図</a:t>
            </a:r>
            <a:r>
              <a:rPr lang="en-US" altLang="ja-JP" sz="900" dirty="0">
                <a:latin typeface="ヒラギノ角ゴ Pro W3"/>
                <a:ea typeface="ヒラギノ角ゴ Pro W3"/>
                <a:cs typeface="ヒラギノ角ゴ Pro W3"/>
              </a:rPr>
              <a:t>6</a:t>
            </a:r>
            <a:r>
              <a:rPr lang="ja-JP" altLang="en-US" sz="900" dirty="0">
                <a:latin typeface="ヒラギノ角ゴ Pro W3"/>
                <a:ea typeface="ヒラギノ角ゴ Pro W3"/>
                <a:cs typeface="ヒラギノ角ゴ Pro W3"/>
              </a:rPr>
              <a:t>下の表に示すように、それらの状態に達するために必要な事柄を議論した。ターゲットとなるアルファの状態を確認する中で、スミスは次のイテレーションにおける目標</a:t>
            </a:r>
            <a:r>
              <a:rPr lang="ja-JP" altLang="en-US" sz="900" dirty="0" smtClean="0">
                <a:latin typeface="ヒラギノ角ゴ Pro W3"/>
                <a:ea typeface="ヒラギノ角ゴ Pro W3"/>
                <a:cs typeface="ヒラギノ角ゴ Pro W3"/>
              </a:rPr>
              <a:t>とタスクを決定できた。</a:t>
            </a:r>
            <a:endParaRPr lang="en-US" altLang="ja-JP" sz="900" dirty="0" smtClean="0">
              <a:latin typeface="ヒラギノ角ゴ Pro W3"/>
              <a:ea typeface="ヒラギノ角ゴ Pro W3"/>
              <a:cs typeface="ヒラギノ角ゴ Pro W3"/>
            </a:endParaRPr>
          </a:p>
        </p:txBody>
      </p:sp>
    </p:spTree>
    <p:extLst>
      <p:ext uri="{BB962C8B-B14F-4D97-AF65-F5344CB8AC3E}">
        <p14:creationId xmlns:p14="http://schemas.microsoft.com/office/powerpoint/2010/main" val="472470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357888" y="3417955"/>
            <a:ext cx="0" cy="599543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4588372" y="3417955"/>
            <a:ext cx="0" cy="599543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2"/>
          <a:stretch>
            <a:fillRect/>
          </a:stretch>
        </p:blipFill>
        <p:spPr>
          <a:xfrm>
            <a:off x="336131" y="317239"/>
            <a:ext cx="6232864" cy="2951300"/>
          </a:xfrm>
          <a:prstGeom prst="rect">
            <a:avLst/>
          </a:prstGeom>
        </p:spPr>
      </p:pic>
      <p:sp>
        <p:nvSpPr>
          <p:cNvPr id="11" name="TextBox 10"/>
          <p:cNvSpPr txBox="1"/>
          <p:nvPr/>
        </p:nvSpPr>
        <p:spPr>
          <a:xfrm>
            <a:off x="255507" y="3417951"/>
            <a:ext cx="2021756" cy="6532555"/>
          </a:xfrm>
          <a:prstGeom prst="rect">
            <a:avLst/>
          </a:prstGeom>
          <a:noFill/>
        </p:spPr>
        <p:txBody>
          <a:bodyPr wrap="square" rtlCol="0">
            <a:spAutoFit/>
          </a:bodyPr>
          <a:lstStyle/>
          <a:p>
            <a:r>
              <a:rPr lang="ja-JP" altLang="en-US" sz="1050" b="1" dirty="0" smtClean="0">
                <a:latin typeface="ヒラギノ角ゴ Pro W3"/>
                <a:ea typeface="ヒラギノ角ゴ Pro W3"/>
                <a:cs typeface="ヒラギノ角ゴ Pro W3"/>
              </a:rPr>
              <a:t>イテレーション</a:t>
            </a:r>
            <a:r>
              <a:rPr lang="ja-JP" altLang="en-US" sz="1050" b="1" dirty="0">
                <a:latin typeface="ヒラギノ角ゴ Pro W3"/>
                <a:ea typeface="ヒラギノ角ゴ Pro W3"/>
                <a:cs typeface="ヒラギノ角ゴ Pro W3"/>
              </a:rPr>
              <a:t>計画におけるカーネルの支援</a:t>
            </a:r>
            <a:endParaRPr lang="en-US" sz="1050" b="1"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よい計画は包括的でなければならない。包括的とは、全ての本質的な事項を含み、チーム全体をカバーしていることを意味する。また計画は、具体的でなければならない。つまり、チームにとって実施可能な必要がある。さらにチームは計画に対する進展を監視する方法を持たなければならない。カーネルはそれらの達成にあたり以下を支援す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b="1" dirty="0">
                <a:latin typeface="ヒラギノ角ゴ Pro W3"/>
                <a:ea typeface="ヒラギノ角ゴ Pro W3"/>
                <a:cs typeface="ヒラギノ角ゴ Pro W3"/>
              </a:rPr>
              <a:t>包括的</a:t>
            </a:r>
            <a:r>
              <a:rPr lang="en-US" altLang="ja-JP" sz="900" b="1" dirty="0" smtClean="0">
                <a:latin typeface="ヒラギノ角ゴ Pro W3"/>
                <a:ea typeface="ヒラギノ角ゴ Pro W3"/>
                <a:cs typeface="ヒラギノ角ゴ Pro W3"/>
              </a:rPr>
              <a:t>: </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のアルファは、ソフトウェア開発の異なる次元をまたがった備忘録として機能する。そこで、全ての次元をバランスよく扱う計画の策定がしやすくなる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b="1" dirty="0">
                <a:latin typeface="ヒラギノ角ゴ Pro W3"/>
                <a:ea typeface="ヒラギノ角ゴ Pro W3"/>
                <a:cs typeface="ヒラギノ角ゴ Pro W3"/>
              </a:rPr>
              <a:t>具体的</a:t>
            </a:r>
            <a:r>
              <a:rPr lang="en-US" altLang="ja-JP" sz="900" b="1" dirty="0" smtClean="0">
                <a:latin typeface="ヒラギノ角ゴ Pro W3"/>
                <a:ea typeface="ヒラギノ角ゴ Pro W3"/>
                <a:cs typeface="ヒラギノ角ゴ Pro W3"/>
              </a:rPr>
              <a:t>: </a:t>
            </a:r>
            <a:r>
              <a:rPr lang="ja-JP" altLang="en-US" sz="900" dirty="0" smtClean="0">
                <a:latin typeface="ヒラギノ角ゴ Pro W3"/>
                <a:ea typeface="ヒラギノ角ゴ Pro W3"/>
                <a:cs typeface="ヒラギノ角ゴ Pro W3"/>
              </a:rPr>
              <a:t>各アルファ</a:t>
            </a:r>
            <a:r>
              <a:rPr lang="ja-JP" altLang="en-US" sz="900" dirty="0">
                <a:latin typeface="ヒラギノ角ゴ Pro W3"/>
                <a:ea typeface="ヒラギノ角ゴ Pro W3"/>
                <a:cs typeface="ヒラギノ角ゴ Pro W3"/>
              </a:rPr>
              <a:t>の状態のチェックリストは、イテレーションにおいてすべき事柄のヒントを与える。同チェックリストにより、達成した事柄を明確として、本来達成すべきと意図した事柄との比較を通じて現在の進展を特定しやすくな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実世界におけるカーネル</a:t>
            </a:r>
            <a:endParaRPr lang="en-US" sz="1050" b="1"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ここで紹介されたアイデアは多くの皆さんに</a:t>
            </a:r>
            <a:r>
              <a:rPr lang="ja-JP" altLang="en-US" sz="900" dirty="0" smtClean="0">
                <a:latin typeface="ヒラギノ角ゴ Pro W3"/>
                <a:ea typeface="ヒラギノ角ゴ Pro W3"/>
                <a:cs typeface="ヒラギノ角ゴ Pro W3"/>
              </a:rPr>
              <a:t>とって新しい</a:t>
            </a:r>
            <a:r>
              <a:rPr lang="ja-JP" altLang="en-US" sz="900" dirty="0">
                <a:latin typeface="ヒラギノ角ゴ Pro W3"/>
                <a:ea typeface="ヒラギノ角ゴ Pro W3"/>
                <a:cs typeface="ヒラギノ角ゴ Pro W3"/>
              </a:rPr>
              <a:t>ものであるにもかかわらず、すでに産学両方で</a:t>
            </a:r>
          </a:p>
          <a:p>
            <a:r>
              <a:rPr lang="ja-JP" altLang="en-US" sz="900" dirty="0">
                <a:latin typeface="ヒラギノ角ゴ Pro W3"/>
                <a:ea typeface="ヒラギノ角ゴ Pro W3"/>
                <a:cs typeface="ヒラギノ角ゴ Pro W3"/>
              </a:rPr>
              <a:t>成功事例として適用されている。</a:t>
            </a:r>
          </a:p>
          <a:p>
            <a:r>
              <a:rPr lang="ja-JP" altLang="en-US" sz="900" dirty="0">
                <a:latin typeface="ヒラギノ角ゴ Pro W3"/>
                <a:ea typeface="ヒラギノ角ゴ Pro W3"/>
                <a:cs typeface="ヒラギノ角ゴ Pro W3"/>
              </a:rPr>
              <a:t>すべての例</a:t>
            </a:r>
            <a:r>
              <a:rPr lang="ja-JP" altLang="en-US" sz="900" dirty="0" smtClean="0">
                <a:latin typeface="ヒラギノ角ゴ Pro W3"/>
                <a:ea typeface="ヒラギノ角ゴ Pro W3"/>
                <a:cs typeface="ヒラギノ角ゴ Pro W3"/>
              </a:rPr>
              <a:t>で</a:t>
            </a:r>
            <a:r>
              <a:rPr lang="en-US" altLang="ja-JP" sz="900" dirty="0" smtClean="0">
                <a:latin typeface="ヒラギノ角ゴ Pro W3"/>
                <a:ea typeface="ヒラギノ角ゴ Pro W3"/>
                <a:cs typeface="ヒラギノ角ゴ Pro W3"/>
              </a:rPr>
              <a:t> </a:t>
            </a:r>
            <a:r>
              <a:rPr lang="en-US" altLang="ja-JP" sz="900" dirty="0" err="1" smtClean="0">
                <a:latin typeface="ヒラギノ角ゴ Pro W3"/>
                <a:ea typeface="ヒラギノ角ゴ Pro W3"/>
                <a:cs typeface="ヒラギノ角ゴ Pro W3"/>
              </a:rPr>
              <a:t>Ivar</a:t>
            </a:r>
            <a:r>
              <a:rPr lang="en-US" altLang="ja-JP" sz="900" dirty="0" smtClean="0">
                <a:latin typeface="ヒラギノ角ゴ Pro W3"/>
                <a:ea typeface="ヒラギノ角ゴ Pro W3"/>
                <a:cs typeface="ヒラギノ角ゴ Pro W3"/>
              </a:rPr>
              <a:t> </a:t>
            </a:r>
            <a:r>
              <a:rPr lang="en-US" altLang="ja-JP" sz="900" dirty="0">
                <a:latin typeface="ヒラギノ角ゴ Pro W3"/>
                <a:ea typeface="ヒラギノ角ゴ Pro W3"/>
                <a:cs typeface="ヒラギノ角ゴ Pro W3"/>
              </a:rPr>
              <a:t>Jacobson International</a:t>
            </a:r>
            <a:r>
              <a:rPr lang="ja-JP" altLang="en-US" sz="900" dirty="0">
                <a:latin typeface="ヒラギノ角ゴ Pro W3"/>
                <a:ea typeface="ヒラギノ角ゴ Pro W3"/>
                <a:cs typeface="ヒラギノ角ゴ Pro W3"/>
              </a:rPr>
              <a:t>が開発</a:t>
            </a:r>
            <a:r>
              <a:rPr lang="ja-JP" altLang="en-US" sz="900" dirty="0" smtClean="0">
                <a:latin typeface="ヒラギノ角ゴ Pro W3"/>
                <a:ea typeface="ヒラギノ角ゴ Pro W3"/>
                <a:cs typeface="ヒラギノ角ゴ Pro W3"/>
              </a:rPr>
              <a:t>したカーネル</a:t>
            </a:r>
            <a:r>
              <a:rPr lang="ja-JP" altLang="en-US" sz="900" dirty="0">
                <a:latin typeface="ヒラギノ角ゴ Pro W3"/>
                <a:ea typeface="ヒラギノ角ゴ Pro W3"/>
                <a:cs typeface="ヒラギノ角ゴ Pro W3"/>
              </a:rPr>
              <a:t>とプラクティスが使用されている</a:t>
            </a:r>
            <a:r>
              <a:rPr lang="ja-JP" altLang="en-US" sz="900" dirty="0" smtClean="0">
                <a:latin typeface="ヒラギノ角ゴ Pro W3"/>
                <a:ea typeface="ヒラギノ角ゴ Pro W3"/>
                <a:cs typeface="ヒラギノ角ゴ Pro W3"/>
              </a:rPr>
              <a:t>。カーネルアイデア</a:t>
            </a:r>
            <a:r>
              <a:rPr lang="ja-JP" altLang="en-US" sz="900" dirty="0">
                <a:latin typeface="ヒラギノ角ゴ Pro W3"/>
                <a:ea typeface="ヒラギノ角ゴ Pro W3"/>
                <a:cs typeface="ヒラギノ角ゴ Pro W3"/>
              </a:rPr>
              <a:t>の早期導入は以下を含む</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en-US" altLang="ja-JP" sz="900" baseline="30000" dirty="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世界</a:t>
            </a:r>
            <a:r>
              <a:rPr lang="ja-JP" altLang="en-US" sz="900" dirty="0">
                <a:latin typeface="ヒラギノ角ゴ Pro W3"/>
                <a:ea typeface="ヒラギノ角ゴ Pro W3"/>
                <a:cs typeface="ヒラギノ角ゴ Pro W3"/>
              </a:rPr>
              <a:t>の主要な再保険会社である</a:t>
            </a:r>
            <a:r>
              <a:rPr lang="en-US" altLang="ja-JP" sz="900" dirty="0" err="1">
                <a:latin typeface="ヒラギノ角ゴ Pro W3"/>
                <a:ea typeface="ヒラギノ角ゴ Pro W3"/>
                <a:cs typeface="ヒラギノ角ゴ Pro W3"/>
              </a:rPr>
              <a:t>MunichRe</a:t>
            </a:r>
            <a:r>
              <a:rPr lang="ja-JP" altLang="en-US" sz="900" dirty="0">
                <a:latin typeface="ヒラギノ角ゴ Pro W3"/>
                <a:ea typeface="ヒラギノ角ゴ Pro W3"/>
                <a:cs typeface="ヒラギノ角ゴ Pro W3"/>
              </a:rPr>
              <a:t>では</a:t>
            </a:r>
            <a:r>
              <a:rPr lang="ja-JP" altLang="en-US" sz="900" dirty="0" smtClean="0">
                <a:latin typeface="ヒラギノ角ゴ Pro W3"/>
                <a:ea typeface="ヒラギノ角ゴ Pro W3"/>
                <a:cs typeface="ヒラギノ角ゴ Pro W3"/>
              </a:rPr>
              <a:t>、ソフトウェア</a:t>
            </a:r>
            <a:r>
              <a:rPr lang="ja-JP" altLang="en-US" sz="900" dirty="0">
                <a:latin typeface="ヒラギノ角ゴ Pro W3"/>
                <a:ea typeface="ヒラギノ角ゴ Pro W3"/>
                <a:cs typeface="ヒラギノ角ゴ Pro W3"/>
              </a:rPr>
              <a:t>とアプリケーション開発</a:t>
            </a:r>
            <a:r>
              <a:rPr lang="en-US" altLang="ja-JP" sz="900" dirty="0">
                <a:latin typeface="ヒラギノ角ゴ Pro W3"/>
                <a:ea typeface="ヒラギノ角ゴ Pro W3"/>
                <a:cs typeface="ヒラギノ角ゴ Pro W3"/>
              </a:rPr>
              <a:t>(software and application work</a:t>
            </a:r>
            <a:r>
              <a:rPr lang="en-US" altLang="ja-JP" sz="900" dirty="0" smtClean="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の</a:t>
            </a:r>
            <a:r>
              <a:rPr lang="ja-JP" altLang="en-US" sz="900" dirty="0">
                <a:latin typeface="ヒラギノ角ゴ Pro W3"/>
                <a:ea typeface="ヒラギノ角ゴ Pro W3"/>
                <a:cs typeface="ヒラギノ角ゴ Pro W3"/>
              </a:rPr>
              <a:t>すべての領域をカバーするため</a:t>
            </a:r>
            <a:r>
              <a:rPr lang="ja-JP" altLang="en-US" sz="900" dirty="0" smtClean="0">
                <a:latin typeface="ヒラギノ角ゴ Pro W3"/>
                <a:ea typeface="ヒラギノ角ゴ Pro W3"/>
                <a:cs typeface="ヒラギノ角ゴ Pro W3"/>
              </a:rPr>
              <a:t>の</a:t>
            </a:r>
            <a:r>
              <a:rPr lang="en-US" altLang="ja-JP" sz="900" dirty="0" smtClean="0">
                <a:latin typeface="ヒラギノ角ゴ Pro W3"/>
                <a:ea typeface="ヒラギノ角ゴ Pro W3"/>
                <a:cs typeface="ヒラギノ角ゴ Pro W3"/>
              </a:rPr>
              <a:t>“collaboration models”</a:t>
            </a:r>
            <a:r>
              <a:rPr lang="ja-JP" altLang="en-US" sz="900" dirty="0" smtClean="0">
                <a:latin typeface="ヒラギノ角ゴ Pro W3"/>
                <a:ea typeface="ヒラギノ角ゴ Pro W3"/>
                <a:cs typeface="ヒラギノ角ゴ Pro W3"/>
              </a:rPr>
              <a:t>が</a:t>
            </a:r>
            <a:r>
              <a:rPr lang="ja-JP" altLang="en-US" sz="900" dirty="0">
                <a:latin typeface="ヒラギノ角ゴ Pro W3"/>
                <a:ea typeface="ヒラギノ角ゴ Pro W3"/>
                <a:cs typeface="ヒラギノ角ゴ Pro W3"/>
              </a:rPr>
              <a:t>整理されている</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4</a:t>
            </a:r>
            <a:r>
              <a:rPr lang="ja-JP" altLang="en-US" sz="900" dirty="0">
                <a:latin typeface="ヒラギノ角ゴ Pro W3"/>
                <a:ea typeface="ヒラギノ角ゴ Pro W3"/>
                <a:cs typeface="ヒラギノ角ゴ Pro W3"/>
              </a:rPr>
              <a:t>つの</a:t>
            </a:r>
            <a:r>
              <a:rPr lang="en-US" altLang="ja-JP" sz="900" dirty="0">
                <a:latin typeface="ヒラギノ角ゴ Pro W3"/>
                <a:ea typeface="ヒラギノ角ゴ Pro W3"/>
                <a:cs typeface="ヒラギノ角ゴ Pro W3"/>
              </a:rPr>
              <a:t>collaboration models</a:t>
            </a:r>
            <a:r>
              <a:rPr lang="ja-JP" altLang="en-US" sz="900" dirty="0">
                <a:latin typeface="ヒラギノ角ゴ Pro W3"/>
                <a:ea typeface="ヒラギノ角ゴ Pro W3"/>
                <a:cs typeface="ヒラギノ角ゴ Pro W3"/>
              </a:rPr>
              <a:t>である</a:t>
            </a:r>
            <a:r>
              <a:rPr lang="ja-JP" altLang="en-US" sz="900" dirty="0" smtClean="0">
                <a:latin typeface="ヒラギノ角ゴ Pro W3"/>
                <a:ea typeface="ヒラギノ角ゴ Pro W3"/>
                <a:cs typeface="ヒラギノ角ゴ Pro W3"/>
              </a:rPr>
              <a:t>、調査</a:t>
            </a:r>
            <a:r>
              <a:rPr lang="ja-JP" altLang="en-US" sz="900" dirty="0">
                <a:latin typeface="ヒラギノ角ゴ Pro W3"/>
                <a:ea typeface="ヒラギノ角ゴ Pro W3"/>
                <a:cs typeface="ヒラギノ角ゴ Pro W3"/>
              </a:rPr>
              <a:t>、基準、保守、サポートは</a:t>
            </a:r>
            <a:r>
              <a:rPr lang="en-US" altLang="ja-JP" sz="900" dirty="0">
                <a:latin typeface="ヒラギノ角ゴ Pro W3"/>
                <a:ea typeface="ヒラギノ角ゴ Pro W3"/>
                <a:cs typeface="ヒラギノ角ゴ Pro W3"/>
              </a:rPr>
              <a:t>12</a:t>
            </a:r>
            <a:r>
              <a:rPr lang="ja-JP" altLang="en-US" sz="900" dirty="0">
                <a:latin typeface="ヒラギノ角ゴ Pro W3"/>
                <a:ea typeface="ヒラギノ角ゴ Pro W3"/>
                <a:cs typeface="ヒラギノ角ゴ Pro W3"/>
              </a:rPr>
              <a:t>のプラクティス群</a:t>
            </a:r>
            <a:r>
              <a:rPr lang="ja-JP" altLang="en-US" sz="900" dirty="0" smtClean="0">
                <a:latin typeface="ヒラギノ角ゴ Pro W3"/>
                <a:ea typeface="ヒラギノ角ゴ Pro W3"/>
                <a:cs typeface="ヒラギノ角ゴ Pro W3"/>
              </a:rPr>
              <a:t>から構築</a:t>
            </a:r>
            <a:r>
              <a:rPr lang="ja-JP" altLang="en-US" sz="900" dirty="0">
                <a:latin typeface="ヒラギノ角ゴ Pro W3"/>
                <a:ea typeface="ヒラギノ角ゴ Pro W3"/>
                <a:cs typeface="ヒラギノ角ゴ Pro W3"/>
              </a:rPr>
              <a:t>された同じカーネルが利用されている。</a:t>
            </a:r>
            <a:endParaRPr lang="en-US" sz="900" dirty="0">
              <a:latin typeface="ヒラギノ角ゴ Pro W3"/>
              <a:ea typeface="ヒラギノ角ゴ Pro W3"/>
              <a:cs typeface="ヒラギノ角ゴ Pro W3"/>
            </a:endParaRPr>
          </a:p>
        </p:txBody>
      </p:sp>
      <p:sp>
        <p:nvSpPr>
          <p:cNvPr id="12" name="TextBox 11"/>
          <p:cNvSpPr txBox="1"/>
          <p:nvPr/>
        </p:nvSpPr>
        <p:spPr>
          <a:xfrm>
            <a:off x="2398199" y="3417950"/>
            <a:ext cx="2170017" cy="5770809"/>
          </a:xfrm>
          <a:prstGeom prst="rect">
            <a:avLst/>
          </a:prstGeom>
          <a:noFill/>
        </p:spPr>
        <p:txBody>
          <a:bodyPr wrap="square" rtlCol="0">
            <a:spAutoFit/>
          </a:bodyPr>
          <a:lstStyle/>
          <a:p>
            <a:r>
              <a:rPr lang="en-US" sz="900" dirty="0">
                <a:latin typeface="ヒラギノ角ゴ Pro W3"/>
                <a:ea typeface="ヒラギノ角ゴ Pro W3"/>
                <a:cs typeface="ヒラギノ角ゴ Pro W3"/>
              </a:rPr>
              <a:t>˲ </a:t>
            </a:r>
            <a:r>
              <a:rPr lang="en-US" altLang="ja-JP" sz="900" dirty="0">
                <a:latin typeface="ヒラギノ角ゴ Pro W3"/>
                <a:ea typeface="ヒラギノ角ゴ Pro W3"/>
                <a:cs typeface="ヒラギノ角ゴ Pro W3"/>
              </a:rPr>
              <a:t>Fujitsu Services</a:t>
            </a:r>
            <a:r>
              <a:rPr lang="ja-JP" altLang="en-US" sz="900" dirty="0">
                <a:latin typeface="ヒラギノ角ゴ Pro W3"/>
                <a:ea typeface="ヒラギノ角ゴ Pro W3"/>
                <a:cs typeface="ヒラギノ角ゴ Pro W3"/>
              </a:rPr>
              <a:t>では、アジャイルとウォータフロー</a:t>
            </a:r>
            <a:r>
              <a:rPr lang="ja-JP" altLang="en-US" sz="900" dirty="0" smtClean="0">
                <a:latin typeface="ヒラギノ角ゴ Pro W3"/>
                <a:ea typeface="ヒラギノ角ゴ Pro W3"/>
                <a:cs typeface="ヒラギノ角ゴ Pro W3"/>
              </a:rPr>
              <a:t>の両方</a:t>
            </a:r>
            <a:r>
              <a:rPr lang="ja-JP" altLang="en-US" sz="900" dirty="0">
                <a:latin typeface="ヒラギノ角ゴ Pro W3"/>
                <a:ea typeface="ヒラギノ角ゴ Pro W3"/>
                <a:cs typeface="ヒラギノ角ゴ Pro W3"/>
              </a:rPr>
              <a:t>の仕事の仕方を想定した</a:t>
            </a:r>
            <a:r>
              <a:rPr lang="en-US" altLang="ja-JP" sz="900" dirty="0">
                <a:latin typeface="ヒラギノ角ゴ Pro W3"/>
                <a:ea typeface="ヒラギノ角ゴ Pro W3"/>
                <a:cs typeface="ヒラギノ角ゴ Pro W3"/>
              </a:rPr>
              <a:t>the Apt Toolkit</a:t>
            </a:r>
            <a:r>
              <a:rPr lang="ja-JP" altLang="en-US" sz="900" dirty="0" smtClean="0">
                <a:latin typeface="ヒラギノ角ゴ Pro W3"/>
                <a:ea typeface="ヒラギノ角ゴ Pro W3"/>
                <a:cs typeface="ヒラギノ角ゴ Pro W3"/>
              </a:rPr>
              <a:t>を初期</a:t>
            </a:r>
            <a:r>
              <a:rPr lang="ja-JP" altLang="en-US" sz="900" dirty="0">
                <a:latin typeface="ヒラギノ角ゴ Pro W3"/>
                <a:ea typeface="ヒラギノ角ゴ Pro W3"/>
                <a:cs typeface="ヒラギノ角ゴ Pro W3"/>
              </a:rPr>
              <a:t>バージョンのカーネルで構築している</a:t>
            </a:r>
            <a:r>
              <a:rPr lang="ja-JP" altLang="en-US" sz="900" dirty="0" smtClean="0">
                <a:latin typeface="ヒラギノ角ゴ Pro W3"/>
                <a:ea typeface="ヒラギノ角ゴ Pro W3"/>
                <a:cs typeface="ヒラギノ角ゴ Pro W3"/>
              </a:rPr>
              <a:t>。</a:t>
            </a:r>
            <a:endParaRPr lang="en-US" sz="900" dirty="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日本の大手家電企業では、新しいプラクティスの適用</a:t>
            </a:r>
            <a:r>
              <a:rPr lang="ja-JP" altLang="en-US" sz="900" dirty="0" smtClean="0">
                <a:latin typeface="ヒラギノ角ゴ Pro W3"/>
                <a:ea typeface="ヒラギノ角ゴ Pro W3"/>
                <a:cs typeface="ヒラギノ角ゴ Pro W3"/>
              </a:rPr>
              <a:t>やオフショア</a:t>
            </a:r>
            <a:r>
              <a:rPr lang="ja-JP" altLang="en-US" sz="900" dirty="0">
                <a:latin typeface="ヒラギノ角ゴ Pro W3"/>
                <a:ea typeface="ヒラギノ角ゴ Pro W3"/>
                <a:cs typeface="ヒラギノ角ゴ Pro W3"/>
              </a:rPr>
              <a:t>の開発ベンダーのマネジメントを助ける用語</a:t>
            </a:r>
            <a:r>
              <a:rPr lang="ja-JP" altLang="en-US" sz="900" dirty="0" smtClean="0">
                <a:latin typeface="ヒラギノ角ゴ Pro W3"/>
                <a:ea typeface="ヒラギノ角ゴ Pro W3"/>
                <a:cs typeface="ヒラギノ角ゴ Pro W3"/>
              </a:rPr>
              <a:t>に初期</a:t>
            </a:r>
            <a:r>
              <a:rPr lang="ja-JP" altLang="en-US" sz="900" dirty="0">
                <a:latin typeface="ヒラギノ角ゴ Pro W3"/>
                <a:ea typeface="ヒラギノ角ゴ Pro W3"/>
                <a:cs typeface="ヒラギノ角ゴ Pro W3"/>
              </a:rPr>
              <a:t>バージョンのカーネルを使用</a:t>
            </a:r>
            <a:r>
              <a:rPr lang="ja-JP" altLang="en-US" sz="900" dirty="0" smtClean="0">
                <a:latin typeface="ヒラギノ角ゴ Pro W3"/>
                <a:ea typeface="ヒラギノ角ゴ Pro W3"/>
                <a:cs typeface="ヒラギノ角ゴ Pro W3"/>
              </a:rPr>
              <a:t>して</a:t>
            </a:r>
            <a:endParaRPr lang="en-US" altLang="ja-JP" sz="900" dirty="0" smtClean="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KPN</a:t>
            </a:r>
            <a:r>
              <a:rPr lang="ja-JP" altLang="en-US" sz="900" dirty="0">
                <a:latin typeface="ヒラギノ角ゴ Pro W3"/>
                <a:ea typeface="ヒラギノ角ゴ Pro W3"/>
                <a:cs typeface="ヒラギノ角ゴ Pro W3"/>
              </a:rPr>
              <a:t>ではカーネルベースのプロセスが繰り返し開発へ</a:t>
            </a:r>
            <a:r>
              <a:rPr lang="ja-JP" altLang="en-US" sz="900" dirty="0" smtClean="0">
                <a:latin typeface="ヒラギノ角ゴ Pro W3"/>
                <a:ea typeface="ヒラギノ角ゴ Pro W3"/>
                <a:cs typeface="ヒラギノ角ゴ Pro W3"/>
              </a:rPr>
              <a:t>の移行</a:t>
            </a:r>
            <a:r>
              <a:rPr lang="ja-JP" altLang="en-US" sz="900" dirty="0">
                <a:latin typeface="ヒラギノ角ゴ Pro W3"/>
                <a:ea typeface="ヒラギノ角ゴ Pro W3"/>
                <a:cs typeface="ヒラギノ角ゴ Pro W3"/>
              </a:rPr>
              <a:t>の一部として</a:t>
            </a:r>
            <a:r>
              <a:rPr lang="en-US" altLang="ja-JP" sz="900" dirty="0">
                <a:latin typeface="ヒラギノ角ゴ Pro W3"/>
                <a:ea typeface="ヒラギノ角ゴ Pro W3"/>
                <a:cs typeface="ヒラギノ角ゴ Pro W3"/>
              </a:rPr>
              <a:t>13</a:t>
            </a:r>
            <a:r>
              <a:rPr lang="ja-JP" altLang="en-US" sz="900" dirty="0">
                <a:latin typeface="ヒラギノ角ゴ Pro W3"/>
                <a:ea typeface="ヒラギノ角ゴ Pro W3"/>
                <a:cs typeface="ヒラギノ角ゴ Pro W3"/>
              </a:rPr>
              <a:t>の工程を横断して</a:t>
            </a:r>
            <a:r>
              <a:rPr lang="en-US" altLang="ja-JP" sz="900" dirty="0">
                <a:latin typeface="ヒラギノ角ゴ Pro W3"/>
                <a:ea typeface="ヒラギノ角ゴ Pro W3"/>
                <a:cs typeface="ヒラギノ角ゴ Pro W3"/>
              </a:rPr>
              <a:t>300</a:t>
            </a:r>
            <a:r>
              <a:rPr lang="ja-JP" altLang="en-US" sz="900" dirty="0">
                <a:latin typeface="ヒラギノ角ゴ Pro W3"/>
                <a:ea typeface="ヒラギノ角ゴ Pro W3"/>
                <a:cs typeface="ヒラギノ角ゴ Pro W3"/>
              </a:rPr>
              <a:t>以上のプロジェクト</a:t>
            </a:r>
            <a:r>
              <a:rPr lang="ja-JP" altLang="en-US" sz="900" dirty="0" smtClean="0">
                <a:latin typeface="ヒラギノ角ゴ Pro W3"/>
                <a:ea typeface="ヒラギノ角ゴ Pro W3"/>
                <a:cs typeface="ヒラギノ角ゴ Pro W3"/>
              </a:rPr>
              <a:t>で採用</a:t>
            </a:r>
            <a:r>
              <a:rPr lang="ja-JP" altLang="en-US" sz="900" dirty="0">
                <a:latin typeface="ヒラギノ角ゴ Pro W3"/>
                <a:ea typeface="ヒラギノ角ゴ Pro W3"/>
                <a:cs typeface="ヒラギノ角ゴ Pro W3"/>
              </a:rPr>
              <a:t>されている。カーネルは品質プロセスに</a:t>
            </a:r>
            <a:r>
              <a:rPr lang="ja-JP" altLang="en-US" sz="900" dirty="0" smtClean="0">
                <a:latin typeface="ヒラギノ角ゴ Pro W3"/>
                <a:ea typeface="ヒラギノ角ゴ Pro W3"/>
                <a:cs typeface="ヒラギノ角ゴ Pro W3"/>
              </a:rPr>
              <a:t>焦点を当てた新た</a:t>
            </a:r>
            <a:r>
              <a:rPr lang="ja-JP" altLang="en-US" sz="900" dirty="0">
                <a:latin typeface="ヒラギノ角ゴ Pro W3"/>
                <a:ea typeface="ヒラギノ角ゴ Pro W3"/>
                <a:cs typeface="ヒラギノ角ゴ Pro W3"/>
              </a:rPr>
              <a:t>な結果に対する基礎</a:t>
            </a:r>
            <a:r>
              <a:rPr lang="en-US" altLang="ja-JP" sz="900" dirty="0">
                <a:latin typeface="ヒラギノ角ゴ Pro W3"/>
                <a:ea typeface="ヒラギノ角ゴ Pro W3"/>
                <a:cs typeface="ヒラギノ角ゴ Pro W3"/>
              </a:rPr>
              <a:t>(the basis)</a:t>
            </a:r>
            <a:r>
              <a:rPr lang="ja-JP" altLang="en-US" sz="900" dirty="0">
                <a:latin typeface="ヒラギノ角ゴ Pro W3"/>
                <a:ea typeface="ヒラギノ角ゴ Pro W3"/>
                <a:cs typeface="ヒラギノ角ゴ Pro W3"/>
              </a:rPr>
              <a:t>も提供しており</a:t>
            </a:r>
            <a:r>
              <a:rPr lang="ja-JP" altLang="en-US" sz="900" dirty="0" smtClean="0">
                <a:latin typeface="ヒラギノ角ゴ Pro W3"/>
                <a:ea typeface="ヒラギノ角ゴ Pro W3"/>
                <a:cs typeface="ヒラギノ角ゴ Pro W3"/>
              </a:rPr>
              <a:t>、それ</a:t>
            </a:r>
            <a:r>
              <a:rPr lang="ja-JP" altLang="en-US" sz="900" dirty="0">
                <a:latin typeface="ヒラギノ角ゴ Pro W3"/>
                <a:ea typeface="ヒラギノ角ゴ Pro W3"/>
                <a:cs typeface="ヒラギノ角ゴ Pro W3"/>
              </a:rPr>
              <a:t>は使用してきた方法論やプラクティスに</a:t>
            </a:r>
            <a:r>
              <a:rPr lang="ja-JP" altLang="en-US" sz="900" dirty="0" smtClean="0">
                <a:latin typeface="ヒラギノ角ゴ Pro W3"/>
                <a:ea typeface="ヒラギノ角ゴ Pro W3"/>
                <a:cs typeface="ヒラギノ角ゴ Pro W3"/>
              </a:rPr>
              <a:t>依らずすべて</a:t>
            </a:r>
            <a:r>
              <a:rPr lang="ja-JP" altLang="en-US" sz="900" dirty="0">
                <a:latin typeface="ヒラギノ角ゴ Pro W3"/>
                <a:ea typeface="ヒラギノ角ゴ Pro W3"/>
                <a:cs typeface="ヒラギノ角ゴ Pro W3"/>
              </a:rPr>
              <a:t>のプロジェクトに適用することができた</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英国</a:t>
            </a:r>
            <a:r>
              <a:rPr lang="ja-JP" altLang="en-US" sz="900" dirty="0">
                <a:latin typeface="ヒラギノ角ゴ Pro W3"/>
                <a:ea typeface="ヒラギノ角ゴ Pro W3"/>
                <a:cs typeface="ヒラギノ角ゴ Pro W3"/>
              </a:rPr>
              <a:t>政府省庁ではカーネルベースのアジャイルツールセット</a:t>
            </a:r>
            <a:r>
              <a:rPr lang="ja-JP" altLang="en-US" sz="900" dirty="0" smtClean="0">
                <a:latin typeface="ヒラギノ角ゴ Pro W3"/>
                <a:ea typeface="ヒラギノ角ゴ Pro W3"/>
                <a:cs typeface="ヒラギノ角ゴ Pro W3"/>
              </a:rPr>
              <a:t>がやりかた</a:t>
            </a:r>
            <a:r>
              <a:rPr lang="ja-JP" altLang="en-US" sz="900" dirty="0">
                <a:latin typeface="ヒラギノ角ゴ Pro W3"/>
                <a:ea typeface="ヒラギノ角ゴ Pro W3"/>
                <a:cs typeface="ヒラギノ角ゴ Pro W3"/>
              </a:rPr>
              <a:t>に依存することなく</a:t>
            </a:r>
            <a:r>
              <a:rPr lang="en-US" altLang="ja-JP" sz="900" dirty="0">
                <a:latin typeface="ヒラギノ角ゴ Pro W3"/>
                <a:ea typeface="ヒラギノ角ゴ Pro W3"/>
                <a:cs typeface="ヒラギノ角ゴ Pro W3"/>
              </a:rPr>
              <a:t>(in a practice-independent fashion</a:t>
            </a:r>
            <a:r>
              <a:rPr lang="en-US" altLang="ja-JP" sz="900" dirty="0" smtClean="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規律</a:t>
            </a:r>
            <a:r>
              <a:rPr lang="ja-JP" altLang="en-US" sz="900" dirty="0">
                <a:latin typeface="ヒラギノ角ゴ Pro W3"/>
                <a:ea typeface="ヒラギノ角ゴ Pro W3"/>
                <a:cs typeface="ヒラギノ角ゴ Pro W3"/>
              </a:rPr>
              <a:t>ある機敏さ、プロジェクト進展と健康状態のトラッキング</a:t>
            </a:r>
            <a:r>
              <a:rPr lang="ja-JP" altLang="en-US" sz="900" dirty="0" smtClean="0">
                <a:latin typeface="ヒラギノ角ゴ Pro W3"/>
                <a:ea typeface="ヒラギノ角ゴ Pro W3"/>
                <a:cs typeface="ヒラギノ角ゴ Pro W3"/>
              </a:rPr>
              <a:t>を実現</a:t>
            </a:r>
            <a:r>
              <a:rPr lang="ja-JP" altLang="en-US" sz="900" dirty="0">
                <a:latin typeface="ヒラギノ角ゴ Pro W3"/>
                <a:ea typeface="ヒラギノ角ゴ Pro W3"/>
                <a:cs typeface="ヒラギノ角ゴ Pro W3"/>
              </a:rPr>
              <a:t>するために導入されている。</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カーネルはすでにスウェーデン王立工科大学</a:t>
            </a:r>
            <a:r>
              <a:rPr lang="ja-JP" altLang="en-US" sz="900" dirty="0" smtClean="0">
                <a:latin typeface="ヒラギノ角ゴ Pro W3"/>
                <a:ea typeface="ヒラギノ角ゴ Pro W3"/>
                <a:cs typeface="ヒラギノ角ゴ Pro W3"/>
              </a:rPr>
              <a:t>で</a:t>
            </a:r>
            <a:r>
              <a:rPr lang="en-US" altLang="ja-JP" sz="900" dirty="0" smtClean="0">
                <a:latin typeface="ヒラギノ角ゴ Pro W3"/>
                <a:ea typeface="ヒラギノ角ゴ Pro W3"/>
                <a:cs typeface="ヒラギノ角ゴ Pro W3"/>
              </a:rPr>
              <a:t>1</a:t>
            </a:r>
            <a:r>
              <a:rPr lang="ja-JP" altLang="en-US" sz="900" dirty="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年目のソフトウェアエンジニアリング課程に使用されている</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1</a:t>
            </a:r>
            <a:r>
              <a:rPr lang="ja-JP" altLang="en-US" sz="900" dirty="0">
                <a:latin typeface="ヒラギノ角ゴ Pro W3"/>
                <a:ea typeface="ヒラギノ角ゴ Pro W3"/>
                <a:cs typeface="ヒラギノ角ゴ Pro W3"/>
              </a:rPr>
              <a:t>年目の課程で学生は彼らのプロジェクトを進めた後で、</a:t>
            </a:r>
          </a:p>
          <a:p>
            <a:r>
              <a:rPr lang="en-US" altLang="ja-JP" sz="900" dirty="0">
                <a:latin typeface="ヒラギノ角ゴ Pro W3"/>
                <a:ea typeface="ヒラギノ角ゴ Pro W3"/>
                <a:cs typeface="ヒラギノ角ゴ Pro W3"/>
              </a:rPr>
              <a:t>Anders </a:t>
            </a:r>
            <a:r>
              <a:rPr lang="en-US" altLang="ja-JP" sz="900" dirty="0" err="1">
                <a:latin typeface="ヒラギノ角ゴ Pro W3"/>
                <a:ea typeface="ヒラギノ角ゴ Pro W3"/>
                <a:cs typeface="ヒラギノ角ゴ Pro W3"/>
              </a:rPr>
              <a:t>Sjogren</a:t>
            </a:r>
            <a:r>
              <a:rPr lang="ja-JP" altLang="en-US" sz="900" dirty="0">
                <a:latin typeface="ヒラギノ角ゴ Pro W3"/>
                <a:ea typeface="ヒラギノ角ゴ Pro W3"/>
                <a:cs typeface="ヒラギノ角ゴ Pro W3"/>
              </a:rPr>
              <a:t>の指導の下、彼らのプロジェクト結果</a:t>
            </a:r>
            <a:r>
              <a:rPr lang="ja-JP" altLang="en-US" sz="900" dirty="0" smtClean="0">
                <a:latin typeface="ヒラギノ角ゴ Pro W3"/>
                <a:ea typeface="ヒラギノ角ゴ Pro W3"/>
                <a:cs typeface="ヒラギノ角ゴ Pro W3"/>
              </a:rPr>
              <a:t>を</a:t>
            </a:r>
            <a:r>
              <a:rPr lang="en-US" altLang="ja-JP" sz="900" dirty="0" smtClean="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のアルファと照らし合わせた。学生はその結果の理解</a:t>
            </a:r>
            <a:r>
              <a:rPr lang="ja-JP" altLang="en-US" sz="900" dirty="0" smtClean="0">
                <a:latin typeface="ヒラギノ角ゴ Pro W3"/>
                <a:ea typeface="ヒラギノ角ゴ Pro W3"/>
                <a:cs typeface="ヒラギノ角ゴ Pro W3"/>
              </a:rPr>
              <a:t>とアルファ</a:t>
            </a:r>
            <a:r>
              <a:rPr lang="ja-JP" altLang="en-US" sz="900" dirty="0">
                <a:latin typeface="ヒラギノ角ゴ Pro W3"/>
                <a:ea typeface="ヒラギノ角ゴ Pro W3"/>
                <a:cs typeface="ヒラギノ角ゴ Pro W3"/>
              </a:rPr>
              <a:t>を評価する機会、そしてプロジェクトの進展</a:t>
            </a:r>
            <a:r>
              <a:rPr lang="ja-JP" altLang="en-US" sz="900" dirty="0" smtClean="0">
                <a:latin typeface="ヒラギノ角ゴ Pro W3"/>
                <a:ea typeface="ヒラギノ角ゴ Pro W3"/>
                <a:cs typeface="ヒラギノ角ゴ Pro W3"/>
              </a:rPr>
              <a:t>と健康</a:t>
            </a:r>
            <a:r>
              <a:rPr lang="ja-JP" altLang="en-US" sz="900" dirty="0">
                <a:latin typeface="ヒラギノ角ゴ Pro W3"/>
                <a:ea typeface="ヒラギノ角ゴ Pro W3"/>
                <a:cs typeface="ヒラギノ角ゴ Pro W3"/>
              </a:rPr>
              <a:t>状態を見抜く機会を得た。</a:t>
            </a:r>
          </a:p>
          <a:p>
            <a:r>
              <a:rPr lang="en-US" altLang="ja-JP" sz="900" dirty="0">
                <a:latin typeface="ヒラギノ角ゴ Pro W3"/>
                <a:ea typeface="ヒラギノ角ゴ Pro W3"/>
                <a:cs typeface="ヒラギノ角ゴ Pro W3"/>
              </a:rPr>
              <a:t>Mira </a:t>
            </a:r>
            <a:r>
              <a:rPr lang="en-US" altLang="ja-JP" sz="900" dirty="0" err="1">
                <a:latin typeface="ヒラギノ角ゴ Pro W3"/>
                <a:ea typeface="ヒラギノ角ゴ Pro W3"/>
                <a:cs typeface="ヒラギノ角ゴ Pro W3"/>
              </a:rPr>
              <a:t>Kajko-Mattsson</a:t>
            </a:r>
            <a:r>
              <a:rPr lang="ja-JP" altLang="en-US" sz="900" dirty="0">
                <a:latin typeface="ヒラギノ角ゴ Pro W3"/>
                <a:ea typeface="ヒラギノ角ゴ Pro W3"/>
                <a:cs typeface="ヒラギノ角ゴ Pro W3"/>
              </a:rPr>
              <a:t>が行った</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年目の課程において</a:t>
            </a:r>
            <a:r>
              <a:rPr lang="ja-JP" altLang="en-US" sz="900" dirty="0" smtClean="0">
                <a:latin typeface="ヒラギノ角ゴ Pro W3"/>
                <a:ea typeface="ヒラギノ角ゴ Pro W3"/>
                <a:cs typeface="ヒラギノ角ゴ Pro W3"/>
              </a:rPr>
              <a:t>、学生</a:t>
            </a:r>
            <a:r>
              <a:rPr lang="ja-JP" altLang="en-US" sz="900" dirty="0">
                <a:latin typeface="ヒラギノ角ゴ Pro W3"/>
                <a:ea typeface="ヒラギノ角ゴ Pro W3"/>
                <a:cs typeface="ヒラギノ角ゴ Pro W3"/>
              </a:rPr>
              <a:t>は彼らが従った開発方法を用いてプロジェクトを進める時</a:t>
            </a:r>
            <a:r>
              <a:rPr lang="ja-JP" altLang="en-US" sz="900" dirty="0" smtClean="0">
                <a:latin typeface="ヒラギノ角ゴ Pro W3"/>
                <a:ea typeface="ヒラギノ角ゴ Pro W3"/>
                <a:cs typeface="ヒラギノ角ゴ Pro W3"/>
              </a:rPr>
              <a:t>に</a:t>
            </a:r>
            <a:r>
              <a:rPr lang="en-US" altLang="ja-JP" sz="900" dirty="0" smtClean="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カーネルを使用するよう指示された</a:t>
            </a:r>
            <a:r>
              <a:rPr lang="ja-JP" altLang="en-US" sz="900" dirty="0" smtClean="0">
                <a:latin typeface="ヒラギノ角ゴ Pro W3"/>
                <a:ea typeface="ヒラギノ角ゴ Pro W3"/>
                <a:cs typeface="ヒラギノ角ゴ Pro W3"/>
              </a:rPr>
              <a:t>。</a:t>
            </a:r>
            <a:endParaRPr lang="ja-JP" altLang="en-US" sz="900" dirty="0">
              <a:latin typeface="ヒラギノ角ゴ Pro W3"/>
              <a:ea typeface="ヒラギノ角ゴ Pro W3"/>
              <a:cs typeface="ヒラギノ角ゴ Pro W3"/>
            </a:endParaRPr>
          </a:p>
        </p:txBody>
      </p:sp>
      <p:sp>
        <p:nvSpPr>
          <p:cNvPr id="13" name="TextBox 12"/>
          <p:cNvSpPr txBox="1"/>
          <p:nvPr/>
        </p:nvSpPr>
        <p:spPr>
          <a:xfrm>
            <a:off x="4696293" y="3440159"/>
            <a:ext cx="2060928" cy="6878803"/>
          </a:xfrm>
          <a:prstGeom prst="rect">
            <a:avLst/>
          </a:prstGeom>
          <a:noFill/>
        </p:spPr>
        <p:txBody>
          <a:bodyPr wrap="square" rtlCol="0">
            <a:spAutoFit/>
          </a:bodyPr>
          <a:lstStyle/>
          <a:p>
            <a:r>
              <a:rPr lang="en-US" altLang="ja-JP" sz="900" dirty="0">
                <a:latin typeface="ヒラギノ角ゴ Pro W3"/>
                <a:ea typeface="ヒラギノ角ゴ Pro W3"/>
                <a:cs typeface="ヒラギノ角ゴ Pro W3"/>
              </a:rPr>
              <a:t>Figure 7</a:t>
            </a:r>
            <a:r>
              <a:rPr lang="ja-JP" altLang="en-US" sz="900" dirty="0">
                <a:latin typeface="ヒラギノ角ゴ Pro W3"/>
                <a:ea typeface="ヒラギノ角ゴ Pro W3"/>
                <a:cs typeface="ヒラギノ角ゴ Pro W3"/>
              </a:rPr>
              <a:t>に示される様に</a:t>
            </a:r>
            <a:r>
              <a:rPr lang="en-US" altLang="ja-JP" sz="900" dirty="0" err="1">
                <a:latin typeface="ヒラギノ角ゴ Pro W3"/>
                <a:ea typeface="ヒラギノ角ゴ Pro W3"/>
                <a:cs typeface="ヒラギノ角ゴ Pro W3"/>
              </a:rPr>
              <a:t>Kajko-Mattsson</a:t>
            </a:r>
            <a:r>
              <a:rPr lang="ja-JP" altLang="en-US" sz="900" dirty="0">
                <a:latin typeface="ヒラギノ角ゴ Pro W3"/>
                <a:ea typeface="ヒラギノ角ゴ Pro W3"/>
                <a:cs typeface="ヒラギノ角ゴ Pro W3"/>
              </a:rPr>
              <a:t>はソフトウェア開発シナリオを作成し、アルファ毎にその状態と状態毎のチェックリストアイテムを評価した。学生は彼らのプロジェクトの運営と評価時に同じことをするよう指示された。</a:t>
            </a:r>
          </a:p>
          <a:p>
            <a:r>
              <a:rPr lang="en-US" sz="900" dirty="0" smtClean="0">
                <a:latin typeface="ヒラギノ角ゴ Pro W3"/>
                <a:ea typeface="ヒラギノ角ゴ Pro W3"/>
                <a:cs typeface="ヒラギノ角ゴ Pro W3"/>
              </a:rPr>
              <a:t>The </a:t>
            </a:r>
            <a:r>
              <a:rPr lang="en-US" sz="900" dirty="0">
                <a:latin typeface="ヒラギノ角ゴ Pro W3"/>
                <a:ea typeface="ヒラギノ角ゴ Pro W3"/>
                <a:cs typeface="ヒラギノ角ゴ Pro W3"/>
              </a:rPr>
              <a:t>experiences of these courses provided valuable lessons. For exam- </a:t>
            </a:r>
            <a:r>
              <a:rPr lang="en-US" sz="900" dirty="0" err="1">
                <a:latin typeface="ヒラギノ角ゴ Pro W3"/>
                <a:ea typeface="ヒラギノ角ゴ Pro W3"/>
                <a:cs typeface="ヒラギノ角ゴ Pro W3"/>
              </a:rPr>
              <a:t>ple</a:t>
            </a:r>
            <a:r>
              <a:rPr lang="en-US" sz="900" dirty="0">
                <a:latin typeface="ヒラギノ角ゴ Pro W3"/>
                <a:ea typeface="ヒラギノ角ゴ Pro W3"/>
                <a:cs typeface="ヒラギノ角ゴ Pro W3"/>
              </a:rPr>
              <a:t>, the kernel assures that all the </a:t>
            </a:r>
            <a:r>
              <a:rPr lang="en-US" sz="900" dirty="0" err="1">
                <a:latin typeface="ヒラギノ角ゴ Pro W3"/>
                <a:ea typeface="ヒラギノ角ゴ Pro W3"/>
                <a:cs typeface="ヒラギノ角ゴ Pro W3"/>
              </a:rPr>
              <a:t>es</a:t>
            </a:r>
            <a:r>
              <a:rPr lang="en-US" sz="900" dirty="0">
                <a:latin typeface="ヒラギノ角ゴ Pro W3"/>
                <a:ea typeface="ヒラギノ角ゴ Pro W3"/>
                <a:cs typeface="ヒラギノ角ゴ Pro W3"/>
              </a:rPr>
              <a:t>- </a:t>
            </a:r>
            <a:r>
              <a:rPr lang="en-US" sz="900" dirty="0" err="1">
                <a:latin typeface="ヒラギノ角ゴ Pro W3"/>
                <a:ea typeface="ヒラギノ角ゴ Pro W3"/>
                <a:cs typeface="ヒラギノ角ゴ Pro W3"/>
              </a:rPr>
              <a:t>sential</a:t>
            </a:r>
            <a:r>
              <a:rPr lang="en-US" sz="900" dirty="0">
                <a:latin typeface="ヒラギノ角ゴ Pro W3"/>
                <a:ea typeface="ヒラギノ角ゴ Pro W3"/>
                <a:cs typeface="ヒラギノ角ゴ Pro W3"/>
              </a:rPr>
              <a:t> aspects of software engineering are considered in a project. By match- </a:t>
            </a:r>
            <a:r>
              <a:rPr lang="en-US" sz="900" dirty="0" err="1">
                <a:latin typeface="ヒラギノ角ゴ Pro W3"/>
                <a:ea typeface="ヒラギノ角ゴ Pro W3"/>
                <a:cs typeface="ヒラギノ角ゴ Pro W3"/>
              </a:rPr>
              <a:t>ing</a:t>
            </a:r>
            <a:r>
              <a:rPr lang="en-US" sz="900" dirty="0">
                <a:latin typeface="ヒラギノ角ゴ Pro W3"/>
                <a:ea typeface="ヒラギノ角ゴ Pro W3"/>
                <a:cs typeface="ヒラギノ角ゴ Pro W3"/>
              </a:rPr>
              <a:t> the project results against the </a:t>
            </a:r>
            <a:r>
              <a:rPr lang="en-US" sz="900" dirty="0" err="1">
                <a:latin typeface="ヒラギノ角ゴ Pro W3"/>
                <a:ea typeface="ヒラギノ角ゴ Pro W3"/>
                <a:cs typeface="ヒラギノ角ゴ Pro W3"/>
              </a:rPr>
              <a:t>ker</a:t>
            </a:r>
            <a:r>
              <a:rPr lang="en-US" sz="900" dirty="0">
                <a:latin typeface="ヒラギノ角ゴ Pro W3"/>
                <a:ea typeface="ヒラギノ角ゴ Pro W3"/>
                <a:cs typeface="ヒラギノ角ゴ Pro W3"/>
              </a:rPr>
              <a:t>- </a:t>
            </a:r>
            <a:r>
              <a:rPr lang="en-US" sz="900" dirty="0" err="1">
                <a:latin typeface="ヒラギノ角ゴ Pro W3"/>
                <a:ea typeface="ヒラギノ角ゴ Pro W3"/>
                <a:cs typeface="ヒラギノ角ゴ Pro W3"/>
              </a:rPr>
              <a:t>nel</a:t>
            </a:r>
            <a:r>
              <a:rPr lang="en-US" sz="900" dirty="0">
                <a:latin typeface="ヒラギノ角ゴ Pro W3"/>
                <a:ea typeface="ヒラギノ角ゴ Pro W3"/>
                <a:cs typeface="ヒラギノ角ゴ Pro W3"/>
              </a:rPr>
              <a:t> alphas, the students could easily identify the good and bad sides of their development methods. The kernel also prepared students for future software- engineering endeavors with minimal teaching effort. By following all the </a:t>
            </a:r>
            <a:r>
              <a:rPr lang="en-US" sz="900" dirty="0" err="1">
                <a:latin typeface="ヒラギノ角ゴ Pro W3"/>
                <a:ea typeface="ヒラギノ角ゴ Pro W3"/>
                <a:cs typeface="ヒラギノ角ゴ Pro W3"/>
              </a:rPr>
              <a:t>ker</a:t>
            </a:r>
            <a:r>
              <a:rPr lang="en-US" sz="900" dirty="0">
                <a:latin typeface="ヒラギノ角ゴ Pro W3"/>
                <a:ea typeface="ヒラギノ角ゴ Pro W3"/>
                <a:cs typeface="ヒラギノ角ゴ Pro W3"/>
              </a:rPr>
              <a:t>- </a:t>
            </a:r>
            <a:r>
              <a:rPr lang="en-US" sz="900" dirty="0" err="1">
                <a:latin typeface="ヒラギノ角ゴ Pro W3"/>
                <a:ea typeface="ヒラギノ角ゴ Pro W3"/>
                <a:cs typeface="ヒラギノ角ゴ Pro W3"/>
              </a:rPr>
              <a:t>nel</a:t>
            </a:r>
            <a:r>
              <a:rPr lang="en-US" sz="900" dirty="0">
                <a:latin typeface="ヒラギノ角ゴ Pro W3"/>
                <a:ea typeface="ヒラギノ角ゴ Pro W3"/>
                <a:cs typeface="ヒラギノ角ゴ Pro W3"/>
              </a:rPr>
              <a:t> alphas, the students could learn the total scope of the software-engineering endeavor and thereby see what would be required of them in their future as professionals.</a:t>
            </a:r>
          </a:p>
          <a:p>
            <a:r>
              <a:rPr lang="en-US" sz="900" dirty="0">
                <a:latin typeface="ヒラギノ角ゴ Pro W3"/>
                <a:ea typeface="ヒラギノ角ゴ Pro W3"/>
                <a:cs typeface="ヒラギノ角ゴ Pro W3"/>
              </a:rPr>
              <a:t>How the kernel relates to agile and others. The kernel can be used with all the popular management and </a:t>
            </a:r>
            <a:r>
              <a:rPr lang="en-US" sz="900" dirty="0" err="1">
                <a:latin typeface="ヒラギノ角ゴ Pro W3"/>
                <a:ea typeface="ヒラギノ角ゴ Pro W3"/>
                <a:cs typeface="ヒラギノ角ゴ Pro W3"/>
              </a:rPr>
              <a:t>techni</a:t>
            </a:r>
            <a:r>
              <a:rPr lang="en-US" sz="900" dirty="0">
                <a:latin typeface="ヒラギノ角ゴ Pro W3"/>
                <a:ea typeface="ヒラギノ角ゴ Pro W3"/>
                <a:cs typeface="ヒラギノ角ゴ Pro W3"/>
              </a:rPr>
              <a:t>- </a:t>
            </a:r>
            <a:r>
              <a:rPr lang="en-US" sz="900" dirty="0" err="1">
                <a:latin typeface="ヒラギノ角ゴ Pro W3"/>
                <a:ea typeface="ヒラギノ角ゴ Pro W3"/>
                <a:cs typeface="ヒラギノ角ゴ Pro W3"/>
              </a:rPr>
              <a:t>cal</a:t>
            </a:r>
            <a:r>
              <a:rPr lang="en-US" sz="900" dirty="0">
                <a:latin typeface="ヒラギノ角ゴ Pro W3"/>
                <a:ea typeface="ヒラギノ角ゴ Pro W3"/>
                <a:cs typeface="ヒラギノ角ゴ Pro W3"/>
              </a:rPr>
              <a:t> practices, including Scrum, </a:t>
            </a:r>
            <a:r>
              <a:rPr lang="en-US" sz="900" dirty="0" err="1">
                <a:latin typeface="ヒラギノ角ゴ Pro W3"/>
                <a:ea typeface="ヒラギノ角ゴ Pro W3"/>
                <a:cs typeface="ヒラギノ角ゴ Pro W3"/>
              </a:rPr>
              <a:t>Kan</a:t>
            </a:r>
            <a:r>
              <a:rPr lang="en-US" sz="900" dirty="0">
                <a:latin typeface="ヒラギノ角ゴ Pro W3"/>
                <a:ea typeface="ヒラギノ角ゴ Pro W3"/>
                <a:cs typeface="ヒラギノ角ゴ Pro W3"/>
              </a:rPr>
              <a:t>- ban, risk-driven iterative, waterfall, use-case-driven development, </a:t>
            </a:r>
            <a:r>
              <a:rPr lang="en-US" sz="900" dirty="0" err="1">
                <a:latin typeface="ヒラギノ角ゴ Pro W3"/>
                <a:ea typeface="ヒラギノ角ゴ Pro W3"/>
                <a:cs typeface="ヒラギノ角ゴ Pro W3"/>
              </a:rPr>
              <a:t>accep</a:t>
            </a:r>
            <a:r>
              <a:rPr lang="en-US" sz="900" dirty="0">
                <a:latin typeface="ヒラギノ角ゴ Pro W3"/>
                <a:ea typeface="ヒラギノ角ゴ Pro W3"/>
                <a:cs typeface="ヒラギノ角ゴ Pro W3"/>
              </a:rPr>
              <a:t>- </a:t>
            </a:r>
            <a:r>
              <a:rPr lang="en-US" sz="900" dirty="0" err="1">
                <a:latin typeface="ヒラギノ角ゴ Pro W3"/>
                <a:ea typeface="ヒラギノ角ゴ Pro W3"/>
                <a:cs typeface="ヒラギノ角ゴ Pro W3"/>
              </a:rPr>
              <a:t>tance</a:t>
            </a:r>
            <a:r>
              <a:rPr lang="en-US" sz="900" dirty="0">
                <a:latin typeface="ヒラギノ角ゴ Pro W3"/>
                <a:ea typeface="ヒラギノ角ゴ Pro W3"/>
                <a:cs typeface="ヒラギノ角ゴ Pro W3"/>
              </a:rPr>
              <a:t>-test-driven development, con- </a:t>
            </a:r>
            <a:r>
              <a:rPr lang="en-US" sz="900" dirty="0" err="1">
                <a:latin typeface="ヒラギノ角ゴ Pro W3"/>
                <a:ea typeface="ヒラギノ角ゴ Pro W3"/>
                <a:cs typeface="ヒラギノ角ゴ Pro W3"/>
              </a:rPr>
              <a:t>tinuous</a:t>
            </a:r>
            <a:r>
              <a:rPr lang="en-US" sz="900" dirty="0">
                <a:latin typeface="ヒラギノ角ゴ Pro W3"/>
                <a:ea typeface="ヒラギノ角ゴ Pro W3"/>
                <a:cs typeface="ヒラギノ角ゴ Pro W3"/>
              </a:rPr>
              <a:t> integration, and test-driven development. It will help teams </a:t>
            </a:r>
            <a:r>
              <a:rPr lang="en-US" sz="900" dirty="0" err="1">
                <a:latin typeface="ヒラギノ角ゴ Pro W3"/>
                <a:ea typeface="ヒラギノ角ゴ Pro W3"/>
                <a:cs typeface="ヒラギノ角ゴ Pro W3"/>
              </a:rPr>
              <a:t>em</a:t>
            </a:r>
            <a:r>
              <a:rPr lang="en-US" sz="900" dirty="0">
                <a:latin typeface="ヒラギノ角ゴ Pro W3"/>
                <a:ea typeface="ヒラギノ角ゴ Pro W3"/>
                <a:cs typeface="ヒラギノ角ゴ Pro W3"/>
              </a:rPr>
              <a:t>- barking on the development of new and innovative software products and those involved in enhancing and main- </a:t>
            </a:r>
            <a:r>
              <a:rPr lang="en-US" sz="900" dirty="0" err="1">
                <a:latin typeface="ヒラギノ角ゴ Pro W3"/>
                <a:ea typeface="ヒラギノ角ゴ Pro W3"/>
                <a:cs typeface="ヒラギノ角ゴ Pro W3"/>
              </a:rPr>
              <a:t>taining</a:t>
            </a:r>
            <a:r>
              <a:rPr lang="en-US" sz="900" dirty="0">
                <a:latin typeface="ヒラギノ角ゴ Pro W3"/>
                <a:ea typeface="ヒラギノ角ゴ Pro W3"/>
                <a:cs typeface="ヒラギノ角ゴ Pro W3"/>
              </a:rPr>
              <a:t> established software products. It will help all sizes of teams from one- man bands to 1,000-strong software-</a:t>
            </a:r>
          </a:p>
        </p:txBody>
      </p:sp>
    </p:spTree>
    <p:extLst>
      <p:ext uri="{BB962C8B-B14F-4D97-AF65-F5344CB8AC3E}">
        <p14:creationId xmlns:p14="http://schemas.microsoft.com/office/powerpoint/2010/main" val="96097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57888" y="466934"/>
            <a:ext cx="0" cy="8946454"/>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588372" y="466934"/>
            <a:ext cx="0" cy="8946454"/>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02336" y="526505"/>
            <a:ext cx="1955111" cy="8833184"/>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engineering programs.</a:t>
            </a:r>
            <a:br>
              <a:rPr lang="en-US" sz="1200" baseline="30000" dirty="0">
                <a:latin typeface="ヒラギノ角ゴ Pro W3"/>
                <a:ea typeface="ヒラギノ角ゴ Pro W3"/>
                <a:cs typeface="ヒラギノ角ゴ Pro W3"/>
              </a:rPr>
            </a:br>
            <a:r>
              <a:rPr lang="en-US" sz="1200" baseline="30000" dirty="0">
                <a:latin typeface="ヒラギノ角ゴ Pro W3"/>
                <a:ea typeface="ヒラギノ角ゴ Pro W3"/>
                <a:cs typeface="ヒラギノ角ゴ Pro W3"/>
              </a:rPr>
              <a:t>For example, the kernel supports </a:t>
            </a:r>
          </a:p>
          <a:p>
            <a:r>
              <a:rPr lang="en-US" sz="1200" baseline="30000" dirty="0">
                <a:latin typeface="ヒラギノ角ゴ Pro W3"/>
                <a:ea typeface="ヒラギノ角ゴ Pro W3"/>
                <a:cs typeface="ヒラギノ角ゴ Pro W3"/>
              </a:rPr>
              <a:t>the values of the Agile Manifesto. With its focus on checklists and results, and its inherent practice independence, it values individuals and interactions over processes and tools. With its focus on the needs of professional software- development teams, it values the way of working and fulfilling team </a:t>
            </a:r>
            <a:r>
              <a:rPr lang="en-US" sz="1200" baseline="30000" dirty="0" err="1">
                <a:latin typeface="ヒラギノ角ゴ Pro W3"/>
                <a:ea typeface="ヒラギノ角ゴ Pro W3"/>
                <a:cs typeface="ヒラギノ角ゴ Pro W3"/>
              </a:rPr>
              <a:t>respon</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sibilities</a:t>
            </a:r>
            <a:r>
              <a:rPr lang="en-US" sz="1200" baseline="30000" dirty="0">
                <a:latin typeface="ヒラギノ角ゴ Pro W3"/>
                <a:ea typeface="ヒラギノ角ゴ Pro W3"/>
                <a:cs typeface="ヒラギノ角ゴ Pro W3"/>
              </a:rPr>
              <a:t> over methods. </a:t>
            </a:r>
          </a:p>
          <a:p>
            <a:r>
              <a:rPr lang="en-US" sz="1200" baseline="30000" dirty="0">
                <a:latin typeface="ヒラギノ角ゴ Pro W3"/>
                <a:ea typeface="ヒラギノ角ゴ Pro W3"/>
                <a:cs typeface="ヒラギノ角ゴ Pro W3"/>
              </a:rPr>
              <a:t>The kernel does not in any way com- </a:t>
            </a:r>
            <a:r>
              <a:rPr lang="en-US" sz="1200" baseline="30000" dirty="0" err="1">
                <a:latin typeface="ヒラギノ角ゴ Pro W3"/>
                <a:ea typeface="ヒラギノ角ゴ Pro W3"/>
                <a:cs typeface="ヒラギノ角ゴ Pro W3"/>
              </a:rPr>
              <a:t>pete</a:t>
            </a:r>
            <a:r>
              <a:rPr lang="en-US" sz="1200" baseline="30000" dirty="0">
                <a:latin typeface="ヒラギノ角ゴ Pro W3"/>
                <a:ea typeface="ヒラギノ角ゴ Pro W3"/>
                <a:cs typeface="ヒラギノ角ゴ Pro W3"/>
              </a:rPr>
              <a:t> with existing methods, be they agile or anything else. On the contrary, the kernel is agnostic to a team’s </a:t>
            </a:r>
            <a:r>
              <a:rPr lang="en-US" sz="1200" baseline="30000" dirty="0" err="1">
                <a:latin typeface="ヒラギノ角ゴ Pro W3"/>
                <a:ea typeface="ヒラギノ角ゴ Pro W3"/>
                <a:cs typeface="ヒラギノ角ゴ Pro W3"/>
              </a:rPr>
              <a:t>cho</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sen</a:t>
            </a:r>
            <a:r>
              <a:rPr lang="en-US" sz="1200" baseline="30000" dirty="0">
                <a:latin typeface="ヒラギノ角ゴ Pro W3"/>
                <a:ea typeface="ヒラギノ角ゴ Pro W3"/>
                <a:cs typeface="ヒラギノ角ゴ Pro W3"/>
              </a:rPr>
              <a:t> method. Even if a team is already using a particular method, the kernel can still help. Regardless of the meth- od used, as Robert Martin pointed out in his foreword to </a:t>
            </a:r>
            <a:r>
              <a:rPr lang="en-US" sz="1200" i="1" baseline="30000" dirty="0">
                <a:latin typeface="ヒラギノ角ゴ Pro W3"/>
                <a:ea typeface="ヒラギノ角ゴ Pro W3"/>
                <a:cs typeface="ヒラギノ角ゴ Pro W3"/>
              </a:rPr>
              <a:t>The Essence of Soft- ware Engineering, </a:t>
            </a:r>
            <a:r>
              <a:rPr lang="en-US" sz="1200" baseline="30000" dirty="0">
                <a:latin typeface="ヒラギノ角ゴ Pro W3"/>
                <a:ea typeface="ヒラギノ角ゴ Pro W3"/>
                <a:cs typeface="ヒラギノ角ゴ Pro W3"/>
              </a:rPr>
              <a:t>projects—even agile ones—can get out of kilter, and when they do, teams need to know more. This is where the real value of the </a:t>
            </a:r>
            <a:r>
              <a:rPr lang="en-US" sz="1200" baseline="30000" dirty="0" err="1">
                <a:latin typeface="ヒラギノ角ゴ Pro W3"/>
                <a:ea typeface="ヒラギノ角ゴ Pro W3"/>
                <a:cs typeface="ヒラギノ角ゴ Pro W3"/>
              </a:rPr>
              <a:t>ker</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nel</a:t>
            </a:r>
            <a:r>
              <a:rPr lang="en-US" sz="1200" baseline="30000" dirty="0">
                <a:latin typeface="ヒラギノ角ゴ Pro W3"/>
                <a:ea typeface="ヒラギノ角ゴ Pro W3"/>
                <a:cs typeface="ヒラギノ角ゴ Pro W3"/>
              </a:rPr>
              <a:t> lies. It can guide a team in the ac- </a:t>
            </a:r>
            <a:r>
              <a:rPr lang="en-US" sz="1200" baseline="30000" dirty="0" err="1">
                <a:latin typeface="ヒラギノ角ゴ Pro W3"/>
                <a:ea typeface="ヒラギノ角ゴ Pro W3"/>
                <a:cs typeface="ヒラギノ角ゴ Pro W3"/>
              </a:rPr>
              <a:t>tions</a:t>
            </a:r>
            <a:r>
              <a:rPr lang="en-US" sz="1200" baseline="30000" dirty="0">
                <a:latin typeface="ヒラギノ角ゴ Pro W3"/>
                <a:ea typeface="ヒラギノ角ゴ Pro W3"/>
                <a:cs typeface="ヒラギノ角ゴ Pro W3"/>
              </a:rPr>
              <a:t> they need to take to get back on course, to extend their method, or to address a critical gap in their way of working. It focuses on the needs of the software professional and values the “use of methods” over “the description of method definitions” (as has been normal in the past). </a:t>
            </a:r>
          </a:p>
          <a:p>
            <a:r>
              <a:rPr lang="en-US" sz="1200" baseline="30000" dirty="0">
                <a:latin typeface="ヒラギノ角ゴ Pro W3"/>
                <a:ea typeface="ヒラギノ角ゴ Pro W3"/>
                <a:cs typeface="ヒラギノ角ゴ Pro W3"/>
              </a:rPr>
              <a:t>The kernel does not just support modern best practices; it also </a:t>
            </a:r>
            <a:r>
              <a:rPr lang="en-US" sz="1200" baseline="30000" dirty="0" err="1">
                <a:latin typeface="ヒラギノ角ゴ Pro W3"/>
                <a:ea typeface="ヒラギノ角ゴ Pro W3"/>
                <a:cs typeface="ヒラギノ角ゴ Pro W3"/>
              </a:rPr>
              <a:t>recogniz</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es</a:t>
            </a:r>
            <a:r>
              <a:rPr lang="en-US" sz="1200" baseline="30000" dirty="0">
                <a:latin typeface="ヒラギノ角ゴ Pro W3"/>
                <a:ea typeface="ヒラギノ角ゴ Pro W3"/>
                <a:cs typeface="ヒラギノ角ゴ Pro W3"/>
              </a:rPr>
              <a:t> that a vast amount of software is al- ready developed and needs to be main- </a:t>
            </a:r>
            <a:r>
              <a:rPr lang="en-US" sz="1200" baseline="30000" dirty="0" err="1">
                <a:latin typeface="ヒラギノ角ゴ Pro W3"/>
                <a:ea typeface="ヒラギノ角ゴ Pro W3"/>
                <a:cs typeface="ヒラギノ角ゴ Pro W3"/>
              </a:rPr>
              <a:t>tained</a:t>
            </a:r>
            <a:r>
              <a:rPr lang="en-US" sz="1200" baseline="30000" dirty="0">
                <a:latin typeface="ヒラギノ角ゴ Pro W3"/>
                <a:ea typeface="ヒラギノ角ゴ Pro W3"/>
                <a:cs typeface="ヒラギノ角ゴ Pro W3"/>
              </a:rPr>
              <a:t>. It will live for decades and will have to be maintained in an efficient way. This means the way you work with this software will have to evolve along- side the software itself. New practices will need to be introduced in a way that complements the ones already in use. The kernel provides the </a:t>
            </a:r>
            <a:r>
              <a:rPr lang="en-US" sz="1200" baseline="30000" dirty="0" err="1">
                <a:latin typeface="ヒラギノ角ゴ Pro W3"/>
                <a:ea typeface="ヒラギノ角ゴ Pro W3"/>
                <a:cs typeface="ヒラギノ角ゴ Pro W3"/>
              </a:rPr>
              <a:t>mecha</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nisms</a:t>
            </a:r>
            <a:r>
              <a:rPr lang="en-US" sz="1200" baseline="30000" dirty="0">
                <a:latin typeface="ヒラギノ角ゴ Pro W3"/>
                <a:ea typeface="ヒラギノ角ゴ Pro W3"/>
                <a:cs typeface="ヒラギノ角ゴ Pro W3"/>
              </a:rPr>
              <a:t> to migrate legacy methods from monolithic waterfall approaches to more modern agile ones and beyond, in an evolutionary way. It allows you to change your legacy methods practice- by-practice, while maintaining and </a:t>
            </a:r>
            <a:r>
              <a:rPr lang="en-US" sz="1200" baseline="30000" dirty="0" err="1">
                <a:latin typeface="ヒラギノ角ゴ Pro W3"/>
                <a:ea typeface="ヒラギノ角ゴ Pro W3"/>
                <a:cs typeface="ヒラギノ角ゴ Pro W3"/>
              </a:rPr>
              <a:t>im</a:t>
            </a:r>
            <a:r>
              <a:rPr lang="en-US" sz="1200" baseline="30000" dirty="0">
                <a:latin typeface="ヒラギノ角ゴ Pro W3"/>
                <a:ea typeface="ヒラギノ角ゴ Pro W3"/>
                <a:cs typeface="ヒラギノ角ゴ Pro W3"/>
              </a:rPr>
              <a:t>- proving the teams’ ability to deliver. </a:t>
            </a:r>
          </a:p>
          <a:p>
            <a:r>
              <a:rPr lang="en-US" sz="1200" b="1" baseline="30000" dirty="0">
                <a:latin typeface="ヒラギノ角ゴ Pro W3"/>
                <a:ea typeface="ヒラギノ角ゴ Pro W3"/>
                <a:cs typeface="ヒラギノ角ゴ Pro W3"/>
              </a:rPr>
              <a:t>How the kernel will help you. </a:t>
            </a:r>
            <a:r>
              <a:rPr lang="en-US" sz="1200" baseline="30000" dirty="0">
                <a:latin typeface="ヒラギノ角ゴ Pro W3"/>
                <a:ea typeface="ヒラギノ角ゴ Pro W3"/>
                <a:cs typeface="ヒラギノ角ゴ Pro W3"/>
              </a:rPr>
              <a:t>Use of the kernel has many benefits for ex- </a:t>
            </a:r>
            <a:r>
              <a:rPr lang="en-US" sz="1200" baseline="30000" dirty="0" err="1">
                <a:latin typeface="ヒラギノ角ゴ Pro W3"/>
                <a:ea typeface="ヒラギノ角ゴ Pro W3"/>
                <a:cs typeface="ヒラギノ角ゴ Pro W3"/>
              </a:rPr>
              <a:t>perienced</a:t>
            </a:r>
            <a:r>
              <a:rPr lang="en-US" sz="1200" baseline="30000" dirty="0">
                <a:latin typeface="ヒラギノ角ゴ Pro W3"/>
                <a:ea typeface="ヒラギノ角ゴ Pro W3"/>
                <a:cs typeface="ヒラギノ角ゴ Pro W3"/>
              </a:rPr>
              <a:t> or aspiring software </a:t>
            </a:r>
            <a:r>
              <a:rPr lang="en-US" sz="1200" baseline="30000" dirty="0" err="1">
                <a:latin typeface="ヒラギノ角ゴ Pro W3"/>
                <a:ea typeface="ヒラギノ角ゴ Pro W3"/>
                <a:cs typeface="ヒラギノ角ゴ Pro W3"/>
              </a:rPr>
              <a:t>profes</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sionals</a:t>
            </a:r>
            <a:r>
              <a:rPr lang="en-US" sz="1200" baseline="30000" dirty="0">
                <a:latin typeface="ヒラギノ角ゴ Pro W3"/>
                <a:ea typeface="ヒラギノ角ゴ Pro W3"/>
                <a:cs typeface="ヒラギノ角ゴ Pro W3"/>
              </a:rPr>
              <a:t>, and for the teams they work in. For example, it helps you assess the progress and health of software- development endeavors, evaluate cur- rent practices, and improve your way </a:t>
            </a:r>
          </a:p>
          <a:p>
            <a:endParaRPr lang="en-US" sz="1200" baseline="30000" dirty="0">
              <a:latin typeface="ヒラギノ角ゴ Pro W3"/>
              <a:ea typeface="ヒラギノ角ゴ Pro W3"/>
              <a:cs typeface="ヒラギノ角ゴ Pro W3"/>
            </a:endParaRPr>
          </a:p>
        </p:txBody>
      </p:sp>
      <p:sp>
        <p:nvSpPr>
          <p:cNvPr id="12" name="TextBox 11"/>
          <p:cNvSpPr txBox="1"/>
          <p:nvPr/>
        </p:nvSpPr>
        <p:spPr>
          <a:xfrm>
            <a:off x="2458668" y="526505"/>
            <a:ext cx="2129704" cy="5016760"/>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of working. It also helps you improve communication, move more easily be- tween teams, and adopt new ideas. It will help the industry as a whole by </a:t>
            </a:r>
            <a:r>
              <a:rPr lang="en-US" sz="1200" baseline="30000" dirty="0" err="1">
                <a:latin typeface="ヒラギノ角ゴ Pro W3"/>
                <a:ea typeface="ヒラギノ角ゴ Pro W3"/>
                <a:cs typeface="ヒラギノ角ゴ Pro W3"/>
              </a:rPr>
              <a:t>im</a:t>
            </a:r>
            <a:r>
              <a:rPr lang="en-US" sz="1200" baseline="30000" dirty="0">
                <a:latin typeface="ヒラギノ角ゴ Pro W3"/>
                <a:ea typeface="ヒラギノ角ゴ Pro W3"/>
                <a:cs typeface="ヒラギノ角ゴ Pro W3"/>
              </a:rPr>
              <a:t>- proving interoperability among teams, suppliers, and development </a:t>
            </a:r>
            <a:r>
              <a:rPr lang="en-US" sz="1200" baseline="30000" dirty="0" err="1">
                <a:latin typeface="ヒラギノ角ゴ Pro W3"/>
                <a:ea typeface="ヒラギノ角ゴ Pro W3"/>
                <a:cs typeface="ヒラギノ角ゴ Pro W3"/>
              </a:rPr>
              <a:t>organiza</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tions</a:t>
            </a:r>
            <a:r>
              <a:rPr lang="en-US" sz="1200" baseline="30000" dirty="0">
                <a:latin typeface="ヒラギノ角ゴ Pro W3"/>
                <a:ea typeface="ヒラギノ角ゴ Pro W3"/>
                <a:cs typeface="ヒラギノ角ゴ Pro W3"/>
              </a:rPr>
              <a:t>.</a:t>
            </a:r>
          </a:p>
          <a:p>
            <a:r>
              <a:rPr lang="en-US" sz="1200" baseline="30000" dirty="0">
                <a:latin typeface="ヒラギノ角ゴ Pro W3"/>
                <a:ea typeface="ヒラギノ角ゴ Pro W3"/>
                <a:cs typeface="ヒラギノ角ゴ Pro W3"/>
              </a:rPr>
              <a:t>By providing a practice-</a:t>
            </a:r>
            <a:r>
              <a:rPr lang="en-US" sz="1200" baseline="30000" dirty="0" err="1">
                <a:latin typeface="ヒラギノ角ゴ Pro W3"/>
                <a:ea typeface="ヒラギノ角ゴ Pro W3"/>
                <a:cs typeface="ヒラギノ角ゴ Pro W3"/>
              </a:rPr>
              <a:t>indepen</a:t>
            </a:r>
            <a:r>
              <a:rPr lang="en-US" sz="1200" baseline="30000" dirty="0">
                <a:latin typeface="ヒラギノ角ゴ Pro W3"/>
                <a:ea typeface="ヒラギノ角ゴ Pro W3"/>
                <a:cs typeface="ヒラギノ角ゴ Pro W3"/>
              </a:rPr>
              <a:t>- dent foundation for the definition of software methods, the kernel also has the power completely to transform the way that methods are defined and </a:t>
            </a:r>
            <a:r>
              <a:rPr lang="en-US" sz="1200" baseline="30000" dirty="0" err="1">
                <a:latin typeface="ヒラギノ角ゴ Pro W3"/>
                <a:ea typeface="ヒラギノ角ゴ Pro W3"/>
                <a:cs typeface="ヒラギノ角ゴ Pro W3"/>
              </a:rPr>
              <a:t>prac</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tices</a:t>
            </a:r>
            <a:r>
              <a:rPr lang="en-US" sz="1200" baseline="30000" dirty="0">
                <a:latin typeface="ヒラギノ角ゴ Pro W3"/>
                <a:ea typeface="ヒラギノ角ゴ Pro W3"/>
                <a:cs typeface="ヒラギノ角ゴ Pro W3"/>
              </a:rPr>
              <a:t> are shared. For example, by allow- </a:t>
            </a:r>
            <a:r>
              <a:rPr lang="en-US" sz="1200" baseline="30000" dirty="0" err="1">
                <a:latin typeface="ヒラギノ角ゴ Pro W3"/>
                <a:ea typeface="ヒラギノ角ゴ Pro W3"/>
                <a:cs typeface="ヒラギノ角ゴ Pro W3"/>
              </a:rPr>
              <a:t>ing</a:t>
            </a:r>
            <a:r>
              <a:rPr lang="en-US" sz="1200" baseline="30000" dirty="0">
                <a:latin typeface="ヒラギノ角ゴ Pro W3"/>
                <a:ea typeface="ヒラギノ角ゴ Pro W3"/>
                <a:cs typeface="ヒラギノ角ゴ Pro W3"/>
              </a:rPr>
              <a:t> teams to mix and match practices from different sources to build and </a:t>
            </a:r>
            <a:r>
              <a:rPr lang="en-US" sz="1200" baseline="30000" dirty="0" err="1">
                <a:latin typeface="ヒラギノ角ゴ Pro W3"/>
                <a:ea typeface="ヒラギノ角ゴ Pro W3"/>
                <a:cs typeface="ヒラギノ角ゴ Pro W3"/>
              </a:rPr>
              <a:t>im</a:t>
            </a:r>
            <a:r>
              <a:rPr lang="en-US" sz="1200" baseline="30000" dirty="0">
                <a:latin typeface="ヒラギノ角ゴ Pro W3"/>
                <a:ea typeface="ヒラギノ角ゴ Pro W3"/>
                <a:cs typeface="ヒラギノ角ゴ Pro W3"/>
              </a:rPr>
              <a:t>- prove their way of working, the kernel addresses two of the key </a:t>
            </a:r>
            <a:r>
              <a:rPr lang="en-US" sz="1200" baseline="30000" dirty="0" err="1">
                <a:latin typeface="ヒラギノ角ゴ Pro W3"/>
                <a:ea typeface="ヒラギノ角ゴ Pro W3"/>
                <a:cs typeface="ヒラギノ角ゴ Pro W3"/>
              </a:rPr>
              <a:t>methodologi</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cal</a:t>
            </a:r>
            <a:r>
              <a:rPr lang="en-US" sz="1200" baseline="30000" dirty="0">
                <a:latin typeface="ヒラギノ角ゴ Pro W3"/>
                <a:ea typeface="ヒラギノ角ゴ Pro W3"/>
                <a:cs typeface="ヒラギノ角ゴ Pro W3"/>
              </a:rPr>
              <a:t> problems facing the industry:</a:t>
            </a:r>
          </a:p>
          <a:p>
            <a:r>
              <a:rPr lang="en-US" sz="1200" baseline="30000" dirty="0">
                <a:latin typeface="ヒラギノ角ゴ Pro W3"/>
                <a:ea typeface="ヒラギノ角ゴ Pro W3"/>
                <a:cs typeface="ヒラギノ角ゴ Pro W3"/>
              </a:rPr>
              <a:t>˲ Teams are no longer trapped by their methods; they can continuously improve their way of working by adding or removing practices when the </a:t>
            </a:r>
            <a:r>
              <a:rPr lang="en-US" sz="1200" baseline="30000" dirty="0" err="1">
                <a:latin typeface="ヒラギノ角ゴ Pro W3"/>
                <a:ea typeface="ヒラギノ角ゴ Pro W3"/>
                <a:cs typeface="ヒラギノ角ゴ Pro W3"/>
              </a:rPr>
              <a:t>situa</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tion</a:t>
            </a:r>
            <a:r>
              <a:rPr lang="en-US" sz="1200" baseline="30000" dirty="0">
                <a:latin typeface="ヒラギノ角ゴ Pro W3"/>
                <a:ea typeface="ヒラギノ角ゴ Pro W3"/>
                <a:cs typeface="ヒラギノ角ゴ Pro W3"/>
              </a:rPr>
              <a:t> demands.</a:t>
            </a:r>
          </a:p>
          <a:p>
            <a:r>
              <a:rPr lang="en-US" sz="1200" baseline="30000" dirty="0">
                <a:latin typeface="ヒラギノ角ゴ Pro W3"/>
                <a:ea typeface="ヒラギノ角ゴ Pro W3"/>
                <a:cs typeface="ヒラギノ角ゴ Pro W3"/>
              </a:rPr>
              <a:t>˲ Methodologists no longer need to waste time describing complete meth- </a:t>
            </a:r>
            <a:r>
              <a:rPr lang="en-US" sz="1200" baseline="30000" dirty="0" err="1">
                <a:latin typeface="ヒラギノ角ゴ Pro W3"/>
                <a:ea typeface="ヒラギノ角ゴ Pro W3"/>
                <a:cs typeface="ヒラギノ角ゴ Pro W3"/>
              </a:rPr>
              <a:t>ods</a:t>
            </a:r>
            <a:r>
              <a:rPr lang="en-US" sz="1200" baseline="30000" dirty="0">
                <a:latin typeface="ヒラギノ角ゴ Pro W3"/>
                <a:ea typeface="ヒラギノ角ゴ Pro W3"/>
                <a:cs typeface="ヒラギノ角ゴ Pro W3"/>
              </a:rPr>
              <a:t>; they can easily describe their new ideas in a concise and reusable way.</a:t>
            </a:r>
          </a:p>
          <a:p>
            <a:r>
              <a:rPr lang="en-US" sz="1200" baseline="30000" dirty="0">
                <a:latin typeface="ヒラギノ角ゴ Pro W3"/>
                <a:ea typeface="ヒラギノ角ゴ Pro W3"/>
                <a:cs typeface="ヒラギノ角ゴ Pro W3"/>
              </a:rPr>
              <a:t>Finally, the kernel benefits </a:t>
            </a:r>
            <a:r>
              <a:rPr lang="en-US" sz="1200" baseline="30000" dirty="0" err="1">
                <a:latin typeface="ヒラギノ角ゴ Pro W3"/>
                <a:ea typeface="ヒラギノ角ゴ Pro W3"/>
                <a:cs typeface="ヒラギノ角ゴ Pro W3"/>
              </a:rPr>
              <a:t>aca</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demia</a:t>
            </a:r>
            <a:r>
              <a:rPr lang="en-US" sz="1200" baseline="30000" dirty="0">
                <a:latin typeface="ヒラギノ角ゴ Pro W3"/>
                <a:ea typeface="ヒラギノ角ゴ Pro W3"/>
                <a:cs typeface="ヒラギノ角ゴ Pro W3"/>
              </a:rPr>
              <a:t>. The kernel provides a basis for the creation of foundation courses in software engineering that can then be complemented with additional </a:t>
            </a:r>
            <a:r>
              <a:rPr lang="en-US" sz="1200" baseline="30000" dirty="0" err="1">
                <a:latin typeface="ヒラギノ角ゴ Pro W3"/>
                <a:ea typeface="ヒラギノ角ゴ Pro W3"/>
                <a:cs typeface="ヒラギノ角ゴ Pro W3"/>
              </a:rPr>
              <a:t>cours</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es</a:t>
            </a:r>
            <a:r>
              <a:rPr lang="en-US" sz="1200" baseline="30000" dirty="0">
                <a:latin typeface="ヒラギノ角ゴ Pro W3"/>
                <a:ea typeface="ヒラギノ角ゴ Pro W3"/>
                <a:cs typeface="ヒラギノ角ゴ Pro W3"/>
              </a:rPr>
              <a:t> in specific practices—either as part of the initial educational curriculum or later during the student’s professional development. Equally as important is the kernel’s ability to act as a shared reference model and enabler for fur- </a:t>
            </a:r>
            <a:r>
              <a:rPr lang="en-US" sz="1200" baseline="30000" dirty="0" err="1">
                <a:latin typeface="ヒラギノ角ゴ Pro W3"/>
                <a:ea typeface="ヒラギノ角ゴ Pro W3"/>
                <a:cs typeface="ヒラギノ角ゴ Pro W3"/>
              </a:rPr>
              <a:t>ther</a:t>
            </a:r>
            <a:r>
              <a:rPr lang="en-US" sz="1200" baseline="30000" dirty="0">
                <a:latin typeface="ヒラギノ角ゴ Pro W3"/>
                <a:ea typeface="ヒラギノ角ゴ Pro W3"/>
                <a:cs typeface="ヒラギノ角ゴ Pro W3"/>
              </a:rPr>
              <a:t> research and experimentation.</a:t>
            </a:r>
          </a:p>
        </p:txBody>
      </p:sp>
      <p:sp>
        <p:nvSpPr>
          <p:cNvPr id="13" name="TextBox 12"/>
          <p:cNvSpPr txBox="1"/>
          <p:nvPr/>
        </p:nvSpPr>
        <p:spPr>
          <a:xfrm>
            <a:off x="2458668" y="5717448"/>
            <a:ext cx="2129704" cy="1692771"/>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Related articles on </a:t>
            </a:r>
            <a:r>
              <a:rPr lang="en-US" sz="1200" baseline="30000" dirty="0" err="1">
                <a:latin typeface="ヒラギノ角ゴ Pro W3"/>
                <a:ea typeface="ヒラギノ角ゴ Pro W3"/>
                <a:cs typeface="ヒラギノ角ゴ Pro W3"/>
              </a:rPr>
              <a:t>queue.acm.org</a:t>
            </a:r>
            <a:endParaRPr lang="en-US" sz="1200" baseline="30000" dirty="0">
              <a:latin typeface="ヒラギノ角ゴ Pro W3"/>
              <a:ea typeface="ヒラギノ角ゴ Pro W3"/>
              <a:cs typeface="ヒラギノ角ゴ Pro W3"/>
            </a:endParaRPr>
          </a:p>
          <a:p>
            <a:r>
              <a:rPr lang="en-US" sz="1200" baseline="30000" dirty="0">
                <a:latin typeface="ヒラギノ角ゴ Pro W3"/>
                <a:ea typeface="ヒラギノ角ゴ Pro W3"/>
                <a:cs typeface="ヒラギノ角ゴ Pro W3"/>
              </a:rPr>
              <a:t>There’s no Such Thing</a:t>
            </a:r>
          </a:p>
          <a:p>
            <a:r>
              <a:rPr lang="en-US" sz="1200" baseline="30000" dirty="0">
                <a:latin typeface="ヒラギノ角ゴ Pro W3"/>
                <a:ea typeface="ヒラギノ角ゴ Pro W3"/>
                <a:cs typeface="ヒラギノ角ゴ Pro W3"/>
              </a:rPr>
              <a:t>as a Free (Software) Lunch</a:t>
            </a:r>
          </a:p>
          <a:p>
            <a:r>
              <a:rPr lang="en-US" sz="1200" baseline="30000" dirty="0">
                <a:latin typeface="ヒラギノ角ゴ Pro W3"/>
                <a:ea typeface="ヒラギノ角ゴ Pro W3"/>
                <a:cs typeface="ヒラギノ角ゴ Pro W3"/>
              </a:rPr>
              <a:t>Jay </a:t>
            </a:r>
            <a:r>
              <a:rPr lang="en-US" sz="1200" baseline="30000" dirty="0" err="1">
                <a:latin typeface="ヒラギノ角ゴ Pro W3"/>
                <a:ea typeface="ヒラギノ角ゴ Pro W3"/>
                <a:cs typeface="ヒラギノ角ゴ Pro W3"/>
              </a:rPr>
              <a:t>Michaelson</a:t>
            </a:r>
            <a:r>
              <a:rPr lang="en-US" sz="1200" baseline="30000" dirty="0">
                <a:latin typeface="ヒラギノ角ゴ Pro W3"/>
                <a:ea typeface="ヒラギノ角ゴ Pro W3"/>
                <a:cs typeface="ヒラギノ角ゴ Pro W3"/>
              </a:rPr>
              <a:t> http://</a:t>
            </a:r>
            <a:r>
              <a:rPr lang="en-US" sz="1200" baseline="30000" dirty="0" err="1">
                <a:latin typeface="ヒラギノ角ゴ Pro W3"/>
                <a:ea typeface="ヒラギノ角ゴ Pro W3"/>
                <a:cs typeface="ヒラギノ角ゴ Pro W3"/>
              </a:rPr>
              <a:t>queue.acm.org</a:t>
            </a:r>
            <a:r>
              <a:rPr lang="en-US" sz="1200" baseline="30000" dirty="0">
                <a:latin typeface="ヒラギノ角ゴ Pro W3"/>
                <a:ea typeface="ヒラギノ角ゴ Pro W3"/>
                <a:cs typeface="ヒラギノ角ゴ Pro W3"/>
              </a:rPr>
              <a:t>/</a:t>
            </a:r>
            <a:r>
              <a:rPr lang="en-US" sz="1200" baseline="30000" dirty="0" err="1">
                <a:latin typeface="ヒラギノ角ゴ Pro W3"/>
                <a:ea typeface="ヒラギノ角ゴ Pro W3"/>
                <a:cs typeface="ヒラギノ角ゴ Pro W3"/>
              </a:rPr>
              <a:t>detail.cfm?id</a:t>
            </a:r>
            <a:r>
              <a:rPr lang="en-US" sz="1200" baseline="30000" dirty="0">
                <a:latin typeface="ヒラギノ角ゴ Pro W3"/>
                <a:ea typeface="ヒラギノ角ゴ Pro W3"/>
                <a:cs typeface="ヒラギノ角ゴ Pro W3"/>
              </a:rPr>
              <a:t>=1005066</a:t>
            </a:r>
          </a:p>
          <a:p>
            <a:r>
              <a:rPr lang="en-US" sz="1200" baseline="30000" dirty="0">
                <a:latin typeface="ヒラギノ角ゴ Pro W3"/>
                <a:ea typeface="ヒラギノ角ゴ Pro W3"/>
                <a:cs typeface="ヒラギノ角ゴ Pro W3"/>
              </a:rPr>
              <a:t>Purpose-Built Languages</a:t>
            </a:r>
          </a:p>
          <a:p>
            <a:r>
              <a:rPr lang="en-US" sz="1200" baseline="30000" dirty="0">
                <a:latin typeface="ヒラギノ角ゴ Pro W3"/>
                <a:ea typeface="ヒラギノ角ゴ Pro W3"/>
                <a:cs typeface="ヒラギノ角ゴ Pro W3"/>
              </a:rPr>
              <a:t>Mike Shapiro</a:t>
            </a:r>
          </a:p>
          <a:p>
            <a:r>
              <a:rPr lang="en-US" sz="1200" baseline="30000" dirty="0">
                <a:latin typeface="ヒラギノ角ゴ Pro W3"/>
                <a:ea typeface="ヒラギノ角ゴ Pro W3"/>
                <a:cs typeface="ヒラギノ角ゴ Pro W3"/>
              </a:rPr>
              <a:t>http://</a:t>
            </a:r>
            <a:r>
              <a:rPr lang="en-US" sz="1200" baseline="30000" dirty="0" err="1">
                <a:latin typeface="ヒラギノ角ゴ Pro W3"/>
                <a:ea typeface="ヒラギノ角ゴ Pro W3"/>
                <a:cs typeface="ヒラギノ角ゴ Pro W3"/>
              </a:rPr>
              <a:t>queue.acm.org</a:t>
            </a:r>
            <a:r>
              <a:rPr lang="en-US" sz="1200" baseline="30000" dirty="0">
                <a:latin typeface="ヒラギノ角ゴ Pro W3"/>
                <a:ea typeface="ヒラギノ角ゴ Pro W3"/>
                <a:cs typeface="ヒラギノ角ゴ Pro W3"/>
              </a:rPr>
              <a:t>/</a:t>
            </a:r>
            <a:r>
              <a:rPr lang="en-US" sz="1200" baseline="30000" dirty="0" err="1">
                <a:latin typeface="ヒラギノ角ゴ Pro W3"/>
                <a:ea typeface="ヒラギノ角ゴ Pro W3"/>
                <a:cs typeface="ヒラギノ角ゴ Pro W3"/>
              </a:rPr>
              <a:t>detail.cfm?id</a:t>
            </a:r>
            <a:r>
              <a:rPr lang="en-US" sz="1200" baseline="30000" dirty="0">
                <a:latin typeface="ヒラギノ角ゴ Pro W3"/>
                <a:ea typeface="ヒラギノ角ゴ Pro W3"/>
                <a:cs typeface="ヒラギノ角ゴ Pro W3"/>
              </a:rPr>
              <a:t>=1508217</a:t>
            </a:r>
          </a:p>
          <a:p>
            <a:r>
              <a:rPr lang="en-US" sz="1200" baseline="30000" dirty="0">
                <a:latin typeface="ヒラギノ角ゴ Pro W3"/>
                <a:ea typeface="ヒラギノ角ゴ Pro W3"/>
                <a:cs typeface="ヒラギノ角ゴ Pro W3"/>
              </a:rPr>
              <a:t>Open Source to the Core</a:t>
            </a:r>
          </a:p>
          <a:p>
            <a:r>
              <a:rPr lang="en-US" sz="1200" baseline="30000" dirty="0">
                <a:latin typeface="ヒラギノ角ゴ Pro W3"/>
                <a:ea typeface="ヒラギノ角ゴ Pro W3"/>
                <a:cs typeface="ヒラギノ角ゴ Pro W3"/>
              </a:rPr>
              <a:t>Jordan Hubbard</a:t>
            </a:r>
          </a:p>
          <a:p>
            <a:r>
              <a:rPr lang="en-US" sz="1200" baseline="30000" dirty="0">
                <a:latin typeface="ヒラギノ角ゴ Pro W3"/>
                <a:ea typeface="ヒラギノ角ゴ Pro W3"/>
                <a:cs typeface="ヒラギノ角ゴ Pro W3"/>
              </a:rPr>
              <a:t>http://</a:t>
            </a:r>
            <a:r>
              <a:rPr lang="en-US" sz="1200" baseline="30000" dirty="0" err="1">
                <a:latin typeface="ヒラギノ角ゴ Pro W3"/>
                <a:ea typeface="ヒラギノ角ゴ Pro W3"/>
                <a:cs typeface="ヒラギノ角ゴ Pro W3"/>
              </a:rPr>
              <a:t>queue.acm.org</a:t>
            </a:r>
            <a:r>
              <a:rPr lang="en-US" sz="1200" baseline="30000" dirty="0">
                <a:latin typeface="ヒラギノ角ゴ Pro W3"/>
                <a:ea typeface="ヒラギノ角ゴ Pro W3"/>
                <a:cs typeface="ヒラギノ角ゴ Pro W3"/>
              </a:rPr>
              <a:t>/</a:t>
            </a:r>
            <a:r>
              <a:rPr lang="en-US" sz="1200" baseline="30000" dirty="0" err="1">
                <a:latin typeface="ヒラギノ角ゴ Pro W3"/>
                <a:ea typeface="ヒラギノ角ゴ Pro W3"/>
                <a:cs typeface="ヒラギノ角ゴ Pro W3"/>
              </a:rPr>
              <a:t>detail.cfm?id</a:t>
            </a:r>
            <a:r>
              <a:rPr lang="en-US" sz="1200" baseline="30000" dirty="0">
                <a:latin typeface="ヒラギノ角ゴ Pro W3"/>
                <a:ea typeface="ヒラギノ角ゴ Pro W3"/>
                <a:cs typeface="ヒラギノ角ゴ Pro W3"/>
              </a:rPr>
              <a:t>=1005064</a:t>
            </a:r>
          </a:p>
        </p:txBody>
      </p:sp>
      <p:cxnSp>
        <p:nvCxnSpPr>
          <p:cNvPr id="14" name="Straight Connector 13"/>
          <p:cNvCxnSpPr/>
          <p:nvPr/>
        </p:nvCxnSpPr>
        <p:spPr>
          <a:xfrm>
            <a:off x="2438512" y="5616648"/>
            <a:ext cx="1995758" cy="0"/>
          </a:xfrm>
          <a:prstGeom prst="line">
            <a:avLst/>
          </a:prstGeom>
          <a:ln w="19050" cmpd="sng">
            <a:solidFill>
              <a:srgbClr val="008000"/>
            </a:solidFill>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478824" y="7511019"/>
            <a:ext cx="1955445" cy="2062103"/>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References</a:t>
            </a:r>
          </a:p>
          <a:p>
            <a:r>
              <a:rPr lang="en-US" sz="1200" baseline="30000" dirty="0">
                <a:latin typeface="ヒラギノ角ゴ Pro W3"/>
                <a:ea typeface="ヒラギノ角ゴ Pro W3"/>
                <a:cs typeface="ヒラギノ角ゴ Pro W3"/>
              </a:rPr>
              <a:t>1. </a:t>
            </a:r>
            <a:r>
              <a:rPr lang="en-US" sz="1200" baseline="30000" dirty="0" err="1">
                <a:latin typeface="ヒラギノ角ゴ Pro W3"/>
                <a:ea typeface="ヒラギノ角ゴ Pro W3"/>
                <a:cs typeface="ヒラギノ角ゴ Pro W3"/>
              </a:rPr>
              <a:t>Azoff</a:t>
            </a:r>
            <a:r>
              <a:rPr lang="en-US" sz="1200" baseline="30000" dirty="0">
                <a:latin typeface="ヒラギノ角ゴ Pro W3"/>
                <a:ea typeface="ヒラギノ角ゴ Pro W3"/>
                <a:cs typeface="ヒラギノ角ゴ Pro W3"/>
              </a:rPr>
              <a:t>, m. Apt methods and Tools, Fujitsu. Ovum Technology Report. Reference Code O100032-002 (Jan. 2011).</a:t>
            </a:r>
          </a:p>
          <a:p>
            <a:r>
              <a:rPr lang="en-US" sz="1200" baseline="30000" dirty="0">
                <a:latin typeface="ヒラギノ角ゴ Pro W3"/>
                <a:ea typeface="ヒラギノ角ゴ Pro W3"/>
                <a:cs typeface="ヒラギノ角ゴ Pro W3"/>
              </a:rPr>
              <a:t>2. Fujitsu, </a:t>
            </a:r>
            <a:r>
              <a:rPr lang="en-US" sz="1200" baseline="30000" dirty="0" err="1">
                <a:latin typeface="ヒラギノ角ゴ Pro W3"/>
                <a:ea typeface="ヒラギノ角ゴ Pro W3"/>
                <a:cs typeface="ヒラギノ角ゴ Pro W3"/>
              </a:rPr>
              <a:t>Ivar</a:t>
            </a:r>
            <a:r>
              <a:rPr lang="en-US" sz="1200" baseline="30000" dirty="0">
                <a:latin typeface="ヒラギノ角ゴ Pro W3"/>
                <a:ea typeface="ヒラギノ角ゴ Pro W3"/>
                <a:cs typeface="ヒラギノ角ゴ Pro W3"/>
              </a:rPr>
              <a:t> Jacobson International AB, model driven Solutions. Essence—kernel and language for software engineering. Initial submission, 2012, version 1.0.</a:t>
            </a:r>
          </a:p>
          <a:p>
            <a:r>
              <a:rPr lang="en-US" sz="1200" baseline="30000" dirty="0">
                <a:latin typeface="ヒラギノ角ゴ Pro W3"/>
                <a:ea typeface="ヒラギノ角ゴ Pro W3"/>
                <a:cs typeface="ヒラギノ角ゴ Pro W3"/>
              </a:rPr>
              <a:t>3. Jacobson, I. and </a:t>
            </a:r>
            <a:r>
              <a:rPr lang="en-US" sz="1200" baseline="30000" dirty="0" err="1">
                <a:latin typeface="ヒラギノ角ゴ Pro W3"/>
                <a:ea typeface="ヒラギノ角ゴ Pro W3"/>
                <a:cs typeface="ヒラギノ角ゴ Pro W3"/>
              </a:rPr>
              <a:t>meyer</a:t>
            </a:r>
            <a:r>
              <a:rPr lang="en-US" sz="1200" baseline="30000" dirty="0">
                <a:latin typeface="ヒラギノ角ゴ Pro W3"/>
                <a:ea typeface="ヒラギノ角ゴ Pro W3"/>
                <a:cs typeface="ヒラギノ角ゴ Pro W3"/>
              </a:rPr>
              <a:t>, B. methods need theory. Dr. Dobb’s Journal,(2009).</a:t>
            </a:r>
          </a:p>
          <a:p>
            <a:r>
              <a:rPr lang="en-US" sz="1200" baseline="30000" dirty="0">
                <a:latin typeface="ヒラギノ角ゴ Pro W3"/>
                <a:ea typeface="ヒラギノ角ゴ Pro W3"/>
                <a:cs typeface="ヒラギノ角ゴ Pro W3"/>
              </a:rPr>
              <a:t>4. Jacobson, I., </a:t>
            </a:r>
            <a:r>
              <a:rPr lang="en-US" sz="1200" baseline="30000" dirty="0" err="1">
                <a:latin typeface="ヒラギノ角ゴ Pro W3"/>
                <a:ea typeface="ヒラギノ角ゴ Pro W3"/>
                <a:cs typeface="ヒラギノ角ゴ Pro W3"/>
              </a:rPr>
              <a:t>meyer</a:t>
            </a:r>
            <a:r>
              <a:rPr lang="en-US" sz="1200" baseline="30000" dirty="0">
                <a:latin typeface="ヒラギノ角ゴ Pro W3"/>
                <a:ea typeface="ヒラギノ角ゴ Pro W3"/>
                <a:cs typeface="ヒラギノ角ゴ Pro W3"/>
              </a:rPr>
              <a:t>, B. and </a:t>
            </a:r>
            <a:r>
              <a:rPr lang="en-US" sz="1200" baseline="30000" dirty="0" err="1">
                <a:latin typeface="ヒラギノ角ゴ Pro W3"/>
                <a:ea typeface="ヒラギノ角ゴ Pro W3"/>
                <a:cs typeface="ヒラギノ角ゴ Pro W3"/>
              </a:rPr>
              <a:t>Soley</a:t>
            </a:r>
            <a:r>
              <a:rPr lang="en-US" sz="1200" baseline="30000" dirty="0">
                <a:latin typeface="ヒラギノ角ゴ Pro W3"/>
                <a:ea typeface="ヒラギノ角ゴ Pro W3"/>
                <a:cs typeface="ヒラギノ角ゴ Pro W3"/>
              </a:rPr>
              <a:t>, R. Call for action:</a:t>
            </a:r>
          </a:p>
        </p:txBody>
      </p:sp>
      <p:cxnSp>
        <p:nvCxnSpPr>
          <p:cNvPr id="18" name="Straight Connector 17"/>
          <p:cNvCxnSpPr/>
          <p:nvPr/>
        </p:nvCxnSpPr>
        <p:spPr>
          <a:xfrm>
            <a:off x="2458668" y="7410219"/>
            <a:ext cx="1995758"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608528" y="526505"/>
            <a:ext cx="2244432" cy="3785653"/>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The </a:t>
            </a:r>
            <a:r>
              <a:rPr lang="en-US" sz="1200" baseline="30000" dirty="0" err="1">
                <a:latin typeface="ヒラギノ角ゴ Pro W3"/>
                <a:ea typeface="ヒラギノ角ゴ Pro W3"/>
                <a:cs typeface="ヒラギノ角ゴ Pro W3"/>
              </a:rPr>
              <a:t>SEmAT</a:t>
            </a:r>
            <a:r>
              <a:rPr lang="en-US" sz="1200" baseline="30000" dirty="0">
                <a:latin typeface="ヒラギノ角ゴ Pro W3"/>
                <a:ea typeface="ヒラギノ角ゴ Pro W3"/>
                <a:cs typeface="ヒラギノ角ゴ Pro W3"/>
              </a:rPr>
              <a:t> initiative. </a:t>
            </a:r>
            <a:r>
              <a:rPr lang="en-US" sz="1200" i="1" baseline="30000" dirty="0">
                <a:latin typeface="ヒラギノ角ゴ Pro W3"/>
                <a:ea typeface="ヒラギノ角ゴ Pro W3"/>
                <a:cs typeface="ヒラギノ角ゴ Pro W3"/>
              </a:rPr>
              <a:t>Dr. Dobb’s Journal, </a:t>
            </a:r>
            <a:r>
              <a:rPr lang="en-US" sz="1200" baseline="30000" dirty="0">
                <a:latin typeface="ヒラギノ角ゴ Pro W3"/>
                <a:ea typeface="ヒラギノ角ゴ Pro W3"/>
                <a:cs typeface="ヒラギノ角ゴ Pro W3"/>
              </a:rPr>
              <a:t>(2009).</a:t>
            </a:r>
            <a:br>
              <a:rPr lang="en-US" sz="1200" baseline="30000" dirty="0">
                <a:latin typeface="ヒラギノ角ゴ Pro W3"/>
                <a:ea typeface="ヒラギノ角ゴ Pro W3"/>
                <a:cs typeface="ヒラギノ角ゴ Pro W3"/>
              </a:rPr>
            </a:br>
            <a:r>
              <a:rPr lang="en-US" sz="1200" baseline="30000" dirty="0">
                <a:latin typeface="ヒラギノ角ゴ Pro W3"/>
                <a:ea typeface="ヒラギノ角ゴ Pro W3"/>
                <a:cs typeface="ヒラギノ角ゴ Pro W3"/>
              </a:rPr>
              <a:t>5. Jacobson, I., </a:t>
            </a:r>
            <a:r>
              <a:rPr lang="en-US" sz="1200" baseline="30000" dirty="0" err="1">
                <a:latin typeface="ヒラギノ角ゴ Pro W3"/>
                <a:ea typeface="ヒラギノ角ゴ Pro W3"/>
                <a:cs typeface="ヒラギノ角ゴ Pro W3"/>
              </a:rPr>
              <a:t>meyer</a:t>
            </a:r>
            <a:r>
              <a:rPr lang="en-US" sz="1200" baseline="30000" dirty="0">
                <a:latin typeface="ヒラギノ角ゴ Pro W3"/>
                <a:ea typeface="ヒラギノ角ゴ Pro W3"/>
                <a:cs typeface="ヒラギノ角ゴ Pro W3"/>
              </a:rPr>
              <a:t>, B. and </a:t>
            </a:r>
            <a:r>
              <a:rPr lang="en-US" sz="1200" baseline="30000" dirty="0" err="1">
                <a:latin typeface="ヒラギノ角ゴ Pro W3"/>
                <a:ea typeface="ヒラギノ角ゴ Pro W3"/>
                <a:cs typeface="ヒラギノ角ゴ Pro W3"/>
              </a:rPr>
              <a:t>Soley</a:t>
            </a:r>
            <a:r>
              <a:rPr lang="en-US" sz="1200" baseline="30000" dirty="0">
                <a:latin typeface="ヒラギノ角ゴ Pro W3"/>
                <a:ea typeface="ヒラギノ角ゴ Pro W3"/>
                <a:cs typeface="ヒラギノ角ゴ Pro W3"/>
              </a:rPr>
              <a:t>, R. The </a:t>
            </a:r>
            <a:r>
              <a:rPr lang="en-US" sz="1200" baseline="30000" dirty="0" err="1">
                <a:latin typeface="ヒラギノ角ゴ Pro W3"/>
                <a:ea typeface="ヒラギノ角ゴ Pro W3"/>
                <a:cs typeface="ヒラギノ角ゴ Pro W3"/>
              </a:rPr>
              <a:t>SEmAT</a:t>
            </a:r>
            <a:r>
              <a:rPr lang="en-US" sz="1200" baseline="30000" dirty="0">
                <a:latin typeface="ヒラギノ角ゴ Pro W3"/>
                <a:ea typeface="ヒラギノ角ゴ Pro W3"/>
                <a:cs typeface="ヒラギノ角ゴ Pro W3"/>
              </a:rPr>
              <a:t> vision </a:t>
            </a:r>
          </a:p>
          <a:p>
            <a:r>
              <a:rPr lang="en-US" sz="1200" baseline="30000" dirty="0">
                <a:latin typeface="ヒラギノ角ゴ Pro W3"/>
                <a:ea typeface="ヒラギノ角ゴ Pro W3"/>
                <a:cs typeface="ヒラギノ角ゴ Pro W3"/>
              </a:rPr>
              <a:t>statement, (2009).</a:t>
            </a:r>
            <a:br>
              <a:rPr lang="en-US" sz="1200" baseline="30000" dirty="0">
                <a:latin typeface="ヒラギノ角ゴ Pro W3"/>
                <a:ea typeface="ヒラギノ角ゴ Pro W3"/>
                <a:cs typeface="ヒラギノ角ゴ Pro W3"/>
              </a:rPr>
            </a:br>
            <a:r>
              <a:rPr lang="en-US" sz="1200" baseline="30000" dirty="0">
                <a:latin typeface="ヒラギノ角ゴ Pro W3"/>
                <a:ea typeface="ヒラギノ角ゴ Pro W3"/>
                <a:cs typeface="ヒラギノ角ゴ Pro W3"/>
              </a:rPr>
              <a:t>6. Jacobson, I., Pan-Wei Ng, </a:t>
            </a:r>
            <a:r>
              <a:rPr lang="en-US" sz="1200" baseline="30000" dirty="0" err="1">
                <a:latin typeface="ヒラギノ角ゴ Pro W3"/>
                <a:ea typeface="ヒラギノ角ゴ Pro W3"/>
                <a:cs typeface="ヒラギノ角ゴ Pro W3"/>
              </a:rPr>
              <a:t>mcmahon</a:t>
            </a:r>
            <a:r>
              <a:rPr lang="en-US" sz="1200" baseline="30000" dirty="0">
                <a:latin typeface="ヒラギノ角ゴ Pro W3"/>
                <a:ea typeface="ヒラギノ角ゴ Pro W3"/>
                <a:cs typeface="ヒラギノ角ゴ Pro W3"/>
              </a:rPr>
              <a:t>, P., Spence, </a:t>
            </a:r>
          </a:p>
          <a:p>
            <a:r>
              <a:rPr lang="en-US" sz="1200" baseline="30000" dirty="0">
                <a:latin typeface="ヒラギノ角ゴ Pro W3"/>
                <a:ea typeface="ヒラギノ角ゴ Pro W3"/>
                <a:cs typeface="ヒラギノ角ゴ Pro W3"/>
              </a:rPr>
              <a:t>I. and </a:t>
            </a:r>
            <a:r>
              <a:rPr lang="en-US" sz="1200" baseline="30000" dirty="0" err="1">
                <a:latin typeface="ヒラギノ角ゴ Pro W3"/>
                <a:ea typeface="ヒラギノ角ゴ Pro W3"/>
                <a:cs typeface="ヒラギノ角ゴ Pro W3"/>
              </a:rPr>
              <a:t>Lidman</a:t>
            </a:r>
            <a:r>
              <a:rPr lang="en-US" sz="1200" baseline="30000" dirty="0">
                <a:latin typeface="ヒラギノ角ゴ Pro W3"/>
                <a:ea typeface="ヒラギノ角ゴ Pro W3"/>
                <a:cs typeface="ヒラギノ角ゴ Pro W3"/>
              </a:rPr>
              <a:t> S. </a:t>
            </a:r>
            <a:r>
              <a:rPr lang="en-US" sz="1200" i="1" baseline="30000" dirty="0">
                <a:latin typeface="ヒラギノ角ゴ Pro W3"/>
                <a:ea typeface="ヒラギノ角ゴ Pro W3"/>
                <a:cs typeface="ヒラギノ角ゴ Pro W3"/>
              </a:rPr>
              <a:t>The Essence of Software Engineering—Applying the SEMAT Kernel. </a:t>
            </a:r>
            <a:r>
              <a:rPr lang="en-US" sz="1200" baseline="30000" dirty="0">
                <a:latin typeface="ヒラギノ角ゴ Pro W3"/>
                <a:ea typeface="ヒラギノ角ゴ Pro W3"/>
                <a:cs typeface="ヒラギノ角ゴ Pro W3"/>
              </a:rPr>
              <a:t>Addison- Wesley. (Forthcoming in Jan. 2013 but available in a prepublication version on </a:t>
            </a:r>
            <a:r>
              <a:rPr lang="en-US" sz="1200" baseline="30000" dirty="0" err="1">
                <a:latin typeface="ヒラギノ角ゴ Pro W3"/>
                <a:ea typeface="ヒラギノ角ゴ Pro W3"/>
                <a:cs typeface="ヒラギノ角ゴ Pro W3"/>
              </a:rPr>
              <a:t>safaribooksonline.com</a:t>
            </a:r>
            <a:r>
              <a:rPr lang="en-US" sz="1200" baseline="30000" dirty="0">
                <a:latin typeface="ヒラギノ角ゴ Pro W3"/>
                <a:ea typeface="ヒラギノ角ゴ Pro W3"/>
                <a:cs typeface="ヒラギノ角ゴ Pro W3"/>
              </a:rPr>
              <a:t>.) </a:t>
            </a:r>
          </a:p>
          <a:p>
            <a:r>
              <a:rPr lang="en-US" sz="1200" baseline="30000" dirty="0">
                <a:latin typeface="ヒラギノ角ゴ Pro W3"/>
                <a:ea typeface="ヒラギノ角ゴ Pro W3"/>
                <a:cs typeface="ヒラギノ角ゴ Pro W3"/>
              </a:rPr>
              <a:t>7. Jacobson, I., Pan-Wei Ng and Spence, I. Enough of process—let’s do practices. </a:t>
            </a:r>
            <a:r>
              <a:rPr lang="en-US" sz="1200" i="1" baseline="30000" dirty="0">
                <a:latin typeface="ヒラギノ角ゴ Pro W3"/>
                <a:ea typeface="ヒラギノ角ゴ Pro W3"/>
                <a:cs typeface="ヒラギノ角ゴ Pro W3"/>
              </a:rPr>
              <a:t>Journal of Object Technology 6, </a:t>
            </a:r>
            <a:r>
              <a:rPr lang="en-US" sz="1200" baseline="30000" dirty="0">
                <a:latin typeface="ヒラギノ角ゴ Pro W3"/>
                <a:ea typeface="ヒラギノ角ゴ Pro W3"/>
                <a:cs typeface="ヒラギノ角ゴ Pro W3"/>
              </a:rPr>
              <a:t>6 (2007), 41-67. </a:t>
            </a:r>
          </a:p>
          <a:p>
            <a:r>
              <a:rPr lang="en-US" sz="1200" baseline="30000" dirty="0">
                <a:latin typeface="ヒラギノ角ゴ Pro W3"/>
                <a:ea typeface="ヒラギノ角ゴ Pro W3"/>
                <a:cs typeface="ヒラギノ角ゴ Pro W3"/>
              </a:rPr>
              <a:t>8. Jacobson, I. and Spence, I. Why we need a theory for software engineering. </a:t>
            </a:r>
            <a:r>
              <a:rPr lang="en-US" sz="1200" i="1" baseline="30000" dirty="0">
                <a:latin typeface="ヒラギノ角ゴ Pro W3"/>
                <a:ea typeface="ヒラギノ角ゴ Pro W3"/>
                <a:cs typeface="ヒラギノ角ゴ Pro W3"/>
              </a:rPr>
              <a:t>Dr. Dobb’s Journal, </a:t>
            </a:r>
            <a:r>
              <a:rPr lang="en-US" sz="1200" baseline="30000" dirty="0">
                <a:latin typeface="ヒラギノ角ゴ Pro W3"/>
                <a:ea typeface="ヒラギノ角ゴ Pro W3"/>
                <a:cs typeface="ヒラギノ角ゴ Pro W3"/>
              </a:rPr>
              <a:t>(2009).</a:t>
            </a:r>
            <a:br>
              <a:rPr lang="en-US" sz="1200" baseline="30000" dirty="0">
                <a:latin typeface="ヒラギノ角ゴ Pro W3"/>
                <a:ea typeface="ヒラギノ角ゴ Pro W3"/>
                <a:cs typeface="ヒラギノ角ゴ Pro W3"/>
              </a:rPr>
            </a:br>
            <a:r>
              <a:rPr lang="en-US" sz="1200" baseline="30000" dirty="0">
                <a:latin typeface="ヒラギノ角ゴ Pro W3"/>
                <a:ea typeface="ヒラギノ角ゴ Pro W3"/>
                <a:cs typeface="ヒラギノ角ゴ Pro W3"/>
              </a:rPr>
              <a:t>9. Object management group (</a:t>
            </a:r>
            <a:r>
              <a:rPr lang="en-US" sz="1200" baseline="30000" dirty="0" err="1">
                <a:latin typeface="ヒラギノ角ゴ Pro W3"/>
                <a:ea typeface="ヒラギノ角ゴ Pro W3"/>
                <a:cs typeface="ヒラギノ角ゴ Pro W3"/>
              </a:rPr>
              <a:t>Omg</a:t>
            </a:r>
            <a:r>
              <a:rPr lang="en-US" sz="1200" baseline="30000" dirty="0">
                <a:latin typeface="ヒラギノ角ゴ Pro W3"/>
                <a:ea typeface="ヒラギノ角ゴ Pro W3"/>
                <a:cs typeface="ヒラギノ角ゴ Pro W3"/>
              </a:rPr>
              <a:t>). RFP: A foundation for the Agile creation and enactment of software </a:t>
            </a:r>
          </a:p>
          <a:p>
            <a:r>
              <a:rPr lang="en-US" sz="1200" baseline="30000" dirty="0">
                <a:latin typeface="ヒラギノ角ゴ Pro W3"/>
                <a:ea typeface="ヒラギノ角ゴ Pro W3"/>
                <a:cs typeface="ヒラギノ角ゴ Pro W3"/>
              </a:rPr>
              <a:t>engineering methods, (2012).</a:t>
            </a:r>
            <a:br>
              <a:rPr lang="en-US" sz="1200" baseline="30000" dirty="0">
                <a:latin typeface="ヒラギノ角ゴ Pro W3"/>
                <a:ea typeface="ヒラギノ角ゴ Pro W3"/>
                <a:cs typeface="ヒラギノ角ゴ Pro W3"/>
              </a:rPr>
            </a:br>
            <a:r>
              <a:rPr lang="en-US" sz="1200" baseline="30000" dirty="0">
                <a:latin typeface="ヒラギノ角ゴ Pro W3"/>
                <a:ea typeface="ヒラギノ角ゴ Pro W3"/>
                <a:cs typeface="ヒラギノ角ゴ Pro W3"/>
              </a:rPr>
              <a:t>10. Pan-Wei Ng and </a:t>
            </a:r>
            <a:r>
              <a:rPr lang="en-US" sz="1200" baseline="30000" dirty="0" err="1">
                <a:latin typeface="ヒラギノ角ゴ Pro W3"/>
                <a:ea typeface="ヒラギノ角ゴ Pro W3"/>
                <a:cs typeface="ヒラギノ角ゴ Pro W3"/>
              </a:rPr>
              <a:t>magee</a:t>
            </a:r>
            <a:r>
              <a:rPr lang="en-US" sz="1200" baseline="30000" dirty="0">
                <a:latin typeface="ヒラギノ角ゴ Pro W3"/>
                <a:ea typeface="ヒラギノ角ゴ Pro W3"/>
                <a:cs typeface="ヒラギノ角ゴ Pro W3"/>
              </a:rPr>
              <a:t>, m. Lightweight application </a:t>
            </a:r>
          </a:p>
          <a:p>
            <a:r>
              <a:rPr lang="en-US" sz="1200" baseline="30000" dirty="0">
                <a:latin typeface="ヒラギノ角ゴ Pro W3"/>
                <a:ea typeface="ヒラギノ角ゴ Pro W3"/>
                <a:cs typeface="ヒラギノ角ゴ Pro W3"/>
              </a:rPr>
              <a:t>lifecycle management using state cards. </a:t>
            </a:r>
            <a:r>
              <a:rPr lang="en-US" sz="1200" i="1" baseline="30000" dirty="0">
                <a:latin typeface="ヒラギノ角ゴ Pro W3"/>
                <a:ea typeface="ヒラギノ角ゴ Pro W3"/>
                <a:cs typeface="ヒラギノ角ゴ Pro W3"/>
              </a:rPr>
              <a:t>Agile Journal </a:t>
            </a:r>
            <a:r>
              <a:rPr lang="en-US" sz="1200" baseline="30000" dirty="0">
                <a:latin typeface="ヒラギノ角ゴ Pro W3"/>
                <a:ea typeface="ヒラギノ角ゴ Pro W3"/>
                <a:cs typeface="ヒラギノ角ゴ Pro W3"/>
              </a:rPr>
              <a:t>(Oct. 2010) </a:t>
            </a:r>
          </a:p>
          <a:p>
            <a:endParaRPr lang="en-US" sz="1200" baseline="30000" dirty="0">
              <a:latin typeface="ヒラギノ角ゴ Pro W3"/>
              <a:ea typeface="ヒラギノ角ゴ Pro W3"/>
              <a:cs typeface="ヒラギノ角ゴ Pro W3"/>
            </a:endParaRPr>
          </a:p>
        </p:txBody>
      </p:sp>
      <p:sp>
        <p:nvSpPr>
          <p:cNvPr id="21" name="TextBox 20"/>
          <p:cNvSpPr txBox="1"/>
          <p:nvPr/>
        </p:nvSpPr>
        <p:spPr>
          <a:xfrm>
            <a:off x="4610630" y="4303874"/>
            <a:ext cx="2222174" cy="5155255"/>
          </a:xfrm>
          <a:prstGeom prst="rect">
            <a:avLst/>
          </a:prstGeom>
          <a:noFill/>
        </p:spPr>
        <p:txBody>
          <a:bodyPr wrap="square" rtlCol="0">
            <a:spAutoFit/>
          </a:bodyPr>
          <a:lstStyle/>
          <a:p>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the chairman of </a:t>
            </a:r>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International, is a father of components and component architecture, use cases, the Unified modeling Language, and the Rational Unified Process. He has contributed to modern business modeling and aspect-oriented software development</a:t>
            </a:r>
            <a:r>
              <a:rPr lang="en-US" sz="1050" baseline="30000" dirty="0" smtClean="0">
                <a:latin typeface="ヒラギノ角ゴ Pro W3"/>
                <a:ea typeface="ヒラギノ角ゴ Pro W3"/>
                <a:cs typeface="ヒラギノ角ゴ Pro W3"/>
              </a:rPr>
              <a:t>.</a:t>
            </a:r>
            <a:br>
              <a:rPr lang="en-US" sz="1050" baseline="30000" dirty="0" smtClean="0">
                <a:latin typeface="ヒラギノ角ゴ Pro W3"/>
                <a:ea typeface="ヒラギノ角ゴ Pro W3"/>
                <a:cs typeface="ヒラギノ角ゴ Pro W3"/>
              </a:rPr>
            </a:br>
            <a:endParaRPr lang="en-US" sz="1050" baseline="30000" dirty="0">
              <a:latin typeface="ヒラギノ角ゴ Pro W3"/>
              <a:ea typeface="ヒラギノ角ゴ Pro W3"/>
              <a:cs typeface="ヒラギノ角ゴ Pro W3"/>
            </a:endParaRPr>
          </a:p>
          <a:p>
            <a:r>
              <a:rPr lang="en-US" sz="1050" baseline="30000" dirty="0">
                <a:latin typeface="ヒラギノ角ゴ Pro W3"/>
                <a:ea typeface="ヒラギノ角ゴ Pro W3"/>
                <a:cs typeface="ヒラギノ角ゴ Pro W3"/>
              </a:rPr>
              <a:t>Pan-Wei </a:t>
            </a:r>
            <a:r>
              <a:rPr lang="en-US" sz="1050" baseline="30000" dirty="0" err="1">
                <a:latin typeface="ヒラギノ角ゴ Pro W3"/>
                <a:ea typeface="ヒラギノ角ゴ Pro W3"/>
                <a:cs typeface="ヒラギノ角ゴ Pro W3"/>
              </a:rPr>
              <a:t>ng</a:t>
            </a:r>
            <a:r>
              <a:rPr lang="en-US" sz="1050" baseline="30000" dirty="0">
                <a:latin typeface="ヒラギノ角ゴ Pro W3"/>
                <a:ea typeface="ヒラギノ角ゴ Pro W3"/>
                <a:cs typeface="ヒラギノ角ゴ Pro W3"/>
              </a:rPr>
              <a:t> coaches large-scale systems development involving many millions of lines of code and hundreds</a:t>
            </a:r>
          </a:p>
          <a:p>
            <a:r>
              <a:rPr lang="en-US" sz="1050" baseline="30000" dirty="0">
                <a:latin typeface="ヒラギノ角ゴ Pro W3"/>
                <a:ea typeface="ヒラギノ角ゴ Pro W3"/>
                <a:cs typeface="ヒラギノ角ゴ Pro W3"/>
              </a:rPr>
              <a:t>of people per release, helping them transition to a lean and agile way of working, not forgetting to improve their code and architecture and to test through use cases and aspects. He is the coauthor, with </a:t>
            </a:r>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of Aspect- oriented Software Development with Use Cases</a:t>
            </a:r>
            <a:r>
              <a:rPr lang="en-US" sz="1050" baseline="30000" dirty="0" smtClean="0">
                <a:latin typeface="ヒラギノ角ゴ Pro W3"/>
                <a:ea typeface="ヒラギノ角ゴ Pro W3"/>
                <a:cs typeface="ヒラギノ角ゴ Pro W3"/>
              </a:rPr>
              <a:t>.</a:t>
            </a:r>
          </a:p>
          <a:p>
            <a:endParaRPr lang="en-US" sz="1050" baseline="30000" dirty="0">
              <a:latin typeface="ヒラギノ角ゴ Pro W3"/>
              <a:ea typeface="ヒラギノ角ゴ Pro W3"/>
              <a:cs typeface="ヒラギノ角ゴ Pro W3"/>
            </a:endParaRPr>
          </a:p>
          <a:p>
            <a:r>
              <a:rPr lang="en-US" sz="1050" baseline="30000" dirty="0">
                <a:latin typeface="ヒラギノ角ゴ Pro W3"/>
                <a:ea typeface="ヒラギノ角ゴ Pro W3"/>
                <a:cs typeface="ヒラギノ角ゴ Pro W3"/>
              </a:rPr>
              <a:t>Paul McMahon is an independent consultant focusing on coaching project managers, team leaders, and software professionals in the practical use of lean and agile techniques in constrained environments. He has been a leader in the </a:t>
            </a:r>
            <a:r>
              <a:rPr lang="en-US" sz="1050" baseline="30000" dirty="0" err="1">
                <a:latin typeface="ヒラギノ角ゴ Pro W3"/>
                <a:ea typeface="ヒラギノ角ゴ Pro W3"/>
                <a:cs typeface="ヒラギノ角ゴ Pro W3"/>
              </a:rPr>
              <a:t>SEmAT</a:t>
            </a:r>
            <a:r>
              <a:rPr lang="en-US" sz="1050" baseline="30000" dirty="0">
                <a:latin typeface="ヒラギノ角ゴ Pro W3"/>
                <a:ea typeface="ヒラギノ角ゴ Pro W3"/>
                <a:cs typeface="ヒラギノ角ゴ Pro W3"/>
              </a:rPr>
              <a:t> initiative since its inception</a:t>
            </a:r>
            <a:r>
              <a:rPr lang="en-US" sz="1050" baseline="30000" dirty="0" smtClean="0">
                <a:latin typeface="ヒラギノ角ゴ Pro W3"/>
                <a:ea typeface="ヒラギノ角ゴ Pro W3"/>
                <a:cs typeface="ヒラギノ角ゴ Pro W3"/>
              </a:rPr>
              <a:t>.</a:t>
            </a:r>
          </a:p>
          <a:p>
            <a:endParaRPr lang="en-US" sz="1050" baseline="30000" dirty="0">
              <a:latin typeface="ヒラギノ角ゴ Pro W3"/>
              <a:ea typeface="ヒラギノ角ゴ Pro W3"/>
              <a:cs typeface="ヒラギノ角ゴ Pro W3"/>
            </a:endParaRPr>
          </a:p>
          <a:p>
            <a:r>
              <a:rPr lang="en-US" sz="1050" baseline="30000" dirty="0">
                <a:latin typeface="ヒラギノ角ゴ Pro W3"/>
                <a:ea typeface="ヒラギノ角ゴ Pro W3"/>
                <a:cs typeface="ヒラギノ角ゴ Pro W3"/>
              </a:rPr>
              <a:t>Ian Spence is CTO at </a:t>
            </a:r>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International and the team leader for the development of the </a:t>
            </a:r>
            <a:r>
              <a:rPr lang="en-US" sz="1050" baseline="30000" dirty="0" err="1">
                <a:latin typeface="ヒラギノ角ゴ Pro W3"/>
                <a:ea typeface="ヒラギノ角ゴ Pro W3"/>
                <a:cs typeface="ヒラギノ角ゴ Pro W3"/>
              </a:rPr>
              <a:t>SEmAT</a:t>
            </a:r>
            <a:r>
              <a:rPr lang="en-US" sz="1050" baseline="30000" dirty="0">
                <a:latin typeface="ヒラギノ角ゴ Pro W3"/>
                <a:ea typeface="ヒラギノ角ゴ Pro W3"/>
                <a:cs typeface="ヒラギノ角ゴ Pro W3"/>
              </a:rPr>
              <a:t> kernel. He has introduced hundreds of projects to iterative and agile practices as well as led numerous successful large- scale transformation projects working with development organizations of up to 5,000 people</a:t>
            </a:r>
            <a:r>
              <a:rPr lang="en-US" sz="1050" baseline="30000" dirty="0" smtClean="0">
                <a:latin typeface="ヒラギノ角ゴ Pro W3"/>
                <a:ea typeface="ヒラギノ角ゴ Pro W3"/>
                <a:cs typeface="ヒラギノ角ゴ Pro W3"/>
              </a:rPr>
              <a:t>.</a:t>
            </a:r>
          </a:p>
          <a:p>
            <a:endParaRPr lang="en-US" sz="1050" baseline="30000" dirty="0">
              <a:latin typeface="ヒラギノ角ゴ Pro W3"/>
              <a:ea typeface="ヒラギノ角ゴ Pro W3"/>
              <a:cs typeface="ヒラギノ角ゴ Pro W3"/>
            </a:endParaRPr>
          </a:p>
          <a:p>
            <a:r>
              <a:rPr lang="en-US" sz="1050" baseline="30000" dirty="0" err="1">
                <a:latin typeface="ヒラギノ角ゴ Pro W3"/>
                <a:ea typeface="ヒラギノ角ゴ Pro W3"/>
                <a:cs typeface="ヒラギノ角ゴ Pro W3"/>
              </a:rPr>
              <a:t>Svante</a:t>
            </a:r>
            <a:r>
              <a:rPr lang="en-US" sz="1050" baseline="30000" dirty="0">
                <a:latin typeface="ヒラギノ角ゴ Pro W3"/>
                <a:ea typeface="ヒラギノ角ゴ Pro W3"/>
                <a:cs typeface="ヒラギノ角ゴ Pro W3"/>
              </a:rPr>
              <a:t> </a:t>
            </a:r>
            <a:r>
              <a:rPr lang="en-US" sz="1050" baseline="30000" dirty="0" err="1">
                <a:latin typeface="ヒラギノ角ゴ Pro W3"/>
                <a:ea typeface="ヒラギノ角ゴ Pro W3"/>
                <a:cs typeface="ヒラギノ角ゴ Pro W3"/>
              </a:rPr>
              <a:t>Lidman</a:t>
            </a:r>
            <a:r>
              <a:rPr lang="en-US" sz="1050" baseline="30000" dirty="0">
                <a:latin typeface="ヒラギノ角ゴ Pro W3"/>
                <a:ea typeface="ヒラギノ角ゴ Pro W3"/>
                <a:cs typeface="ヒラギノ角ゴ Pro W3"/>
              </a:rPr>
              <a:t> has extensive experience building high- performance enterprise software-development teams.</a:t>
            </a:r>
          </a:p>
          <a:p>
            <a:r>
              <a:rPr lang="en-US" sz="1050" baseline="30000" dirty="0">
                <a:latin typeface="ヒラギノ角ゴ Pro W3"/>
                <a:ea typeface="ヒラギノ角ゴ Pro W3"/>
                <a:cs typeface="ヒラギノ角ゴ Pro W3"/>
              </a:rPr>
              <a:t>He has held positions at </a:t>
            </a:r>
            <a:r>
              <a:rPr lang="en-US" sz="1050" baseline="30000" dirty="0" err="1">
                <a:latin typeface="ヒラギノ角ゴ Pro W3"/>
                <a:ea typeface="ヒラギノ角ゴ Pro W3"/>
                <a:cs typeface="ヒラギノ角ゴ Pro W3"/>
              </a:rPr>
              <a:t>Hansoft</a:t>
            </a:r>
            <a:r>
              <a:rPr lang="en-US" sz="1050" baseline="30000" dirty="0">
                <a:latin typeface="ヒラギノ角ゴ Pro W3"/>
                <a:ea typeface="ヒラギノ角ゴ Pro W3"/>
                <a:cs typeface="ヒラギノ角ゴ Pro W3"/>
              </a:rPr>
              <a:t> AB, </a:t>
            </a:r>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International, </a:t>
            </a:r>
            <a:r>
              <a:rPr lang="en-US" sz="1050" baseline="30000" dirty="0" err="1">
                <a:latin typeface="ヒラギノ角ゴ Pro W3"/>
                <a:ea typeface="ヒラギノ角ゴ Pro W3"/>
                <a:cs typeface="ヒラギノ角ゴ Pro W3"/>
              </a:rPr>
              <a:t>microsoft</a:t>
            </a:r>
            <a:r>
              <a:rPr lang="en-US" sz="1050" baseline="30000" dirty="0">
                <a:latin typeface="ヒラギノ角ゴ Pro W3"/>
                <a:ea typeface="ヒラギノ角ゴ Pro W3"/>
                <a:cs typeface="ヒラギノ角ゴ Pro W3"/>
              </a:rPr>
              <a:t>, Rational Software, </a:t>
            </a:r>
            <a:r>
              <a:rPr lang="en-US" sz="1050" baseline="30000" dirty="0" err="1">
                <a:latin typeface="ヒラギノ角ゴ Pro W3"/>
                <a:ea typeface="ヒラギノ角ゴ Pro W3"/>
                <a:cs typeface="ヒラギノ角ゴ Pro W3"/>
              </a:rPr>
              <a:t>Objectory</a:t>
            </a:r>
            <a:r>
              <a:rPr lang="en-US" sz="1050" baseline="30000" dirty="0">
                <a:latin typeface="ヒラギノ角ゴ Pro W3"/>
                <a:ea typeface="ヒラギノ角ゴ Pro W3"/>
                <a:cs typeface="ヒラギノ角ゴ Pro W3"/>
              </a:rPr>
              <a:t>, among others. Since mid-2010 </a:t>
            </a:r>
            <a:r>
              <a:rPr lang="en-US" sz="1050" baseline="30000" dirty="0" err="1">
                <a:latin typeface="ヒラギノ角ゴ Pro W3"/>
                <a:ea typeface="ヒラギノ角ゴ Pro W3"/>
                <a:cs typeface="ヒラギノ角ゴ Pro W3"/>
              </a:rPr>
              <a:t>Lidman</a:t>
            </a:r>
            <a:r>
              <a:rPr lang="en-US" sz="1050" baseline="30000" dirty="0">
                <a:latin typeface="ヒラギノ角ゴ Pro W3"/>
                <a:ea typeface="ヒラギノ角ゴ Pro W3"/>
                <a:cs typeface="ヒラギノ角ゴ Pro W3"/>
              </a:rPr>
              <a:t> was the leading change agent in the largest lean/agile transition ever done in Scandinavia.</a:t>
            </a:r>
          </a:p>
          <a:p>
            <a:r>
              <a:rPr lang="en-US" sz="1050" baseline="30000" dirty="0">
                <a:latin typeface="ヒラギノ角ゴ Pro W3"/>
                <a:ea typeface="ヒラギノ角ゴ Pro W3"/>
                <a:cs typeface="ヒラギノ角ゴ Pro W3"/>
              </a:rPr>
              <a:t>practice</a:t>
            </a:r>
          </a:p>
          <a:p>
            <a:r>
              <a:rPr lang="en-US" sz="1050" baseline="30000" dirty="0">
                <a:latin typeface="ヒラギノ角ゴ Pro W3"/>
                <a:ea typeface="ヒラギノ角ゴ Pro W3"/>
                <a:cs typeface="ヒラギノ角ゴ Pro W3"/>
              </a:rPr>
              <a:t>￼￼</a:t>
            </a:r>
          </a:p>
        </p:txBody>
      </p:sp>
      <p:cxnSp>
        <p:nvCxnSpPr>
          <p:cNvPr id="22" name="Straight Connector 21"/>
          <p:cNvCxnSpPr/>
          <p:nvPr/>
        </p:nvCxnSpPr>
        <p:spPr>
          <a:xfrm>
            <a:off x="4671098" y="4167496"/>
            <a:ext cx="1995758"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7149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135</TotalTime>
  <Words>4304</Words>
  <Application>Microsoft Macintosh PowerPoint</Application>
  <PresentationFormat>A4 210x297 mm</PresentationFormat>
  <Paragraphs>167</Paragraphs>
  <Slides>8</Slides>
  <Notes>0</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Kawaguchi, Yasunobu | Yasnob | DAD</dc:creator>
  <cp:lastModifiedBy>川口 恭伸</cp:lastModifiedBy>
  <cp:revision>17</cp:revision>
  <dcterms:created xsi:type="dcterms:W3CDTF">2013-04-03T02:00:54Z</dcterms:created>
  <dcterms:modified xsi:type="dcterms:W3CDTF">2013-04-09T23:01:30Z</dcterms:modified>
</cp:coreProperties>
</file>