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93" autoAdjust="0"/>
  </p:normalViewPr>
  <p:slideViewPr>
    <p:cSldViewPr snapToGrid="0" snapToObjects="1">
      <p:cViewPr>
        <p:scale>
          <a:sx n="134" d="100"/>
          <a:sy n="134" d="100"/>
        </p:scale>
        <p:origin x="-376" y="2888"/>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4/3/13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415498"/>
          </a:xfrm>
          <a:prstGeom prst="rect">
            <a:avLst/>
          </a:prstGeom>
        </p:spPr>
        <p:txBody>
          <a:bodyPr>
            <a:spAutoFit/>
          </a:bodyPr>
          <a:lstStyle/>
          <a:p>
            <a:r>
              <a:rPr lang="en-US" sz="1050" dirty="0" smtClean="0">
                <a:latin typeface="ヒラギノ角ゴ Pro W3"/>
                <a:ea typeface="ヒラギノ角ゴ Pro W3"/>
                <a:cs typeface="ヒラギノ角ゴ Pro W3"/>
              </a:rPr>
              <a:t>Article development led by ACM queue</a:t>
            </a:r>
            <a:br>
              <a:rPr lang="en-US" sz="1050" dirty="0" smtClean="0">
                <a:latin typeface="ヒラギノ角ゴ Pro W3"/>
                <a:ea typeface="ヒラギノ角ゴ Pro W3"/>
                <a:cs typeface="ヒラギノ角ゴ Pro W3"/>
              </a:rPr>
            </a:br>
            <a:r>
              <a:rPr lang="en-US" sz="1050" dirty="0" smtClean="0">
                <a:latin typeface="ヒラギノ角ゴ Pro W3"/>
                <a:ea typeface="ヒラギノ角ゴ Pro W3"/>
                <a:cs typeface="ヒラギノ角ゴ Pro W3"/>
              </a:rPr>
              <a:t> </a:t>
            </a:r>
            <a:r>
              <a:rPr lang="en-US" sz="1050" dirty="0" err="1" smtClean="0">
                <a:latin typeface="ヒラギノ角ゴ Pro W3"/>
                <a:ea typeface="ヒラギノ角ゴ Pro W3"/>
                <a:cs typeface="ヒラギノ角ゴ Pro W3"/>
              </a:rPr>
              <a:t>queue.acm.org</a:t>
            </a:r>
            <a:endParaRPr lang="en-US" sz="1050" dirty="0">
              <a:latin typeface="ヒラギノ角ゴ Pro W3"/>
              <a:ea typeface="ヒラギノ角ゴ Pro W3"/>
              <a:cs typeface="ヒラギノ角ゴ Pro W3"/>
            </a:endParaRP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7" y="1930568"/>
            <a:ext cx="2997200" cy="430887"/>
          </a:xfrm>
          <a:prstGeom prst="rect">
            <a:avLst/>
          </a:prstGeom>
        </p:spPr>
        <p:txBody>
          <a:bodyPr wrap="square">
            <a:spAutoFit/>
          </a:bodyPr>
          <a:lstStyle/>
          <a:p>
            <a:r>
              <a:rPr lang="en-US" sz="1100" dirty="0" smtClean="0">
                <a:solidFill>
                  <a:srgbClr val="008000"/>
                </a:solidFill>
                <a:latin typeface="ヒラギノ角ゴ Std W8"/>
                <a:ea typeface="ヒラギノ角ゴ Std W8"/>
                <a:cs typeface="ヒラギノ角ゴ Std W8"/>
              </a:rPr>
              <a:t>A thinking framework in the form </a:t>
            </a:r>
          </a:p>
          <a:p>
            <a:r>
              <a:rPr lang="en-US" sz="1100" dirty="0" smtClean="0">
                <a:solidFill>
                  <a:srgbClr val="008000"/>
                </a:solidFill>
                <a:latin typeface="ヒラギノ角ゴ Std W8"/>
                <a:ea typeface="ヒラギノ角ゴ Std W8"/>
                <a:cs typeface="ヒラギノ角ゴ Std W8"/>
              </a:rPr>
              <a:t>of an actionable kernel.</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2862322"/>
          </a:xfrm>
          <a:prstGeom prst="rect">
            <a:avLst/>
          </a:prstGeom>
        </p:spPr>
        <p:txBody>
          <a:bodyPr wrap="square">
            <a:spAutoFit/>
          </a:bodyPr>
          <a:lstStyle/>
          <a:p>
            <a:r>
              <a:rPr lang="en-US" sz="3600" dirty="0" smtClean="0">
                <a:latin typeface="ヒラギノ角ゴ Std W8"/>
                <a:ea typeface="ヒラギノ角ゴ Std W8"/>
                <a:cs typeface="ヒラギノ角ゴ Std W8"/>
              </a:rPr>
              <a:t>The Essence </a:t>
            </a:r>
          </a:p>
          <a:p>
            <a:r>
              <a:rPr lang="en-US" sz="3600" dirty="0">
                <a:latin typeface="ヒラギノ角ゴ Std W8"/>
                <a:ea typeface="ヒラギノ角ゴ Std W8"/>
                <a:cs typeface="ヒラギノ角ゴ Std W8"/>
              </a:rPr>
              <a:t>o</a:t>
            </a:r>
            <a:r>
              <a:rPr lang="en-US" sz="3600" dirty="0" smtClean="0">
                <a:latin typeface="ヒラギノ角ゴ Std W8"/>
                <a:ea typeface="ヒラギノ角ゴ Std W8"/>
                <a:cs typeface="ヒラギノ角ゴ Std W8"/>
              </a:rPr>
              <a:t>f Software </a:t>
            </a:r>
          </a:p>
          <a:p>
            <a:r>
              <a:rPr lang="en-US" sz="3600" dirty="0">
                <a:latin typeface="ヒラギノ角ゴ Std W8"/>
                <a:ea typeface="ヒラギノ角ゴ Std W8"/>
                <a:cs typeface="ヒラギノ角ゴ Std W8"/>
              </a:rPr>
              <a:t>E</a:t>
            </a:r>
            <a:r>
              <a:rPr lang="en-US" sz="3600" dirty="0" smtClean="0">
                <a:latin typeface="ヒラギノ角ゴ Std W8"/>
                <a:ea typeface="ヒラギノ角ゴ Std W8"/>
                <a:cs typeface="ヒラギノ角ゴ Std W8"/>
              </a:rPr>
              <a:t>ngineering: </a:t>
            </a:r>
          </a:p>
          <a:p>
            <a:r>
              <a:rPr lang="en-US" sz="3600" dirty="0">
                <a:latin typeface="ヒラギノ角ゴ Std W8"/>
                <a:ea typeface="ヒラギノ角ゴ Std W8"/>
                <a:cs typeface="ヒラギノ角ゴ Std W8"/>
              </a:rPr>
              <a:t>T</a:t>
            </a:r>
            <a:r>
              <a:rPr lang="en-US" sz="3600" dirty="0" smtClean="0">
                <a:latin typeface="ヒラギノ角ゴ Std W8"/>
                <a:ea typeface="ヒラギノ角ゴ Std W8"/>
                <a:cs typeface="ヒラギノ角ゴ Std W8"/>
              </a:rPr>
              <a:t>he </a:t>
            </a:r>
            <a:r>
              <a:rPr lang="en-US" sz="3600" dirty="0" err="1">
                <a:latin typeface="ヒラギノ角ゴ Std W8"/>
                <a:ea typeface="ヒラギノ角ゴ Std W8"/>
                <a:cs typeface="ヒラギノ角ゴ Std W8"/>
              </a:rPr>
              <a:t>S</a:t>
            </a:r>
            <a:r>
              <a:rPr lang="en-US" sz="3600" dirty="0" err="1" smtClean="0">
                <a:latin typeface="ヒラギノ角ゴ Std W8"/>
                <a:ea typeface="ヒラギノ角ゴ Std W8"/>
                <a:cs typeface="ヒラギノ角ゴ Std W8"/>
              </a:rPr>
              <a:t>emat</a:t>
            </a:r>
            <a:endParaRPr lang="en-US" sz="3600" dirty="0" smtClean="0">
              <a:latin typeface="ヒラギノ角ゴ Std W8"/>
              <a:ea typeface="ヒラギノ角ゴ Std W8"/>
              <a:cs typeface="ヒラギノ角ゴ Std W8"/>
            </a:endParaRPr>
          </a:p>
          <a:p>
            <a:r>
              <a:rPr lang="en-US" sz="3600" dirty="0" smtClean="0">
                <a:latin typeface="ヒラギノ角ゴ Std W8"/>
                <a:ea typeface="ヒラギノ角ゴ Std W8"/>
                <a:cs typeface="ヒラギノ角ゴ Std W8"/>
              </a:rPr>
              <a:t>Kernel</a:t>
            </a:r>
            <a:endParaRPr lang="en-US" sz="3600"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en-US" sz="1200" dirty="0" smtClean="0">
                <a:latin typeface="ヒラギノ角ゴ Pro W3"/>
                <a:ea typeface="ヒラギノ角ゴ Pro W3"/>
                <a:cs typeface="ヒラギノ角ゴ Pro W3"/>
              </a:rPr>
              <a:t>e </a:t>
            </a:r>
            <a:r>
              <a:rPr lang="en-US" sz="1200" dirty="0" err="1" smtClean="0">
                <a:latin typeface="ヒラギノ角ゴ Pro W3"/>
                <a:ea typeface="ヒラギノ角ゴ Pro W3"/>
                <a:cs typeface="ヒラギノ角ゴ Pro W3"/>
              </a:rPr>
              <a:t>Ve</a:t>
            </a:r>
            <a:r>
              <a:rPr lang="en-US" sz="1200" dirty="0" smtClean="0">
                <a:latin typeface="ヒラギノ角ゴ Pro W3"/>
                <a:ea typeface="ヒラギノ角ゴ Pro W3"/>
                <a:cs typeface="ヒラギノ角ゴ Pro W3"/>
              </a:rPr>
              <a:t> </a:t>
            </a:r>
            <a:r>
              <a:rPr lang="en-US" sz="1200" dirty="0" err="1" smtClean="0">
                <a:latin typeface="ヒラギノ角ゴ Pro W3"/>
                <a:ea typeface="ヒラギノ角ゴ Pro W3"/>
                <a:cs typeface="ヒラギノ角ゴ Pro W3"/>
              </a:rPr>
              <a:t>rYone</a:t>
            </a:r>
            <a:r>
              <a:rPr lang="en-US" sz="1200" dirty="0" smtClean="0">
                <a:latin typeface="ヒラギノ角ゴ Pro W3"/>
                <a:ea typeface="ヒラギノ角ゴ Pro W3"/>
                <a:cs typeface="ヒラギノ角ゴ Pro W3"/>
              </a:rPr>
              <a:t> Who </a:t>
            </a:r>
            <a:r>
              <a:rPr lang="en-US" sz="1200" dirty="0" err="1" smtClean="0">
                <a:latin typeface="ヒラギノ角ゴ Pro W3"/>
                <a:ea typeface="ヒラギノ角ゴ Pro W3"/>
                <a:cs typeface="ヒラギノ角ゴ Pro W3"/>
              </a:rPr>
              <a:t>deVeLops</a:t>
            </a:r>
            <a:r>
              <a:rPr lang="en-US" sz="1200" dirty="0" smtClean="0">
                <a:latin typeface="ヒラギノ角ゴ Pro W3"/>
                <a:ea typeface="ヒラギノ角ゴ Pro W3"/>
                <a:cs typeface="ヒラギノ角ゴ Pro W3"/>
              </a:rPr>
              <a:t> software knows it is a complex and risky business, and its participants are always on the lookout for new ideas that will lead to better software. Fortunately, software engineering is still a young and growing profession that sees innovations and improvements in best practices every year. Just look, for example, at the improvements and </a:t>
            </a:r>
          </a:p>
          <a:p>
            <a:r>
              <a:rPr lang="en-US" sz="1200" dirty="0" smtClean="0">
                <a:latin typeface="ヒラギノ角ゴ Pro W3"/>
                <a:ea typeface="ヒラギノ角ゴ Pro W3"/>
                <a:cs typeface="ヒラギノ角ゴ Pro W3"/>
              </a:rPr>
              <a:t>benefits that lean and agile thinking have brought to software-development teams. Successful software-development teams need to strike a balance between quickly delivering working software systems, satisfying their stakeholders,</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540795"/>
          </a:xfrm>
          <a:prstGeom prst="rect">
            <a:avLst/>
          </a:prstGeom>
        </p:spPr>
        <p:txBody>
          <a:bodyPr wrap="square">
            <a:spAutoFit/>
          </a:bodyPr>
          <a:lstStyle/>
          <a:p>
            <a:r>
              <a:rPr lang="en-US" sz="900" dirty="0" smtClean="0">
                <a:latin typeface="ヒラギノ角ゴ Pro W3"/>
                <a:ea typeface="ヒラギノ角ゴ Pro W3"/>
                <a:cs typeface="ヒラギノ角ゴ Pro W3"/>
              </a:rPr>
              <a:t>addressing their risks, and improving their ways of working. For that, they need an effective thinking framework that bridges the gap between their current way of working and any new ideas they want to adopt. This article presents such a thinking framework in the form of an actionable kernel, which could benefit any team wishing to balance their risks and improve their way of working.</a:t>
            </a:r>
          </a:p>
          <a:p>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Work on the kernel, the essence of software engineering, was inspired by and is a direct response to the Software Engineering Methods and Theory (SEMAT) call for action (see Figure 1). It is, in its own way, one small step toward redefining software engineering.</a:t>
            </a:r>
          </a:p>
          <a:p>
            <a:endParaRPr lang="en-US"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SEMAT was founded in September 2009 by </a:t>
            </a:r>
            <a:r>
              <a:rPr lang="en-US" sz="900" dirty="0" err="1" smtClean="0">
                <a:latin typeface="ヒラギノ角ゴ Pro W3"/>
                <a:ea typeface="ヒラギノ角ゴ Pro W3"/>
                <a:cs typeface="ヒラギノ角ゴ Pro W3"/>
              </a:rPr>
              <a:t>Ivar</a:t>
            </a:r>
            <a:r>
              <a:rPr lang="en-US" sz="900" dirty="0" smtClean="0">
                <a:latin typeface="ヒラギノ角ゴ Pro W3"/>
                <a:ea typeface="ヒラギノ角ゴ Pro W3"/>
                <a:cs typeface="ヒラギノ角ゴ Pro W3"/>
              </a:rPr>
              <a:t> Jacobson, Bertrand Meyer, and Richard </a:t>
            </a:r>
            <a:r>
              <a:rPr lang="en-US" sz="900" dirty="0" err="1" smtClean="0">
                <a:latin typeface="ヒラギノ角ゴ Pro W3"/>
                <a:ea typeface="ヒラギノ角ゴ Pro W3"/>
                <a:cs typeface="ヒラギノ角ゴ Pro W3"/>
              </a:rPr>
              <a:t>Soley</a:t>
            </a:r>
            <a:r>
              <a:rPr lang="en-US" sz="900" dirty="0" smtClean="0">
                <a:latin typeface="ヒラギノ角ゴ Pro W3"/>
                <a:ea typeface="ヒラギノ角ゴ Pro W3"/>
                <a:cs typeface="ヒラギノ角ゴ Pro W3"/>
              </a:rPr>
              <a:t>, who felt the time had come to fundamentally change the way people work with </a:t>
            </a:r>
            <a:r>
              <a:rPr lang="en-US" sz="900" dirty="0" err="1" smtClean="0">
                <a:latin typeface="ヒラギノ角ゴ Pro W3"/>
                <a:ea typeface="ヒラギノ角ゴ Pro W3"/>
                <a:cs typeface="ヒラギノ角ゴ Pro W3"/>
              </a:rPr>
              <a:t>softwaredevelopment</a:t>
            </a:r>
            <a:r>
              <a:rPr lang="en-US" sz="900" dirty="0" smtClean="0">
                <a:latin typeface="ヒラギノ角ゴ Pro W3"/>
                <a:ea typeface="ヒラギノ角ゴ Pro W3"/>
                <a:cs typeface="ヒラギノ角ゴ Pro W3"/>
              </a:rPr>
              <a:t> methods.3,4,8 They wrote </a:t>
            </a:r>
          </a:p>
          <a:p>
            <a:r>
              <a:rPr lang="en-US" sz="900" dirty="0" smtClean="0">
                <a:latin typeface="ヒラギノ角ゴ Pro W3"/>
                <a:ea typeface="ヒラギノ角ゴ Pro W3"/>
                <a:cs typeface="ヒラギノ角ゴ Pro W3"/>
              </a:rPr>
              <a:t>a call for action statement, which in a few lines identifies a number of critical problems, explains why there is a need to act, and suggests what needs to be done. The call for action is:</a:t>
            </a:r>
          </a:p>
          <a:p>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Some areas of software engineering today suffer from immature practices. </a:t>
            </a:r>
          </a:p>
          <a:p>
            <a:r>
              <a:rPr lang="en-US" sz="900" dirty="0" smtClean="0">
                <a:latin typeface="ヒラギノ角ゴ Pro W3"/>
                <a:ea typeface="ヒラギノ角ゴ Pro W3"/>
                <a:cs typeface="ヒラギノ角ゴ Pro W3"/>
              </a:rPr>
              <a:t>Specific problems include:</a:t>
            </a:r>
          </a:p>
          <a:p>
            <a:r>
              <a:rPr lang="en-US" sz="900" dirty="0" smtClean="0">
                <a:latin typeface="ヒラギノ角ゴ Pro W3"/>
                <a:ea typeface="ヒラギノ角ゴ Pro W3"/>
                <a:cs typeface="ヒラギノ角ゴ Pro W3"/>
              </a:rPr>
              <a:t>˲ The prevalence of fads more typical of the fashion industry than an engineering discipline;</a:t>
            </a:r>
          </a:p>
          <a:p>
            <a:r>
              <a:rPr lang="en-US" sz="900" dirty="0" smtClean="0">
                <a:latin typeface="ヒラギノ角ゴ Pro W3"/>
                <a:ea typeface="ヒラギノ角ゴ Pro W3"/>
                <a:cs typeface="ヒラギノ角ゴ Pro W3"/>
              </a:rPr>
              <a:t>˲ The lack of a sound, widely accepted theoretical basis;</a:t>
            </a:r>
          </a:p>
          <a:p>
            <a:r>
              <a:rPr lang="en-US" sz="900" dirty="0" smtClean="0">
                <a:latin typeface="ヒラギノ角ゴ Pro W3"/>
                <a:ea typeface="ヒラギノ角ゴ Pro W3"/>
                <a:cs typeface="ヒラギノ角ゴ Pro W3"/>
              </a:rPr>
              <a:t>˲ The huge number of methods and method variants, with differences little understood and artificially magnified;</a:t>
            </a:r>
          </a:p>
          <a:p>
            <a:r>
              <a:rPr lang="en-US" sz="900" dirty="0" smtClean="0">
                <a:latin typeface="ヒラギノ角ゴ Pro W3"/>
                <a:ea typeface="ヒラギノ角ゴ Pro W3"/>
                <a:cs typeface="ヒラギノ角ゴ Pro W3"/>
              </a:rPr>
              <a:t>˲ The lack of credible experimental evaluation and validation; and</a:t>
            </a:r>
          </a:p>
          <a:p>
            <a:r>
              <a:rPr lang="en-US" sz="900" dirty="0" smtClean="0">
                <a:latin typeface="ヒラギノ角ゴ Pro W3"/>
                <a:ea typeface="ヒラギノ角ゴ Pro W3"/>
                <a:cs typeface="ヒラギノ角ゴ Pro W3"/>
              </a:rPr>
              <a:t>˲ The split between industry practice and academic research.</a:t>
            </a:r>
          </a:p>
          <a:p>
            <a:r>
              <a:rPr lang="en-US" sz="900" dirty="0" smtClean="0">
                <a:latin typeface="ヒラギノ角ゴ Pro W3"/>
                <a:ea typeface="ヒラギノ角ゴ Pro W3"/>
                <a:cs typeface="ヒラギノ角ゴ Pro W3"/>
              </a:rPr>
              <a:t>The SEMAT call for action’s assertion that the software industry is prone to fads and fashions has led some people to assume that SEMAT is resistant to new ideas. This could not be further </a:t>
            </a:r>
          </a:p>
          <a:p>
            <a:r>
              <a:rPr lang="en-US" sz="900" dirty="0" smtClean="0">
                <a:latin typeface="ヒラギノ角ゴ Pro W3"/>
                <a:ea typeface="ヒラギノ角ゴ Pro W3"/>
                <a:cs typeface="ヒラギノ角ゴ Pro W3"/>
              </a:rPr>
              <a:t>from the truth. As you will see in this article and in a soon-to-be-published book (The Essence of Software Engineering—Applying the SEMAT Kernel),6 SEMAT supporters are very keen on new</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18070" y="7750440"/>
            <a:ext cx="2062853" cy="1815882"/>
          </a:xfrm>
          <a:prstGeom prst="rect">
            <a:avLst/>
          </a:prstGeom>
        </p:spPr>
        <p:txBody>
          <a:bodyPr wrap="square">
            <a:spAutoFit/>
          </a:bodyPr>
          <a:lstStyle/>
          <a:p>
            <a:r>
              <a:rPr lang="en-US" sz="1200" baseline="30000" dirty="0">
                <a:latin typeface="ヒラギノ角ゴ Pro W3"/>
                <a:ea typeface="ヒラギノ角ゴ Pro W3"/>
                <a:cs typeface="ヒラギノ角ゴ Pro W3"/>
              </a:rPr>
              <a:t>ideas. What they are against is the non- lean, non-agile behavior that comes from people adopting inappropriate solutions just because they believe these solutions are fashionable—or because of peer pressure or political correctness.</a:t>
            </a:r>
          </a:p>
          <a:p>
            <a:r>
              <a:rPr lang="en-US" sz="1200" baseline="30000" dirty="0">
                <a:latin typeface="ヒラギノ角ゴ Pro W3"/>
                <a:ea typeface="ヒラギノ角ゴ Pro W3"/>
                <a:cs typeface="ヒラギノ角ゴ Pro W3"/>
              </a:rPr>
              <a:t>SEMAT supports a process to </a:t>
            </a:r>
            <a:r>
              <a:rPr lang="en-US" sz="1200" baseline="30000" dirty="0" err="1">
                <a:latin typeface="ヒラギノ角ゴ Pro W3"/>
                <a:ea typeface="ヒラギノ角ゴ Pro W3"/>
                <a:cs typeface="ヒラギノ角ゴ Pro W3"/>
              </a:rPr>
              <a:t>rede</a:t>
            </a:r>
            <a:r>
              <a:rPr lang="en-US" sz="1200" baseline="30000" dirty="0">
                <a:latin typeface="ヒラギノ角ゴ Pro W3"/>
                <a:ea typeface="ヒラギノ角ゴ Pro W3"/>
                <a:cs typeface="ヒラギノ角ゴ Pro W3"/>
              </a:rPr>
              <a:t>- fine software engineering based on a solid theory, proven principles, and best practices that:</a:t>
            </a:r>
          </a:p>
          <a:p>
            <a:r>
              <a:rPr lang="en-US" sz="1200" baseline="30000" dirty="0">
                <a:latin typeface="ヒラギノ角ゴ Pro W3"/>
                <a:ea typeface="ヒラギノ角ゴ Pro W3"/>
                <a:cs typeface="ヒラギノ角ゴ Pro W3"/>
              </a:rPr>
              <a:t>˲ Include a kernel of widely agreed- upon elements, extensible for specific uses;</a:t>
            </a:r>
            <a:endParaRPr lang="en-US" sz="1200" dirty="0">
              <a:latin typeface="ヒラギノ角ゴ Pro W3"/>
              <a:ea typeface="ヒラギノ角ゴ Pro W3"/>
              <a:cs typeface="ヒラギノ角ゴ Pro W3"/>
            </a:endParaRPr>
          </a:p>
        </p:txBody>
      </p:sp>
      <p:sp>
        <p:nvSpPr>
          <p:cNvPr id="8" name="TextBox 7"/>
          <p:cNvSpPr txBox="1"/>
          <p:nvPr/>
        </p:nvSpPr>
        <p:spPr>
          <a:xfrm>
            <a:off x="2424431" y="7750440"/>
            <a:ext cx="2072252" cy="1815882"/>
          </a:xfrm>
          <a:prstGeom prst="rect">
            <a:avLst/>
          </a:prstGeom>
          <a:noFill/>
        </p:spPr>
        <p:txBody>
          <a:bodyPr wrap="square" rtlCol="0">
            <a:spAutoFit/>
          </a:bodyPr>
          <a:lstStyle/>
          <a:p>
            <a:r>
              <a:rPr lang="en-US" sz="1200" baseline="30000" dirty="0">
                <a:solidFill>
                  <a:srgbClr val="1A1818"/>
                </a:solidFill>
                <a:latin typeface="ヒラギノ角ゴ Pro W3"/>
                <a:ea typeface="ヒラギノ角ゴ Pro W3"/>
                <a:cs typeface="ヒラギノ角ゴ Pro W3"/>
              </a:rPr>
              <a:t>˲ Address both technology and </a:t>
            </a:r>
            <a:r>
              <a:rPr lang="en-US" sz="1200" baseline="30000" dirty="0" err="1">
                <a:solidFill>
                  <a:srgbClr val="1A1818"/>
                </a:solidFill>
                <a:latin typeface="ヒラギノ角ゴ Pro W3"/>
                <a:ea typeface="ヒラギノ角ゴ Pro W3"/>
                <a:cs typeface="ヒラギノ角ゴ Pro W3"/>
              </a:rPr>
              <a:t>peo</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ple</a:t>
            </a:r>
            <a:r>
              <a:rPr lang="en-US" sz="1200" baseline="30000" dirty="0">
                <a:solidFill>
                  <a:srgbClr val="1A1818"/>
                </a:solidFill>
                <a:latin typeface="ヒラギノ角ゴ Pro W3"/>
                <a:ea typeface="ヒラギノ角ゴ Pro W3"/>
                <a:cs typeface="ヒラギノ角ゴ Pro W3"/>
              </a:rPr>
              <a:t> issues;</a:t>
            </a:r>
          </a:p>
          <a:p>
            <a:r>
              <a:rPr lang="en-US" sz="1200" baseline="30000" dirty="0">
                <a:solidFill>
                  <a:srgbClr val="1A1818"/>
                </a:solidFill>
                <a:latin typeface="ヒラギノ角ゴ Pro W3"/>
                <a:ea typeface="ヒラギノ角ゴ Pro W3"/>
                <a:cs typeface="ヒラギノ角ゴ Pro W3"/>
              </a:rPr>
              <a:t>˲ Are supported by industry, </a:t>
            </a:r>
            <a:r>
              <a:rPr lang="en-US" sz="1200" baseline="30000" dirty="0" err="1">
                <a:solidFill>
                  <a:srgbClr val="1A1818"/>
                </a:solidFill>
                <a:latin typeface="ヒラギノ角ゴ Pro W3"/>
                <a:ea typeface="ヒラギノ角ゴ Pro W3"/>
                <a:cs typeface="ヒラギノ角ゴ Pro W3"/>
              </a:rPr>
              <a:t>aca</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demia</a:t>
            </a:r>
            <a:r>
              <a:rPr lang="en-US" sz="1200" baseline="30000" dirty="0">
                <a:solidFill>
                  <a:srgbClr val="1A1818"/>
                </a:solidFill>
                <a:latin typeface="ヒラギノ角ゴ Pro W3"/>
                <a:ea typeface="ヒラギノ角ゴ Pro W3"/>
                <a:cs typeface="ヒラギノ角ゴ Pro W3"/>
              </a:rPr>
              <a:t>, researchers, and users; and</a:t>
            </a:r>
          </a:p>
          <a:p>
            <a:r>
              <a:rPr lang="en-US" sz="1200" baseline="30000" dirty="0">
                <a:solidFill>
                  <a:srgbClr val="1A1818"/>
                </a:solidFill>
                <a:latin typeface="ヒラギノ角ゴ Pro W3"/>
                <a:ea typeface="ヒラギノ角ゴ Pro W3"/>
                <a:cs typeface="ヒラギノ角ゴ Pro W3"/>
              </a:rPr>
              <a:t>˲ Support extension in the face of changing requirements and </a:t>
            </a:r>
            <a:r>
              <a:rPr lang="en-US" sz="1200" baseline="30000" dirty="0" err="1">
                <a:solidFill>
                  <a:srgbClr val="1A1818"/>
                </a:solidFill>
                <a:latin typeface="ヒラギノ角ゴ Pro W3"/>
                <a:ea typeface="ヒラギノ角ゴ Pro W3"/>
                <a:cs typeface="ヒラギノ角ゴ Pro W3"/>
              </a:rPr>
              <a:t>technol</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ogy</a:t>
            </a:r>
            <a:r>
              <a:rPr lang="en-US" sz="1200" baseline="30000" dirty="0">
                <a:solidFill>
                  <a:srgbClr val="1A1818"/>
                </a:solidFill>
                <a:latin typeface="ヒラギノ角ゴ Pro W3"/>
                <a:ea typeface="ヒラギノ角ゴ Pro W3"/>
                <a:cs typeface="ヒラギノ角ゴ Pro W3"/>
              </a:rPr>
              <a:t>.</a:t>
            </a:r>
          </a:p>
          <a:p>
            <a:r>
              <a:rPr lang="en-US" sz="1200" baseline="30000" dirty="0">
                <a:solidFill>
                  <a:srgbClr val="1A1818"/>
                </a:solidFill>
                <a:latin typeface="ヒラギノ角ゴ Pro W3"/>
                <a:ea typeface="ヒラギノ角ゴ Pro W3"/>
                <a:cs typeface="ヒラギノ角ゴ Pro W3"/>
              </a:rPr>
              <a:t>The SEMAT call for action received a broad base of support, including a growing list of signatories and sup- porters (http://</a:t>
            </a:r>
            <a:r>
              <a:rPr lang="en-US" sz="1200" baseline="30000" dirty="0" err="1">
                <a:solidFill>
                  <a:srgbClr val="1A1818"/>
                </a:solidFill>
                <a:latin typeface="ヒラギノ角ゴ Pro W3"/>
                <a:ea typeface="ヒラギノ角ゴ Pro W3"/>
                <a:cs typeface="ヒラギノ角ゴ Pro W3"/>
              </a:rPr>
              <a:t>www.semat.org</a:t>
            </a:r>
            <a:r>
              <a:rPr lang="en-US" sz="1200" baseline="30000" dirty="0">
                <a:solidFill>
                  <a:srgbClr val="1A1818"/>
                </a:solidFill>
                <a:latin typeface="ヒラギノ角ゴ Pro W3"/>
                <a:ea typeface="ヒラギノ角ゴ Pro W3"/>
                <a:cs typeface="ヒラギノ角ゴ Pro W3"/>
              </a:rPr>
              <a:t>). In February 2010 the SEMAT founders developed the call for action into a vi- </a:t>
            </a:r>
            <a:r>
              <a:rPr lang="en-US" sz="1200" baseline="30000" dirty="0" err="1">
                <a:solidFill>
                  <a:srgbClr val="1A1818"/>
                </a:solidFill>
                <a:latin typeface="ヒラギノ角ゴ Pro W3"/>
                <a:ea typeface="ヒラギノ角ゴ Pro W3"/>
                <a:cs typeface="ヒラギノ角ゴ Pro W3"/>
              </a:rPr>
              <a:t>sion</a:t>
            </a:r>
            <a:r>
              <a:rPr lang="en-US" sz="1200" baseline="30000" dirty="0">
                <a:solidFill>
                  <a:srgbClr val="1A1818"/>
                </a:solidFill>
                <a:latin typeface="ヒラギノ角ゴ Pro W3"/>
                <a:ea typeface="ヒラギノ角ゴ Pro W3"/>
                <a:cs typeface="ヒラギノ角ゴ Pro W3"/>
              </a:rPr>
              <a:t> statement.5 In accordance with</a:t>
            </a:r>
            <a:endParaRPr lang="en-US" sz="1200" dirty="0">
              <a:latin typeface="ヒラギノ角ゴ Pro W3"/>
              <a:ea typeface="ヒラギノ角ゴ Pro W3"/>
              <a:cs typeface="ヒラギノ角ゴ Pro W3"/>
            </a:endParaRPr>
          </a:p>
        </p:txBody>
      </p:sp>
      <p:sp>
        <p:nvSpPr>
          <p:cNvPr id="9" name="Rectangle 8"/>
          <p:cNvSpPr/>
          <p:nvPr/>
        </p:nvSpPr>
        <p:spPr>
          <a:xfrm>
            <a:off x="4690522" y="1303572"/>
            <a:ext cx="2056839" cy="8217633"/>
          </a:xfrm>
          <a:prstGeom prst="rect">
            <a:avLst/>
          </a:prstGeom>
        </p:spPr>
        <p:txBody>
          <a:bodyPr wrap="square">
            <a:spAutoFit/>
          </a:bodyPr>
          <a:lstStyle/>
          <a:p>
            <a:r>
              <a:rPr lang="en-US" sz="1200" baseline="30000" dirty="0">
                <a:latin typeface="ヒラギノ角ゴ Pro W3"/>
                <a:ea typeface="ヒラギノ角ゴ Pro W3"/>
                <a:cs typeface="ヒラギノ角ゴ Pro W3"/>
              </a:rPr>
              <a:t>this vision, SEMAT focused on two major goals: Finding a kernel of widely agreed-upon elements, and defining a solid theoretical basis.</a:t>
            </a:r>
          </a:p>
          <a:p>
            <a:r>
              <a:rPr lang="en-US" sz="1200" baseline="30000" dirty="0">
                <a:latin typeface="ヒラギノ角ゴ Pro W3"/>
                <a:ea typeface="ヒラギノ角ゴ Pro W3"/>
                <a:cs typeface="ヒラギノ角ゴ Pro W3"/>
              </a:rPr>
              <a:t>To a large extent these two tasks are independent of each other. Finding the kernel and its elements is a </a:t>
            </a:r>
            <a:r>
              <a:rPr lang="en-US" sz="1200" baseline="30000" dirty="0" err="1">
                <a:latin typeface="ヒラギノ角ゴ Pro W3"/>
                <a:ea typeface="ヒラギノ角ゴ Pro W3"/>
                <a:cs typeface="ヒラギノ角ゴ Pro W3"/>
              </a:rPr>
              <a:t>prag</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matic</a:t>
            </a:r>
            <a:r>
              <a:rPr lang="en-US" sz="1200" baseline="30000" dirty="0">
                <a:latin typeface="ヒラギノ角ゴ Pro W3"/>
                <a:ea typeface="ヒラギノ角ゴ Pro W3"/>
                <a:cs typeface="ヒラギノ角ゴ Pro W3"/>
              </a:rPr>
              <a:t> exercise requiring experienced software developers with knowledge of many of the existing methods. </a:t>
            </a:r>
            <a:r>
              <a:rPr lang="en-US" sz="1200" baseline="30000" dirty="0" err="1">
                <a:latin typeface="ヒラギノ角ゴ Pro W3"/>
                <a:ea typeface="ヒラギノ角ゴ Pro W3"/>
                <a:cs typeface="ヒラギノ角ゴ Pro W3"/>
              </a:rPr>
              <a:t>Defin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the theoretical basis is academic research and may take many years to reach a successful outcome</a:t>
            </a:r>
            <a:r>
              <a:rPr lang="en-US" sz="1200" baseline="30000" dirty="0" smtClean="0">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a:p>
            <a:r>
              <a:rPr lang="en-US" sz="1200" baseline="30000" dirty="0">
                <a:latin typeface="ヒラギノ角ゴ Pro W6"/>
                <a:ea typeface="ヒラギノ角ゴ Pro W6"/>
                <a:cs typeface="ヒラギノ角ゴ Pro W6"/>
              </a:rPr>
              <a:t>T</a:t>
            </a:r>
            <a:r>
              <a:rPr lang="en-US" sz="1200" baseline="30000" dirty="0" smtClean="0">
                <a:latin typeface="ヒラギノ角ゴ Pro W6"/>
                <a:ea typeface="ヒラギノ角ゴ Pro W6"/>
                <a:cs typeface="ヒラギノ角ゴ Pro W6"/>
              </a:rPr>
              <a:t>he </a:t>
            </a:r>
            <a:r>
              <a:rPr lang="en-US" sz="1200" baseline="30000" dirty="0">
                <a:latin typeface="ヒラギノ角ゴ Pro W6"/>
                <a:ea typeface="ヒラギノ角ゴ Pro W6"/>
                <a:cs typeface="ヒラギノ角ゴ Pro W6"/>
              </a:rPr>
              <a:t>Power of the common Ground</a:t>
            </a:r>
          </a:p>
          <a:p>
            <a:r>
              <a:rPr lang="en-US" sz="1200" baseline="30000" dirty="0">
                <a:latin typeface="ヒラギノ角ゴ Pro W3"/>
                <a:ea typeface="ヒラギノ角ゴ Pro W3"/>
                <a:cs typeface="ヒラギノ角ゴ Pro W3"/>
              </a:rPr>
              <a:t>SEMAT’s first step was to identify a common ground for software </a:t>
            </a:r>
            <a:r>
              <a:rPr lang="en-US" sz="1200" baseline="30000" dirty="0" err="1">
                <a:latin typeface="ヒラギノ角ゴ Pro W3"/>
                <a:ea typeface="ヒラギノ角ゴ Pro W3"/>
                <a:cs typeface="ヒラギノ角ゴ Pro W3"/>
              </a:rPr>
              <a:t>engi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neering</a:t>
            </a:r>
            <a:r>
              <a:rPr lang="en-US" sz="1200" baseline="30000" dirty="0">
                <a:latin typeface="ヒラギノ角ゴ Pro W3"/>
                <a:ea typeface="ヒラギノ角ゴ Pro W3"/>
                <a:cs typeface="ヒラギノ角ゴ Pro W3"/>
              </a:rPr>
              <a:t>. This common ground is </a:t>
            </a:r>
            <a:r>
              <a:rPr lang="en-US" sz="1200" baseline="30000" dirty="0" err="1">
                <a:latin typeface="ヒラギノ角ゴ Pro W3"/>
                <a:ea typeface="ヒラギノ角ゴ Pro W3"/>
                <a:cs typeface="ヒラギノ角ゴ Pro W3"/>
              </a:rPr>
              <a:t>mani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fested</a:t>
            </a:r>
            <a:r>
              <a:rPr lang="en-US" sz="1200" baseline="30000" dirty="0">
                <a:latin typeface="ヒラギノ角ゴ Pro W3"/>
                <a:ea typeface="ヒラギノ角ゴ Pro W3"/>
                <a:cs typeface="ヒラギノ角ゴ Pro W3"/>
              </a:rPr>
              <a:t> as a kernel of essential elements that are universal to all software-</a:t>
            </a:r>
            <a:r>
              <a:rPr lang="en-US" sz="1200" baseline="30000" dirty="0" err="1">
                <a:latin typeface="ヒラギノ角ゴ Pro W3"/>
                <a:ea typeface="ヒラギノ角ゴ Pro W3"/>
                <a:cs typeface="ヒラギノ角ゴ Pro W3"/>
              </a:rPr>
              <a:t>devel</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opment</a:t>
            </a:r>
            <a:r>
              <a:rPr lang="en-US" sz="1200" baseline="30000" dirty="0">
                <a:latin typeface="ヒラギノ角ゴ Pro W3"/>
                <a:ea typeface="ヒラギノ角ゴ Pro W3"/>
                <a:cs typeface="ヒラギノ角ゴ Pro W3"/>
              </a:rPr>
              <a:t> efforts, and a simple language for describing methods and practices. The kernel was first published in the SEMAT OMG (Object Management Group) submission.2,9 As shown in figures 1 and 2, the kernel contains a small number of “things we always work with” and “things we always do” when developing software systems. Work is also ongoing to define the “skills we always need to have,” but this will have to wait until future versions of the kernel.</a:t>
            </a:r>
          </a:p>
          <a:p>
            <a:r>
              <a:rPr lang="en-US" sz="1200" baseline="30000" dirty="0">
                <a:latin typeface="ヒラギノ角ゴ Pro W3"/>
                <a:ea typeface="ヒラギノ角ゴ Pro W3"/>
                <a:cs typeface="ヒラギノ角ゴ Pro W3"/>
              </a:rPr>
              <a:t>More than just a conceptual model, the kernel provides:</a:t>
            </a:r>
          </a:p>
          <a:p>
            <a:r>
              <a:rPr lang="en-US" sz="1200" baseline="30000" dirty="0">
                <a:latin typeface="ヒラギノ角ゴ Pro W3"/>
                <a:ea typeface="ヒラギノ角ゴ Pro W3"/>
                <a:cs typeface="ヒラギノ角ゴ Pro W3"/>
              </a:rPr>
              <a:t>˲ A thinking framework for teams to reason about the progress they are making and the health of their </a:t>
            </a:r>
            <a:r>
              <a:rPr lang="en-US" sz="1200" baseline="30000" dirty="0" err="1">
                <a:latin typeface="ヒラギノ角ゴ Pro W3"/>
                <a:ea typeface="ヒラギノ角ゴ Pro W3"/>
                <a:cs typeface="ヒラギノ角ゴ Pro W3"/>
              </a:rPr>
              <a:t>endeav</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ors</a:t>
            </a:r>
            <a:r>
              <a:rPr lang="en-US" sz="1200" baseline="30000" dirty="0">
                <a:latin typeface="ヒラギノ角ゴ Pro W3"/>
                <a:ea typeface="ヒラギノ角ゴ Pro W3"/>
                <a:cs typeface="ヒラギノ角ゴ Pro W3"/>
              </a:rPr>
              <a:t>;</a:t>
            </a:r>
          </a:p>
          <a:p>
            <a:r>
              <a:rPr lang="en-US" sz="1200" baseline="30000" dirty="0">
                <a:latin typeface="ヒラギノ角ゴ Pro W3"/>
                <a:ea typeface="ヒラギノ角ゴ Pro W3"/>
                <a:cs typeface="ヒラギノ角ゴ Pro W3"/>
              </a:rPr>
              <a:t>˲ Common ground for the discus- </a:t>
            </a:r>
            <a:r>
              <a:rPr lang="en-US" sz="1200" baseline="30000" dirty="0" err="1">
                <a:latin typeface="ヒラギノ角ゴ Pro W3"/>
                <a:ea typeface="ヒラギノ角ゴ Pro W3"/>
                <a:cs typeface="ヒラギノ角ゴ Pro W3"/>
              </a:rPr>
              <a:t>sion</a:t>
            </a:r>
            <a:r>
              <a:rPr lang="en-US" sz="1200" baseline="30000" dirty="0">
                <a:latin typeface="ヒラギノ角ゴ Pro W3"/>
                <a:ea typeface="ヒラギノ角ゴ Pro W3"/>
                <a:cs typeface="ヒラギノ角ゴ Pro W3"/>
              </a:rPr>
              <a:t>, improvement, comparison, and sharing of software-engineering meth- </a:t>
            </a:r>
            <a:r>
              <a:rPr lang="en-US" sz="1200" baseline="30000" dirty="0" err="1">
                <a:latin typeface="ヒラギノ角ゴ Pro W3"/>
                <a:ea typeface="ヒラギノ角ゴ Pro W3"/>
                <a:cs typeface="ヒラギノ角ゴ Pro W3"/>
              </a:rPr>
              <a:t>ods</a:t>
            </a:r>
            <a:r>
              <a:rPr lang="en-US" sz="1200" baseline="30000" dirty="0">
                <a:latin typeface="ヒラギノ角ゴ Pro W3"/>
                <a:ea typeface="ヒラギノ角ゴ Pro W3"/>
                <a:cs typeface="ヒラギノ角ゴ Pro W3"/>
              </a:rPr>
              <a:t> and practices;</a:t>
            </a:r>
          </a:p>
          <a:p>
            <a:r>
              <a:rPr lang="en-US" sz="1200" baseline="30000" dirty="0">
                <a:latin typeface="ヒラギノ角ゴ Pro W3"/>
                <a:ea typeface="ヒラギノ角ゴ Pro W3"/>
                <a:cs typeface="ヒラギノ角ゴ Pro W3"/>
              </a:rPr>
              <a:t>˲ A framework for teams to assemble and continuously improve their way of working by the composition of </a:t>
            </a:r>
            <a:r>
              <a:rPr lang="en-US" sz="1200" baseline="30000" dirty="0" err="1">
                <a:latin typeface="ヒラギノ角ゴ Pro W3"/>
                <a:ea typeface="ヒラギノ角ゴ Pro W3"/>
                <a:cs typeface="ヒラギノ角ゴ Pro W3"/>
              </a:rPr>
              <a:t>sepa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rately</a:t>
            </a:r>
            <a:r>
              <a:rPr lang="en-US" sz="1200" baseline="30000" dirty="0">
                <a:latin typeface="ヒラギノ角ゴ Pro W3"/>
                <a:ea typeface="ヒラギノ角ゴ Pro W3"/>
                <a:cs typeface="ヒラギノ角ゴ Pro W3"/>
              </a:rPr>
              <a:t> defined, and sourced, practices;</a:t>
            </a:r>
          </a:p>
          <a:p>
            <a:r>
              <a:rPr lang="en-US" sz="1200" baseline="30000" dirty="0">
                <a:latin typeface="ヒラギノ角ゴ Pro W3"/>
                <a:ea typeface="ヒラギノ角ゴ Pro W3"/>
                <a:cs typeface="ヒラギノ角ゴ Pro W3"/>
              </a:rPr>
              <a:t>˲ A foundation for defining practice- independent measures to assess the quality of the software produced and the methods used to produce it; and</a:t>
            </a:r>
          </a:p>
          <a:p>
            <a:r>
              <a:rPr lang="en-US" sz="1200" baseline="30000" dirty="0">
                <a:latin typeface="ヒラギノ角ゴ Pro W3"/>
                <a:ea typeface="ヒラギノ角ゴ Pro W3"/>
                <a:cs typeface="ヒラギノ角ゴ Pro W3"/>
              </a:rPr>
              <a:t>˲ Most importantly, a way of helping teams understand where they are, what they should do next, and where they need to improve</a:t>
            </a:r>
            <a:r>
              <a:rPr lang="en-US" sz="1200" baseline="30000" dirty="0" smtClean="0">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a:p>
            <a:r>
              <a:rPr lang="en-US" sz="1200" baseline="30000" dirty="0">
                <a:latin typeface="ヒラギノ角ゴ Pro W6"/>
                <a:ea typeface="ヒラギノ角ゴ Pro W6"/>
                <a:cs typeface="ヒラギノ角ゴ Pro W6"/>
              </a:rPr>
              <a:t>T</a:t>
            </a:r>
            <a:r>
              <a:rPr lang="en-US" sz="1200" baseline="30000" dirty="0" smtClean="0">
                <a:latin typeface="ヒラギノ角ゴ Pro W6"/>
                <a:ea typeface="ヒラギノ角ゴ Pro W6"/>
                <a:cs typeface="ヒラギノ角ゴ Pro W6"/>
              </a:rPr>
              <a:t>he </a:t>
            </a:r>
            <a:r>
              <a:rPr lang="en-US" sz="1200" baseline="30000" dirty="0">
                <a:latin typeface="ヒラギノ角ゴ Pro W6"/>
                <a:ea typeface="ヒラギノ角ゴ Pro W6"/>
                <a:cs typeface="ヒラギノ角ゴ Pro W6"/>
              </a:rPr>
              <a:t>big idea</a:t>
            </a:r>
          </a:p>
          <a:p>
            <a:r>
              <a:rPr lang="en-US" sz="1200" baseline="30000" dirty="0">
                <a:latin typeface="ヒラギノ角ゴ Pro W3"/>
                <a:ea typeface="ヒラギノ角ゴ Pro W3"/>
                <a:cs typeface="ヒラギノ角ゴ Pro W3"/>
              </a:rPr>
              <a:t>What is it that makes the kernel more than just a conceptual model of soft- ware engineering? What is it that is re-</a:t>
            </a:r>
            <a:endParaRPr lang="en-US" sz="1200" dirty="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773032"/>
            <a:ext cx="2203522" cy="5262981"/>
          </a:xfrm>
          <a:prstGeom prst="rect">
            <a:avLst/>
          </a:prstGeom>
          <a:noFill/>
        </p:spPr>
        <p:txBody>
          <a:bodyPr wrap="square" rtlCol="0">
            <a:spAutoFit/>
          </a:bodyPr>
          <a:lstStyle/>
          <a:p>
            <a:r>
              <a:rPr lang="en-US" sz="1200" baseline="30000" dirty="0">
                <a:solidFill>
                  <a:srgbClr val="1A1818"/>
                </a:solidFill>
                <a:latin typeface="ヒラギノ角ゴ Pro W3"/>
                <a:ea typeface="ヒラギノ角ゴ Pro W3"/>
                <a:cs typeface="ヒラギノ角ゴ Pro W3"/>
              </a:rPr>
              <a:t>ally new here? This can be summed up in its founding principles (see Figure 3), which really bring out three unique features of the kernel: it is actionable; it is extensible; and it is practical.</a:t>
            </a:r>
          </a:p>
          <a:p>
            <a:r>
              <a:rPr lang="en-US" sz="1200" baseline="30000" dirty="0">
                <a:solidFill>
                  <a:srgbClr val="1A1818"/>
                </a:solidFill>
                <a:latin typeface="ヒラギノ角ゴ Pro W3"/>
                <a:ea typeface="ヒラギノ角ゴ Pro W3"/>
                <a:cs typeface="ヒラギノ角ゴ Pro W3"/>
              </a:rPr>
              <a:t>The kernel is actionable. A unique feature of the kernel is the way that it handles the “things to work with.” These are captured as alphas rather than work products (such as </a:t>
            </a:r>
            <a:r>
              <a:rPr lang="en-US" sz="1200" baseline="30000" dirty="0" err="1">
                <a:solidFill>
                  <a:srgbClr val="1A1818"/>
                </a:solidFill>
                <a:latin typeface="ヒラギノ角ゴ Pro W3"/>
                <a:ea typeface="ヒラギノ角ゴ Pro W3"/>
                <a:cs typeface="ヒラギノ角ゴ Pro W3"/>
              </a:rPr>
              <a:t>docu</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ments</a:t>
            </a:r>
            <a:r>
              <a:rPr lang="en-US" sz="1200" baseline="30000" dirty="0">
                <a:solidFill>
                  <a:srgbClr val="1A1818"/>
                </a:solidFill>
                <a:latin typeface="ヒラギノ角ゴ Pro W3"/>
                <a:ea typeface="ヒラギノ角ゴ Pro W3"/>
                <a:cs typeface="ヒラギノ角ゴ Pro W3"/>
              </a:rPr>
              <a:t>). An alpha is an essential </a:t>
            </a:r>
            <a:r>
              <a:rPr lang="en-US" sz="1200" baseline="30000" dirty="0" err="1">
                <a:solidFill>
                  <a:srgbClr val="1A1818"/>
                </a:solidFill>
                <a:latin typeface="ヒラギノ角ゴ Pro W3"/>
                <a:ea typeface="ヒラギノ角ゴ Pro W3"/>
                <a:cs typeface="ヒラギノ角ゴ Pro W3"/>
              </a:rPr>
              <a:t>ele</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ment</a:t>
            </a:r>
            <a:r>
              <a:rPr lang="en-US" sz="1200" baseline="30000" dirty="0">
                <a:solidFill>
                  <a:srgbClr val="1A1818"/>
                </a:solidFill>
                <a:latin typeface="ヒラギノ角ゴ Pro W3"/>
                <a:ea typeface="ヒラギノ角ゴ Pro W3"/>
                <a:cs typeface="ヒラギノ角ゴ Pro W3"/>
              </a:rPr>
              <a:t> of the software-engineering endeavor—one that is relevant to an assessment of its progress and health. As shown in Figure 1, SEMAT has </a:t>
            </a:r>
            <a:r>
              <a:rPr lang="en-US" sz="1200" baseline="30000" dirty="0" err="1">
                <a:solidFill>
                  <a:srgbClr val="1A1818"/>
                </a:solidFill>
                <a:latin typeface="ヒラギノ角ゴ Pro W3"/>
                <a:ea typeface="ヒラギノ角ゴ Pro W3"/>
                <a:cs typeface="ヒラギノ角ゴ Pro W3"/>
              </a:rPr>
              <a:t>iden</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tified</a:t>
            </a:r>
            <a:r>
              <a:rPr lang="en-US" sz="1200" baseline="30000" dirty="0">
                <a:solidFill>
                  <a:srgbClr val="1A1818"/>
                </a:solidFill>
                <a:latin typeface="ヒラギノ角ゴ Pro W3"/>
                <a:ea typeface="ヒラギノ角ゴ Pro W3"/>
                <a:cs typeface="ヒラギノ角ゴ Pro W3"/>
              </a:rPr>
              <a:t> seven alphas: opportunity, stake- holders, requirements, software sys- tem, work, way of working, and team.</a:t>
            </a:r>
          </a:p>
          <a:p>
            <a:r>
              <a:rPr lang="en-US" sz="1200" baseline="30000" dirty="0">
                <a:solidFill>
                  <a:srgbClr val="1A1818"/>
                </a:solidFill>
                <a:latin typeface="ヒラギノ角ゴ Pro W3"/>
                <a:ea typeface="ヒラギノ角ゴ Pro W3"/>
                <a:cs typeface="ヒラギノ角ゴ Pro W3"/>
              </a:rPr>
              <a:t>The alphas are characterized by a simple set of states that represent their progress and health. As an example, the software system moves through the states of architecture selected: demon- </a:t>
            </a:r>
            <a:r>
              <a:rPr lang="en-US" sz="1200" baseline="30000" dirty="0" err="1">
                <a:solidFill>
                  <a:srgbClr val="1A1818"/>
                </a:solidFill>
                <a:latin typeface="ヒラギノ角ゴ Pro W3"/>
                <a:ea typeface="ヒラギノ角ゴ Pro W3"/>
                <a:cs typeface="ヒラギノ角ゴ Pro W3"/>
              </a:rPr>
              <a:t>strable</a:t>
            </a:r>
            <a:r>
              <a:rPr lang="en-US" sz="1200" baseline="30000" dirty="0">
                <a:solidFill>
                  <a:srgbClr val="1A1818"/>
                </a:solidFill>
                <a:latin typeface="ヒラギノ角ゴ Pro W3"/>
                <a:ea typeface="ヒラギノ角ゴ Pro W3"/>
                <a:cs typeface="ヒラギノ角ゴ Pro W3"/>
              </a:rPr>
              <a:t>, usable, ready, operational, and retired. Each state has a checklist that specifies the criteria needed to reach the state. These states make the </a:t>
            </a:r>
            <a:r>
              <a:rPr lang="en-US" sz="1200" baseline="30000" dirty="0" err="1">
                <a:solidFill>
                  <a:srgbClr val="1A1818"/>
                </a:solidFill>
                <a:latin typeface="ヒラギノ角ゴ Pro W3"/>
                <a:ea typeface="ヒラギノ角ゴ Pro W3"/>
                <a:cs typeface="ヒラギノ角ゴ Pro W3"/>
              </a:rPr>
              <a:t>ker</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nel</a:t>
            </a:r>
            <a:r>
              <a:rPr lang="en-US" sz="1200" baseline="30000" dirty="0">
                <a:solidFill>
                  <a:srgbClr val="1A1818"/>
                </a:solidFill>
                <a:latin typeface="ヒラギノ角ゴ Pro W3"/>
                <a:ea typeface="ヒラギノ角ゴ Pro W3"/>
                <a:cs typeface="ヒラギノ角ゴ Pro W3"/>
              </a:rPr>
              <a:t> actionable and enable it to guide the behavior of software-development teams.</a:t>
            </a:r>
          </a:p>
          <a:p>
            <a:r>
              <a:rPr lang="en-US" sz="1200" baseline="30000" dirty="0">
                <a:solidFill>
                  <a:srgbClr val="1A1818"/>
                </a:solidFill>
                <a:latin typeface="ヒラギノ角ゴ Pro W3"/>
                <a:ea typeface="ヒラギノ角ゴ Pro W3"/>
                <a:cs typeface="ヒラギノ角ゴ Pro W3"/>
              </a:rPr>
              <a:t>The kernel presents software </a:t>
            </a:r>
            <a:r>
              <a:rPr lang="en-US" sz="1200" baseline="30000" dirty="0" err="1">
                <a:solidFill>
                  <a:srgbClr val="1A1818"/>
                </a:solidFill>
                <a:latin typeface="ヒラギノ角ゴ Pro W3"/>
                <a:ea typeface="ヒラギノ角ゴ Pro W3"/>
                <a:cs typeface="ヒラギノ角ゴ Pro W3"/>
              </a:rPr>
              <a:t>devel</a:t>
            </a:r>
            <a:r>
              <a:rPr lang="en-US" sz="1200" baseline="30000" dirty="0">
                <a:solidFill>
                  <a:srgbClr val="1A1818"/>
                </a:solidFill>
                <a:latin typeface="ヒラギノ角ゴ Pro W3"/>
                <a:ea typeface="ヒラギノ角ゴ Pro W3"/>
                <a:cs typeface="ヒラギノ角ゴ Pro W3"/>
              </a:rPr>
              <a:t>- </a:t>
            </a:r>
            <a:r>
              <a:rPr lang="en-US" sz="1200" baseline="30000" dirty="0" err="1">
                <a:solidFill>
                  <a:srgbClr val="1A1818"/>
                </a:solidFill>
                <a:latin typeface="ヒラギノ角ゴ Pro W3"/>
                <a:ea typeface="ヒラギノ角ゴ Pro W3"/>
                <a:cs typeface="ヒラギノ角ゴ Pro W3"/>
              </a:rPr>
              <a:t>opment</a:t>
            </a:r>
            <a:r>
              <a:rPr lang="en-US" sz="1200" baseline="30000" dirty="0">
                <a:solidFill>
                  <a:srgbClr val="1A1818"/>
                </a:solidFill>
                <a:latin typeface="ヒラギノ角ゴ Pro W3"/>
                <a:ea typeface="ヒラギノ角ゴ Pro W3"/>
                <a:cs typeface="ヒラギノ角ゴ Pro W3"/>
              </a:rPr>
              <a:t> not as a linear process but as a network of collaborating elements that need to be balanced and maintained so teams can make effective and efficient progress, eliminate waste, and </a:t>
            </a:r>
            <a:r>
              <a:rPr lang="en-US" sz="1200" baseline="30000" dirty="0" err="1">
                <a:solidFill>
                  <a:srgbClr val="1A1818"/>
                </a:solidFill>
                <a:latin typeface="ヒラギノ角ゴ Pro W3"/>
                <a:ea typeface="ヒラギノ角ゴ Pro W3"/>
                <a:cs typeface="ヒラギノ角ゴ Pro W3"/>
              </a:rPr>
              <a:t>devel</a:t>
            </a:r>
            <a:r>
              <a:rPr lang="en-US" sz="1200" baseline="30000" dirty="0">
                <a:solidFill>
                  <a:srgbClr val="1A1818"/>
                </a:solidFill>
                <a:latin typeface="ヒラギノ角ゴ Pro W3"/>
                <a:ea typeface="ヒラギノ角ゴ Pro W3"/>
                <a:cs typeface="ヒラギノ角ゴ Pro W3"/>
              </a:rPr>
              <a:t>- op great software. The alphas in the kernel provide an overall framework for driving and progressing software- development efforts, regardless of the practices applied or the philosophy </a:t>
            </a:r>
            <a:r>
              <a:rPr lang="en-US" sz="1200" baseline="30000" dirty="0" err="1">
                <a:solidFill>
                  <a:srgbClr val="1A1818"/>
                </a:solidFill>
                <a:latin typeface="ヒラギノ角ゴ Pro W3"/>
                <a:ea typeface="ヒラギノ角ゴ Pro W3"/>
                <a:cs typeface="ヒラギノ角ゴ Pro W3"/>
              </a:rPr>
              <a:t>fol</a:t>
            </a:r>
            <a:r>
              <a:rPr lang="en-US" sz="1200" baseline="30000" dirty="0">
                <a:solidFill>
                  <a:srgbClr val="1A1818"/>
                </a:solidFill>
                <a:latin typeface="ヒラギノ角ゴ Pro W3"/>
                <a:ea typeface="ヒラギノ角ゴ Pro W3"/>
                <a:cs typeface="ヒラギノ角ゴ Pro W3"/>
              </a:rPr>
              <a:t>- lowed.</a:t>
            </a:r>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5509202"/>
          </a:xfrm>
          <a:prstGeom prst="rect">
            <a:avLst/>
          </a:prstGeom>
        </p:spPr>
        <p:txBody>
          <a:bodyPr wrap="square">
            <a:spAutoFit/>
          </a:bodyPr>
          <a:lstStyle/>
          <a:p>
            <a:r>
              <a:rPr lang="en-US" sz="1200" baseline="30000" dirty="0">
                <a:latin typeface="ヒラギノ角ゴ Pro W3"/>
                <a:ea typeface="ヒラギノ角ゴ Pro W3"/>
                <a:cs typeface="ヒラギノ角ゴ Pro W3"/>
              </a:rPr>
              <a:t>As practices are added to the kernel, alphas will be added to represent the things that either drive the progress of the kernel alphas or inhibit their </a:t>
            </a:r>
            <a:r>
              <a:rPr lang="en-US" sz="1200" baseline="30000" dirty="0" err="1">
                <a:latin typeface="ヒラギノ角ゴ Pro W3"/>
                <a:ea typeface="ヒラギノ角ゴ Pro W3"/>
                <a:cs typeface="ヒラギノ角ゴ Pro W3"/>
              </a:rPr>
              <a:t>prog</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ress</a:t>
            </a:r>
            <a:r>
              <a:rPr lang="en-US" sz="1200" baseline="30000" dirty="0">
                <a:latin typeface="ヒラギノ角ゴ Pro W3"/>
                <a:ea typeface="ヒラギノ角ゴ Pro W3"/>
                <a:cs typeface="ヒラギノ角ゴ Pro W3"/>
              </a:rPr>
              <a:t>. For example, the requirements alpha will not be addressed as a whole but will move forward item by item. The progress of the individual require-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items will either drive or inhibit the progress and health of the require- </a:t>
            </a:r>
            <a:r>
              <a:rPr lang="en-US" sz="1200" baseline="30000" dirty="0" err="1">
                <a:latin typeface="ヒラギノ角ゴ Pro W3"/>
                <a:ea typeface="ヒラギノ角ゴ Pro W3"/>
                <a:cs typeface="ヒラギノ角ゴ Pro W3"/>
              </a:rPr>
              <a:t>ments</a:t>
            </a:r>
            <a:r>
              <a:rPr lang="en-US" sz="1200" baseline="30000" dirty="0">
                <a:latin typeface="ヒラギノ角ゴ Pro W3"/>
                <a:ea typeface="ヒラギノ角ゴ Pro W3"/>
                <a:cs typeface="ヒラギノ角ゴ Pro W3"/>
              </a:rPr>
              <a:t> alpha. The requirements items could be of many different types: for example, features, user stories, or use- case slices, all of which can be </a:t>
            </a:r>
            <a:r>
              <a:rPr lang="en-US" sz="1200" baseline="30000" dirty="0" err="1">
                <a:latin typeface="ヒラギノ角ゴ Pro W3"/>
                <a:ea typeface="ヒラギノ角ゴ Pro W3"/>
                <a:cs typeface="ヒラギノ角ゴ Pro W3"/>
              </a:rPr>
              <a:t>repre</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sented</a:t>
            </a:r>
            <a:r>
              <a:rPr lang="en-US" sz="1200" baseline="30000" dirty="0">
                <a:latin typeface="ヒラギノ角ゴ Pro W3"/>
                <a:ea typeface="ヒラギノ角ゴ Pro W3"/>
                <a:cs typeface="ヒラギノ角ゴ Pro W3"/>
              </a:rPr>
              <a:t> as alphas and have their states tracked. The benefit of relating these smaller items to the coarser-grained kernel elements is that it allows the tracking of the health of the endeavor as a whole. This provides a necessary balance to the lower-level tracking of the individual items, enabling teams to understand and optimize their ways of working.</a:t>
            </a:r>
          </a:p>
          <a:p>
            <a:r>
              <a:rPr lang="en-US" sz="1200" baseline="30000" dirty="0">
                <a:latin typeface="ヒラギノ角ゴ Pro W3"/>
                <a:ea typeface="ヒラギノ角ゴ Pro W3"/>
                <a:cs typeface="ヒラギノ角ゴ Pro W3"/>
              </a:rPr>
              <a:t>The kernel is extensible. Another unique feature of the kernel is the way it can be extended to support different projects (for example, new develop-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legacy enhancements, in-house development, offshore development, software product lines, and so on). The kernel allows you to add practices, such as user stories, use cases, component- based development, architecture, pair- programming, daily stand-up meet- </a:t>
            </a:r>
            <a:r>
              <a:rPr lang="en-US" sz="1200" baseline="30000" dirty="0" err="1">
                <a:latin typeface="ヒラギノ角ゴ Pro W3"/>
                <a:ea typeface="ヒラギノ角ゴ Pro W3"/>
                <a:cs typeface="ヒラギノ角ゴ Pro W3"/>
              </a:rPr>
              <a:t>ings</a:t>
            </a:r>
            <a:r>
              <a:rPr lang="en-US" sz="1200" baseline="30000" dirty="0">
                <a:latin typeface="ヒラギノ角ゴ Pro W3"/>
                <a:ea typeface="ヒラギノ角ゴ Pro W3"/>
                <a:cs typeface="ヒラギノ角ゴ Pro W3"/>
              </a:rPr>
              <a:t>, self-organizing teams, and so on to build the methods you need. For ex- ample, different methods could be as- </a:t>
            </a:r>
            <a:r>
              <a:rPr lang="en-US" sz="1200" baseline="30000" dirty="0" err="1">
                <a:latin typeface="ヒラギノ角ゴ Pro W3"/>
                <a:ea typeface="ヒラギノ角ゴ Pro W3"/>
                <a:cs typeface="ヒラギノ角ゴ Pro W3"/>
              </a:rPr>
              <a:t>sembled</a:t>
            </a:r>
            <a:r>
              <a:rPr lang="en-US" sz="1200" baseline="30000" dirty="0">
                <a:latin typeface="ヒラギノ角ゴ Pro W3"/>
                <a:ea typeface="ヒラギノ角ゴ Pro W3"/>
                <a:cs typeface="ヒラギノ角ゴ Pro W3"/>
              </a:rPr>
              <a:t> for in-house and outsourced development or for the development of safety-critical embedded systems and back-office reporting systems.</a:t>
            </a:r>
          </a:p>
        </p:txBody>
      </p:sp>
      <p:sp>
        <p:nvSpPr>
          <p:cNvPr id="16" name="TextBox 15"/>
          <p:cNvSpPr txBox="1"/>
          <p:nvPr/>
        </p:nvSpPr>
        <p:spPr>
          <a:xfrm>
            <a:off x="4625721" y="773032"/>
            <a:ext cx="2136226" cy="4647428"/>
          </a:xfrm>
          <a:prstGeom prst="rect">
            <a:avLst/>
          </a:prstGeom>
          <a:noFill/>
        </p:spPr>
        <p:txBody>
          <a:bodyPr wrap="square" rtlCol="0">
            <a:spAutoFit/>
          </a:bodyPr>
          <a:lstStyle/>
          <a:p>
            <a:r>
              <a:rPr lang="en-US" sz="1200" baseline="30000" dirty="0"/>
              <a:t>Practice separation is the key idea here. While the term practice has been widely used in the industry for many years, the kernel has a specific </a:t>
            </a:r>
            <a:r>
              <a:rPr lang="en-US" sz="1200" baseline="30000" dirty="0" err="1"/>
              <a:t>ap</a:t>
            </a:r>
            <a:r>
              <a:rPr lang="en-US" sz="1200" baseline="30000" dirty="0"/>
              <a:t>- </a:t>
            </a:r>
            <a:r>
              <a:rPr lang="en-US" sz="1200" baseline="30000" dirty="0" err="1"/>
              <a:t>proach</a:t>
            </a:r>
            <a:r>
              <a:rPr lang="en-US" sz="1200" baseline="30000" dirty="0"/>
              <a:t> to the handling and sharing of practices. Practices are presented as distinct, separate, modular units, which a team can choose to use or not to use. This contrasts with traditional approaches that treat software </a:t>
            </a:r>
            <a:r>
              <a:rPr lang="en-US" sz="1200" baseline="30000" dirty="0" err="1"/>
              <a:t>devel</a:t>
            </a:r>
            <a:r>
              <a:rPr lang="en-US" sz="1200" baseline="30000" dirty="0"/>
              <a:t>- </a:t>
            </a:r>
            <a:r>
              <a:rPr lang="en-US" sz="1200" baseline="30000" dirty="0" err="1"/>
              <a:t>opment</a:t>
            </a:r>
            <a:r>
              <a:rPr lang="en-US" sz="1200" baseline="30000" dirty="0"/>
              <a:t> as a soup of indistinguishable practices and lead teams to dump the good with the bad when they move from one method to another.</a:t>
            </a:r>
          </a:p>
          <a:p>
            <a:r>
              <a:rPr lang="en-US" sz="1200" baseline="30000" dirty="0"/>
              <a:t>The kernel is practical. Perhaps the most important feature of the kernel is the way it is used in practice. Tradition- al approaches to software-development methods tend to focus on supporting process engineers or quality engineers. The kernel, in contrast, is a hands-on, tangible thinking framework focused on supporting software professionals as they carry out their work.</a:t>
            </a:r>
          </a:p>
          <a:p>
            <a:r>
              <a:rPr lang="en-US" sz="1200" baseline="30000" dirty="0"/>
              <a:t>For example, the kernel can be touched and used through cards (see Figure 4).7,10 The cards provide concise reminders and cues for team </a:t>
            </a:r>
            <a:r>
              <a:rPr lang="en-US" sz="1200" baseline="30000" dirty="0" err="1"/>
              <a:t>mem</a:t>
            </a:r>
            <a:r>
              <a:rPr lang="en-US" sz="1200" baseline="30000" dirty="0"/>
              <a:t>- </a:t>
            </a:r>
            <a:r>
              <a:rPr lang="en-US" sz="1200" baseline="30000" dirty="0" err="1"/>
              <a:t>bers</a:t>
            </a:r>
            <a:r>
              <a:rPr lang="en-US" sz="1200" baseline="30000" dirty="0"/>
              <a:t> as they go about their daily tasks. By providing practical checklists and prompts, as opposed to conceptual discussions, the kernel becomes some- thing the team uses on a daily basis. This is a fundamental difference from traditional approaches, which tend to overemphasize method description as opposed to method use and tend to be consulted only by people new to the team.</a:t>
            </a:r>
          </a:p>
          <a:p>
            <a:r>
              <a:rPr lang="en-US" sz="1200" baseline="30000" dirty="0"/>
              <a:t>Cards provide concise </a:t>
            </a:r>
            <a:r>
              <a:rPr lang="en-US" sz="1200" baseline="30000" dirty="0" err="1"/>
              <a:t>descrip</a:t>
            </a:r>
            <a:r>
              <a:rPr lang="en-US" sz="1200" baseline="30000" dirty="0"/>
              <a:t>- </a:t>
            </a:r>
            <a:r>
              <a:rPr lang="en-US" sz="1200" baseline="30000" dirty="0" err="1"/>
              <a:t>tions</a:t>
            </a:r>
            <a:r>
              <a:rPr lang="en-US" sz="1200" baseline="30000" dirty="0"/>
              <a:t> that serve as reminders for team members. They can keep the kernel as</a:t>
            </a: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154985"/>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a small deck of cards in their pockets, which they can easily pull out to dis- cuss the current status of development and the work assignment and </a:t>
            </a:r>
            <a:r>
              <a:rPr lang="en-US" sz="1200" baseline="30000" dirty="0" err="1">
                <a:latin typeface="ヒラギノ角ゴ Pro W3"/>
                <a:ea typeface="ヒラギノ角ゴ Pro W3"/>
                <a:cs typeface="ヒラギノ角ゴ Pro W3"/>
              </a:rPr>
              <a:t>collabo</a:t>
            </a:r>
            <a:r>
              <a:rPr lang="en-US" sz="1200" baseline="30000" dirty="0">
                <a:latin typeface="ヒラギノ角ゴ Pro W3"/>
                <a:ea typeface="ヒラギノ角ゴ Pro W3"/>
                <a:cs typeface="ヒラギノ角ゴ Pro W3"/>
              </a:rPr>
              <a:t>- ration among team members. Teams can also discuss areas of improvement by referring to the cards. Thus,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is not merely a heavyweight </a:t>
            </a:r>
            <a:r>
              <a:rPr lang="en-US" sz="1200" baseline="30000" dirty="0" err="1">
                <a:latin typeface="ヒラギノ角ゴ Pro W3"/>
                <a:ea typeface="ヒラギノ角ゴ Pro W3"/>
                <a:cs typeface="ヒラギノ角ゴ Pro W3"/>
              </a:rPr>
              <a:t>descrip</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of what a team needs to do. Rather, it forms an essential part of what they are doing each day.</a:t>
            </a:r>
          </a:p>
          <a:p>
            <a:r>
              <a:rPr lang="en-US" sz="1200" baseline="30000" dirty="0">
                <a:latin typeface="ヒラギノ角ゴ Pro W3"/>
                <a:ea typeface="ヒラギノ角ゴ Pro W3"/>
                <a:cs typeface="ヒラギノ角ゴ Pro W3"/>
              </a:rPr>
              <a:t>The kernel in action. The kernel has many applications in software </a:t>
            </a:r>
            <a:r>
              <a:rPr lang="en-US" sz="1200" baseline="30000" dirty="0" err="1">
                <a:latin typeface="ヒラギノ角ゴ Pro W3"/>
                <a:ea typeface="ヒラギノ角ゴ Pro W3"/>
                <a:cs typeface="ヒラギノ角ゴ Pro W3"/>
              </a:rPr>
              <a:t>profes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sionals</a:t>
            </a:r>
            <a:r>
              <a:rPr lang="en-US" sz="1200" baseline="30000" dirty="0">
                <a:latin typeface="ヒラギノ角ゴ Pro W3"/>
                <a:ea typeface="ヒラギノ角ゴ Pro W3"/>
                <a:cs typeface="ヒラギノ角ゴ Pro W3"/>
              </a:rPr>
              <a:t>’ everyday lives. They include:</a:t>
            </a:r>
          </a:p>
          <a:p>
            <a:r>
              <a:rPr lang="en-US" sz="1200" baseline="30000" dirty="0">
                <a:latin typeface="ヒラギノ角ゴ Pro W3"/>
                <a:ea typeface="ヒラギノ角ゴ Pro W3"/>
                <a:cs typeface="ヒラギノ角ゴ Pro W3"/>
              </a:rPr>
              <a:t>˲ Running an iteration (or sprint).</a:t>
            </a:r>
          </a:p>
          <a:p>
            <a:r>
              <a:rPr lang="en-US" sz="1200" baseline="30000" dirty="0">
                <a:latin typeface="ヒラギノ角ゴ Pro W3"/>
                <a:ea typeface="ヒラギノ角ゴ Pro W3"/>
                <a:cs typeface="ヒラギノ角ゴ Pro W3"/>
              </a:rPr>
              <a:t>˲ Running the entire development from idea to product.</a:t>
            </a:r>
          </a:p>
          <a:p>
            <a:r>
              <a:rPr lang="en-US" sz="1200" baseline="30000" dirty="0">
                <a:latin typeface="ヒラギノ角ゴ Pro W3"/>
                <a:ea typeface="ヒラギノ角ゴ Pro W3"/>
                <a:cs typeface="ヒラギノ角ゴ Pro W3"/>
              </a:rPr>
              <a:t>˲ Scaling to large organizations and complex software-development en- </a:t>
            </a:r>
            <a:r>
              <a:rPr lang="en-US" sz="1200" baseline="30000" dirty="0" err="1">
                <a:latin typeface="ヒラギノ角ゴ Pro W3"/>
                <a:ea typeface="ヒラギノ角ゴ Pro W3"/>
                <a:cs typeface="ヒラギノ角ゴ Pro W3"/>
              </a:rPr>
              <a:t>deavors</a:t>
            </a:r>
            <a:r>
              <a:rPr lang="en-US" sz="1200" baseline="30000" dirty="0">
                <a:latin typeface="ヒラギノ角ゴ Pro W3"/>
                <a:ea typeface="ヒラギノ角ゴ Pro W3"/>
                <a:cs typeface="ヒラギノ角ゴ Pro W3"/>
              </a:rPr>
              <a:t>.</a:t>
            </a:r>
          </a:p>
          <a:p>
            <a:r>
              <a:rPr lang="en-US" sz="1200" baseline="30000" dirty="0">
                <a:latin typeface="ヒラギノ角ゴ Pro W3"/>
                <a:ea typeface="ヒラギノ角ゴ Pro W3"/>
                <a:cs typeface="ヒラギノ角ゴ Pro W3"/>
              </a:rPr>
              <a:t>The first application, planning an iteration, is used here as an example of what a team can do with the kernel. The others are covered fully in The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sence</a:t>
            </a:r>
            <a:r>
              <a:rPr lang="en-US" sz="1200" baseline="30000" dirty="0">
                <a:latin typeface="ヒラギノ角ゴ Pro W3"/>
                <a:ea typeface="ヒラギノ角ゴ Pro W3"/>
                <a:cs typeface="ヒラギノ角ゴ Pro W3"/>
              </a:rPr>
              <a:t> of Software Engineering—Applying the SEMAT Kernel.6</a:t>
            </a:r>
          </a:p>
          <a:p>
            <a:r>
              <a:rPr lang="en-US" sz="1200" baseline="30000" dirty="0">
                <a:latin typeface="ヒラギノ角ゴ Pro W3"/>
                <a:ea typeface="ヒラギノ角ゴ Pro W3"/>
                <a:cs typeface="ヒラギノ角ゴ Pro W3"/>
              </a:rPr>
              <a:t>The example presented here as- </a:t>
            </a:r>
            <a:r>
              <a:rPr lang="en-US" sz="1200" baseline="30000" dirty="0" err="1">
                <a:latin typeface="ヒラギノ角ゴ Pro W3"/>
                <a:ea typeface="ヒラギノ角ゴ Pro W3"/>
                <a:cs typeface="ヒラギノ角ゴ Pro W3"/>
              </a:rPr>
              <a:t>sumes</a:t>
            </a:r>
            <a:r>
              <a:rPr lang="en-US" sz="1200" baseline="30000" dirty="0">
                <a:latin typeface="ヒラギノ角ゴ Pro W3"/>
                <a:ea typeface="ヒラギノ角ゴ Pro W3"/>
                <a:cs typeface="ヒラギノ角ゴ Pro W3"/>
              </a:rPr>
              <a:t> that a company has very little</a:t>
            </a:r>
          </a:p>
        </p:txBody>
      </p:sp>
      <p:sp>
        <p:nvSpPr>
          <p:cNvPr id="9" name="TextBox 8"/>
          <p:cNvSpPr txBox="1"/>
          <p:nvPr/>
        </p:nvSpPr>
        <p:spPr>
          <a:xfrm>
            <a:off x="2453296" y="717082"/>
            <a:ext cx="2038014" cy="4031874"/>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in the way of formal processes. In the past it has relied on having skilled and creative individuals on experienced teams, but the company is now grow-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and has many new hires. These new employees, mostly fresh out of university, have good technical skills— for example, in programming </a:t>
            </a:r>
            <a:r>
              <a:rPr lang="en-US" sz="1200" baseline="30000" dirty="0" err="1">
                <a:latin typeface="ヒラギノ角ゴ Pro W3"/>
                <a:ea typeface="ヒラギノ角ゴ Pro W3"/>
                <a:cs typeface="ヒラギノ角ゴ Pro W3"/>
              </a:rPr>
              <a:t>lan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guages</a:t>
            </a:r>
            <a:r>
              <a:rPr lang="en-US" sz="1200" baseline="30000" dirty="0">
                <a:latin typeface="ヒラギノ角ゴ Pro W3"/>
                <a:ea typeface="ヒラギノ角ゴ Pro W3"/>
                <a:cs typeface="ヒラギノ角ゴ Pro W3"/>
              </a:rPr>
              <a:t>—but are less equipped in other aspects of software development, such as working with stakeholders to gain agreement on requirements.</a:t>
            </a:r>
          </a:p>
          <a:p>
            <a:r>
              <a:rPr lang="en-US" sz="1200" baseline="30000" dirty="0">
                <a:latin typeface="ヒラギノ角ゴ Pro W3"/>
                <a:ea typeface="ヒラギノ角ゴ Pro W3"/>
                <a:cs typeface="ヒラギノ角ゴ Pro W3"/>
              </a:rPr>
              <a:t>This company has a development team that is responsible for making a mobile social-network application that lets users share and browse ideas, pho- </a:t>
            </a:r>
            <a:r>
              <a:rPr lang="en-US" sz="1200" baseline="30000" dirty="0" err="1">
                <a:latin typeface="ヒラギノ角ゴ Pro W3"/>
                <a:ea typeface="ヒラギノ角ゴ Pro W3"/>
                <a:cs typeface="ヒラギノ角ゴ Pro W3"/>
              </a:rPr>
              <a:t>tos</a:t>
            </a:r>
            <a:r>
              <a:rPr lang="en-US" sz="1200" baseline="30000" dirty="0">
                <a:latin typeface="ヒラギノ角ゴ Pro W3"/>
                <a:ea typeface="ヒラギノ角ゴ Pro W3"/>
                <a:cs typeface="ヒラギノ角ゴ Pro W3"/>
              </a:rPr>
              <a:t>, and comments. The team began with only two developers, Smith (the team leader) and Tom, both of whom are familiar with the kernel. They are later joined by two more developers, Dick and Harriet, who are new to the job and have no previous knowledge of the kernel. Success to team leader Smith means more than functionality, schedule, and quality. This team ran development iteratively. You can think of planning an iteration as follows:</a:t>
            </a:r>
          </a:p>
        </p:txBody>
      </p:sp>
      <p:sp>
        <p:nvSpPr>
          <p:cNvPr id="10" name="TextBox 9"/>
          <p:cNvSpPr txBox="1"/>
          <p:nvPr/>
        </p:nvSpPr>
        <p:spPr>
          <a:xfrm>
            <a:off x="4697511" y="693138"/>
            <a:ext cx="1929481" cy="4278096"/>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1. Determine where you are: Work out the current state of the endeavor.</a:t>
            </a:r>
          </a:p>
          <a:p>
            <a:r>
              <a:rPr lang="en-US" sz="1200" baseline="30000" dirty="0">
                <a:latin typeface="ヒラギノ角ゴ Pro W3"/>
                <a:ea typeface="ヒラギノ角ゴ Pro W3"/>
                <a:cs typeface="ヒラギノ角ゴ Pro W3"/>
              </a:rPr>
              <a:t>2. Determine where to go: Decide what to emphasize next and what the objectives of the next iteration will be.</a:t>
            </a:r>
          </a:p>
          <a:p>
            <a:r>
              <a:rPr lang="en-US" sz="1200" baseline="30000" dirty="0">
                <a:latin typeface="ヒラギノ角ゴ Pro W3"/>
                <a:ea typeface="ヒラギノ角ゴ Pro W3"/>
                <a:cs typeface="ヒラギノ角ゴ Pro W3"/>
              </a:rPr>
              <a:t>3. Determine how to get there: Agree on the tasks the team needs to do to achieve the objectives.</a:t>
            </a:r>
          </a:p>
          <a:p>
            <a:r>
              <a:rPr lang="en-US" sz="1200" baseline="30000" dirty="0">
                <a:latin typeface="ヒラギノ角ゴ Pro W3"/>
                <a:ea typeface="ヒラギノ角ゴ Pro W3"/>
                <a:cs typeface="ヒラギノ角ゴ Pro W3"/>
              </a:rPr>
              <a:t>Determine Where the team</a:t>
            </a:r>
          </a:p>
          <a:p>
            <a:r>
              <a:rPr lang="en-US" sz="1200" baseline="30000" dirty="0">
                <a:latin typeface="ヒラギノ角ゴ Pro W3"/>
                <a:ea typeface="ヒラギノ角ゴ Pro W3"/>
                <a:cs typeface="ヒラギノ角ゴ Pro W3"/>
              </a:rPr>
              <a:t>is using the Kernel</a:t>
            </a:r>
          </a:p>
          <a:p>
            <a:r>
              <a:rPr lang="en-US" sz="1200" baseline="30000" dirty="0">
                <a:latin typeface="ヒラギノ角ゴ Pro W3"/>
                <a:ea typeface="ヒラギノ角ゴ Pro W3"/>
                <a:cs typeface="ヒラギノ角ゴ Pro W3"/>
              </a:rPr>
              <a:t>Let’s assume that Smith and his team are six weeks into development. They have provided an early demonstration of the system to their stakeholders, who are pleased and provide valuable feedback. The system is not yet usable by end users, however. You can use the kernel to do this in a number of ways. If you are using alpha state cards, then you can do a walk-through as follows:</a:t>
            </a:r>
          </a:p>
          <a:p>
            <a:r>
              <a:rPr lang="en-US" sz="1200" baseline="30000" dirty="0">
                <a:latin typeface="ヒラギノ角ゴ Pro W3"/>
                <a:ea typeface="ヒラギノ角ゴ Pro W3"/>
                <a:cs typeface="ヒラギノ角ゴ Pro W3"/>
              </a:rPr>
              <a:t>1. Lay out the cards for each alpha in a row on a table with the first state on the left and the final state on the right.</a:t>
            </a:r>
          </a:p>
          <a:p>
            <a:r>
              <a:rPr lang="en-US" sz="1200" baseline="30000" dirty="0">
                <a:latin typeface="ヒラギノ角ゴ Pro W3"/>
                <a:ea typeface="ヒラギノ角ゴ Pro W3"/>
                <a:cs typeface="ヒラギノ角ゴ Pro W3"/>
              </a:rPr>
              <a:t>2. Walk through each state and ask your team if you have achieved that state.</a:t>
            </a:r>
          </a:p>
          <a:p>
            <a:r>
              <a:rPr lang="en-US" sz="1200" baseline="30000" dirty="0">
                <a:latin typeface="ヒラギノ角ゴ Pro W3"/>
                <a:ea typeface="ヒラギノ角ゴ Pro W3"/>
                <a:cs typeface="ヒラギノ角ゴ Pro W3"/>
              </a:rPr>
              <a:t>3. If the state is achieved, move that</a:t>
            </a: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463854"/>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state card to the left. Continue with the next card until you get to the state that your team has not yet achieved.</a:t>
            </a:r>
          </a:p>
          <a:p>
            <a:r>
              <a:rPr lang="en-US" sz="1200" baseline="30000" dirty="0">
                <a:latin typeface="ヒラギノ角ゴ Pro W3"/>
                <a:ea typeface="ヒラギノ角ゴ Pro W3"/>
                <a:cs typeface="ヒラギノ角ゴ Pro W3"/>
              </a:rPr>
              <a:t>4. Move this state card and the rest of the pending state cards to the right.</a:t>
            </a:r>
          </a:p>
          <a:p>
            <a:r>
              <a:rPr lang="en-US" sz="1200" baseline="30000" dirty="0">
                <a:latin typeface="ヒラギノ角ゴ Pro W3"/>
                <a:ea typeface="ヒラギノ角ゴ Pro W3"/>
                <a:cs typeface="ヒラギノ角ゴ Pro W3"/>
              </a:rPr>
              <a:t>Figure 5 shows the states Smith’s team has achieved on the left, and those not yet achieved on the right. For simplicity, Figure 5 shows only three of the kernel alphas.</a:t>
            </a:r>
          </a:p>
          <a:p>
            <a:r>
              <a:rPr lang="en-US" sz="1200" baseline="30000" dirty="0">
                <a:latin typeface="ヒラギノ角ゴ Pro W3"/>
                <a:ea typeface="ヒラギノ角ゴ Pro W3"/>
                <a:cs typeface="ヒラギノ角ゴ Pro W3"/>
              </a:rPr>
              <a:t>Determine where to go with the kernel. Once the team agrees on the current alpha states, the members discuss what the next desired “target” states are to guide their planning. The team agrees to use the immediate next alpha states to help establish the </a:t>
            </a:r>
            <a:r>
              <a:rPr lang="en-US" sz="1200" baseline="30000" dirty="0" err="1">
                <a:latin typeface="ヒラギノ角ゴ Pro W3"/>
                <a:ea typeface="ヒラギノ角ゴ Pro W3"/>
                <a:cs typeface="ヒラギノ角ゴ Pro W3"/>
              </a:rPr>
              <a:t>ob</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jectives</a:t>
            </a:r>
            <a:r>
              <a:rPr lang="en-US" sz="1200" baseline="30000" dirty="0">
                <a:latin typeface="ヒラギノ角ゴ Pro W3"/>
                <a:ea typeface="ヒラギノ角ゴ Pro W3"/>
                <a:cs typeface="ヒラギノ角ゴ Pro W3"/>
              </a:rPr>
              <a:t> of the next iteration, as shown in Figure 6.</a:t>
            </a:r>
          </a:p>
          <a:p>
            <a:r>
              <a:rPr lang="en-US" sz="1200" baseline="30000" dirty="0">
                <a:latin typeface="ヒラギノ角ゴ Pro W3"/>
                <a:ea typeface="ヒラギノ角ゴ Pro W3"/>
                <a:cs typeface="ヒラギノ角ゴ Pro W3"/>
              </a:rPr>
              <a:t>The name of the alpha state sup- plies a hint to understanding what needs to be achieved to reach a state. Team members can find out more by reading and understanding the alpha- state checklist. By going through the states one by one for each alpha, a team quickly becomes familiar with what is required to achieve each state. In this way the team learns about the kernel alphas at the same time as they deter- mine their current state of develop-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and their next target states.</a:t>
            </a:r>
          </a:p>
          <a:p>
            <a:r>
              <a:rPr lang="en-US" sz="1200" baseline="30000" dirty="0">
                <a:latin typeface="ヒラギノ角ゴ Pro W3"/>
                <a:ea typeface="ヒラギノ角ゴ Pro W3"/>
                <a:cs typeface="ヒラギノ角ゴ Pro W3"/>
              </a:rPr>
              <a:t>Determine how to get there with the kernel. Smith and his team look at the next target states and agree that they need to establish some priorities. First, they need to determine their way of working: working well; then the software system: usable; and finally re- </a:t>
            </a:r>
            <a:r>
              <a:rPr lang="en-US" sz="1200" baseline="30000" dirty="0" err="1">
                <a:latin typeface="ヒラギノ角ゴ Pro W3"/>
                <a:ea typeface="ヒラギノ角ゴ Pro W3"/>
                <a:cs typeface="ヒラギノ角ゴ Pro W3"/>
              </a:rPr>
              <a:t>quirements</a:t>
            </a:r>
            <a:r>
              <a:rPr lang="en-US" sz="1200" baseline="30000" dirty="0">
                <a:latin typeface="ヒラギノ角ゴ Pro W3"/>
                <a:ea typeface="ヒラギノ角ゴ Pro W3"/>
                <a:cs typeface="ヒラギノ角ゴ Pro W3"/>
              </a:rPr>
              <a:t>: addressed. The reason is simple; not having the way of work-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working well would impede their attempts to get the software system: usable. In addition, they agree on the priority for the missing requirement- items necessary to achieve the require- </a:t>
            </a:r>
            <a:r>
              <a:rPr lang="en-US" sz="1200" baseline="30000" dirty="0" err="1">
                <a:latin typeface="ヒラギノ角ゴ Pro W3"/>
                <a:ea typeface="ヒラギノ角ゴ Pro W3"/>
                <a:cs typeface="ヒラギノ角ゴ Pro W3"/>
              </a:rPr>
              <a:t>ments</a:t>
            </a:r>
            <a:r>
              <a:rPr lang="en-US" sz="1200" baseline="30000" dirty="0">
                <a:latin typeface="ヒラギノ角ゴ Pro W3"/>
                <a:ea typeface="ヒラギノ角ゴ Pro W3"/>
                <a:cs typeface="ヒラギノ角ゴ Pro W3"/>
              </a:rPr>
              <a:t>: addressed state.</a:t>
            </a:r>
          </a:p>
          <a:p>
            <a:r>
              <a:rPr lang="en-US" sz="1200" baseline="30000" dirty="0">
                <a:latin typeface="ヒラギノ角ゴ Pro W3"/>
                <a:ea typeface="ヒラギノ角ゴ Pro W3"/>
                <a:cs typeface="ヒラギノ角ゴ Pro W3"/>
              </a:rPr>
              <a:t>Smith and his team next discuss what needs to be done to achieve these states, as shown in the accompanying table. By going through the target al- </a:t>
            </a:r>
            <a:r>
              <a:rPr lang="en-US" sz="1200" baseline="30000" dirty="0" err="1">
                <a:latin typeface="ヒラギノ角ゴ Pro W3"/>
                <a:ea typeface="ヒラギノ角ゴ Pro W3"/>
                <a:cs typeface="ヒラギノ角ゴ Pro W3"/>
              </a:rPr>
              <a:t>pha</a:t>
            </a:r>
            <a:r>
              <a:rPr lang="en-US" sz="1200" baseline="30000" dirty="0">
                <a:latin typeface="ヒラギノ角ゴ Pro W3"/>
                <a:ea typeface="ヒラギノ角ゴ Pro W3"/>
                <a:cs typeface="ヒラギノ角ゴ Pro W3"/>
              </a:rPr>
              <a:t> states, Smith is able to determine a set of objectives and tasks for the next iteration.</a:t>
            </a:r>
          </a:p>
          <a:p>
            <a:r>
              <a:rPr lang="en-US" sz="1200" baseline="30000" dirty="0">
                <a:latin typeface="ヒラギノ角ゴ Pro W3"/>
                <a:ea typeface="ヒラギノ角ゴ Pro W3"/>
                <a:cs typeface="ヒラギノ角ゴ Pro W3"/>
              </a:rPr>
              <a:t>How the kernel helps in planning iterations. A good plan must be </a:t>
            </a:r>
            <a:r>
              <a:rPr lang="en-US" sz="1200" baseline="30000" dirty="0" err="1">
                <a:latin typeface="ヒラギノ角ゴ Pro W3"/>
                <a:ea typeface="ヒラギノ角ゴ Pro W3"/>
                <a:cs typeface="ヒラギノ角ゴ Pro W3"/>
              </a:rPr>
              <a:t>inclu</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sive</a:t>
            </a:r>
            <a:r>
              <a:rPr lang="en-US" sz="1200" baseline="30000" dirty="0">
                <a:latin typeface="ヒラギノ角ゴ Pro W3"/>
                <a:ea typeface="ヒラギノ角ゴ Pro W3"/>
                <a:cs typeface="ヒラギノ角ゴ Pro W3"/>
              </a:rPr>
              <a:t>, meaning that it includes all </a:t>
            </a:r>
            <a:r>
              <a:rPr lang="en-US" sz="1200" baseline="30000" dirty="0" err="1">
                <a:latin typeface="ヒラギノ角ゴ Pro W3"/>
                <a:ea typeface="ヒラギノ角ゴ Pro W3"/>
                <a:cs typeface="ヒラギノ角ゴ Pro W3"/>
              </a:rPr>
              <a:t>essen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tial</a:t>
            </a:r>
            <a:r>
              <a:rPr lang="en-US" sz="1200" baseline="30000" dirty="0">
                <a:latin typeface="ヒラギノ角ゴ Pro W3"/>
                <a:ea typeface="ヒラギノ角ゴ Pro W3"/>
                <a:cs typeface="ヒラギノ角ゴ Pro W3"/>
              </a:rPr>
              <a:t> items and covers the whole team. It must also be concrete, so it is actionable for the team. The team must also have</a:t>
            </a: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526298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a way to monitor its progress against the plan. The kernel helps you achieve this as follows:</a:t>
            </a:r>
          </a:p>
          <a:p>
            <a:r>
              <a:rPr lang="en-US" sz="1200" baseline="30000" dirty="0">
                <a:latin typeface="ヒラギノ角ゴ Pro W3"/>
                <a:ea typeface="ヒラギノ角ゴ Pro W3"/>
                <a:cs typeface="ヒラギノ角ゴ Pro W3"/>
              </a:rPr>
              <a:t>Inclusive. The kernel alphas serve as reminders across the different </a:t>
            </a:r>
            <a:r>
              <a:rPr lang="en-US" sz="1200" baseline="30000" dirty="0" err="1">
                <a:latin typeface="ヒラギノ角ゴ Pro W3"/>
                <a:ea typeface="ヒラギノ角ゴ Pro W3"/>
                <a:cs typeface="ヒラギノ角ゴ Pro W3"/>
              </a:rPr>
              <a:t>dimen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sions</a:t>
            </a:r>
            <a:r>
              <a:rPr lang="en-US" sz="1200" baseline="30000" dirty="0">
                <a:latin typeface="ヒラギノ角ゴ Pro W3"/>
                <a:ea typeface="ヒラギノ角ゴ Pro W3"/>
                <a:cs typeface="ヒラギノ角ゴ Pro W3"/>
              </a:rPr>
              <a:t> of software development, help-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create a plan that addresses all di- </a:t>
            </a:r>
            <a:r>
              <a:rPr lang="en-US" sz="1200" baseline="30000" dirty="0" err="1">
                <a:latin typeface="ヒラギノ角ゴ Pro W3"/>
                <a:ea typeface="ヒラギノ角ゴ Pro W3"/>
                <a:cs typeface="ヒラギノ角ゴ Pro W3"/>
              </a:rPr>
              <a:t>mensions</a:t>
            </a:r>
            <a:r>
              <a:rPr lang="en-US" sz="1200" baseline="30000" dirty="0">
                <a:latin typeface="ヒラギノ角ゴ Pro W3"/>
                <a:ea typeface="ヒラギノ角ゴ Pro W3"/>
                <a:cs typeface="ヒラギノ角ゴ Pro W3"/>
              </a:rPr>
              <a:t> in a balanced way.</a:t>
            </a:r>
          </a:p>
          <a:p>
            <a:r>
              <a:rPr lang="en-US" sz="1200" baseline="30000" dirty="0">
                <a:latin typeface="ヒラギノ角ゴ Pro W3"/>
                <a:ea typeface="ヒラギノ角ゴ Pro W3"/>
                <a:cs typeface="ヒラギノ角ゴ Pro W3"/>
              </a:rPr>
              <a:t>Concrete. The checklists for each al- </a:t>
            </a:r>
            <a:r>
              <a:rPr lang="en-US" sz="1200" baseline="30000" dirty="0" err="1">
                <a:latin typeface="ヒラギノ角ゴ Pro W3"/>
                <a:ea typeface="ヒラギノ角ゴ Pro W3"/>
                <a:cs typeface="ヒラギノ角ゴ Pro W3"/>
              </a:rPr>
              <a:t>pha</a:t>
            </a:r>
            <a:r>
              <a:rPr lang="en-US" sz="1200" baseline="30000" dirty="0">
                <a:latin typeface="ヒラギノ角ゴ Pro W3"/>
                <a:ea typeface="ヒラギノ角ゴ Pro W3"/>
                <a:cs typeface="ヒラギノ角ゴ Pro W3"/>
              </a:rPr>
              <a:t> state hint at what you need to do in the iteration. The same checklists help determine your progress by making clear what you have done and </a:t>
            </a:r>
            <a:r>
              <a:rPr lang="en-US" sz="1200" baseline="30000" dirty="0" err="1">
                <a:latin typeface="ヒラギノ角ゴ Pro W3"/>
                <a:ea typeface="ヒラギノ角ゴ Pro W3"/>
                <a:cs typeface="ヒラギノ角ゴ Pro W3"/>
              </a:rPr>
              <a:t>compar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this with what you intended to do.</a:t>
            </a:r>
          </a:p>
          <a:p>
            <a:r>
              <a:rPr lang="en-US" sz="1200" baseline="30000" dirty="0">
                <a:latin typeface="ヒラギノ角ゴ Pro W3"/>
                <a:ea typeface="ヒラギノ角ゴ Pro W3"/>
                <a:cs typeface="ヒラギノ角ゴ Pro W3"/>
              </a:rPr>
              <a:t>the Kernel in the Real World</a:t>
            </a:r>
          </a:p>
          <a:p>
            <a:r>
              <a:rPr lang="en-US" sz="1200" baseline="30000" dirty="0">
                <a:latin typeface="ヒラギノ角ゴ Pro W3"/>
                <a:ea typeface="ヒラギノ角ゴ Pro W3"/>
                <a:cs typeface="ヒラギノ角ゴ Pro W3"/>
              </a:rPr>
              <a:t>Although the ideas presented here will be new to many of you, they have al- ready been successfully applied in the real world by both industry and </a:t>
            </a:r>
            <a:r>
              <a:rPr lang="en-US" sz="1200" baseline="30000" dirty="0" err="1">
                <a:latin typeface="ヒラギノ角ゴ Pro W3"/>
                <a:ea typeface="ヒラギノ角ゴ Pro W3"/>
                <a:cs typeface="ヒラギノ角ゴ Pro W3"/>
              </a:rPr>
              <a:t>aca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demia</a:t>
            </a:r>
            <a:r>
              <a:rPr lang="en-US" sz="1200" baseline="30000" dirty="0">
                <a:latin typeface="ヒラギノ角ゴ Pro W3"/>
                <a:ea typeface="ヒラギノ角ゴ Pro W3"/>
                <a:cs typeface="ヒラギノ角ゴ Pro W3"/>
              </a:rPr>
              <a:t>. In all cases they used the kernel and practices developed by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 son International.1,10 Early adopters of the kernel idea include:</a:t>
            </a:r>
          </a:p>
          <a:p>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MunichRe</a:t>
            </a:r>
            <a:r>
              <a:rPr lang="en-US" sz="1200" baseline="30000" dirty="0">
                <a:latin typeface="ヒラギノ角ゴ Pro W3"/>
                <a:ea typeface="ヒラギノ角ゴ Pro W3"/>
                <a:cs typeface="ヒラギノ角ゴ Pro W3"/>
              </a:rPr>
              <a:t>, the world’s leading re- insurance company, where a family of “collaboration models” has been as- </a:t>
            </a:r>
            <a:r>
              <a:rPr lang="en-US" sz="1200" baseline="30000" dirty="0" err="1">
                <a:latin typeface="ヒラギノ角ゴ Pro W3"/>
                <a:ea typeface="ヒラギノ角ゴ Pro W3"/>
                <a:cs typeface="ヒラギノ角ゴ Pro W3"/>
              </a:rPr>
              <a:t>sembled</a:t>
            </a:r>
            <a:r>
              <a:rPr lang="en-US" sz="1200" baseline="30000" dirty="0">
                <a:latin typeface="ヒラギノ角ゴ Pro W3"/>
                <a:ea typeface="ヒラギノ角ゴ Pro W3"/>
                <a:cs typeface="ヒラギノ角ゴ Pro W3"/>
              </a:rPr>
              <a:t> to cover the whole spectrum of software and application work. Four collaboration models—exploratory, standard, maintenance, and support— have been built on the same kernel from the same set of 12 practices.</a:t>
            </a:r>
          </a:p>
          <a:p>
            <a:r>
              <a:rPr lang="en-US" sz="1200" baseline="30000" dirty="0">
                <a:latin typeface="ヒラギノ角ゴ Pro W3"/>
                <a:ea typeface="ヒラギノ角ゴ Pro W3"/>
                <a:cs typeface="ヒラギノ角ゴ Pro W3"/>
              </a:rPr>
              <a:t>˲ Fujitsu Services, where the Apt Toolkit has been built on top of an ear- </a:t>
            </a:r>
            <a:r>
              <a:rPr lang="en-US" sz="1200" baseline="30000" dirty="0" err="1">
                <a:latin typeface="ヒラギノ角ゴ Pro W3"/>
                <a:ea typeface="ヒラギノ角ゴ Pro W3"/>
                <a:cs typeface="ヒラギノ角ゴ Pro W3"/>
              </a:rPr>
              <a:t>ly</a:t>
            </a:r>
            <a:r>
              <a:rPr lang="en-US" sz="1200" baseline="30000" dirty="0">
                <a:latin typeface="ヒラギノ角ゴ Pro W3"/>
                <a:ea typeface="ヒラギノ角ゴ Pro W3"/>
                <a:cs typeface="ヒラギノ角ゴ Pro W3"/>
              </a:rPr>
              <a:t> version of the software-engineering kernel, including both agile and water- fall ways of working.1</a:t>
            </a:r>
          </a:p>
        </p:txBody>
      </p:sp>
      <p:sp>
        <p:nvSpPr>
          <p:cNvPr id="12" name="TextBox 11"/>
          <p:cNvSpPr txBox="1"/>
          <p:nvPr/>
        </p:nvSpPr>
        <p:spPr>
          <a:xfrm>
            <a:off x="2398199" y="3417950"/>
            <a:ext cx="2170017" cy="51398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 A major Japanese consumer </a:t>
            </a:r>
            <a:r>
              <a:rPr lang="en-US" sz="1200" baseline="30000" dirty="0" err="1">
                <a:latin typeface="ヒラギノ角ゴ Pro W3"/>
                <a:ea typeface="ヒラギノ角ゴ Pro W3"/>
                <a:cs typeface="ヒラギノ角ゴ Pro W3"/>
              </a:rPr>
              <a:t>elec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tronics</a:t>
            </a:r>
            <a:r>
              <a:rPr lang="en-US" sz="1200" baseline="30000" dirty="0">
                <a:latin typeface="ヒラギノ角ゴ Pro W3"/>
                <a:ea typeface="ヒラギノ角ゴ Pro W3"/>
                <a:cs typeface="ヒラギノ角ゴ Pro W3"/>
              </a:rPr>
              <a:t> company, where the software processes have been defined on top of an early version of the kernel, helping teams apply new practices and manage an offshore development vendor.</a:t>
            </a:r>
          </a:p>
          <a:p>
            <a:r>
              <a:rPr lang="en-US" sz="1200" baseline="30000" dirty="0">
                <a:latin typeface="ヒラギノ角ゴ Pro W3"/>
                <a:ea typeface="ヒラギノ角ゴ Pro W3"/>
                <a:cs typeface="ヒラギノ角ゴ Pro W3"/>
              </a:rPr>
              <a:t>˲ KPN, where a kernel-based process was adopted by more than 300 projects across 13 programs as part of a move to iterative development. The kernel also provided the basis for a new results- focused QA process, which could be applied to all projects regardless of the method or practices used.</a:t>
            </a:r>
          </a:p>
          <a:p>
            <a:r>
              <a:rPr lang="en-US" sz="1200" baseline="30000" dirty="0">
                <a:latin typeface="ヒラギノ角ゴ Pro W3"/>
                <a:ea typeface="ヒラギノ角ゴ Pro W3"/>
                <a:cs typeface="ヒラギノ角ゴ Pro W3"/>
              </a:rPr>
              <a:t>˲ A major U.K. government depart-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where a kernel-based agile toolset was introduced to enable dis- </a:t>
            </a:r>
            <a:r>
              <a:rPr lang="en-US" sz="1200" baseline="30000" dirty="0" err="1">
                <a:latin typeface="ヒラギノ角ゴ Pro W3"/>
                <a:ea typeface="ヒラギノ角ゴ Pro W3"/>
                <a:cs typeface="ヒラギノ角ゴ Pro W3"/>
              </a:rPr>
              <a:t>ciplined</a:t>
            </a:r>
            <a:r>
              <a:rPr lang="en-US" sz="1200" baseline="30000" dirty="0">
                <a:latin typeface="ヒラギノ角ゴ Pro W3"/>
                <a:ea typeface="ヒラギノ角ゴ Pro W3"/>
                <a:cs typeface="ヒラギノ角ゴ Pro W3"/>
              </a:rPr>
              <a:t> agility and the tracking of project progress and health in a </a:t>
            </a:r>
            <a:r>
              <a:rPr lang="en-US" sz="1200" baseline="30000" dirty="0" err="1">
                <a:latin typeface="ヒラギノ角ゴ Pro W3"/>
                <a:ea typeface="ヒラギノ角ゴ Pro W3"/>
                <a:cs typeface="ヒラギノ角ゴ Pro W3"/>
              </a:rPr>
              <a:t>prac</a:t>
            </a:r>
            <a:r>
              <a:rPr lang="en-US" sz="1200" baseline="30000" dirty="0">
                <a:latin typeface="ヒラギノ角ゴ Pro W3"/>
                <a:ea typeface="ヒラギノ角ゴ Pro W3"/>
                <a:cs typeface="ヒラギノ角ゴ Pro W3"/>
              </a:rPr>
              <a:t>- tice-independent fashion.</a:t>
            </a:r>
          </a:p>
          <a:p>
            <a:r>
              <a:rPr lang="en-US" sz="1200" baseline="30000" dirty="0">
                <a:latin typeface="ヒラギノ角ゴ Pro W3"/>
                <a:ea typeface="ヒラギノ角ゴ Pro W3"/>
                <a:cs typeface="ヒラギノ角ゴ Pro W3"/>
              </a:rPr>
              <a:t>The kernel is already being used in first- and second-year software-</a:t>
            </a:r>
            <a:r>
              <a:rPr lang="en-US" sz="1200" baseline="30000" dirty="0" err="1">
                <a:latin typeface="ヒラギノ角ゴ Pro W3"/>
                <a:ea typeface="ヒラギノ角ゴ Pro W3"/>
                <a:cs typeface="ヒラギノ角ゴ Pro W3"/>
              </a:rPr>
              <a:t>engi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neering</a:t>
            </a:r>
            <a:r>
              <a:rPr lang="en-US" sz="1200" baseline="30000" dirty="0">
                <a:latin typeface="ヒラギノ角ゴ Pro W3"/>
                <a:ea typeface="ヒラギノ角ゴ Pro W3"/>
                <a:cs typeface="ヒラギノ角ゴ Pro W3"/>
              </a:rPr>
              <a:t> courses at KTH Royal Institute of Technology in Sweden. After </a:t>
            </a:r>
            <a:r>
              <a:rPr lang="en-US" sz="1200" baseline="30000" dirty="0" err="1">
                <a:latin typeface="ヒラギノ角ゴ Pro W3"/>
                <a:ea typeface="ヒラギノ角ゴ Pro W3"/>
                <a:cs typeface="ヒラギノ角ゴ Pro W3"/>
              </a:rPr>
              <a:t>stu</a:t>
            </a:r>
            <a:r>
              <a:rPr lang="en-US" sz="1200" baseline="30000" dirty="0">
                <a:latin typeface="ヒラギノ角ゴ Pro W3"/>
                <a:ea typeface="ヒラギノ角ゴ Pro W3"/>
                <a:cs typeface="ヒラギノ角ゴ Pro W3"/>
              </a:rPr>
              <a:t>- dents in the first-year courses conduct- </a:t>
            </a:r>
            <a:r>
              <a:rPr lang="en-US" sz="1200" baseline="30000" dirty="0" err="1">
                <a:latin typeface="ヒラギノ角ゴ Pro W3"/>
                <a:ea typeface="ヒラギノ角ゴ Pro W3"/>
                <a:cs typeface="ヒラギノ角ゴ Pro W3"/>
              </a:rPr>
              <a:t>ed</a:t>
            </a:r>
            <a:r>
              <a:rPr lang="en-US" sz="1200" baseline="30000" dirty="0">
                <a:latin typeface="ヒラギノ角ゴ Pro W3"/>
                <a:ea typeface="ヒラギノ角ゴ Pro W3"/>
                <a:cs typeface="ヒラギノ角ゴ Pro W3"/>
              </a:rPr>
              <a:t> their projects, they went through the SEMAT alphas and matched them to their project results, under the </a:t>
            </a:r>
            <a:r>
              <a:rPr lang="en-US" sz="1200" baseline="30000" dirty="0" err="1">
                <a:latin typeface="ヒラギノ角ゴ Pro W3"/>
                <a:ea typeface="ヒラギノ角ゴ Pro W3"/>
                <a:cs typeface="ヒラギノ角ゴ Pro W3"/>
              </a:rPr>
              <a:t>direc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of Anders </a:t>
            </a:r>
            <a:r>
              <a:rPr lang="en-US" sz="1200" baseline="30000" dirty="0" err="1">
                <a:latin typeface="ヒラギノ角ゴ Pro W3"/>
                <a:ea typeface="ヒラギノ角ゴ Pro W3"/>
                <a:cs typeface="ヒラギノ角ゴ Pro W3"/>
              </a:rPr>
              <a:t>Sjögren</a:t>
            </a:r>
            <a:r>
              <a:rPr lang="en-US" sz="1200" baseline="30000" dirty="0">
                <a:latin typeface="ヒラギノ角ゴ Pro W3"/>
                <a:ea typeface="ヒラギノ角ゴ Pro W3"/>
                <a:cs typeface="ヒラギノ角ゴ Pro W3"/>
              </a:rPr>
              <a:t>. The students had the opportunity to acquaint them- selves with and evaluate the alphas and gain insight into the project’s progress and health. In the second-year courses, run by Mira </a:t>
            </a:r>
            <a:r>
              <a:rPr lang="en-US" sz="1200" baseline="30000" dirty="0" err="1">
                <a:latin typeface="ヒラギノ角ゴ Pro W3"/>
                <a:ea typeface="ヒラギノ角ゴ Pro W3"/>
                <a:cs typeface="ヒラギノ角ゴ Pro W3"/>
              </a:rPr>
              <a:t>Kajko-Mattsson</a:t>
            </a:r>
            <a:r>
              <a:rPr lang="en-US" sz="1200" baseline="30000" dirty="0">
                <a:latin typeface="ヒラギノ角ゴ Pro W3"/>
                <a:ea typeface="ヒラギノ角ゴ Pro W3"/>
                <a:cs typeface="ヒラギノ角ゴ Pro W3"/>
              </a:rPr>
              <a:t>, the </a:t>
            </a:r>
            <a:r>
              <a:rPr lang="en-US" sz="1200" baseline="30000" dirty="0" err="1">
                <a:latin typeface="ヒラギノ角ゴ Pro W3"/>
                <a:ea typeface="ヒラギノ角ゴ Pro W3"/>
                <a:cs typeface="ヒラギノ角ゴ Pro W3"/>
              </a:rPr>
              <a:t>stu</a:t>
            </a:r>
            <a:r>
              <a:rPr lang="en-US" sz="1200" baseline="30000" dirty="0">
                <a:latin typeface="ヒラギノ角ゴ Pro W3"/>
                <a:ea typeface="ヒラギノ角ゴ Pro W3"/>
                <a:cs typeface="ヒラギノ角ゴ Pro W3"/>
              </a:rPr>
              <a:t>- dents were asked to use the SEMAT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when running their projects along with the development method they followed. As shown in Figure 7, </a:t>
            </a:r>
            <a:r>
              <a:rPr lang="en-US" sz="1200" baseline="30000" dirty="0" err="1">
                <a:latin typeface="ヒラギノ角ゴ Pro W3"/>
                <a:ea typeface="ヒラギノ角ゴ Pro W3"/>
                <a:cs typeface="ヒラギノ角ゴ Pro W3"/>
              </a:rPr>
              <a:t>Kajko</a:t>
            </a:r>
            <a:r>
              <a:rPr lang="en-US" sz="1200" baseline="30000" dirty="0">
                <a:latin typeface="ヒラギノ角ゴ Pro W3"/>
                <a:ea typeface="ヒラギノ角ゴ Pro W3"/>
                <a:cs typeface="ヒラギノ角ゴ Pro W3"/>
              </a:rPr>
              <a:t>-</a:t>
            </a:r>
          </a:p>
        </p:txBody>
      </p:sp>
      <p:sp>
        <p:nvSpPr>
          <p:cNvPr id="13" name="TextBox 12"/>
          <p:cNvSpPr txBox="1"/>
          <p:nvPr/>
        </p:nvSpPr>
        <p:spPr>
          <a:xfrm>
            <a:off x="4696293" y="3440159"/>
            <a:ext cx="2060928" cy="5386092"/>
          </a:xfrm>
          <a:prstGeom prst="rect">
            <a:avLst/>
          </a:prstGeom>
          <a:noFill/>
        </p:spPr>
        <p:txBody>
          <a:bodyPr wrap="square" rtlCol="0">
            <a:spAutoFit/>
          </a:bodyPr>
          <a:lstStyle/>
          <a:p>
            <a:r>
              <a:rPr lang="en-US" sz="1200" baseline="30000" dirty="0" err="1">
                <a:latin typeface="ヒラギノ角ゴ Pro W3"/>
                <a:ea typeface="ヒラギノ角ゴ Pro W3"/>
                <a:cs typeface="ヒラギノ角ゴ Pro W3"/>
              </a:rPr>
              <a:t>Mattsson</a:t>
            </a:r>
            <a:r>
              <a:rPr lang="en-US" sz="1200" baseline="30000" dirty="0">
                <a:latin typeface="ヒラギノ角ゴ Pro W3"/>
                <a:ea typeface="ヒラギノ角ゴ Pro W3"/>
                <a:cs typeface="ヒラギノ角ゴ Pro W3"/>
              </a:rPr>
              <a:t> created a software-develop- </a:t>
            </a:r>
            <a:r>
              <a:rPr lang="en-US" sz="1200" baseline="30000" dirty="0" err="1">
                <a:latin typeface="ヒラギノ角ゴ Pro W3"/>
                <a:ea typeface="ヒラギノ角ゴ Pro W3"/>
                <a:cs typeface="ヒラギノ角ゴ Pro W3"/>
              </a:rPr>
              <a:t>ment</a:t>
            </a:r>
            <a:r>
              <a:rPr lang="en-US" sz="1200" baseline="30000" dirty="0">
                <a:latin typeface="ヒラギノ角ゴ Pro W3"/>
                <a:ea typeface="ヒラギノ角ゴ Pro W3"/>
                <a:cs typeface="ヒラギノ角ゴ Pro W3"/>
              </a:rPr>
              <a:t> scenario and evaluated it for each alpha, its states, and the state checklist items. The students were then asked to do the same when conducting and evaluating their projects.</a:t>
            </a:r>
          </a:p>
          <a:p>
            <a:r>
              <a:rPr lang="en-US" sz="1200" baseline="30000" dirty="0">
                <a:latin typeface="ヒラギノ角ゴ Pro W3"/>
                <a:ea typeface="ヒラギノ角ゴ Pro W3"/>
                <a:cs typeface="ヒラギノ角ゴ Pro W3"/>
              </a:rPr>
              <a:t>The experiences of these courses provided valuable lessons. For exam- </a:t>
            </a:r>
            <a:r>
              <a:rPr lang="en-US" sz="1200" baseline="30000" dirty="0" err="1">
                <a:latin typeface="ヒラギノ角ゴ Pro W3"/>
                <a:ea typeface="ヒラギノ角ゴ Pro W3"/>
                <a:cs typeface="ヒラギノ角ゴ Pro W3"/>
              </a:rPr>
              <a:t>ple</a:t>
            </a:r>
            <a:r>
              <a:rPr lang="en-US" sz="1200" baseline="30000" dirty="0">
                <a:latin typeface="ヒラギノ角ゴ Pro W3"/>
                <a:ea typeface="ヒラギノ角ゴ Pro W3"/>
                <a:cs typeface="ヒラギノ角ゴ Pro W3"/>
              </a:rPr>
              <a:t>, the kernel assures that all the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sential</a:t>
            </a:r>
            <a:r>
              <a:rPr lang="en-US" sz="1200" baseline="30000" dirty="0">
                <a:latin typeface="ヒラギノ角ゴ Pro W3"/>
                <a:ea typeface="ヒラギノ角ゴ Pro W3"/>
                <a:cs typeface="ヒラギノ角ゴ Pro W3"/>
              </a:rPr>
              <a:t> aspects of software engineering are considered in a project. By match-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the project results against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alphas, the students could easily identify the good and bad sides of their development methods. The kernel also prepared students for future software- engineering endeavors with minimal teaching effort. By following all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alphas, the students could learn the total scope of the software-engineering endeavor and thereby see what would be required of them in their future as professionals.</a:t>
            </a:r>
          </a:p>
          <a:p>
            <a:r>
              <a:rPr lang="en-US" sz="1200" baseline="30000" dirty="0">
                <a:latin typeface="ヒラギノ角ゴ Pro W3"/>
                <a:ea typeface="ヒラギノ角ゴ Pro W3"/>
                <a:cs typeface="ヒラギノ角ゴ Pro W3"/>
              </a:rPr>
              <a:t>How the kernel relates to agile and others. The kernel can be used with all the popular management and </a:t>
            </a:r>
            <a:r>
              <a:rPr lang="en-US" sz="1200" baseline="30000" dirty="0" err="1">
                <a:latin typeface="ヒラギノ角ゴ Pro W3"/>
                <a:ea typeface="ヒラギノ角ゴ Pro W3"/>
                <a:cs typeface="ヒラギノ角ゴ Pro W3"/>
              </a:rPr>
              <a:t>techni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cal</a:t>
            </a:r>
            <a:r>
              <a:rPr lang="en-US" sz="1200" baseline="30000" dirty="0">
                <a:latin typeface="ヒラギノ角ゴ Pro W3"/>
                <a:ea typeface="ヒラギノ角ゴ Pro W3"/>
                <a:cs typeface="ヒラギノ角ゴ Pro W3"/>
              </a:rPr>
              <a:t> practices, including Scrum, </a:t>
            </a:r>
            <a:r>
              <a:rPr lang="en-US" sz="1200" baseline="30000" dirty="0" err="1">
                <a:latin typeface="ヒラギノ角ゴ Pro W3"/>
                <a:ea typeface="ヒラギノ角ゴ Pro W3"/>
                <a:cs typeface="ヒラギノ角ゴ Pro W3"/>
              </a:rPr>
              <a:t>Kan</a:t>
            </a:r>
            <a:r>
              <a:rPr lang="en-US" sz="1200" baseline="30000" dirty="0">
                <a:latin typeface="ヒラギノ角ゴ Pro W3"/>
                <a:ea typeface="ヒラギノ角ゴ Pro W3"/>
                <a:cs typeface="ヒラギノ角ゴ Pro W3"/>
              </a:rPr>
              <a:t>- ban, risk-driven iterative, waterfall, use-case-driven development, </a:t>
            </a:r>
            <a:r>
              <a:rPr lang="en-US" sz="1200" baseline="30000" dirty="0" err="1">
                <a:latin typeface="ヒラギノ角ゴ Pro W3"/>
                <a:ea typeface="ヒラギノ角ゴ Pro W3"/>
                <a:cs typeface="ヒラギノ角ゴ Pro W3"/>
              </a:rPr>
              <a:t>accep</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tance</a:t>
            </a:r>
            <a:r>
              <a:rPr lang="en-US" sz="1200" baseline="30000" dirty="0">
                <a:latin typeface="ヒラギノ角ゴ Pro W3"/>
                <a:ea typeface="ヒラギノ角ゴ Pro W3"/>
                <a:cs typeface="ヒラギノ角ゴ Pro W3"/>
              </a:rPr>
              <a:t>-test-driven development, con- </a:t>
            </a:r>
            <a:r>
              <a:rPr lang="en-US" sz="1200" baseline="30000" dirty="0" err="1">
                <a:latin typeface="ヒラギノ角ゴ Pro W3"/>
                <a:ea typeface="ヒラギノ角ゴ Pro W3"/>
                <a:cs typeface="ヒラギノ角ゴ Pro W3"/>
              </a:rPr>
              <a:t>tinuous</a:t>
            </a:r>
            <a:r>
              <a:rPr lang="en-US" sz="1200" baseline="30000" dirty="0">
                <a:latin typeface="ヒラギノ角ゴ Pro W3"/>
                <a:ea typeface="ヒラギノ角ゴ Pro W3"/>
                <a:cs typeface="ヒラギノ角ゴ Pro W3"/>
              </a:rPr>
              <a:t> integration, and test-driven development. It will help teams </a:t>
            </a:r>
            <a:r>
              <a:rPr lang="en-US" sz="1200" baseline="30000" dirty="0" err="1">
                <a:latin typeface="ヒラギノ角ゴ Pro W3"/>
                <a:ea typeface="ヒラギノ角ゴ Pro W3"/>
                <a:cs typeface="ヒラギノ角ゴ Pro W3"/>
              </a:rPr>
              <a:t>em</a:t>
            </a:r>
            <a:r>
              <a:rPr lang="en-US" sz="1200" baseline="30000" dirty="0">
                <a:latin typeface="ヒラギノ角ゴ Pro W3"/>
                <a:ea typeface="ヒラギノ角ゴ Pro W3"/>
                <a:cs typeface="ヒラギノ角ゴ Pro W3"/>
              </a:rPr>
              <a:t>- barking on the development of new and innovative software products and those involved in enhancing and main- </a:t>
            </a:r>
            <a:r>
              <a:rPr lang="en-US" sz="1200" baseline="30000" dirty="0" err="1">
                <a:latin typeface="ヒラギノ角ゴ Pro W3"/>
                <a:ea typeface="ヒラギノ角ゴ Pro W3"/>
                <a:cs typeface="ヒラギノ角ゴ Pro W3"/>
              </a:rPr>
              <a:t>taining</a:t>
            </a:r>
            <a:r>
              <a:rPr lang="en-US" sz="1200" baseline="30000" dirty="0">
                <a:latin typeface="ヒラギノ角ゴ Pro W3"/>
                <a:ea typeface="ヒラギノ角ゴ Pro W3"/>
                <a:cs typeface="ヒラギノ角ゴ Pro W3"/>
              </a:rPr>
              <a:t> established software products. It will help all sizes of teams from one- man bands to 1,000-strong software-</a:t>
            </a: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2336" y="526505"/>
            <a:ext cx="1955111" cy="8833184"/>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engineering programs.</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For example, the kernel supports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 values of the Agile Manifesto. With its focus on checklists and results, and its inherent practice independence, it values individuals and interactions over processes and tools. With its focus on the needs of professional software- development teams, it values the way of working and fulfilling team </a:t>
            </a:r>
            <a:r>
              <a:rPr lang="en-US" sz="1200" baseline="30000" dirty="0" err="1">
                <a:latin typeface="ヒラギノ角ゴ Pro W3"/>
                <a:ea typeface="ヒラギノ角ゴ Pro W3"/>
                <a:cs typeface="ヒラギノ角ゴ Pro W3"/>
              </a:rPr>
              <a:t>respon</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sibilities</a:t>
            </a:r>
            <a:r>
              <a:rPr lang="en-US" sz="1200" baseline="30000" dirty="0">
                <a:latin typeface="ヒラギノ角ゴ Pro W3"/>
                <a:ea typeface="ヒラギノ角ゴ Pro W3"/>
                <a:cs typeface="ヒラギノ角ゴ Pro W3"/>
              </a:rPr>
              <a:t> over methods.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 kernel does not in any way com- </a:t>
            </a:r>
            <a:r>
              <a:rPr lang="en-US" sz="1200" baseline="30000" dirty="0" err="1">
                <a:latin typeface="ヒラギノ角ゴ Pro W3"/>
                <a:ea typeface="ヒラギノ角ゴ Pro W3"/>
                <a:cs typeface="ヒラギノ角ゴ Pro W3"/>
              </a:rPr>
              <a:t>pete</a:t>
            </a:r>
            <a:r>
              <a:rPr lang="en-US" sz="1200" baseline="30000" dirty="0">
                <a:latin typeface="ヒラギノ角ゴ Pro W3"/>
                <a:ea typeface="ヒラギノ角ゴ Pro W3"/>
                <a:cs typeface="ヒラギノ角ゴ Pro W3"/>
              </a:rPr>
              <a:t> with existing methods, be they agile or anything else. On the contrary, the kernel is agnostic to a team’s </a:t>
            </a:r>
            <a:r>
              <a:rPr lang="en-US" sz="1200" baseline="30000" dirty="0" err="1">
                <a:latin typeface="ヒラギノ角ゴ Pro W3"/>
                <a:ea typeface="ヒラギノ角ゴ Pro W3"/>
                <a:cs typeface="ヒラギノ角ゴ Pro W3"/>
              </a:rPr>
              <a:t>cho</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sen</a:t>
            </a:r>
            <a:r>
              <a:rPr lang="en-US" sz="1200" baseline="30000" dirty="0">
                <a:latin typeface="ヒラギノ角ゴ Pro W3"/>
                <a:ea typeface="ヒラギノ角ゴ Pro W3"/>
                <a:cs typeface="ヒラギノ角ゴ Pro W3"/>
              </a:rPr>
              <a:t> method. Even if a team is already using a particular method, the kernel can still help. Regardless of the meth- od used, as Robert Martin pointed out in his foreword to </a:t>
            </a:r>
            <a:r>
              <a:rPr lang="en-US" sz="1200" i="1" baseline="30000" dirty="0">
                <a:latin typeface="ヒラギノ角ゴ Pro W3"/>
                <a:ea typeface="ヒラギノ角ゴ Pro W3"/>
                <a:cs typeface="ヒラギノ角ゴ Pro W3"/>
              </a:rPr>
              <a:t>The Essence of Soft- ware Engineering, </a:t>
            </a:r>
            <a:r>
              <a:rPr lang="en-US" sz="1200" baseline="30000" dirty="0">
                <a:latin typeface="ヒラギノ角ゴ Pro W3"/>
                <a:ea typeface="ヒラギノ角ゴ Pro W3"/>
                <a:cs typeface="ヒラギノ角ゴ Pro W3"/>
              </a:rPr>
              <a:t>projects—even agile ones—can get out of kilter, and when they do, teams need to know more. This is where the real value of the </a:t>
            </a:r>
            <a:r>
              <a:rPr lang="en-US" sz="1200" baseline="30000" dirty="0" err="1">
                <a:latin typeface="ヒラギノ角ゴ Pro W3"/>
                <a:ea typeface="ヒラギノ角ゴ Pro W3"/>
                <a:cs typeface="ヒラギノ角ゴ Pro W3"/>
              </a:rPr>
              <a:t>ker</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nel</a:t>
            </a:r>
            <a:r>
              <a:rPr lang="en-US" sz="1200" baseline="30000" dirty="0">
                <a:latin typeface="ヒラギノ角ゴ Pro W3"/>
                <a:ea typeface="ヒラギノ角ゴ Pro W3"/>
                <a:cs typeface="ヒラギノ角ゴ Pro W3"/>
              </a:rPr>
              <a:t> lies. It can guide a team in the ac-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 they need to take to get back on course, to extend their method, or to address a critical gap in their way of working. It focuses on the needs of the software professional and values the “use of methods” over “the description of method definitions” (as has been normal in the past).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 kernel does not just support modern best practices; it also </a:t>
            </a:r>
            <a:r>
              <a:rPr lang="en-US" sz="1200" baseline="30000" dirty="0" err="1">
                <a:latin typeface="ヒラギノ角ゴ Pro W3"/>
                <a:ea typeface="ヒラギノ角ゴ Pro W3"/>
                <a:cs typeface="ヒラギノ角ゴ Pro W3"/>
              </a:rPr>
              <a:t>recogniz</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that a vast amount of software is al- ready developed and needs to be main- </a:t>
            </a:r>
            <a:r>
              <a:rPr lang="en-US" sz="1200" baseline="30000" dirty="0" err="1">
                <a:latin typeface="ヒラギノ角ゴ Pro W3"/>
                <a:ea typeface="ヒラギノ角ゴ Pro W3"/>
                <a:cs typeface="ヒラギノ角ゴ Pro W3"/>
              </a:rPr>
              <a:t>tained</a:t>
            </a:r>
            <a:r>
              <a:rPr lang="en-US" sz="1200" baseline="30000" dirty="0">
                <a:latin typeface="ヒラギノ角ゴ Pro W3"/>
                <a:ea typeface="ヒラギノ角ゴ Pro W3"/>
                <a:cs typeface="ヒラギノ角ゴ Pro W3"/>
              </a:rPr>
              <a:t>. It will live for decades and will have to be maintained in an efficient way. This means the way you work with this software will have to evolve along- side the software itself. New practices will need to be introduced in a way that complements the ones already in use. The kernel provides the </a:t>
            </a:r>
            <a:r>
              <a:rPr lang="en-US" sz="1200" baseline="30000" dirty="0" err="1">
                <a:latin typeface="ヒラギノ角ゴ Pro W3"/>
                <a:ea typeface="ヒラギノ角ゴ Pro W3"/>
                <a:cs typeface="ヒラギノ角ゴ Pro W3"/>
              </a:rPr>
              <a:t>mecha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nisms</a:t>
            </a:r>
            <a:r>
              <a:rPr lang="en-US" sz="1200" baseline="30000" dirty="0">
                <a:latin typeface="ヒラギノ角ゴ Pro W3"/>
                <a:ea typeface="ヒラギノ角ゴ Pro W3"/>
                <a:cs typeface="ヒラギノ角ゴ Pro W3"/>
              </a:rPr>
              <a:t> to migrate legacy methods from monolithic waterfall approaches to more modern agile ones and beyond, in an evolutionary way. It allows you to change your legacy methods practice- by-practice, while maintaining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the teams’ ability to deliver. </a:t>
            </a:r>
            <a:endParaRPr lang="en-US" sz="1200" baseline="30000" dirty="0">
              <a:latin typeface="ヒラギノ角ゴ Pro W3"/>
              <a:ea typeface="ヒラギノ角ゴ Pro W3"/>
              <a:cs typeface="ヒラギノ角ゴ Pro W3"/>
            </a:endParaRPr>
          </a:p>
          <a:p>
            <a:r>
              <a:rPr lang="en-US" sz="1200" b="1" baseline="30000" dirty="0">
                <a:latin typeface="ヒラギノ角ゴ Pro W3"/>
                <a:ea typeface="ヒラギノ角ゴ Pro W3"/>
                <a:cs typeface="ヒラギノ角ゴ Pro W3"/>
              </a:rPr>
              <a:t>How the kernel will help you. </a:t>
            </a:r>
            <a:r>
              <a:rPr lang="en-US" sz="1200" baseline="30000" dirty="0">
                <a:latin typeface="ヒラギノ角ゴ Pro W3"/>
                <a:ea typeface="ヒラギノ角ゴ Pro W3"/>
                <a:cs typeface="ヒラギノ角ゴ Pro W3"/>
              </a:rPr>
              <a:t>Use of the kernel has many benefits for ex- </a:t>
            </a:r>
            <a:r>
              <a:rPr lang="en-US" sz="1200" baseline="30000" dirty="0" err="1">
                <a:latin typeface="ヒラギノ角ゴ Pro W3"/>
                <a:ea typeface="ヒラギノ角ゴ Pro W3"/>
                <a:cs typeface="ヒラギノ角ゴ Pro W3"/>
              </a:rPr>
              <a:t>perienced</a:t>
            </a:r>
            <a:r>
              <a:rPr lang="en-US" sz="1200" baseline="30000" dirty="0">
                <a:latin typeface="ヒラギノ角ゴ Pro W3"/>
                <a:ea typeface="ヒラギノ角ゴ Pro W3"/>
                <a:cs typeface="ヒラギノ角ゴ Pro W3"/>
              </a:rPr>
              <a:t> or aspiring software </a:t>
            </a:r>
            <a:r>
              <a:rPr lang="en-US" sz="1200" baseline="30000" dirty="0" err="1">
                <a:latin typeface="ヒラギノ角ゴ Pro W3"/>
                <a:ea typeface="ヒラギノ角ゴ Pro W3"/>
                <a:cs typeface="ヒラギノ角ゴ Pro W3"/>
              </a:rPr>
              <a:t>profes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sionals</a:t>
            </a:r>
            <a:r>
              <a:rPr lang="en-US" sz="1200" baseline="30000" dirty="0">
                <a:latin typeface="ヒラギノ角ゴ Pro W3"/>
                <a:ea typeface="ヒラギノ角ゴ Pro W3"/>
                <a:cs typeface="ヒラギノ角ゴ Pro W3"/>
              </a:rPr>
              <a:t>, and for the teams they work in. For example, it helps you assess the progress and health of software- development endeavors, evaluate cur- rent practices, and improve your way </a:t>
            </a:r>
            <a:endParaRPr lang="en-US" sz="1200" baseline="30000" dirty="0">
              <a:latin typeface="ヒラギノ角ゴ Pro W3"/>
              <a:ea typeface="ヒラギノ角ゴ Pro W3"/>
              <a:cs typeface="ヒラギノ角ゴ Pro W3"/>
            </a:endParaRPr>
          </a:p>
          <a:p>
            <a:endParaRPr lang="en-US" sz="1200" baseline="30000" dirty="0">
              <a:latin typeface="ヒラギノ角ゴ Pro W3"/>
              <a:ea typeface="ヒラギノ角ゴ Pro W3"/>
              <a:cs typeface="ヒラギノ角ゴ Pro W3"/>
            </a:endParaRPr>
          </a:p>
        </p:txBody>
      </p:sp>
      <p:sp>
        <p:nvSpPr>
          <p:cNvPr id="12" name="TextBox 11"/>
          <p:cNvSpPr txBox="1"/>
          <p:nvPr/>
        </p:nvSpPr>
        <p:spPr>
          <a:xfrm>
            <a:off x="2458668" y="526505"/>
            <a:ext cx="2129704" cy="5016760"/>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of working. It also helps you improve communication, move more easily be- tween teams, and adopt new ideas. It will help the industry as a whole by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proving interoperability among teams, suppliers, and development </a:t>
            </a:r>
            <a:r>
              <a:rPr lang="en-US" sz="1200" baseline="30000" dirty="0" err="1">
                <a:latin typeface="ヒラギノ角ゴ Pro W3"/>
                <a:ea typeface="ヒラギノ角ゴ Pro W3"/>
                <a:cs typeface="ヒラギノ角ゴ Pro W3"/>
              </a:rPr>
              <a:t>organiza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tions</a:t>
            </a:r>
            <a:r>
              <a:rPr lang="en-US" sz="1200" baseline="30000" dirty="0">
                <a:latin typeface="ヒラギノ角ゴ Pro W3"/>
                <a:ea typeface="ヒラギノ角ゴ Pro W3"/>
                <a:cs typeface="ヒラギノ角ゴ Pro W3"/>
              </a:rPr>
              <a:t>.</a:t>
            </a:r>
          </a:p>
          <a:p>
            <a:r>
              <a:rPr lang="en-US" sz="1200" baseline="30000" dirty="0">
                <a:latin typeface="ヒラギノ角ゴ Pro W3"/>
                <a:ea typeface="ヒラギノ角ゴ Pro W3"/>
                <a:cs typeface="ヒラギノ角ゴ Pro W3"/>
              </a:rPr>
              <a:t>By providing a practice-</a:t>
            </a:r>
            <a:r>
              <a:rPr lang="en-US" sz="1200" baseline="30000" dirty="0" err="1">
                <a:latin typeface="ヒラギノ角ゴ Pro W3"/>
                <a:ea typeface="ヒラギノ角ゴ Pro W3"/>
                <a:cs typeface="ヒラギノ角ゴ Pro W3"/>
              </a:rPr>
              <a:t>indepen</a:t>
            </a:r>
            <a:r>
              <a:rPr lang="en-US" sz="1200" baseline="30000" dirty="0">
                <a:latin typeface="ヒラギノ角ゴ Pro W3"/>
                <a:ea typeface="ヒラギノ角ゴ Pro W3"/>
                <a:cs typeface="ヒラギノ角ゴ Pro W3"/>
              </a:rPr>
              <a:t>- dent foundation for the definition of software methods, the kernel also has the power completely to transform the way that methods are defined and </a:t>
            </a:r>
            <a:r>
              <a:rPr lang="en-US" sz="1200" baseline="30000" dirty="0" err="1">
                <a:latin typeface="ヒラギノ角ゴ Pro W3"/>
                <a:ea typeface="ヒラギノ角ゴ Pro W3"/>
                <a:cs typeface="ヒラギノ角ゴ Pro W3"/>
              </a:rPr>
              <a:t>prac</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tices</a:t>
            </a:r>
            <a:r>
              <a:rPr lang="en-US" sz="1200" baseline="30000" dirty="0">
                <a:latin typeface="ヒラギノ角ゴ Pro W3"/>
                <a:ea typeface="ヒラギノ角ゴ Pro W3"/>
                <a:cs typeface="ヒラギノ角ゴ Pro W3"/>
              </a:rPr>
              <a:t> are shared. For example, by allow- </a:t>
            </a:r>
            <a:r>
              <a:rPr lang="en-US" sz="1200" baseline="30000" dirty="0" err="1">
                <a:latin typeface="ヒラギノ角ゴ Pro W3"/>
                <a:ea typeface="ヒラギノ角ゴ Pro W3"/>
                <a:cs typeface="ヒラギノ角ゴ Pro W3"/>
              </a:rPr>
              <a:t>ing</a:t>
            </a:r>
            <a:r>
              <a:rPr lang="en-US" sz="1200" baseline="30000" dirty="0">
                <a:latin typeface="ヒラギノ角ゴ Pro W3"/>
                <a:ea typeface="ヒラギノ角ゴ Pro W3"/>
                <a:cs typeface="ヒラギノ角ゴ Pro W3"/>
              </a:rPr>
              <a:t> teams to mix and match practices from different sources to build and </a:t>
            </a:r>
            <a:r>
              <a:rPr lang="en-US" sz="1200" baseline="30000" dirty="0" err="1">
                <a:latin typeface="ヒラギノ角ゴ Pro W3"/>
                <a:ea typeface="ヒラギノ角ゴ Pro W3"/>
                <a:cs typeface="ヒラギノ角ゴ Pro W3"/>
              </a:rPr>
              <a:t>im</a:t>
            </a:r>
            <a:r>
              <a:rPr lang="en-US" sz="1200" baseline="30000" dirty="0">
                <a:latin typeface="ヒラギノ角ゴ Pro W3"/>
                <a:ea typeface="ヒラギノ角ゴ Pro W3"/>
                <a:cs typeface="ヒラギノ角ゴ Pro W3"/>
              </a:rPr>
              <a:t>- prove their way of working, the kernel addresses two of the key </a:t>
            </a:r>
            <a:r>
              <a:rPr lang="en-US" sz="1200" baseline="30000" dirty="0" err="1">
                <a:latin typeface="ヒラギノ角ゴ Pro W3"/>
                <a:ea typeface="ヒラギノ角ゴ Pro W3"/>
                <a:cs typeface="ヒラギノ角ゴ Pro W3"/>
              </a:rPr>
              <a:t>methodologi</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cal</a:t>
            </a:r>
            <a:r>
              <a:rPr lang="en-US" sz="1200" baseline="30000" dirty="0">
                <a:latin typeface="ヒラギノ角ゴ Pro W3"/>
                <a:ea typeface="ヒラギノ角ゴ Pro W3"/>
                <a:cs typeface="ヒラギノ角ゴ Pro W3"/>
              </a:rPr>
              <a:t> problems facing the industry:</a:t>
            </a:r>
          </a:p>
          <a:p>
            <a:r>
              <a:rPr lang="en-US" sz="1200" baseline="30000" dirty="0">
                <a:latin typeface="ヒラギノ角ゴ Pro W3"/>
                <a:ea typeface="ヒラギノ角ゴ Pro W3"/>
                <a:cs typeface="ヒラギノ角ゴ Pro W3"/>
              </a:rPr>
              <a:t>˲ Teams are no longer trapped by their methods; they can continuously improve their way of working by adding or removing practices when the </a:t>
            </a:r>
            <a:r>
              <a:rPr lang="en-US" sz="1200" baseline="30000" dirty="0" err="1">
                <a:latin typeface="ヒラギノ角ゴ Pro W3"/>
                <a:ea typeface="ヒラギノ角ゴ Pro W3"/>
                <a:cs typeface="ヒラギノ角ゴ Pro W3"/>
              </a:rPr>
              <a:t>situa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tion</a:t>
            </a:r>
            <a:r>
              <a:rPr lang="en-US" sz="1200" baseline="30000" dirty="0">
                <a:latin typeface="ヒラギノ角ゴ Pro W3"/>
                <a:ea typeface="ヒラギノ角ゴ Pro W3"/>
                <a:cs typeface="ヒラギノ角ゴ Pro W3"/>
              </a:rPr>
              <a:t> demands.</a:t>
            </a:r>
          </a:p>
          <a:p>
            <a:r>
              <a:rPr lang="en-US" sz="1200" baseline="30000" dirty="0">
                <a:latin typeface="ヒラギノ角ゴ Pro W3"/>
                <a:ea typeface="ヒラギノ角ゴ Pro W3"/>
                <a:cs typeface="ヒラギノ角ゴ Pro W3"/>
              </a:rPr>
              <a:t>˲ Methodologists no longer need to waste time describing complete meth- </a:t>
            </a:r>
            <a:r>
              <a:rPr lang="en-US" sz="1200" baseline="30000" dirty="0" err="1">
                <a:latin typeface="ヒラギノ角ゴ Pro W3"/>
                <a:ea typeface="ヒラギノ角ゴ Pro W3"/>
                <a:cs typeface="ヒラギノ角ゴ Pro W3"/>
              </a:rPr>
              <a:t>ods</a:t>
            </a:r>
            <a:r>
              <a:rPr lang="en-US" sz="1200" baseline="30000" dirty="0">
                <a:latin typeface="ヒラギノ角ゴ Pro W3"/>
                <a:ea typeface="ヒラギノ角ゴ Pro W3"/>
                <a:cs typeface="ヒラギノ角ゴ Pro W3"/>
              </a:rPr>
              <a:t>; they can easily describe their new ideas in a concise and reusable way.</a:t>
            </a:r>
          </a:p>
          <a:p>
            <a:r>
              <a:rPr lang="en-US" sz="1200" baseline="30000" dirty="0">
                <a:latin typeface="ヒラギノ角ゴ Pro W3"/>
                <a:ea typeface="ヒラギノ角ゴ Pro W3"/>
                <a:cs typeface="ヒラギノ角ゴ Pro W3"/>
              </a:rPr>
              <a:t>Finally, the kernel benefits </a:t>
            </a:r>
            <a:r>
              <a:rPr lang="en-US" sz="1200" baseline="30000" dirty="0" err="1">
                <a:latin typeface="ヒラギノ角ゴ Pro W3"/>
                <a:ea typeface="ヒラギノ角ゴ Pro W3"/>
                <a:cs typeface="ヒラギノ角ゴ Pro W3"/>
              </a:rPr>
              <a:t>aca</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demia</a:t>
            </a:r>
            <a:r>
              <a:rPr lang="en-US" sz="1200" baseline="30000" dirty="0">
                <a:latin typeface="ヒラギノ角ゴ Pro W3"/>
                <a:ea typeface="ヒラギノ角ゴ Pro W3"/>
                <a:cs typeface="ヒラギノ角ゴ Pro W3"/>
              </a:rPr>
              <a:t>. The kernel provides a basis for the creation of foundation courses in software engineering that can then be complemented with additional </a:t>
            </a:r>
            <a:r>
              <a:rPr lang="en-US" sz="1200" baseline="30000" dirty="0" err="1">
                <a:latin typeface="ヒラギノ角ゴ Pro W3"/>
                <a:ea typeface="ヒラギノ角ゴ Pro W3"/>
                <a:cs typeface="ヒラギノ角ゴ Pro W3"/>
              </a:rPr>
              <a:t>cours</a:t>
            </a:r>
            <a:r>
              <a:rPr lang="en-US" sz="1200" baseline="30000" dirty="0">
                <a:latin typeface="ヒラギノ角ゴ Pro W3"/>
                <a:ea typeface="ヒラギノ角ゴ Pro W3"/>
                <a:cs typeface="ヒラギノ角ゴ Pro W3"/>
              </a:rPr>
              <a:t>- </a:t>
            </a:r>
            <a:r>
              <a:rPr lang="en-US" sz="1200" baseline="30000" dirty="0" err="1">
                <a:latin typeface="ヒラギノ角ゴ Pro W3"/>
                <a:ea typeface="ヒラギノ角ゴ Pro W3"/>
                <a:cs typeface="ヒラギノ角ゴ Pro W3"/>
              </a:rPr>
              <a:t>es</a:t>
            </a:r>
            <a:r>
              <a:rPr lang="en-US" sz="1200" baseline="30000" dirty="0">
                <a:latin typeface="ヒラギノ角ゴ Pro W3"/>
                <a:ea typeface="ヒラギノ角ゴ Pro W3"/>
                <a:cs typeface="ヒラギノ角ゴ Pro W3"/>
              </a:rPr>
              <a:t> in specific practices—either as part of the initial educational curriculum or later during the student’s professional development. Equally as important is the kernel’s ability to act as a shared reference model and enabler for fur- </a:t>
            </a:r>
            <a:r>
              <a:rPr lang="en-US" sz="1200" baseline="30000" dirty="0" err="1">
                <a:latin typeface="ヒラギノ角ゴ Pro W3"/>
                <a:ea typeface="ヒラギノ角ゴ Pro W3"/>
                <a:cs typeface="ヒラギノ角ゴ Pro W3"/>
              </a:rPr>
              <a:t>ther</a:t>
            </a:r>
            <a:r>
              <a:rPr lang="en-US" sz="1200" baseline="30000" dirty="0">
                <a:latin typeface="ヒラギノ角ゴ Pro W3"/>
                <a:ea typeface="ヒラギノ角ゴ Pro W3"/>
                <a:cs typeface="ヒラギノ角ゴ Pro W3"/>
              </a:rPr>
              <a:t> research and experimentation.</a:t>
            </a: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endParaRPr lang="en-US" sz="1200" baseline="30000" dirty="0">
              <a:latin typeface="ヒラギノ角ゴ Pro W3"/>
              <a:ea typeface="ヒラギノ角ゴ Pro W3"/>
              <a:cs typeface="ヒラギノ角ゴ Pro W3"/>
            </a:endParaRP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4334</Words>
  <Application>Microsoft Macintosh PowerPoint</Application>
  <PresentationFormat>A4 Paper (210x297 mm)</PresentationFormat>
  <Paragraphs>145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Kawaguchi, Yasunobu | Yasnob | DAD</cp:lastModifiedBy>
  <cp:revision>8</cp:revision>
  <dcterms:created xsi:type="dcterms:W3CDTF">2013-04-03T02:00:54Z</dcterms:created>
  <dcterms:modified xsi:type="dcterms:W3CDTF">2013-04-03T05:03:31Z</dcterms:modified>
</cp:coreProperties>
</file>