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1" r:id="rId8"/>
    <p:sldId id="263"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93" autoAdjust="0"/>
  </p:normalViewPr>
  <p:slideViewPr>
    <p:cSldViewPr snapToGrid="0" snapToObjects="1">
      <p:cViewPr>
        <p:scale>
          <a:sx n="165" d="100"/>
          <a:sy n="165" d="100"/>
        </p:scale>
        <p:origin x="-504" y="1296"/>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6217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42322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4515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84722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50084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50A163-ACDB-304E-8C8E-D7913C06F9E0}" type="datetimeFigureOut">
              <a:rPr lang="en-US" smtClean="0"/>
              <a:t>4/14/13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9894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50A163-ACDB-304E-8C8E-D7913C06F9E0}" type="datetimeFigureOut">
              <a:rPr lang="en-US" smtClean="0"/>
              <a:t>4/14/13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96954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50A163-ACDB-304E-8C8E-D7913C06F9E0}" type="datetimeFigureOut">
              <a:rPr lang="en-US" smtClean="0"/>
              <a:t>4/14/13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96980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A163-ACDB-304E-8C8E-D7913C06F9E0}" type="datetimeFigureOut">
              <a:rPr lang="en-US" smtClean="0"/>
              <a:t>4/14/13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03836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36711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6019890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0250A163-ACDB-304E-8C8E-D7913C06F9E0}" type="datetimeFigureOut">
              <a:rPr lang="en-US" smtClean="0"/>
              <a:t>4/14/13</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87BCB2A2-0CA1-E74B-A3F1-45E14C959B69}" type="slidenum">
              <a:rPr lang="en-US" smtClean="0"/>
              <a:t>‹#›</a:t>
            </a:fld>
            <a:endParaRPr lang="en-US"/>
          </a:p>
        </p:txBody>
      </p:sp>
    </p:spTree>
    <p:extLst>
      <p:ext uri="{BB962C8B-B14F-4D97-AF65-F5344CB8AC3E}">
        <p14:creationId xmlns:p14="http://schemas.microsoft.com/office/powerpoint/2010/main" val="55705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cxnSp>
        <p:nvCxnSpPr>
          <p:cNvPr id="6" name="Straight Connector 5"/>
          <p:cNvCxnSpPr/>
          <p:nvPr/>
        </p:nvCxnSpPr>
        <p:spPr>
          <a:xfrm>
            <a:off x="4165600"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5007" y="1371600"/>
            <a:ext cx="3429000" cy="253916"/>
          </a:xfrm>
          <a:prstGeom prst="rect">
            <a:avLst/>
          </a:prstGeom>
        </p:spPr>
        <p:txBody>
          <a:bodyPr>
            <a:spAutoFit/>
          </a:bodyPr>
          <a:lstStyle/>
          <a:p>
            <a:r>
              <a:rPr lang="en-US" sz="1050" dirty="0">
                <a:latin typeface="ヒラギノ角ゴ Pro W3"/>
                <a:ea typeface="ヒラギノ角ゴ Pro W3"/>
                <a:cs typeface="ヒラギノ角ゴ Pro W3"/>
              </a:rPr>
              <a:t>ACM queue( </a:t>
            </a:r>
            <a:r>
              <a:rPr lang="en-US" sz="1050" dirty="0" err="1">
                <a:latin typeface="ヒラギノ角ゴ Pro W3"/>
                <a:ea typeface="ヒラギノ角ゴ Pro W3"/>
                <a:cs typeface="ヒラギノ角ゴ Pro W3"/>
              </a:rPr>
              <a:t>queue.acm.org</a:t>
            </a:r>
            <a:r>
              <a:rPr lang="en-US" sz="1050" dirty="0">
                <a:latin typeface="ヒラギノ角ゴ Pro W3"/>
                <a:ea typeface="ヒラギノ角ゴ Pro W3"/>
                <a:cs typeface="ヒラギノ角ゴ Pro W3"/>
              </a:rPr>
              <a:t>) 記事</a:t>
            </a:r>
          </a:p>
        </p:txBody>
      </p:sp>
      <p:cxnSp>
        <p:nvCxnSpPr>
          <p:cNvPr id="10" name="Straight Connector 9"/>
          <p:cNvCxnSpPr/>
          <p:nvPr/>
        </p:nvCxnSpPr>
        <p:spPr>
          <a:xfrm>
            <a:off x="203107" y="1371600"/>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3107" y="1896933"/>
            <a:ext cx="3873593" cy="0"/>
          </a:xfrm>
          <a:prstGeom prst="line">
            <a:avLst/>
          </a:prstGeom>
          <a:ln w="28575"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253906" y="1930568"/>
            <a:ext cx="3822793" cy="430887"/>
          </a:xfrm>
          <a:prstGeom prst="rect">
            <a:avLst/>
          </a:prstGeom>
        </p:spPr>
        <p:txBody>
          <a:bodyPr wrap="square">
            <a:spAutoFit/>
          </a:bodyPr>
          <a:lstStyle/>
          <a:p>
            <a:r>
              <a:rPr lang="ja-JP" altLang="en-US" sz="1100" dirty="0">
                <a:solidFill>
                  <a:srgbClr val="008000"/>
                </a:solidFill>
                <a:latin typeface="ヒラギノ角ゴ Std W8"/>
                <a:ea typeface="ヒラギノ角ゴ Std W8"/>
                <a:cs typeface="ヒラギノ角ゴ Std W8"/>
              </a:rPr>
              <a:t>思考フレームワークを</a:t>
            </a:r>
            <a:r>
              <a:rPr lang="ja-JP" altLang="en-US" sz="1100" dirty="0">
                <a:solidFill>
                  <a:srgbClr val="008000"/>
                </a:solidFill>
                <a:latin typeface="ヒラギノ角ゴ Std W8"/>
                <a:ea typeface="ヒラギノ角ゴ Std W8"/>
                <a:cs typeface="ヒラギノ角ゴ Std W8"/>
              </a:rPr>
              <a:t>「アクショナブル・カーネル</a:t>
            </a:r>
            <a:r>
              <a:rPr lang="en-US" altLang="ja-JP" sz="1100" dirty="0" smtClean="0">
                <a:solidFill>
                  <a:srgbClr val="008000"/>
                </a:solidFill>
                <a:latin typeface="ヒラギノ角ゴ Std W8"/>
                <a:ea typeface="ヒラギノ角ゴ Std W8"/>
                <a:cs typeface="ヒラギノ角ゴ Std W8"/>
              </a:rPr>
              <a:t>(</a:t>
            </a:r>
            <a:r>
              <a:rPr lang="en-US" altLang="ja-JP" sz="1100" dirty="0">
                <a:solidFill>
                  <a:srgbClr val="008000"/>
                </a:solidFill>
                <a:latin typeface="ヒラギノ角ゴ Std W8"/>
                <a:ea typeface="ヒラギノ角ゴ Std W8"/>
                <a:cs typeface="ヒラギノ角ゴ Std W8"/>
              </a:rPr>
              <a:t>actionable kernel)</a:t>
            </a:r>
            <a:r>
              <a:rPr lang="ja-JP" altLang="en-US" sz="1100" dirty="0">
                <a:solidFill>
                  <a:srgbClr val="008000"/>
                </a:solidFill>
                <a:latin typeface="ヒラギノ角ゴ Std W8"/>
                <a:ea typeface="ヒラギノ角ゴ Std W8"/>
                <a:cs typeface="ヒラギノ角ゴ Std W8"/>
              </a:rPr>
              <a:t>」として提示する。</a:t>
            </a:r>
            <a:endParaRPr lang="en-US" sz="1100" dirty="0">
              <a:solidFill>
                <a:srgbClr val="008000"/>
              </a:solidFill>
              <a:latin typeface="ヒラギノ角ゴ Std W8"/>
              <a:ea typeface="ヒラギノ角ゴ Std W8"/>
              <a:cs typeface="ヒラギノ角ゴ Std W8"/>
            </a:endParaRPr>
          </a:p>
        </p:txBody>
      </p:sp>
      <p:cxnSp>
        <p:nvCxnSpPr>
          <p:cNvPr id="13" name="Straight Connector 12"/>
          <p:cNvCxnSpPr/>
          <p:nvPr/>
        </p:nvCxnSpPr>
        <p:spPr>
          <a:xfrm>
            <a:off x="203107" y="28313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3107" y="23614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5807" y="2412255"/>
            <a:ext cx="3267502" cy="369332"/>
          </a:xfrm>
          <a:prstGeom prst="rect">
            <a:avLst/>
          </a:prstGeom>
          <a:noFill/>
        </p:spPr>
        <p:txBody>
          <a:bodyPr wrap="none" rtlCol="0">
            <a:spAutoFit/>
          </a:bodyPr>
          <a:lstStyle/>
          <a:p>
            <a:r>
              <a:rPr lang="en-US" sz="900" dirty="0" err="1" smtClean="0">
                <a:latin typeface="ヒラギノ角ゴ Pro W6"/>
                <a:ea typeface="ヒラギノ角ゴ Pro W6"/>
                <a:cs typeface="ヒラギノ角ゴ Pro W6"/>
              </a:rPr>
              <a:t>bY</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Iver</a:t>
            </a:r>
            <a:r>
              <a:rPr lang="en-US" sz="900" dirty="0" smtClean="0">
                <a:latin typeface="ヒラギノ角ゴ Pro W6"/>
                <a:ea typeface="ヒラギノ角ゴ Pro W6"/>
                <a:cs typeface="ヒラギノ角ゴ Pro W6"/>
              </a:rPr>
              <a:t> Jacobson, Pan-Wei </a:t>
            </a:r>
            <a:r>
              <a:rPr lang="en-US" sz="900" dirty="0">
                <a:latin typeface="ヒラギノ角ゴ Pro W6"/>
                <a:ea typeface="ヒラギノ角ゴ Pro W6"/>
                <a:cs typeface="ヒラギノ角ゴ Pro W6"/>
              </a:rPr>
              <a:t>N</a:t>
            </a:r>
            <a:r>
              <a:rPr lang="en-US" sz="900" dirty="0" smtClean="0">
                <a:latin typeface="ヒラギノ角ゴ Pro W6"/>
                <a:ea typeface="ヒラギノ角ゴ Pro W6"/>
                <a:cs typeface="ヒラギノ角ゴ Pro W6"/>
              </a:rPr>
              <a:t>G, Paul </a:t>
            </a:r>
            <a:r>
              <a:rPr lang="en-US" sz="900" dirty="0">
                <a:latin typeface="ヒラギノ角ゴ Pro W6"/>
                <a:ea typeface="ヒラギノ角ゴ Pro W6"/>
                <a:cs typeface="ヒラギノ角ゴ Pro W6"/>
              </a:rPr>
              <a:t>E</a:t>
            </a:r>
            <a:r>
              <a:rPr lang="en-US" sz="900" dirty="0" smtClean="0">
                <a:latin typeface="ヒラギノ角ゴ Pro W6"/>
                <a:ea typeface="ヒラギノ角ゴ Pro W6"/>
                <a:cs typeface="ヒラギノ角ゴ Pro W6"/>
              </a:rPr>
              <a:t>. </a:t>
            </a:r>
            <a:r>
              <a:rPr lang="en-US" sz="900" dirty="0" err="1">
                <a:latin typeface="ヒラギノ角ゴ Pro W6"/>
                <a:ea typeface="ヒラギノ角ゴ Pro W6"/>
                <a:cs typeface="ヒラギノ角ゴ Pro W6"/>
              </a:rPr>
              <a:t>M</a:t>
            </a:r>
            <a:r>
              <a:rPr lang="en-US" sz="900" dirty="0" err="1" smtClean="0">
                <a:latin typeface="ヒラギノ角ゴ Pro W6"/>
                <a:ea typeface="ヒラギノ角ゴ Pro W6"/>
                <a:cs typeface="ヒラギノ角ゴ Pro W6"/>
              </a:rPr>
              <a:t>cmahon</a:t>
            </a:r>
            <a:r>
              <a:rPr lang="en-US" sz="900" dirty="0" smtClean="0">
                <a:latin typeface="ヒラギノ角ゴ Pro W6"/>
                <a:ea typeface="ヒラギノ角ゴ Pro W6"/>
                <a:cs typeface="ヒラギノ角ゴ Pro W6"/>
              </a:rPr>
              <a:t>, </a:t>
            </a:r>
          </a:p>
          <a:p>
            <a:r>
              <a:rPr lang="en-US" sz="900" dirty="0">
                <a:latin typeface="ヒラギノ角ゴ Pro W6"/>
                <a:ea typeface="ヒラギノ角ゴ Pro W6"/>
                <a:cs typeface="ヒラギノ角ゴ Pro W6"/>
              </a:rPr>
              <a:t>I</a:t>
            </a:r>
            <a:r>
              <a:rPr lang="en-US" sz="900" dirty="0" smtClean="0">
                <a:latin typeface="ヒラギノ角ゴ Pro W6"/>
                <a:ea typeface="ヒラギノ角ゴ Pro W6"/>
                <a:cs typeface="ヒラギノ角ゴ Pro W6"/>
              </a:rPr>
              <a:t>an Spence, and </a:t>
            </a:r>
            <a:r>
              <a:rPr lang="en-US" sz="900" dirty="0" err="1" smtClean="0">
                <a:latin typeface="ヒラギノ角ゴ Pro W6"/>
                <a:ea typeface="ヒラギノ角ゴ Pro W6"/>
                <a:cs typeface="ヒラギノ角ゴ Pro W6"/>
              </a:rPr>
              <a:t>S</a:t>
            </a:r>
            <a:r>
              <a:rPr lang="en-US" sz="900" dirty="0" err="1">
                <a:latin typeface="ヒラギノ角ゴ Pro W6"/>
                <a:ea typeface="ヒラギノ角ゴ Pro W6"/>
                <a:cs typeface="ヒラギノ角ゴ Pro W6"/>
              </a:rPr>
              <a:t>v</a:t>
            </a:r>
            <a:r>
              <a:rPr lang="en-US" sz="900" dirty="0" err="1" smtClean="0">
                <a:latin typeface="ヒラギノ角ゴ Pro W6"/>
                <a:ea typeface="ヒラギノ角ゴ Pro W6"/>
                <a:cs typeface="ヒラギノ角ゴ Pro W6"/>
              </a:rPr>
              <a:t>ante</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Lidman</a:t>
            </a:r>
            <a:endParaRPr lang="en-US" sz="900" dirty="0">
              <a:latin typeface="ヒラギノ角ゴ Pro W6"/>
              <a:ea typeface="ヒラギノ角ゴ Pro W6"/>
              <a:cs typeface="ヒラギノ角ゴ Pro W6"/>
            </a:endParaRPr>
          </a:p>
        </p:txBody>
      </p:sp>
      <p:sp>
        <p:nvSpPr>
          <p:cNvPr id="16" name="Rectangle 15"/>
          <p:cNvSpPr/>
          <p:nvPr/>
        </p:nvSpPr>
        <p:spPr>
          <a:xfrm>
            <a:off x="253906" y="3038039"/>
            <a:ext cx="4064093" cy="1754327"/>
          </a:xfrm>
          <a:prstGeom prst="rect">
            <a:avLst/>
          </a:prstGeom>
        </p:spPr>
        <p:txBody>
          <a:bodyPr wrap="square">
            <a:spAutoFit/>
          </a:bodyPr>
          <a:lstStyle/>
          <a:p>
            <a:r>
              <a:rPr lang="ja-JP" altLang="en-US" sz="3600" dirty="0">
                <a:latin typeface="ヒラギノ角ゴ Std W8"/>
                <a:ea typeface="ヒラギノ角ゴ Std W8"/>
                <a:cs typeface="ヒラギノ角ゴ Std W8"/>
              </a:rPr>
              <a:t>ソフトウェア工学のエッセンス</a:t>
            </a:r>
            <a:r>
              <a:rPr lang="en-US" altLang="ja-JP" sz="3600" dirty="0">
                <a:latin typeface="ヒラギノ角ゴ Std W8"/>
                <a:ea typeface="ヒラギノ角ゴ Std W8"/>
                <a:cs typeface="ヒラギノ角ゴ Std W8"/>
              </a:rPr>
              <a:t>:</a:t>
            </a:r>
          </a:p>
          <a:p>
            <a:r>
              <a:rPr lang="en-US" altLang="ja-JP" sz="3600" dirty="0" smtClean="0">
                <a:latin typeface="ヒラギノ角ゴ Std W8"/>
                <a:ea typeface="ヒラギノ角ゴ Std W8"/>
                <a:cs typeface="ヒラギノ角ゴ Std W8"/>
              </a:rPr>
              <a:t>SEMAT</a:t>
            </a:r>
            <a:r>
              <a:rPr lang="ja-JP" altLang="en-US" sz="3600" dirty="0" smtClean="0">
                <a:latin typeface="ヒラギノ角ゴ Std W8"/>
                <a:ea typeface="ヒラギノ角ゴ Std W8"/>
                <a:cs typeface="ヒラギノ角ゴ Std W8"/>
              </a:rPr>
              <a:t>カーネル</a:t>
            </a:r>
            <a:endParaRPr lang="en-US" dirty="0">
              <a:latin typeface="ヒラギノ角ゴ Std W8"/>
              <a:ea typeface="ヒラギノ角ゴ Std W8"/>
              <a:cs typeface="ヒラギノ角ゴ Std W8"/>
            </a:endParaRPr>
          </a:p>
        </p:txBody>
      </p:sp>
      <p:sp>
        <p:nvSpPr>
          <p:cNvPr id="17" name="TextBox 16"/>
          <p:cNvSpPr txBox="1"/>
          <p:nvPr/>
        </p:nvSpPr>
        <p:spPr>
          <a:xfrm>
            <a:off x="253907" y="6668490"/>
            <a:ext cx="3822793" cy="2862322"/>
          </a:xfrm>
          <a:prstGeom prst="rect">
            <a:avLst/>
          </a:prstGeom>
          <a:noFill/>
        </p:spPr>
        <p:txBody>
          <a:bodyPr wrap="square" rtlCol="0">
            <a:spAutoFit/>
          </a:bodyPr>
          <a:lstStyle/>
          <a:p>
            <a:r>
              <a:rPr lang="ja-JP" altLang="en-US" sz="1200" dirty="0">
                <a:latin typeface="ヒラギノ角ゴ Pro W3"/>
                <a:ea typeface="ヒラギノ角ゴ Pro W3"/>
                <a:cs typeface="ヒラギノ角ゴ Pro W3"/>
              </a:rPr>
              <a:t>ソフトウェア開発に携わる人なら誰でも、それが複雑でリスクの高い仕事であること、そして関わる人々がよりよいソフトウェアにつながる新しいアイディアをいつでも探していることを知っている。幸運なことに、ソフトウェア工学はまだその若年代にあり、毎年毎年ベストプラクティスの中にイノベーションと改善を見てとれる成長過程の専門分野である。それは例えば、リーンとアジャイルの考え方（</a:t>
            </a:r>
            <a:r>
              <a:rPr lang="en-US" altLang="ja-JP" sz="1200" dirty="0" smtClean="0">
                <a:latin typeface="ヒラギノ角ゴ Pro W3"/>
                <a:ea typeface="ヒラギノ角ゴ Pro W3"/>
                <a:cs typeface="ヒラギノ角ゴ Pro W3"/>
              </a:rPr>
              <a:t>lean and </a:t>
            </a:r>
            <a:r>
              <a:rPr lang="en-US" altLang="ja-JP" sz="1200" dirty="0">
                <a:latin typeface="ヒラギノ角ゴ Pro W3"/>
                <a:ea typeface="ヒラギノ角ゴ Pro W3"/>
                <a:cs typeface="ヒラギノ角ゴ Pro W3"/>
              </a:rPr>
              <a:t>agile thinking</a:t>
            </a:r>
            <a:r>
              <a:rPr lang="ja-JP" altLang="en-US" sz="1200" dirty="0">
                <a:latin typeface="ヒラギノ角ゴ Pro W3"/>
                <a:ea typeface="ヒラギノ角ゴ Pro W3"/>
                <a:cs typeface="ヒラギノ角ゴ Pro W3"/>
              </a:rPr>
              <a:t>）がソフトウェア開発チームにもたらした改善と恩恵を見てみれば分かる。ソフトウェア開発チームが成功するためには、動くソフトウェアシステムをすばやく提供すること、ステークホルダーを満足させることや、リスクに対処すること、さらには仕事の仕方（</a:t>
            </a:r>
            <a:r>
              <a:rPr lang="en-US" altLang="ja-JP" sz="1200" dirty="0" smtClean="0">
                <a:latin typeface="ヒラギノ角ゴ Pro W3"/>
                <a:ea typeface="ヒラギノ角ゴ Pro W3"/>
                <a:cs typeface="ヒラギノ角ゴ Pro W3"/>
              </a:rPr>
              <a:t>way of </a:t>
            </a:r>
            <a:r>
              <a:rPr lang="en-US" altLang="ja-JP" sz="1200" dirty="0">
                <a:latin typeface="ヒラギノ角ゴ Pro W3"/>
                <a:ea typeface="ヒラギノ角ゴ Pro W3"/>
                <a:cs typeface="ヒラギノ角ゴ Pro W3"/>
              </a:rPr>
              <a:t>working</a:t>
            </a:r>
            <a:r>
              <a:rPr lang="ja-JP" altLang="en-US" sz="1200" dirty="0">
                <a:latin typeface="ヒラギノ角ゴ Pro W3"/>
                <a:ea typeface="ヒラギノ角ゴ Pro W3"/>
                <a:cs typeface="ヒラギノ角ゴ Pro W3"/>
              </a:rPr>
              <a:t>）を改善することのバランスをうまくとらなくてはならない。</a:t>
            </a:r>
            <a:endParaRPr lang="en-US" sz="1200" dirty="0">
              <a:latin typeface="ヒラギノ角ゴ Pro W3"/>
              <a:ea typeface="ヒラギノ角ゴ Pro W3"/>
              <a:cs typeface="ヒラギノ角ゴ Pro W3"/>
            </a:endParaRPr>
          </a:p>
        </p:txBody>
      </p:sp>
      <p:sp>
        <p:nvSpPr>
          <p:cNvPr id="23" name="Rectangle 22"/>
          <p:cNvSpPr/>
          <p:nvPr/>
        </p:nvSpPr>
        <p:spPr>
          <a:xfrm>
            <a:off x="4305299" y="1306537"/>
            <a:ext cx="2374901" cy="8540795"/>
          </a:xfrm>
          <a:prstGeom prst="rect">
            <a:avLst/>
          </a:prstGeom>
        </p:spPr>
        <p:txBody>
          <a:bodyPr wrap="square">
            <a:spAutoFit/>
          </a:bodyPr>
          <a:lstStyle/>
          <a:p>
            <a:r>
              <a:rPr lang="ja-JP" altLang="en-US" sz="900" dirty="0">
                <a:latin typeface="ヒラギノ角ゴ Pro W3"/>
                <a:ea typeface="ヒラギノ角ゴ Pro W3"/>
                <a:cs typeface="ヒラギノ角ゴ Pro W3"/>
              </a:rPr>
              <a:t>そのためには、現在の仕事の仕方と、採用しようとする新しいアイディアのギャップを橋渡しする効果的な思考フレームワーク（</a:t>
            </a:r>
            <a:r>
              <a:rPr lang="en-US" altLang="ja-JP" sz="900" dirty="0" smtClean="0">
                <a:latin typeface="ヒラギノ角ゴ Pro W3"/>
                <a:ea typeface="ヒラギノ角ゴ Pro W3"/>
                <a:cs typeface="ヒラギノ角ゴ Pro W3"/>
              </a:rPr>
              <a:t>thinking framework</a:t>
            </a:r>
            <a:r>
              <a:rPr lang="ja-JP" altLang="en-US" sz="900" dirty="0">
                <a:latin typeface="ヒラギノ角ゴ Pro W3"/>
                <a:ea typeface="ヒラギノ角ゴ Pro W3"/>
                <a:cs typeface="ヒラギノ角ゴ Pro W3"/>
              </a:rPr>
              <a:t>）が必要である。この記事は、そのような思考フレームワークを「アクショナブル</a:t>
            </a:r>
            <a:r>
              <a:rPr lang="ja-JP" altLang="en-US" sz="900" dirty="0" smtClean="0">
                <a:latin typeface="ヒラギノ角ゴ Pro W3"/>
                <a:ea typeface="ヒラギノ角ゴ Pro W3"/>
                <a:cs typeface="ヒラギノ角ゴ Pro W3"/>
              </a:rPr>
              <a:t>・</a:t>
            </a:r>
            <a:r>
              <a:rPr lang="en-US" altLang="en-US" sz="900" dirty="0" smtClean="0">
                <a:latin typeface="ヒラギノ角ゴ Pro W3"/>
                <a:ea typeface="ヒラギノ角ゴ Pro W3"/>
                <a:cs typeface="ヒラギノ角ゴ Pro W3"/>
              </a:rPr>
              <a:t>カーネル</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actionable kernel</a:t>
            </a:r>
            <a:r>
              <a:rPr lang="ja-JP" altLang="en-US" sz="900" dirty="0">
                <a:latin typeface="ヒラギノ角ゴ Pro W3"/>
                <a:ea typeface="ヒラギノ角ゴ Pro W3"/>
                <a:cs typeface="ヒラギノ角ゴ Pro W3"/>
              </a:rPr>
              <a:t>）」の形で提示することで、様々なリスクのバランスをとり、仕事の仕方を改善しようとするチームを支援する。</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このカーネルの構築、すなわち「ソフトウェア工学のエッセンス（</a:t>
            </a:r>
            <a:r>
              <a:rPr lang="en-US" altLang="ja-JP" sz="900" dirty="0">
                <a:latin typeface="ヒラギノ角ゴ Pro W3"/>
                <a:ea typeface="ヒラギノ角ゴ Pro W3"/>
                <a:cs typeface="ヒラギノ角ゴ Pro W3"/>
              </a:rPr>
              <a:t>the essence of software engineering</a:t>
            </a:r>
            <a:r>
              <a:rPr lang="ja-JP" altLang="en-US" sz="900" dirty="0">
                <a:latin typeface="ヒラギノ角ゴ Pro W3"/>
                <a:ea typeface="ヒラギノ角ゴ Pro W3"/>
                <a:cs typeface="ヒラギノ角ゴ Pro W3"/>
              </a:rPr>
              <a:t>）」は、「ソフトウェア工学の方法論と理論（</a:t>
            </a:r>
            <a:r>
              <a:rPr lang="en-US" altLang="ja-JP" sz="900" dirty="0">
                <a:latin typeface="ヒラギノ角ゴ Pro W3"/>
                <a:ea typeface="ヒラギノ角ゴ Pro W3"/>
                <a:cs typeface="ヒラギノ角ゴ Pro W3"/>
              </a:rPr>
              <a:t>Software Engineering Methods and Theory</a:t>
            </a:r>
            <a:r>
              <a:rPr lang="en-US" altLang="ja-JP" sz="900" dirty="0" smtClean="0">
                <a:latin typeface="ヒラギノ角ゴ Pro W3"/>
                <a:ea typeface="ヒラギノ角ゴ Pro W3"/>
                <a:cs typeface="ヒラギノ角ゴ Pro W3"/>
              </a:rPr>
              <a:t>; SEMAT</a:t>
            </a:r>
            <a:r>
              <a:rPr lang="ja-JP" altLang="en-US" sz="900" dirty="0">
                <a:latin typeface="ヒラギノ角ゴ Pro W3"/>
                <a:ea typeface="ヒラギノ角ゴ Pro W3"/>
                <a:cs typeface="ヒラギノ角ゴ Pro W3"/>
              </a:rPr>
              <a:t>）」の行動宣言（</a:t>
            </a:r>
            <a:r>
              <a:rPr lang="en-US" altLang="ja-JP" sz="900" dirty="0">
                <a:latin typeface="ヒラギノ角ゴ Pro W3"/>
                <a:ea typeface="ヒラギノ角ゴ Pro W3"/>
                <a:cs typeface="ヒラギノ角ゴ Pro W3"/>
              </a:rPr>
              <a:t>call </a:t>
            </a:r>
            <a:r>
              <a:rPr lang="en-US" altLang="ja-JP" sz="900" dirty="0" smtClean="0">
                <a:latin typeface="ヒラギノ角ゴ Pro W3"/>
                <a:ea typeface="ヒラギノ角ゴ Pro W3"/>
                <a:cs typeface="ヒラギノ角ゴ Pro W3"/>
              </a:rPr>
              <a:t>for action</a:t>
            </a:r>
            <a:r>
              <a:rPr lang="ja-JP" altLang="en-US" sz="900" dirty="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）に触発されたものであり、それに対する直接の回答でもある。そして、ソフトウェア工学の再定義に向けた小さな一歩でもある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a:t>
            </a:r>
            <a:r>
              <a:rPr lang="en-US" altLang="ja-JP" sz="900" dirty="0">
                <a:latin typeface="ヒラギノ角ゴ Pro W3"/>
                <a:ea typeface="ヒラギノ角ゴ Pro W3"/>
                <a:cs typeface="ヒラギノ角ゴ Pro W3"/>
              </a:rPr>
              <a:t>2009</a:t>
            </a:r>
            <a:r>
              <a:rPr lang="ja-JP" altLang="en-US" sz="900" dirty="0">
                <a:latin typeface="ヒラギノ角ゴ Pro W3"/>
                <a:ea typeface="ヒラギノ角ゴ Pro W3"/>
                <a:cs typeface="ヒラギノ角ゴ Pro W3"/>
              </a:rPr>
              <a:t>年</a:t>
            </a:r>
            <a:r>
              <a:rPr lang="en-US" altLang="ja-JP" sz="900" dirty="0">
                <a:latin typeface="ヒラギノ角ゴ Pro W3"/>
                <a:ea typeface="ヒラギノ角ゴ Pro W3"/>
                <a:cs typeface="ヒラギノ角ゴ Pro W3"/>
              </a:rPr>
              <a:t>9</a:t>
            </a:r>
            <a:r>
              <a:rPr lang="ja-JP" altLang="en-US" sz="900" dirty="0">
                <a:latin typeface="ヒラギノ角ゴ Pro W3"/>
                <a:ea typeface="ヒラギノ角ゴ Pro W3"/>
                <a:cs typeface="ヒラギノ角ゴ Pro W3"/>
              </a:rPr>
              <a:t>月に、人々のソフトウェア開発手法への関わり方を抜本的に変更する時期に来ていると感じた</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人、</a:t>
            </a:r>
            <a:r>
              <a:rPr lang="en-US" altLang="ja-JP" sz="900" dirty="0" err="1">
                <a:latin typeface="ヒラギノ角ゴ Pro W3"/>
                <a:ea typeface="ヒラギノ角ゴ Pro W3"/>
                <a:cs typeface="ヒラギノ角ゴ Pro W3"/>
              </a:rPr>
              <a:t>Ivar</a:t>
            </a:r>
            <a:endParaRPr lang="en-US" altLang="ja-JP"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Jacobson</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Bertrand Meyer</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Richard </a:t>
            </a:r>
            <a:r>
              <a:rPr lang="en-US" altLang="ja-JP" sz="900" dirty="0" err="1">
                <a:latin typeface="ヒラギノ角ゴ Pro W3"/>
                <a:ea typeface="ヒラギノ角ゴ Pro W3"/>
                <a:cs typeface="ヒラギノ角ゴ Pro W3"/>
              </a:rPr>
              <a:t>Soley</a:t>
            </a:r>
            <a:r>
              <a:rPr lang="ja-JP" altLang="en-US" sz="900" dirty="0">
                <a:latin typeface="ヒラギノ角ゴ Pro W3"/>
                <a:ea typeface="ヒラギノ角ゴ Pro W3"/>
                <a:cs typeface="ヒラギノ角ゴ Pro W3"/>
              </a:rPr>
              <a:t>によって創設された </a:t>
            </a:r>
            <a:r>
              <a:rPr lang="en-US" altLang="ja-JP" sz="900" dirty="0">
                <a:latin typeface="ヒラギノ角ゴ Pro W3"/>
                <a:ea typeface="ヒラギノ角ゴ Pro W3"/>
                <a:cs typeface="ヒラギノ角ゴ Pro W3"/>
              </a:rPr>
              <a:t>[3,4,8] </a:t>
            </a:r>
            <a:r>
              <a:rPr lang="ja-JP" altLang="en-US" sz="900" dirty="0">
                <a:latin typeface="ヒラギノ角ゴ Pro W3"/>
                <a:ea typeface="ヒラギノ角ゴ Pro W3"/>
                <a:cs typeface="ヒラギノ角ゴ Pro W3"/>
              </a:rPr>
              <a:t>。彼らは 行動宣言を書き、いくつかの致命的な問題を特定し、なぜ行動が必要かを説明し、そして何が必要なのかを示唆した。その行動宣言を以下に示す</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現在のソフトウェア工学のいくつかの分野では、未成熟なプラクティス</a:t>
            </a:r>
            <a:r>
              <a:rPr lang="en-US" altLang="ja-JP" sz="900" dirty="0">
                <a:latin typeface="ヒラギノ角ゴ Pro W3"/>
                <a:ea typeface="ヒラギノ角ゴ Pro W3"/>
                <a:cs typeface="ヒラギノ角ゴ Pro W3"/>
              </a:rPr>
              <a:t>(immature practices)</a:t>
            </a:r>
            <a:r>
              <a:rPr lang="ja-JP" altLang="en-US" sz="900" dirty="0">
                <a:latin typeface="ヒラギノ角ゴ Pro W3"/>
                <a:ea typeface="ヒラギノ角ゴ Pro W3"/>
                <a:cs typeface="ヒラギノ角ゴ Pro W3"/>
              </a:rPr>
              <a:t>に苦しめられている。具体的には、以下の問題を含む。</a:t>
            </a:r>
          </a:p>
          <a:p>
            <a:endParaRPr lang="ja-JP" alt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 言葉の流行が、工学の一分野というよりファッション業界のようである。</a:t>
            </a:r>
          </a:p>
          <a:p>
            <a:r>
              <a:rPr lang="ja-JP" altLang="en-US" sz="900" dirty="0">
                <a:latin typeface="ヒラギノ角ゴ Pro W3"/>
                <a:ea typeface="ヒラギノ角ゴ Pro W3"/>
                <a:cs typeface="ヒラギノ角ゴ Pro W3"/>
              </a:rPr>
              <a:t>* 堅固で広く受け入れられるような理論的基礎を欠いている。</a:t>
            </a:r>
          </a:p>
          <a:p>
            <a:r>
              <a:rPr lang="ja-JP" altLang="en-US" sz="900" dirty="0">
                <a:latin typeface="ヒラギノ角ゴ Pro W3"/>
                <a:ea typeface="ヒラギノ角ゴ Pro W3"/>
                <a:cs typeface="ヒラギノ角ゴ Pro W3"/>
              </a:rPr>
              <a:t>* 非常に多くの方法論</a:t>
            </a:r>
            <a:r>
              <a:rPr lang="en-US" altLang="ja-JP" sz="900" dirty="0">
                <a:latin typeface="ヒラギノ角ゴ Pro W3"/>
                <a:ea typeface="ヒラギノ角ゴ Pro W3"/>
                <a:cs typeface="ヒラギノ角ゴ Pro W3"/>
              </a:rPr>
              <a:t>(methods)</a:t>
            </a:r>
            <a:r>
              <a:rPr lang="ja-JP" altLang="en-US" sz="900" dirty="0">
                <a:latin typeface="ヒラギノ角ゴ Pro W3"/>
                <a:ea typeface="ヒラギノ角ゴ Pro W3"/>
                <a:cs typeface="ヒラギノ角ゴ Pro W3"/>
              </a:rPr>
              <a:t>とその派生であふれ、それらの違いはほとんど理解されず作為的に強調されている。</a:t>
            </a:r>
          </a:p>
          <a:p>
            <a:r>
              <a:rPr lang="ja-JP" altLang="en-US" sz="900" dirty="0">
                <a:latin typeface="ヒラギノ角ゴ Pro W3"/>
                <a:ea typeface="ヒラギノ角ゴ Pro W3"/>
                <a:cs typeface="ヒラギノ角ゴ Pro W3"/>
              </a:rPr>
              <a:t>* 信頼できる実験的評価</a:t>
            </a:r>
            <a:r>
              <a:rPr lang="en-US" altLang="ja-JP" sz="900" dirty="0">
                <a:latin typeface="ヒラギノ角ゴ Pro W3"/>
                <a:ea typeface="ヒラギノ角ゴ Pro W3"/>
                <a:cs typeface="ヒラギノ角ゴ Pro W3"/>
              </a:rPr>
              <a:t>(experimental evaluation)</a:t>
            </a:r>
            <a:r>
              <a:rPr lang="ja-JP" altLang="en-US" sz="900" dirty="0">
                <a:latin typeface="ヒラギノ角ゴ Pro W3"/>
                <a:ea typeface="ヒラギノ角ゴ Pro W3"/>
                <a:cs typeface="ヒラギノ角ゴ Pro W3"/>
              </a:rPr>
              <a:t>と妥当性確認</a:t>
            </a:r>
            <a:r>
              <a:rPr lang="en-US" altLang="ja-JP" sz="900" dirty="0">
                <a:latin typeface="ヒラギノ角ゴ Pro W3"/>
                <a:ea typeface="ヒラギノ角ゴ Pro W3"/>
                <a:cs typeface="ヒラギノ角ゴ Pro W3"/>
              </a:rPr>
              <a:t>(validation)</a:t>
            </a:r>
            <a:r>
              <a:rPr lang="ja-JP" altLang="en-US" sz="900" dirty="0">
                <a:latin typeface="ヒラギノ角ゴ Pro W3"/>
                <a:ea typeface="ヒラギノ角ゴ Pro W3"/>
                <a:cs typeface="ヒラギノ角ゴ Pro W3"/>
              </a:rPr>
              <a:t>を欠いている。</a:t>
            </a:r>
          </a:p>
          <a:p>
            <a:r>
              <a:rPr lang="ja-JP" altLang="en-US" sz="900" dirty="0" smtClean="0">
                <a:latin typeface="ヒラギノ角ゴ Pro W3"/>
                <a:ea typeface="ヒラギノ角ゴ Pro W3"/>
                <a:cs typeface="ヒラギノ角ゴ Pro W3"/>
              </a:rPr>
              <a:t>* 産</a:t>
            </a:r>
            <a:r>
              <a:rPr lang="ja-JP" altLang="en-US" sz="900" dirty="0">
                <a:latin typeface="ヒラギノ角ゴ Pro W3"/>
                <a:ea typeface="ヒラギノ角ゴ Pro W3"/>
                <a:cs typeface="ヒラギノ角ゴ Pro W3"/>
              </a:rPr>
              <a:t>業界の実践</a:t>
            </a:r>
            <a:r>
              <a:rPr lang="en-US" altLang="ja-JP" sz="900" dirty="0">
                <a:latin typeface="ヒラギノ角ゴ Pro W3"/>
                <a:ea typeface="ヒラギノ角ゴ Pro W3"/>
                <a:cs typeface="ヒラギノ角ゴ Pro W3"/>
              </a:rPr>
              <a:t>(industry practice)</a:t>
            </a:r>
            <a:r>
              <a:rPr lang="ja-JP" altLang="en-US" sz="900" dirty="0">
                <a:latin typeface="ヒラギノ角ゴ Pro W3"/>
                <a:ea typeface="ヒラギノ角ゴ Pro W3"/>
                <a:cs typeface="ヒラギノ角ゴ Pro W3"/>
              </a:rPr>
              <a:t>と学界の研究</a:t>
            </a:r>
            <a:r>
              <a:rPr lang="en-US" altLang="ja-JP" sz="900" dirty="0">
                <a:latin typeface="ヒラギノ角ゴ Pro W3"/>
                <a:ea typeface="ヒラギノ角ゴ Pro W3"/>
                <a:cs typeface="ヒラギノ角ゴ Pro W3"/>
              </a:rPr>
              <a:t>(academic research)</a:t>
            </a:r>
            <a:r>
              <a:rPr lang="ja-JP" altLang="en-US" sz="900" dirty="0">
                <a:latin typeface="ヒラギノ角ゴ Pro W3"/>
                <a:ea typeface="ヒラギノ角ゴ Pro W3"/>
                <a:cs typeface="ヒラギノ角ゴ Pro W3"/>
              </a:rPr>
              <a:t>の乖離</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のように行動宣言は、ソフトウェア産業が流行とファッションに陥りやすいという前提を置いており、ある人々には「新しいアイディアへの抵抗」と映ったようである。しかし、それは真実からかけ離れている。この記事および間もなく刊行される書籍（</a:t>
            </a:r>
            <a:r>
              <a:rPr lang="en-US" altLang="ja-JP" sz="900" dirty="0">
                <a:latin typeface="ヒラギノ角ゴ Pro W3"/>
                <a:ea typeface="ヒラギノ角ゴ Pro W3"/>
                <a:cs typeface="ヒラギノ角ゴ Pro W3"/>
              </a:rPr>
              <a:t>The Essence of </a:t>
            </a:r>
            <a:r>
              <a:rPr lang="en-US" altLang="ja-JP" sz="900" dirty="0" smtClean="0">
                <a:latin typeface="ヒラギノ角ゴ Pro W3"/>
                <a:ea typeface="ヒラギノ角ゴ Pro W3"/>
                <a:cs typeface="ヒラギノ角ゴ Pro W3"/>
              </a:rPr>
              <a:t>Software Engineering — Applying </a:t>
            </a:r>
            <a:r>
              <a:rPr lang="en-US" altLang="ja-JP" sz="900" dirty="0">
                <a:latin typeface="ヒラギノ角ゴ Pro W3"/>
                <a:ea typeface="ヒラギノ角ゴ Pro W3"/>
                <a:cs typeface="ヒラギノ角ゴ Pro W3"/>
              </a:rPr>
              <a:t>the SEMAT Kernel</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で見てとれるように、</a:t>
            </a:r>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の支持者は新しいアイディアに敏感である。</a:t>
            </a:r>
            <a:endParaRPr lang="ja-JP" altLang="en-US" sz="900" dirty="0">
              <a:latin typeface="ヒラギノ角ゴ Pro W3"/>
              <a:ea typeface="ヒラギノ角ゴ Pro W3"/>
              <a:cs typeface="ヒラギノ角ゴ Pro W3"/>
            </a:endParaRPr>
          </a:p>
        </p:txBody>
      </p:sp>
      <p:sp>
        <p:nvSpPr>
          <p:cNvPr id="2" name="Rectangle 1"/>
          <p:cNvSpPr/>
          <p:nvPr/>
        </p:nvSpPr>
        <p:spPr>
          <a:xfrm>
            <a:off x="381284" y="4914958"/>
            <a:ext cx="1722673" cy="1323439"/>
          </a:xfrm>
          <a:prstGeom prst="rect">
            <a:avLst/>
          </a:prstGeom>
          <a:ln>
            <a:solidFill>
              <a:schemeClr val="tx1"/>
            </a:solidFill>
          </a:ln>
        </p:spPr>
        <p:txBody>
          <a:bodyPr wrap="square">
            <a:spAutoFit/>
          </a:bodyPr>
          <a:lstStyle/>
          <a:p>
            <a:r>
              <a:rPr lang="en-US" sz="1600" dirty="0" smtClean="0">
                <a:latin typeface="ヒラギノ角ゴ Std W8"/>
                <a:ea typeface="ヒラギノ角ゴ Std W8"/>
                <a:cs typeface="ヒラギノ角ゴ Std W8"/>
              </a:rPr>
              <a:t>The </a:t>
            </a:r>
            <a:r>
              <a:rPr lang="en-US" sz="1600" dirty="0">
                <a:latin typeface="ヒラギノ角ゴ Std W8"/>
                <a:ea typeface="ヒラギノ角ゴ Std W8"/>
                <a:cs typeface="ヒラギノ角ゴ Std W8"/>
              </a:rPr>
              <a:t>Essence </a:t>
            </a:r>
          </a:p>
          <a:p>
            <a:r>
              <a:rPr lang="en-US" sz="1600" dirty="0" smtClean="0">
                <a:latin typeface="ヒラギノ角ゴ Std W8"/>
                <a:ea typeface="ヒラギノ角ゴ Std W8"/>
                <a:cs typeface="ヒラギノ角ゴ Std W8"/>
              </a:rPr>
              <a:t>of </a:t>
            </a:r>
            <a:r>
              <a:rPr lang="en-US" sz="1600" dirty="0">
                <a:latin typeface="ヒラギノ角ゴ Std W8"/>
                <a:ea typeface="ヒラギノ角ゴ Std W8"/>
                <a:cs typeface="ヒラギノ角ゴ Std W8"/>
              </a:rPr>
              <a:t>Software </a:t>
            </a:r>
          </a:p>
          <a:p>
            <a:r>
              <a:rPr lang="en-US" sz="1600" dirty="0" smtClean="0">
                <a:latin typeface="ヒラギノ角ゴ Std W8"/>
                <a:ea typeface="ヒラギノ角ゴ Std W8"/>
                <a:cs typeface="ヒラギノ角ゴ Std W8"/>
              </a:rPr>
              <a:t>Engineering</a:t>
            </a:r>
            <a:r>
              <a:rPr lang="en-US" sz="1600" dirty="0">
                <a:latin typeface="ヒラギノ角ゴ Std W8"/>
                <a:ea typeface="ヒラギノ角ゴ Std W8"/>
                <a:cs typeface="ヒラギノ角ゴ Std W8"/>
              </a:rPr>
              <a:t>: </a:t>
            </a:r>
          </a:p>
          <a:p>
            <a:r>
              <a:rPr lang="en-US" sz="1600" dirty="0" smtClean="0">
                <a:latin typeface="ヒラギノ角ゴ Std W8"/>
                <a:ea typeface="ヒラギノ角ゴ Std W8"/>
                <a:cs typeface="ヒラギノ角ゴ Std W8"/>
              </a:rPr>
              <a:t>The </a:t>
            </a:r>
            <a:r>
              <a:rPr lang="en-US" sz="1600" dirty="0" err="1">
                <a:latin typeface="ヒラギノ角ゴ Std W8"/>
                <a:ea typeface="ヒラギノ角ゴ Std W8"/>
                <a:cs typeface="ヒラギノ角ゴ Std W8"/>
              </a:rPr>
              <a:t>Semat</a:t>
            </a:r>
            <a:endParaRPr lang="en-US" sz="1600" dirty="0">
              <a:latin typeface="ヒラギノ角ゴ Std W8"/>
              <a:ea typeface="ヒラギノ角ゴ Std W8"/>
              <a:cs typeface="ヒラギノ角ゴ Std W8"/>
            </a:endParaRPr>
          </a:p>
          <a:p>
            <a:r>
              <a:rPr lang="en-US" sz="1600" dirty="0" smtClean="0">
                <a:latin typeface="ヒラギノ角ゴ Std W8"/>
                <a:ea typeface="ヒラギノ角ゴ Std W8"/>
                <a:cs typeface="ヒラギノ角ゴ Std W8"/>
              </a:rPr>
              <a:t>Kernel</a:t>
            </a:r>
            <a:endParaRPr lang="en-US" sz="1600" dirty="0">
              <a:latin typeface="ヒラギノ角ゴ Std W8"/>
              <a:ea typeface="ヒラギノ角ゴ Std W8"/>
              <a:cs typeface="ヒラギノ角ゴ Std W8"/>
            </a:endParaRPr>
          </a:p>
        </p:txBody>
      </p:sp>
      <p:sp>
        <p:nvSpPr>
          <p:cNvPr id="5" name="テキスト ボックス 4"/>
          <p:cNvSpPr txBox="1"/>
          <p:nvPr/>
        </p:nvSpPr>
        <p:spPr>
          <a:xfrm>
            <a:off x="1031394" y="6596303"/>
            <a:ext cx="247897" cy="646331"/>
          </a:xfrm>
          <a:prstGeom prst="rect">
            <a:avLst/>
          </a:prstGeom>
          <a:noFill/>
        </p:spPr>
        <p:txBody>
          <a:bodyPr wrap="none" rtlCol="0">
            <a:spAutoFit/>
          </a:bodyPr>
          <a:lstStyle/>
          <a:p>
            <a:endParaRPr kumimoji="1" lang="en-US" altLang="ja-JP" dirty="0" smtClean="0"/>
          </a:p>
          <a:p>
            <a:endParaRPr kumimoji="1" lang="ja-JP" altLang="en-US" dirty="0"/>
          </a:p>
        </p:txBody>
      </p:sp>
    </p:spTree>
    <p:extLst>
      <p:ext uri="{BB962C8B-B14F-4D97-AF65-F5344CB8AC3E}">
        <p14:creationId xmlns:p14="http://schemas.microsoft.com/office/powerpoint/2010/main" val="350701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0" y="609600"/>
            <a:ext cx="6464300" cy="8686800"/>
          </a:xfrm>
          <a:prstGeom prst="rect">
            <a:avLst/>
          </a:prstGeom>
        </p:spPr>
      </p:pic>
    </p:spTree>
    <p:extLst>
      <p:ext uri="{BB962C8B-B14F-4D97-AF65-F5344CB8AC3E}">
        <p14:creationId xmlns:p14="http://schemas.microsoft.com/office/powerpoint/2010/main" val="411390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599307"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2357888" y="7645162"/>
            <a:ext cx="0" cy="1930638"/>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84723" y="7645162"/>
            <a:ext cx="2173165" cy="2031326"/>
          </a:xfrm>
          <a:prstGeom prst="rect">
            <a:avLst/>
          </a:prstGeom>
        </p:spPr>
        <p:txBody>
          <a:bodyPr wrap="square">
            <a:spAutoFit/>
          </a:bodyPr>
          <a:lstStyle/>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支持者が反対しているのは「新しいアイディア」ではない。ただソリューションが流行っているから、あるいは、単なる政治的な理由や同僚からの圧力によって、不適切なソリューションを採用する人々の非リーン（</a:t>
            </a:r>
            <a:r>
              <a:rPr lang="en-US" altLang="ja-JP" sz="900" dirty="0">
                <a:latin typeface="ヒラギノ角ゴ Pro W3"/>
                <a:ea typeface="ヒラギノ角ゴ Pro W3"/>
                <a:cs typeface="ヒラギノ角ゴ Pro W3"/>
              </a:rPr>
              <a:t>non-lean</a:t>
            </a:r>
            <a:r>
              <a:rPr lang="ja-JP" altLang="en-US" sz="900" dirty="0">
                <a:latin typeface="ヒラギノ角ゴ Pro W3"/>
                <a:ea typeface="ヒラギノ角ゴ Pro W3"/>
                <a:cs typeface="ヒラギノ角ゴ Pro W3"/>
              </a:rPr>
              <a:t>）、非アジャイル（</a:t>
            </a:r>
            <a:r>
              <a:rPr lang="en-US" altLang="ja-JP" sz="900" dirty="0">
                <a:latin typeface="ヒラギノ角ゴ Pro W3"/>
                <a:ea typeface="ヒラギノ角ゴ Pro W3"/>
                <a:cs typeface="ヒラギノ角ゴ Pro W3"/>
              </a:rPr>
              <a:t>non-agile</a:t>
            </a:r>
            <a:r>
              <a:rPr lang="ja-JP" altLang="en-US" sz="900" dirty="0">
                <a:latin typeface="ヒラギノ角ゴ Pro W3"/>
                <a:ea typeface="ヒラギノ角ゴ Pro W3"/>
                <a:cs typeface="ヒラギノ角ゴ Pro W3"/>
              </a:rPr>
              <a:t>）な行動である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は、堅固な理論および検証された原則とベストプラクティスに基づいて、ソフトウェア工学を再建するプロセスを支援する。</a:t>
            </a:r>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は以下の特徴を備えている</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p:txBody>
      </p:sp>
      <p:sp>
        <p:nvSpPr>
          <p:cNvPr id="8" name="TextBox 7"/>
          <p:cNvSpPr txBox="1"/>
          <p:nvPr/>
        </p:nvSpPr>
        <p:spPr>
          <a:xfrm>
            <a:off x="2424431" y="7645162"/>
            <a:ext cx="2072252" cy="2169825"/>
          </a:xfrm>
          <a:prstGeom prst="rect">
            <a:avLst/>
          </a:prstGeom>
          <a:noFill/>
        </p:spPr>
        <p:txBody>
          <a:bodyPr wrap="square" rtlCol="0">
            <a:spAutoFit/>
          </a:bodyPr>
          <a:lstStyle/>
          <a:p>
            <a:r>
              <a:rPr lang="ja-JP" altLang="en-US" sz="900" dirty="0">
                <a:solidFill>
                  <a:srgbClr val="1A1818"/>
                </a:solidFill>
                <a:latin typeface="ヒラギノ角ゴ Pro W3"/>
                <a:ea typeface="ヒラギノ角ゴ Pro W3"/>
                <a:cs typeface="ヒラギノ角ゴ Pro W3"/>
              </a:rPr>
              <a:t>* 広く合意された要素からなり、特定用途に拡張可能なカーネルを含む。</a:t>
            </a:r>
          </a:p>
          <a:p>
            <a:r>
              <a:rPr lang="ja-JP" altLang="en-US" sz="900" dirty="0">
                <a:solidFill>
                  <a:srgbClr val="1A1818"/>
                </a:solidFill>
                <a:latin typeface="ヒラギノ角ゴ Pro W3"/>
                <a:ea typeface="ヒラギノ角ゴ Pro W3"/>
                <a:cs typeface="ヒラギノ角ゴ Pro W3"/>
              </a:rPr>
              <a:t>* 技術の問題と人の問題の両方を扱う。</a:t>
            </a:r>
          </a:p>
          <a:p>
            <a:r>
              <a:rPr lang="ja-JP" altLang="en-US" sz="900" dirty="0">
                <a:solidFill>
                  <a:srgbClr val="1A1818"/>
                </a:solidFill>
                <a:latin typeface="ヒラギノ角ゴ Pro W3"/>
                <a:ea typeface="ヒラギノ角ゴ Pro W3"/>
                <a:cs typeface="ヒラギノ角ゴ Pro W3"/>
              </a:rPr>
              <a:t>* 産業界、学界、研究者、そして、ユーザによって支えられる。</a:t>
            </a:r>
          </a:p>
          <a:p>
            <a:r>
              <a:rPr lang="ja-JP" altLang="en-US" sz="900" dirty="0">
                <a:solidFill>
                  <a:srgbClr val="1A1818"/>
                </a:solidFill>
                <a:latin typeface="ヒラギノ角ゴ Pro W3"/>
                <a:ea typeface="ヒラギノ角ゴ Pro W3"/>
                <a:cs typeface="ヒラギノ角ゴ Pro W3"/>
              </a:rPr>
              <a:t>* 要求と技術の変化に応じて追随できるような拡張性を備える。。</a:t>
            </a:r>
            <a:endParaRPr lang="en-US" altLang="ja-JP" sz="900" dirty="0" smtClean="0">
              <a:solidFill>
                <a:srgbClr val="1A1818"/>
              </a:solidFill>
              <a:latin typeface="ヒラギノ角ゴ Pro W3"/>
              <a:ea typeface="ヒラギノ角ゴ Pro W3"/>
              <a:cs typeface="ヒラギノ角ゴ Pro W3"/>
            </a:endParaRPr>
          </a:p>
          <a:p>
            <a:endParaRPr lang="en-US" sz="900" dirty="0">
              <a:solidFill>
                <a:srgbClr val="1A1818"/>
              </a:solidFill>
              <a:latin typeface="ヒラギノ角ゴ Pro W3"/>
              <a:ea typeface="ヒラギノ角ゴ Pro W3"/>
              <a:cs typeface="ヒラギノ角ゴ Pro W3"/>
            </a:endParaRPr>
          </a:p>
          <a:p>
            <a:r>
              <a:rPr lang="en-US" altLang="ja-JP" sz="900" dirty="0">
                <a:solidFill>
                  <a:srgbClr val="1A1818"/>
                </a:solidFill>
                <a:latin typeface="ヒラギノ角ゴ Pro W3"/>
                <a:ea typeface="ヒラギノ角ゴ Pro W3"/>
                <a:cs typeface="ヒラギノ角ゴ Pro W3"/>
              </a:rPr>
              <a:t>SEMAT</a:t>
            </a:r>
            <a:r>
              <a:rPr lang="ja-JP" altLang="en-US" sz="900" dirty="0">
                <a:solidFill>
                  <a:srgbClr val="1A1818"/>
                </a:solidFill>
                <a:latin typeface="ヒラギノ角ゴ Pro W3"/>
                <a:ea typeface="ヒラギノ角ゴ Pro W3"/>
                <a:cs typeface="ヒラギノ角ゴ Pro W3"/>
              </a:rPr>
              <a:t>の行動宣言は支持を広く集め、署名者や支持者が増え続けている（</a:t>
            </a:r>
            <a:r>
              <a:rPr lang="en-US" altLang="ja-JP" sz="900" dirty="0">
                <a:solidFill>
                  <a:srgbClr val="1A1818"/>
                </a:solidFill>
                <a:latin typeface="ヒラギノ角ゴ Pro W3"/>
                <a:ea typeface="ヒラギノ角ゴ Pro W3"/>
                <a:cs typeface="ヒラギノ角ゴ Pro W3"/>
              </a:rPr>
              <a:t>http://</a:t>
            </a:r>
            <a:r>
              <a:rPr lang="en-US" altLang="ja-JP" sz="900" dirty="0" err="1">
                <a:solidFill>
                  <a:srgbClr val="1A1818"/>
                </a:solidFill>
                <a:latin typeface="ヒラギノ角ゴ Pro W3"/>
                <a:ea typeface="ヒラギノ角ゴ Pro W3"/>
                <a:cs typeface="ヒラギノ角ゴ Pro W3"/>
              </a:rPr>
              <a:t>www.semat.org</a:t>
            </a:r>
            <a:r>
              <a:rPr lang="ja-JP" altLang="en-US" sz="900" dirty="0">
                <a:solidFill>
                  <a:srgbClr val="1A1818"/>
                </a:solidFill>
                <a:latin typeface="ヒラギノ角ゴ Pro W3"/>
                <a:ea typeface="ヒラギノ角ゴ Pro W3"/>
                <a:cs typeface="ヒラギノ角ゴ Pro W3"/>
              </a:rPr>
              <a:t>）。</a:t>
            </a:r>
            <a:r>
              <a:rPr lang="en-US" altLang="ja-JP" sz="900" dirty="0">
                <a:solidFill>
                  <a:srgbClr val="1A1818"/>
                </a:solidFill>
                <a:latin typeface="ヒラギノ角ゴ Pro W3"/>
                <a:ea typeface="ヒラギノ角ゴ Pro W3"/>
                <a:cs typeface="ヒラギノ角ゴ Pro W3"/>
              </a:rPr>
              <a:t>2010</a:t>
            </a:r>
            <a:r>
              <a:rPr lang="ja-JP" altLang="en-US" sz="900" dirty="0">
                <a:solidFill>
                  <a:srgbClr val="1A1818"/>
                </a:solidFill>
                <a:latin typeface="ヒラギノ角ゴ Pro W3"/>
                <a:ea typeface="ヒラギノ角ゴ Pro W3"/>
                <a:cs typeface="ヒラギノ角ゴ Pro W3"/>
              </a:rPr>
              <a:t>年</a:t>
            </a:r>
            <a:r>
              <a:rPr lang="en-US" altLang="ja-JP" sz="900" dirty="0">
                <a:solidFill>
                  <a:srgbClr val="1A1818"/>
                </a:solidFill>
                <a:latin typeface="ヒラギノ角ゴ Pro W3"/>
                <a:ea typeface="ヒラギノ角ゴ Pro W3"/>
                <a:cs typeface="ヒラギノ角ゴ Pro W3"/>
              </a:rPr>
              <a:t>2</a:t>
            </a:r>
            <a:r>
              <a:rPr lang="ja-JP" altLang="en-US" sz="900" dirty="0">
                <a:solidFill>
                  <a:srgbClr val="1A1818"/>
                </a:solidFill>
                <a:latin typeface="ヒラギノ角ゴ Pro W3"/>
                <a:ea typeface="ヒラギノ角ゴ Pro W3"/>
                <a:cs typeface="ヒラギノ角ゴ Pro W3"/>
              </a:rPr>
              <a:t>月には、</a:t>
            </a:r>
            <a:r>
              <a:rPr lang="en-US" altLang="ja-JP" sz="900" dirty="0">
                <a:solidFill>
                  <a:srgbClr val="1A1818"/>
                </a:solidFill>
                <a:latin typeface="ヒラギノ角ゴ Pro W3"/>
                <a:ea typeface="ヒラギノ角ゴ Pro W3"/>
                <a:cs typeface="ヒラギノ角ゴ Pro W3"/>
              </a:rPr>
              <a:t>SEMAT</a:t>
            </a:r>
            <a:r>
              <a:rPr lang="ja-JP" altLang="en-US" sz="900" dirty="0">
                <a:solidFill>
                  <a:srgbClr val="1A1818"/>
                </a:solidFill>
                <a:latin typeface="ヒラギノ角ゴ Pro W3"/>
                <a:ea typeface="ヒラギノ角ゴ Pro W3"/>
                <a:cs typeface="ヒラギノ角ゴ Pro W3"/>
              </a:rPr>
              <a:t>の創設者は行動宣言をビジョン声明（</a:t>
            </a:r>
            <a:r>
              <a:rPr lang="en-US" altLang="ja-JP" sz="900" dirty="0">
                <a:solidFill>
                  <a:srgbClr val="1A1818"/>
                </a:solidFill>
                <a:latin typeface="ヒラギノ角ゴ Pro W3"/>
                <a:ea typeface="ヒラギノ角ゴ Pro W3"/>
                <a:cs typeface="ヒラギノ角ゴ Pro W3"/>
              </a:rPr>
              <a:t>vision statement</a:t>
            </a:r>
            <a:r>
              <a:rPr lang="ja-JP" altLang="en-US" sz="900" dirty="0">
                <a:solidFill>
                  <a:srgbClr val="1A1818"/>
                </a:solidFill>
                <a:latin typeface="ヒラギノ角ゴ Pro W3"/>
                <a:ea typeface="ヒラギノ角ゴ Pro W3"/>
                <a:cs typeface="ヒラギノ角ゴ Pro W3"/>
              </a:rPr>
              <a:t>）として発展させた </a:t>
            </a:r>
            <a:r>
              <a:rPr lang="en-US" altLang="ja-JP" sz="900" dirty="0">
                <a:solidFill>
                  <a:srgbClr val="1A1818"/>
                </a:solidFill>
                <a:latin typeface="ヒラギノ角ゴ Pro W3"/>
                <a:ea typeface="ヒラギノ角ゴ Pro W3"/>
                <a:cs typeface="ヒラギノ角ゴ Pro W3"/>
              </a:rPr>
              <a:t>[5]</a:t>
            </a:r>
            <a:r>
              <a:rPr lang="ja-JP" altLang="en-US" sz="900" dirty="0">
                <a:solidFill>
                  <a:srgbClr val="1A1818"/>
                </a:solidFill>
                <a:latin typeface="ヒラギノ角ゴ Pro W3"/>
                <a:ea typeface="ヒラギノ角ゴ Pro W3"/>
                <a:cs typeface="ヒラギノ角ゴ Pro W3"/>
              </a:rPr>
              <a:t>。</a:t>
            </a:r>
            <a:endParaRPr lang="ja-JP" altLang="en-US" sz="900" dirty="0">
              <a:solidFill>
                <a:srgbClr val="1A1818"/>
              </a:solidFill>
              <a:latin typeface="ヒラギノ角ゴ Pro W3"/>
              <a:ea typeface="ヒラギノ角ゴ Pro W3"/>
              <a:cs typeface="ヒラギノ角ゴ Pro W3"/>
            </a:endParaRPr>
          </a:p>
        </p:txBody>
      </p:sp>
      <p:sp>
        <p:nvSpPr>
          <p:cNvPr id="9" name="Rectangle 8"/>
          <p:cNvSpPr/>
          <p:nvPr/>
        </p:nvSpPr>
        <p:spPr>
          <a:xfrm>
            <a:off x="4599308" y="1303572"/>
            <a:ext cx="2148054" cy="8217629"/>
          </a:xfrm>
          <a:prstGeom prst="rect">
            <a:avLst/>
          </a:prstGeom>
        </p:spPr>
        <p:txBody>
          <a:bodyPr wrap="square">
            <a:spAutoFit/>
          </a:bodyPr>
          <a:lstStyle/>
          <a:p>
            <a:r>
              <a:rPr lang="ja-JP" altLang="en-US" sz="900" dirty="0">
                <a:latin typeface="ヒラギノ角ゴ Pro W3"/>
                <a:ea typeface="ヒラギノ角ゴ Pro W3"/>
                <a:cs typeface="ヒラギノ角ゴ Pro W3"/>
              </a:rPr>
              <a:t>このビジョンに沿って、</a:t>
            </a:r>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つのゴールに焦点を合わせた： 広く合意された要素からなるカーネルを見つけること、そして、堅固な理論的基礎を定義することである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これらの</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つの作業は、かなりの範囲で独立している。カーネルやその要素を見つけることは、多数の既存手法の知識を備えた経験のあるソフトウェアエンジニアによる実践的な活動となる。対して理論的基礎の定義はアカデミックな研究活動であり、成功といえる結果に到達するには何年もかかるだろ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1200" dirty="0">
              <a:latin typeface="ヒラギノ角ゴ Pro W3"/>
              <a:ea typeface="ヒラギノ角ゴ Pro W3"/>
              <a:cs typeface="ヒラギノ角ゴ Pro W3"/>
            </a:endParaRPr>
          </a:p>
          <a:p>
            <a:r>
              <a:rPr lang="ja-JP" altLang="en-US" sz="1200" dirty="0">
                <a:latin typeface="ヒラギノ角ゴ Pro W6"/>
                <a:ea typeface="ヒラギノ角ゴ Pro W6"/>
                <a:cs typeface="ヒラギノ角ゴ Pro W6"/>
              </a:rPr>
              <a:t>共通基盤の</a:t>
            </a:r>
            <a:r>
              <a:rPr lang="ja-JP" altLang="en-US" sz="1200" dirty="0" smtClean="0">
                <a:latin typeface="ヒラギノ角ゴ Pro W6"/>
                <a:ea typeface="ヒラギノ角ゴ Pro W6"/>
                <a:cs typeface="ヒラギノ角ゴ Pro W6"/>
              </a:rPr>
              <a:t>能力</a:t>
            </a:r>
            <a:endParaRPr lang="en-US" altLang="ja-JP" sz="1200" dirty="0" smtClean="0">
              <a:latin typeface="ヒラギノ角ゴ Pro W6"/>
              <a:ea typeface="ヒラギノ角ゴ Pro W6"/>
              <a:cs typeface="ヒラギノ角ゴ Pro W6"/>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の最初のステップは、ソフトウェア開発における共通基盤を確認すること</a:t>
            </a:r>
            <a:r>
              <a:rPr lang="ja-JP" altLang="en-US" sz="900" dirty="0" smtClean="0">
                <a:latin typeface="ヒラギノ角ゴ Pro W3"/>
                <a:ea typeface="ヒラギノ角ゴ Pro W3"/>
                <a:cs typeface="ヒラギノ角ゴ Pro W3"/>
              </a:rPr>
              <a:t>であった</a:t>
            </a:r>
            <a:r>
              <a:rPr lang="ja-JP" altLang="en-US" sz="900" dirty="0">
                <a:latin typeface="ヒラギノ角ゴ Pro W3"/>
                <a:ea typeface="ヒラギノ角ゴ Pro W3"/>
                <a:cs typeface="ヒラギノ角ゴ Pro W3"/>
              </a:rPr>
              <a:t>。この共通基盤は、すべてのソフトウェア開発活動において普遍的な</a:t>
            </a:r>
            <a:r>
              <a:rPr lang="ja-JP" altLang="en-US" sz="900" dirty="0" smtClean="0">
                <a:latin typeface="ヒラギノ角ゴ Pro W3"/>
                <a:ea typeface="ヒラギノ角ゴ Pro W3"/>
                <a:cs typeface="ヒラギノ角ゴ Pro W3"/>
              </a:rPr>
              <a:t>必須要素</a:t>
            </a:r>
            <a:r>
              <a:rPr lang="ja-JP" altLang="en-US" sz="900" dirty="0">
                <a:latin typeface="ヒラギノ角ゴ Pro W3"/>
                <a:ea typeface="ヒラギノ角ゴ Pro W3"/>
                <a:cs typeface="ヒラギノ角ゴ Pro W3"/>
              </a:rPr>
              <a:t>のカーネルと、方法論と実践とを記述するためのシンプルな言語として示される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a:t>
            </a:r>
            <a:r>
              <a:rPr lang="en-US" altLang="ja-JP" sz="900" dirty="0" smtClean="0">
                <a:latin typeface="ヒラギノ角ゴ Pro W3"/>
                <a:ea typeface="ヒラギノ角ゴ Pro W3"/>
                <a:cs typeface="ヒラギノ角ゴ Pro W3"/>
              </a:rPr>
              <a:t>SEMAT OMG</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Object Management Group</a:t>
            </a:r>
            <a:r>
              <a:rPr lang="ja-JP" altLang="en-US" sz="900" dirty="0">
                <a:latin typeface="ヒラギノ角ゴ Pro W3"/>
                <a:ea typeface="ヒラギノ角ゴ Pro W3"/>
                <a:cs typeface="ヒラギノ角ゴ Pro W3"/>
              </a:rPr>
              <a:t>）提案で初めて公開された</a:t>
            </a:r>
            <a:r>
              <a:rPr lang="ja-JP" altLang="en-US" sz="900" dirty="0" smtClean="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と図</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で示すように、カーネルはソフトウェアシステムを開発するとき</a:t>
            </a:r>
            <a:r>
              <a:rPr lang="ja-JP" altLang="en-US" sz="900" dirty="0" smtClean="0">
                <a:latin typeface="ヒラギノ角ゴ Pro W3"/>
                <a:ea typeface="ヒラギノ角ゴ Pro W3"/>
                <a:cs typeface="ヒラギノ角ゴ Pro W3"/>
              </a:rPr>
              <a:t>に「</a:t>
            </a:r>
            <a:r>
              <a:rPr lang="ja-JP" altLang="en-US" sz="900" dirty="0">
                <a:latin typeface="ヒラギノ角ゴ Pro W3"/>
                <a:ea typeface="ヒラギノ角ゴ Pro W3"/>
                <a:cs typeface="ヒラギノ角ゴ Pro W3"/>
              </a:rPr>
              <a:t>我々が常に仕事で扱うこと</a:t>
            </a:r>
            <a:r>
              <a:rPr lang="en-US" altLang="ja-JP" sz="900" dirty="0">
                <a:latin typeface="ヒラギノ角ゴ Pro W3"/>
                <a:ea typeface="ヒラギノ角ゴ Pro W3"/>
                <a:cs typeface="ヒラギノ角ゴ Pro W3"/>
              </a:rPr>
              <a:t>(things we always work with)</a:t>
            </a:r>
            <a:r>
              <a:rPr lang="ja-JP" altLang="en-US" sz="900" dirty="0">
                <a:latin typeface="ヒラギノ角ゴ Pro W3"/>
                <a:ea typeface="ヒラギノ角ゴ Pro W3"/>
                <a:cs typeface="ヒラギノ角ゴ Pro W3"/>
              </a:rPr>
              <a:t>」と「我々が</a:t>
            </a:r>
            <a:r>
              <a:rPr lang="ja-JP" altLang="en-US" sz="900" dirty="0" smtClean="0">
                <a:latin typeface="ヒラギノ角ゴ Pro W3"/>
                <a:ea typeface="ヒラギノ角ゴ Pro W3"/>
                <a:cs typeface="ヒラギノ角ゴ Pro W3"/>
              </a:rPr>
              <a:t>常に行う</a:t>
            </a:r>
            <a:r>
              <a:rPr lang="ja-JP" altLang="en-US" sz="900" dirty="0">
                <a:latin typeface="ヒラギノ角ゴ Pro W3"/>
                <a:ea typeface="ヒラギノ角ゴ Pro W3"/>
                <a:cs typeface="ヒラギノ角ゴ Pro W3"/>
              </a:rPr>
              <a:t>こと</a:t>
            </a:r>
            <a:r>
              <a:rPr lang="en-US" altLang="ja-JP" sz="900" dirty="0">
                <a:latin typeface="ヒラギノ角ゴ Pro W3"/>
                <a:ea typeface="ヒラギノ角ゴ Pro W3"/>
                <a:cs typeface="ヒラギノ角ゴ Pro W3"/>
              </a:rPr>
              <a:t>(things we always do)</a:t>
            </a:r>
            <a:r>
              <a:rPr lang="ja-JP" altLang="en-US" sz="900" dirty="0">
                <a:latin typeface="ヒラギノ角ゴ Pro W3"/>
                <a:ea typeface="ヒラギノ角ゴ Pro W3"/>
                <a:cs typeface="ヒラギノ角ゴ Pro W3"/>
              </a:rPr>
              <a:t>」とを、それぞれ少数含んでいる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「我々が常に保有しているべき技術」を定義する活動も進行中である。しかし</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はカーネルの将来のバージョンまで待たなければならない</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カーネルは概念モデルである以上に、次のものを提供</a:t>
            </a:r>
            <a:r>
              <a:rPr lang="ja-JP" altLang="en-US" sz="900" dirty="0" smtClean="0">
                <a:latin typeface="ヒラギノ角ゴ Pro W3"/>
                <a:ea typeface="ヒラギノ角ゴ Pro W3"/>
                <a:cs typeface="ヒラギノ角ゴ Pro W3"/>
              </a:rPr>
              <a:t>する。</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en-US" sz="9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において、開発の進捗および努力</a:t>
            </a:r>
            <a:r>
              <a:rPr lang="en-US" altLang="ja-JP" sz="900" dirty="0">
                <a:latin typeface="ヒラギノ角ゴ Pro W3"/>
                <a:ea typeface="ヒラギノ角ゴ Pro W3"/>
                <a:cs typeface="ヒラギノ角ゴ Pro W3"/>
              </a:rPr>
              <a:t>(endeavors)</a:t>
            </a:r>
            <a:r>
              <a:rPr lang="ja-JP" altLang="en-US" sz="900" dirty="0">
                <a:latin typeface="ヒラギノ角ゴ Pro W3"/>
                <a:ea typeface="ヒラギノ角ゴ Pro W3"/>
                <a:cs typeface="ヒラギノ角ゴ Pro W3"/>
              </a:rPr>
              <a:t>の健全性を論じるため</a:t>
            </a:r>
            <a:r>
              <a:rPr lang="ja-JP" altLang="en-US" sz="900" dirty="0" smtClean="0">
                <a:latin typeface="ヒラギノ角ゴ Pro W3"/>
                <a:ea typeface="ヒラギノ角ゴ Pro W3"/>
                <a:cs typeface="ヒラギノ角ゴ Pro W3"/>
              </a:rPr>
              <a:t>の思考</a:t>
            </a:r>
            <a:r>
              <a:rPr lang="ja-JP" altLang="en-US" sz="900" dirty="0">
                <a:latin typeface="ヒラギノ角ゴ Pro W3"/>
                <a:ea typeface="ヒラギノ角ゴ Pro W3"/>
                <a:cs typeface="ヒラギノ角ゴ Pro W3"/>
              </a:rPr>
              <a:t>フレームワーク</a:t>
            </a: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ソフトウェア開発の方法論と実践に関する議論、改善、比較および共有</a:t>
            </a:r>
            <a:r>
              <a:rPr lang="ja-JP" altLang="en-US" sz="900" dirty="0" smtClean="0">
                <a:latin typeface="ヒラギノ角ゴ Pro W3"/>
                <a:ea typeface="ヒラギノ角ゴ Pro W3"/>
                <a:cs typeface="ヒラギノ角ゴ Pro W3"/>
              </a:rPr>
              <a:t>のため</a:t>
            </a:r>
            <a:r>
              <a:rPr lang="ja-JP" altLang="en-US" sz="900" dirty="0">
                <a:latin typeface="ヒラギノ角ゴ Pro W3"/>
                <a:ea typeface="ヒラギノ角ゴ Pro W3"/>
                <a:cs typeface="ヒラギノ角ゴ Pro W3"/>
              </a:rPr>
              <a:t>の共通</a:t>
            </a:r>
            <a:r>
              <a:rPr lang="ja-JP" altLang="en-US" sz="900" dirty="0" smtClean="0">
                <a:latin typeface="ヒラギノ角ゴ Pro W3"/>
                <a:ea typeface="ヒラギノ角ゴ Pro W3"/>
                <a:cs typeface="ヒラギノ角ゴ Pro W3"/>
              </a:rPr>
              <a:t>基盤</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チームが、別々に定義されたり由来が違うプラクティスを集めることによって</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独自の仕事の仕方を組み立て、継続的に改善するための</a:t>
            </a:r>
            <a:r>
              <a:rPr lang="ja-JP" altLang="en-US" sz="900" dirty="0" smtClean="0">
                <a:latin typeface="ヒラギノ角ゴ Pro W3"/>
                <a:ea typeface="ヒラギノ角ゴ Pro W3"/>
                <a:cs typeface="ヒラギノ角ゴ Pro W3"/>
              </a:rPr>
              <a:t>フレームワーク</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開発されたソフトウェアならびに開発に用いられた方法論の品質を評価</a:t>
            </a:r>
            <a:r>
              <a:rPr lang="ja-JP" altLang="en-US" sz="900" dirty="0" smtClean="0">
                <a:latin typeface="ヒラギノ角ゴ Pro W3"/>
                <a:ea typeface="ヒラギノ角ゴ Pro W3"/>
                <a:cs typeface="ヒラギノ角ゴ Pro W3"/>
              </a:rPr>
              <a:t>するため</a:t>
            </a:r>
            <a:r>
              <a:rPr lang="ja-JP" altLang="en-US" sz="900" dirty="0">
                <a:latin typeface="ヒラギノ角ゴ Pro W3"/>
                <a:ea typeface="ヒラギノ角ゴ Pro W3"/>
                <a:cs typeface="ヒラギノ角ゴ Pro W3"/>
              </a:rPr>
              <a:t>の、事例非依存な計測指標を定義する基礎</a:t>
            </a:r>
            <a:r>
              <a:rPr lang="en-US" altLang="ja-JP" sz="900" dirty="0">
                <a:latin typeface="ヒラギノ角ゴ Pro W3"/>
                <a:ea typeface="ヒラギノ角ゴ Pro W3"/>
                <a:cs typeface="ヒラギノ角ゴ Pro W3"/>
              </a:rPr>
              <a:t>(foundation</a:t>
            </a:r>
            <a:r>
              <a:rPr lang="en-US" altLang="ja-JP" sz="900" dirty="0" smtClean="0">
                <a:latin typeface="ヒラギノ角ゴ Pro W3"/>
                <a:ea typeface="ヒラギノ角ゴ Pro W3"/>
                <a:cs typeface="ヒラギノ角ゴ Pro W3"/>
              </a:rPr>
              <a:t>)</a:t>
            </a: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最も重要なこととして、どこにいるのか、次に何をすべきなのか、</a:t>
            </a:r>
            <a:r>
              <a:rPr lang="ja-JP" altLang="en-US" sz="900" dirty="0" smtClean="0">
                <a:latin typeface="ヒラギノ角ゴ Pro W3"/>
                <a:ea typeface="ヒラギノ角ゴ Pro W3"/>
                <a:cs typeface="ヒラギノ角ゴ Pro W3"/>
              </a:rPr>
              <a:t>そしてどこ</a:t>
            </a:r>
            <a:r>
              <a:rPr lang="ja-JP" altLang="en-US" sz="900" dirty="0">
                <a:latin typeface="ヒラギノ角ゴ Pro W3"/>
                <a:ea typeface="ヒラギノ角ゴ Pro W3"/>
                <a:cs typeface="ヒラギノ角ゴ Pro W3"/>
              </a:rPr>
              <a:t>を改善すべきなのかを、チームが理解することを支援する</a:t>
            </a:r>
            <a:r>
              <a:rPr lang="ja-JP" altLang="en-US" sz="900" dirty="0" smtClean="0">
                <a:latin typeface="ヒラギノ角ゴ Pro W3"/>
                <a:ea typeface="ヒラギノ角ゴ Pro W3"/>
                <a:cs typeface="ヒラギノ角ゴ Pro W3"/>
              </a:rPr>
              <a:t>方法</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p:txBody>
      </p:sp>
      <p:pic>
        <p:nvPicPr>
          <p:cNvPr id="10" name="Picture 9"/>
          <p:cNvPicPr>
            <a:picLocks noChangeAspect="1"/>
          </p:cNvPicPr>
          <p:nvPr/>
        </p:nvPicPr>
        <p:blipFill>
          <a:blip r:embed="rId2"/>
          <a:stretch>
            <a:fillRect/>
          </a:stretch>
        </p:blipFill>
        <p:spPr>
          <a:xfrm>
            <a:off x="450886" y="1275470"/>
            <a:ext cx="3968329" cy="3220418"/>
          </a:xfrm>
          <a:prstGeom prst="rect">
            <a:avLst/>
          </a:prstGeom>
        </p:spPr>
      </p:pic>
      <p:pic>
        <p:nvPicPr>
          <p:cNvPr id="11" name="Picture 10"/>
          <p:cNvPicPr>
            <a:picLocks noChangeAspect="1"/>
          </p:cNvPicPr>
          <p:nvPr/>
        </p:nvPicPr>
        <p:blipFill>
          <a:blip r:embed="rId3"/>
          <a:stretch>
            <a:fillRect/>
          </a:stretch>
        </p:blipFill>
        <p:spPr>
          <a:xfrm>
            <a:off x="445576" y="4654536"/>
            <a:ext cx="3973639" cy="2825699"/>
          </a:xfrm>
          <a:prstGeom prst="rect">
            <a:avLst/>
          </a:prstGeom>
        </p:spPr>
      </p:pic>
      <p:sp>
        <p:nvSpPr>
          <p:cNvPr id="12" name="Rectangle 11"/>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spTree>
    <p:extLst>
      <p:ext uri="{BB962C8B-B14F-4D97-AF65-F5344CB8AC3E}">
        <p14:creationId xmlns:p14="http://schemas.microsoft.com/office/powerpoint/2010/main" val="200692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a:stretch>
            <a:fillRect/>
          </a:stretch>
        </p:blipFill>
        <p:spPr>
          <a:xfrm>
            <a:off x="130933" y="6946336"/>
            <a:ext cx="2170933" cy="2569063"/>
          </a:xfrm>
          <a:prstGeom prst="rect">
            <a:avLst/>
          </a:prstGeom>
        </p:spPr>
      </p:pic>
      <p:pic>
        <p:nvPicPr>
          <p:cNvPr id="12" name="Picture 11"/>
          <p:cNvPicPr>
            <a:picLocks noChangeAspect="1"/>
          </p:cNvPicPr>
          <p:nvPr/>
        </p:nvPicPr>
        <p:blipFill>
          <a:blip r:embed="rId3"/>
          <a:stretch>
            <a:fillRect/>
          </a:stretch>
        </p:blipFill>
        <p:spPr>
          <a:xfrm>
            <a:off x="2371588" y="6946336"/>
            <a:ext cx="4390358" cy="2569063"/>
          </a:xfrm>
          <a:prstGeom prst="rect">
            <a:avLst/>
          </a:prstGeom>
        </p:spPr>
      </p:pic>
      <p:sp>
        <p:nvSpPr>
          <p:cNvPr id="13" name="TextBox 12"/>
          <p:cNvSpPr txBox="1"/>
          <p:nvPr/>
        </p:nvSpPr>
        <p:spPr>
          <a:xfrm>
            <a:off x="98344" y="620632"/>
            <a:ext cx="2203522" cy="6455615"/>
          </a:xfrm>
          <a:prstGeom prst="rect">
            <a:avLst/>
          </a:prstGeom>
          <a:noFill/>
        </p:spPr>
        <p:txBody>
          <a:bodyPr wrap="square" rtlCol="0">
            <a:spAutoFit/>
          </a:bodyPr>
          <a:lstStyle/>
          <a:p>
            <a:r>
              <a:rPr lang="ja-JP" altLang="en-US" sz="1200" b="1" dirty="0" smtClean="0">
                <a:latin typeface="ヒラギノ角ゴ Pro W3"/>
                <a:ea typeface="ヒラギノ角ゴ Pro W3"/>
                <a:cs typeface="ヒラギノ角ゴ Pro W3"/>
              </a:rPr>
              <a:t>ビッグ</a:t>
            </a:r>
            <a:r>
              <a:rPr lang="ja-JP" altLang="en-US" sz="1200" b="1" dirty="0">
                <a:latin typeface="ヒラギノ角ゴ Pro W3"/>
                <a:ea typeface="ヒラギノ角ゴ Pro W3"/>
                <a:cs typeface="ヒラギノ角ゴ Pro W3"/>
              </a:rPr>
              <a:t>・アイディア</a:t>
            </a:r>
            <a:endParaRPr lang="en-US" altLang="ja-JP" sz="120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カーネルを、ソフトウェアエンジニアリングの単なる概念モデル以上とするものは何か？何が新しいのか？それは、基礎を成す原則</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であり、原則が次の</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つの特徴をカーネルにもたらしている</a:t>
            </a:r>
            <a:r>
              <a:rPr lang="en-US" altLang="ja-JP" sz="900"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実施</a:t>
            </a:r>
            <a:r>
              <a:rPr lang="ja-JP" altLang="en-US" sz="900" dirty="0">
                <a:latin typeface="ヒラギノ角ゴ Pro W3"/>
                <a:ea typeface="ヒラギノ角ゴ Pro W3"/>
                <a:cs typeface="ヒラギノ角ゴ Pro W3"/>
              </a:rPr>
              <a:t>可能なこと（</a:t>
            </a:r>
            <a:r>
              <a:rPr lang="en-US" altLang="ja-JP" sz="900" dirty="0">
                <a:latin typeface="ヒラギノ角ゴ Pro W3"/>
                <a:ea typeface="ヒラギノ角ゴ Pro W3"/>
                <a:cs typeface="ヒラギノ角ゴ Pro W3"/>
              </a:rPr>
              <a:t>actionable</a:t>
            </a:r>
            <a:r>
              <a:rPr lang="ja-JP" altLang="en-US" sz="900" dirty="0">
                <a:latin typeface="ヒラギノ角ゴ Pro W3"/>
                <a:ea typeface="ヒラギノ角ゴ Pro W3"/>
                <a:cs typeface="ヒラギノ角ゴ Pro W3"/>
              </a:rPr>
              <a:t>）、拡張可能なこと、および、実践的なことである。</a:t>
            </a:r>
          </a:p>
          <a:p>
            <a:endParaRPr lang="en-US" altLang="ja-JP" sz="900" b="1" dirty="0" smtClean="0">
              <a:solidFill>
                <a:srgbClr val="1A1818"/>
              </a:solidFill>
              <a:latin typeface="ヒラギノ角ゴ Pro W3"/>
              <a:ea typeface="ヒラギノ角ゴ Pro W3"/>
              <a:cs typeface="ヒラギノ角ゴ Pro W3"/>
            </a:endParaRPr>
          </a:p>
          <a:p>
            <a:r>
              <a:rPr lang="ja-JP" altLang="en-US" sz="1050" b="1" dirty="0" smtClean="0">
                <a:solidFill>
                  <a:srgbClr val="1A1818"/>
                </a:solidFill>
                <a:latin typeface="ヒラギノ角ゴ Pro W3"/>
                <a:ea typeface="ヒラギノ角ゴ Pro W3"/>
                <a:cs typeface="ヒラギノ角ゴ Pro W3"/>
              </a:rPr>
              <a:t>カーネル</a:t>
            </a:r>
            <a:r>
              <a:rPr lang="ja-JP" altLang="en-US" sz="1050" b="1" dirty="0">
                <a:solidFill>
                  <a:srgbClr val="1A1818"/>
                </a:solidFill>
                <a:latin typeface="ヒラギノ角ゴ Pro W3"/>
                <a:ea typeface="ヒラギノ角ゴ Pro W3"/>
                <a:cs typeface="ヒラギノ角ゴ Pro W3"/>
              </a:rPr>
              <a:t>は実施可能で</a:t>
            </a:r>
            <a:r>
              <a:rPr lang="ja-JP" altLang="en-US" sz="1050" b="1" dirty="0" smtClean="0">
                <a:solidFill>
                  <a:srgbClr val="1A1818"/>
                </a:solidFill>
                <a:latin typeface="ヒラギノ角ゴ Pro W3"/>
                <a:ea typeface="ヒラギノ角ゴ Pro W3"/>
                <a:cs typeface="ヒラギノ角ゴ Pro W3"/>
              </a:rPr>
              <a:t>ある。</a:t>
            </a:r>
            <a:endParaRPr lang="en-US" altLang="ja-JP" sz="1050" b="1" dirty="0" smtClean="0">
              <a:solidFill>
                <a:srgbClr val="1A1818"/>
              </a:solidFill>
              <a:latin typeface="ヒラギノ角ゴ Pro W3"/>
              <a:ea typeface="ヒラギノ角ゴ Pro W3"/>
              <a:cs typeface="ヒラギノ角ゴ Pro W3"/>
            </a:endParaRPr>
          </a:p>
          <a:p>
            <a:r>
              <a:rPr lang="ja-JP" altLang="en-US" sz="900" dirty="0" smtClean="0">
                <a:solidFill>
                  <a:srgbClr val="1A1818"/>
                </a:solidFill>
                <a:latin typeface="ヒラギノ角ゴ Pro W3"/>
                <a:ea typeface="ヒラギノ角ゴ Pro W3"/>
                <a:cs typeface="ヒラギノ角ゴ Pro W3"/>
              </a:rPr>
              <a:t>カーネル</a:t>
            </a:r>
            <a:r>
              <a:rPr lang="ja-JP" altLang="en-US" sz="900" dirty="0">
                <a:solidFill>
                  <a:srgbClr val="1A1818"/>
                </a:solidFill>
                <a:latin typeface="ヒラギノ角ゴ Pro W3"/>
                <a:ea typeface="ヒラギノ角ゴ Pro W3"/>
                <a:cs typeface="ヒラギノ角ゴ Pro W3"/>
              </a:rPr>
              <a:t>の優れた特徴として、仕事に作用するものや事柄（</a:t>
            </a:r>
            <a:r>
              <a:rPr lang="en-US" altLang="ja-JP" sz="900" dirty="0">
                <a:solidFill>
                  <a:srgbClr val="1A1818"/>
                </a:solidFill>
                <a:latin typeface="ヒラギノ角ゴ Pro W3"/>
                <a:ea typeface="ヒラギノ角ゴ Pro W3"/>
                <a:cs typeface="ヒラギノ角ゴ Pro W3"/>
              </a:rPr>
              <a:t>Things to </a:t>
            </a:r>
            <a:r>
              <a:rPr lang="en-US" altLang="ja-JP" sz="900" dirty="0" smtClean="0">
                <a:solidFill>
                  <a:srgbClr val="1A1818"/>
                </a:solidFill>
                <a:latin typeface="ヒラギノ角ゴ Pro W3"/>
                <a:ea typeface="ヒラギノ角ゴ Pro W3"/>
                <a:cs typeface="ヒラギノ角ゴ Pro W3"/>
              </a:rPr>
              <a:t>work</a:t>
            </a:r>
            <a:r>
              <a:rPr lang="en-US" altLang="ja-JP" sz="900" dirty="0">
                <a:solidFill>
                  <a:srgbClr val="1A1818"/>
                </a:solidFill>
                <a:latin typeface="ヒラギノ角ゴ Pro W3"/>
                <a:ea typeface="ヒラギノ角ゴ Pro W3"/>
                <a:cs typeface="ヒラギノ角ゴ Pro W3"/>
              </a:rPr>
              <a:t> </a:t>
            </a:r>
            <a:r>
              <a:rPr lang="en-US" altLang="ja-JP" sz="900" dirty="0" smtClean="0">
                <a:solidFill>
                  <a:srgbClr val="1A1818"/>
                </a:solidFill>
                <a:latin typeface="ヒラギノ角ゴ Pro W3"/>
                <a:ea typeface="ヒラギノ角ゴ Pro W3"/>
                <a:cs typeface="ヒラギノ角ゴ Pro W3"/>
              </a:rPr>
              <a:t>with</a:t>
            </a:r>
            <a:r>
              <a:rPr lang="ja-JP" altLang="en-US" sz="900" dirty="0">
                <a:solidFill>
                  <a:srgbClr val="1A1818"/>
                </a:solidFill>
                <a:latin typeface="ヒラギノ角ゴ Pro W3"/>
                <a:ea typeface="ヒラギノ角ゴ Pro W3"/>
                <a:cs typeface="ヒラギノ角ゴ Pro W3"/>
              </a:rPr>
              <a:t>）を扱っているという点がある。それらは、文書のような仕事の成果物というよりも「アルファ（</a:t>
            </a:r>
            <a:r>
              <a:rPr lang="en-US" altLang="ja-JP" sz="900" dirty="0">
                <a:solidFill>
                  <a:srgbClr val="1A1818"/>
                </a:solidFill>
                <a:latin typeface="ヒラギノ角ゴ Pro W3"/>
                <a:ea typeface="ヒラギノ角ゴ Pro W3"/>
                <a:cs typeface="ヒラギノ角ゴ Pro W3"/>
              </a:rPr>
              <a:t>alpha;</a:t>
            </a:r>
          </a:p>
          <a:p>
            <a:r>
              <a:rPr lang="ja-JP" altLang="en-US" sz="900" dirty="0">
                <a:solidFill>
                  <a:srgbClr val="1A1818"/>
                </a:solidFill>
                <a:latin typeface="ヒラギノ角ゴ Pro W3"/>
                <a:ea typeface="ヒラギノ角ゴ Pro W3"/>
                <a:cs typeface="ヒラギノ角ゴ Pro W3"/>
              </a:rPr>
              <a:t>主要素）」として捉えられる。アルファとは、ソフトウェアエンジニアリングに努めるにあたり本質的な要素であり、ソフトウェアエンジニアリングの進展や健康状態の評価に関わっている。図</a:t>
            </a:r>
            <a:r>
              <a:rPr lang="en-US" altLang="ja-JP" sz="900" dirty="0">
                <a:solidFill>
                  <a:srgbClr val="1A1818"/>
                </a:solidFill>
                <a:latin typeface="ヒラギノ角ゴ Pro W3"/>
                <a:ea typeface="ヒラギノ角ゴ Pro W3"/>
                <a:cs typeface="ヒラギノ角ゴ Pro W3"/>
              </a:rPr>
              <a:t>1</a:t>
            </a:r>
            <a:r>
              <a:rPr lang="ja-JP" altLang="en-US" sz="900" dirty="0">
                <a:solidFill>
                  <a:srgbClr val="1A1818"/>
                </a:solidFill>
                <a:latin typeface="ヒラギノ角ゴ Pro W3"/>
                <a:ea typeface="ヒラギノ角ゴ Pro W3"/>
                <a:cs typeface="ヒラギノ角ゴ Pro W3"/>
              </a:rPr>
              <a:t>に示すよう</a:t>
            </a:r>
            <a:r>
              <a:rPr lang="ja-JP" altLang="en-US" sz="900" dirty="0" smtClean="0">
                <a:solidFill>
                  <a:srgbClr val="1A1818"/>
                </a:solidFill>
                <a:latin typeface="ヒラギノ角ゴ Pro W3"/>
                <a:ea typeface="ヒラギノ角ゴ Pro W3"/>
                <a:cs typeface="ヒラギノ角ゴ Pro W3"/>
              </a:rPr>
              <a:t>に</a:t>
            </a:r>
            <a:r>
              <a:rPr lang="en-US" altLang="ja-JP" sz="900" dirty="0" smtClean="0">
                <a:solidFill>
                  <a:srgbClr val="1A1818"/>
                </a:solidFill>
                <a:latin typeface="ヒラギノ角ゴ Pro W3"/>
                <a:ea typeface="ヒラギノ角ゴ Pro W3"/>
                <a:cs typeface="ヒラギノ角ゴ Pro W3"/>
              </a:rPr>
              <a:t> SEMAT</a:t>
            </a:r>
            <a:r>
              <a:rPr lang="ja-JP" altLang="en-US" sz="900" dirty="0">
                <a:solidFill>
                  <a:srgbClr val="1A1818"/>
                </a:solidFill>
                <a:latin typeface="ヒラギノ角ゴ Pro W3"/>
                <a:ea typeface="ヒラギノ角ゴ Pro W3"/>
                <a:cs typeface="ヒラギノ角ゴ Pro W3"/>
              </a:rPr>
              <a:t>では</a:t>
            </a:r>
            <a:r>
              <a:rPr lang="en-US" altLang="ja-JP" sz="900" dirty="0">
                <a:solidFill>
                  <a:srgbClr val="1A1818"/>
                </a:solidFill>
                <a:latin typeface="ヒラギノ角ゴ Pro W3"/>
                <a:ea typeface="ヒラギノ角ゴ Pro W3"/>
                <a:cs typeface="ヒラギノ角ゴ Pro W3"/>
              </a:rPr>
              <a:t>7</a:t>
            </a:r>
            <a:r>
              <a:rPr lang="ja-JP" altLang="en-US" sz="900" dirty="0">
                <a:solidFill>
                  <a:srgbClr val="1A1818"/>
                </a:solidFill>
                <a:latin typeface="ヒラギノ角ゴ Pro W3"/>
                <a:ea typeface="ヒラギノ角ゴ Pro W3"/>
                <a:cs typeface="ヒラギノ角ゴ Pro W3"/>
              </a:rPr>
              <a:t>つのアルファを識別している</a:t>
            </a:r>
            <a:r>
              <a:rPr lang="en-US" altLang="ja-JP" sz="900" dirty="0" smtClean="0">
                <a:solidFill>
                  <a:srgbClr val="1A1818"/>
                </a:solidFill>
                <a:latin typeface="ヒラギノ角ゴ Pro W3"/>
                <a:ea typeface="ヒラギノ角ゴ Pro W3"/>
                <a:cs typeface="ヒラギノ角ゴ Pro W3"/>
              </a:rPr>
              <a:t>: </a:t>
            </a:r>
            <a:r>
              <a:rPr lang="ja-JP" altLang="en-US" sz="900" dirty="0" smtClean="0">
                <a:solidFill>
                  <a:srgbClr val="1A1818"/>
                </a:solidFill>
                <a:latin typeface="ヒラギノ角ゴ Pro W3"/>
                <a:ea typeface="ヒラギノ角ゴ Pro W3"/>
                <a:cs typeface="ヒラギノ角ゴ Pro W3"/>
              </a:rPr>
              <a:t>機会</a:t>
            </a:r>
            <a:r>
              <a:rPr lang="ja-JP" altLang="en-US" sz="900" dirty="0">
                <a:solidFill>
                  <a:srgbClr val="1A1818"/>
                </a:solidFill>
                <a:latin typeface="ヒラギノ角ゴ Pro W3"/>
                <a:ea typeface="ヒラギノ角ゴ Pro W3"/>
                <a:cs typeface="ヒラギノ角ゴ Pro W3"/>
              </a:rPr>
              <a:t>、ステークホルダ、要求、ソフトウェアシステム、仕事、仕事の仕方、チーム。</a:t>
            </a:r>
            <a:endParaRPr lang="en-US" altLang="ja-JP" sz="900" dirty="0" smtClean="0">
              <a:solidFill>
                <a:srgbClr val="1A1818"/>
              </a:solidFill>
              <a:latin typeface="ヒラギノ角ゴ Pro W3"/>
              <a:ea typeface="ヒラギノ角ゴ Pro W3"/>
              <a:cs typeface="ヒラギノ角ゴ Pro W3"/>
            </a:endParaRPr>
          </a:p>
          <a:p>
            <a:r>
              <a:rPr lang="en-US" sz="1200" baseline="30000" dirty="0" smtClean="0">
                <a:solidFill>
                  <a:srgbClr val="1A1818"/>
                </a:solidFill>
                <a:latin typeface="ヒラギノ角ゴ Pro W3"/>
                <a:ea typeface="ヒラギノ角ゴ Pro W3"/>
                <a:cs typeface="ヒラギノ角ゴ Pro W3"/>
              </a:rPr>
              <a:t>.</a:t>
            </a:r>
            <a:endParaRPr lang="en-US" sz="1200" baseline="30000" dirty="0">
              <a:solidFill>
                <a:srgbClr val="1A1818"/>
              </a:solidFill>
              <a:latin typeface="ヒラギノ角ゴ Pro W3"/>
              <a:ea typeface="ヒラギノ角ゴ Pro W3"/>
              <a:cs typeface="ヒラギノ角ゴ Pro W3"/>
            </a:endParaRPr>
          </a:p>
          <a:p>
            <a:r>
              <a:rPr lang="ja-JP" altLang="en-US" sz="1200" baseline="30000" dirty="0">
                <a:solidFill>
                  <a:srgbClr val="1A1818"/>
                </a:solidFill>
                <a:latin typeface="ヒラギノ角ゴ Pro W3"/>
                <a:ea typeface="ヒラギノ角ゴ Pro W3"/>
                <a:cs typeface="ヒラギノ角ゴ Pro W3"/>
              </a:rPr>
              <a:t>アルファはシンプルに、進展や健康状態を表す状態集合として特徴付けられる。例えばソフトウェアシステムは、選択されたアーキテクチャにおける次の状態間を遷移する</a:t>
            </a:r>
            <a:r>
              <a:rPr lang="en-US" altLang="ja-JP" sz="1200" baseline="30000" dirty="0">
                <a:solidFill>
                  <a:srgbClr val="1A1818"/>
                </a:solidFill>
                <a:latin typeface="ヒラギノ角ゴ Pro W3"/>
                <a:ea typeface="ヒラギノ角ゴ Pro W3"/>
                <a:cs typeface="ヒラギノ角ゴ Pro W3"/>
              </a:rPr>
              <a:t>:</a:t>
            </a:r>
          </a:p>
          <a:p>
            <a:r>
              <a:rPr lang="ja-JP" altLang="en-US" sz="1200" baseline="30000" dirty="0">
                <a:solidFill>
                  <a:srgbClr val="1A1818"/>
                </a:solidFill>
                <a:latin typeface="ヒラギノ角ゴ Pro W3"/>
                <a:ea typeface="ヒラギノ角ゴ Pro W3"/>
                <a:cs typeface="ヒラギノ角ゴ Pro W3"/>
              </a:rPr>
              <a:t>（必要な内容が）明らかとなり確認できている、利用可能となっている、運用の準備ができている、運用できている、終了している。各状態には、当該状態に至る際に満足すべき基準を指定するチェックリストがある。それらの状態によって、カーネルは実施可能となり、ソフトウェア開発チームの振る舞いをガイドできるようになる</a:t>
            </a:r>
            <a:r>
              <a:rPr lang="ja-JP" altLang="en-US" sz="1200" baseline="30000" dirty="0" smtClean="0">
                <a:solidFill>
                  <a:srgbClr val="1A1818"/>
                </a:solidFill>
                <a:latin typeface="ヒラギノ角ゴ Pro W3"/>
                <a:ea typeface="ヒラギノ角ゴ Pro W3"/>
                <a:cs typeface="ヒラギノ角ゴ Pro W3"/>
              </a:rPr>
              <a:t>。</a:t>
            </a:r>
            <a:endParaRPr lang="en-US" altLang="ja-JP" sz="1200" baseline="30000" dirty="0" smtClean="0">
              <a:solidFill>
                <a:srgbClr val="1A1818"/>
              </a:solidFill>
              <a:latin typeface="ヒラギノ角ゴ Pro W3"/>
              <a:ea typeface="ヒラギノ角ゴ Pro W3"/>
              <a:cs typeface="ヒラギノ角ゴ Pro W3"/>
            </a:endParaRPr>
          </a:p>
          <a:p>
            <a:r>
              <a:rPr lang="ja-JP" altLang="en-US" sz="1200" baseline="30000" dirty="0">
                <a:solidFill>
                  <a:srgbClr val="1A1818"/>
                </a:solidFill>
                <a:latin typeface="ヒラギノ角ゴ Pro W3"/>
                <a:ea typeface="ヒラギノ角ゴ Pro W3"/>
                <a:cs typeface="ヒラギノ角ゴ Pro W3"/>
              </a:rPr>
              <a:t>カーネルは、チームが効果的かつ効率に開発を進めて、無駄を省き、すばらしいソフトウェアを開発するために、ソフトウェア開発を線形のプロセスではなくバランスをとって維持する必要のある協調要素群のネットワークとして表す。カーネルのアルファは、適用するプラクティスや従う指針によらず、ソフトウェア開発の取り組みを駆動し進めるフレームワーク全体を</a:t>
            </a:r>
            <a:r>
              <a:rPr lang="ja-JP" altLang="en-US" sz="1200" baseline="30000" dirty="0" smtClean="0">
                <a:solidFill>
                  <a:srgbClr val="1A1818"/>
                </a:solidFill>
                <a:latin typeface="ヒラギノ角ゴ Pro W3"/>
                <a:ea typeface="ヒラギノ角ゴ Pro W3"/>
                <a:cs typeface="ヒラギノ角ゴ Pro W3"/>
              </a:rPr>
              <a:t>与える</a:t>
            </a:r>
            <a:r>
              <a:rPr lang="en-US" altLang="ja-JP" sz="1200" baseline="30000" dirty="0" smtClean="0">
                <a:solidFill>
                  <a:srgbClr val="1A1818"/>
                </a:solidFill>
                <a:latin typeface="ヒラギノ角ゴ Pro W3"/>
                <a:ea typeface="ヒラギノ角ゴ Pro W3"/>
                <a:cs typeface="ヒラギノ角ゴ Pro W3"/>
              </a:rPr>
              <a:t>.</a:t>
            </a:r>
          </a:p>
          <a:p>
            <a:endParaRPr lang="en-US" sz="1200" baseline="30000" dirty="0">
              <a:latin typeface="ヒラギノ角ゴ Pro W3"/>
              <a:ea typeface="ヒラギノ角ゴ Pro W3"/>
              <a:cs typeface="ヒラギノ角ゴ Pro W3"/>
            </a:endParaRPr>
          </a:p>
        </p:txBody>
      </p:sp>
      <p:sp>
        <p:nvSpPr>
          <p:cNvPr id="14" name="TextBox 13"/>
          <p:cNvSpPr txBox="1"/>
          <p:nvPr/>
        </p:nvSpPr>
        <p:spPr>
          <a:xfrm>
            <a:off x="2357888" y="717001"/>
            <a:ext cx="2166176" cy="276999"/>
          </a:xfrm>
          <a:prstGeom prst="rect">
            <a:avLst/>
          </a:prstGeom>
          <a:noFill/>
        </p:spPr>
        <p:txBody>
          <a:bodyPr wrap="square" rtlCol="0">
            <a:spAutoFit/>
          </a:bodyPr>
          <a:lstStyle/>
          <a:p>
            <a:endParaRPr lang="en-US" sz="1200" dirty="0">
              <a:latin typeface="ヒラギノ角ゴ Pro W3"/>
              <a:ea typeface="ヒラギノ角ゴ Pro W3"/>
              <a:cs typeface="ヒラギノ角ゴ Pro W3"/>
            </a:endParaRPr>
          </a:p>
        </p:txBody>
      </p:sp>
      <p:sp>
        <p:nvSpPr>
          <p:cNvPr id="15" name="Rectangle 14"/>
          <p:cNvSpPr/>
          <p:nvPr/>
        </p:nvSpPr>
        <p:spPr>
          <a:xfrm>
            <a:off x="2390262" y="773031"/>
            <a:ext cx="2133801" cy="6093973"/>
          </a:xfrm>
          <a:prstGeom prst="rect">
            <a:avLst/>
          </a:prstGeom>
        </p:spPr>
        <p:txBody>
          <a:bodyPr wrap="square">
            <a:spAutoFit/>
          </a:bodyPr>
          <a:lstStyle/>
          <a:p>
            <a:r>
              <a:rPr lang="ja-JP" altLang="en-US" sz="900" dirty="0">
                <a:latin typeface="ヒラギノ角ゴ Pro W3"/>
                <a:ea typeface="ヒラギノ角ゴ Pro W3"/>
                <a:cs typeface="ヒラギノ角ゴ Pro W3"/>
              </a:rPr>
              <a:t>カーネルにプラクティスが加えられたのと同様に、カーネルの既存のアルファの進展を推進または抑制するものや事柄を表すために、新たなアルファが加えられる。例えば要求アルファは、それで全てとして扱われるものではなく、項目別に一つずつ進展しうる。個々の要求項目の進展が、要求アルファの進展や健康状態を推進または抑制する。要求項目はフィーチャやユーザストーリー、ユースケースなど様々であり、いずれもアルファとして表され、状態を持ち追跡する。それらの細かなアルファをより粗いカーネル要素へと関連付けることで、全体として取り組みの健康状態を追跡することが可能となる。これにより、個々の項目群の下位レベルの追跡に対してバランスが与えられ、チームが仕事の仕方を理解し最適化することが可能と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1050" b="1"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カーネルは拡張可能である。</a:t>
            </a:r>
          </a:p>
          <a:p>
            <a:r>
              <a:rPr lang="ja-JP" altLang="en-US" sz="900" dirty="0">
                <a:latin typeface="ヒラギノ角ゴ Pro W3"/>
                <a:ea typeface="ヒラギノ角ゴ Pro W3"/>
                <a:cs typeface="ヒラギノ角ゴ Pro W3"/>
              </a:rPr>
              <a:t>カーネルの他の優れた特徴として、異なるプロジェクト（例えば新開発、レガシー強化、社内開発、オフショア開発、ソフトウェアプロダクトラインなど）を扱えるように拡張できるという点がある。カーネルにおいて求める手法を構築するために、ユーザストリーやユースケース、コンポーネントベース開発、アーキテクチャ、ペアプログラミング、朝会、自己組織型チームといったプラクティスを追加できる。例えば、社内開発や委託開発、セーフティクリティカル組込みシステム開発や事務処理レポートシステム開発のそれぞれに対して、異なる手法を組み立てられる。</a:t>
            </a:r>
            <a:r>
              <a:rPr lang="en-US" sz="900" dirty="0" smtClean="0">
                <a:latin typeface="ヒラギノ角ゴ Pro W3"/>
                <a:ea typeface="ヒラギノ角ゴ Pro W3"/>
                <a:cs typeface="ヒラギノ角ゴ Pro W3"/>
              </a:rPr>
              <a:t>.</a:t>
            </a:r>
            <a:br>
              <a:rPr lang="en-US"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ここでキーとなるアイディアは、プラクティスを分離したということである。産業界で長年にわたり「プラクティス」という言葉は広く用いられているが、カーネルはプラクティスを</a:t>
            </a:r>
            <a:r>
              <a:rPr lang="ja-JP" altLang="en-US" sz="900" dirty="0" smtClean="0">
                <a:latin typeface="ヒラギノ角ゴ Pro W3"/>
                <a:ea typeface="ヒラギノ角ゴ Pro W3"/>
                <a:cs typeface="ヒラギノ角ゴ Pro W3"/>
              </a:rPr>
              <a:t>扱い</a:t>
            </a:r>
            <a:endParaRPr lang="en-US" sz="900" dirty="0">
              <a:latin typeface="ヒラギノ角ゴ Pro W3"/>
              <a:ea typeface="ヒラギノ角ゴ Pro W3"/>
              <a:cs typeface="ヒラギノ角ゴ Pro W3"/>
            </a:endParaRPr>
          </a:p>
        </p:txBody>
      </p:sp>
      <p:sp>
        <p:nvSpPr>
          <p:cNvPr id="16" name="TextBox 15"/>
          <p:cNvSpPr txBox="1"/>
          <p:nvPr/>
        </p:nvSpPr>
        <p:spPr>
          <a:xfrm>
            <a:off x="4625721" y="773032"/>
            <a:ext cx="2136226" cy="6070891"/>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共有するための特別なアプローチを取る。プラクティスは互いに異なり分離されたモジュール単位として表され、チームがその利用を選択できる。この点が従来のアプローチとは</a:t>
            </a:r>
            <a:r>
              <a:rPr lang="ja-JP" altLang="en-US" sz="900" dirty="0" smtClean="0">
                <a:latin typeface="ヒラギノ角ゴ Pro W3"/>
                <a:ea typeface="ヒラギノ角ゴ Pro W3"/>
                <a:cs typeface="ヒラギノ角ゴ Pro W3"/>
              </a:rPr>
              <a:t>異なる</a:t>
            </a:r>
            <a:r>
              <a:rPr lang="ja-JP" altLang="en-US" sz="900" dirty="0">
                <a:latin typeface="ヒラギノ角ゴ Pro W3"/>
                <a:ea typeface="ヒラギノ角ゴ Pro W3"/>
                <a:cs typeface="ヒラギノ角ゴ Pro W3"/>
              </a:rPr>
              <a:t>。従来のアプローチでは、ソフトウェア開発を互いに区別しがたいプラクティス群の</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スープ</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として扱っており、チームがある手法から他へと移るにあたり、良いことも悪いことも投げ捨てるように仕向けてしまう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カーネルは実践的である。</a:t>
            </a:r>
          </a:p>
          <a:p>
            <a:r>
              <a:rPr lang="ja-JP" altLang="en-US" sz="900" dirty="0">
                <a:latin typeface="ヒラギノ角ゴ Pro W3"/>
                <a:ea typeface="ヒラギノ角ゴ Pro W3"/>
                <a:cs typeface="ヒラギノ角ゴ Pro W3"/>
              </a:rPr>
              <a:t>おそらくカーネルの最重要な特徴は、実践におけるカーネルの用いられ方にある。従来のソフトウェア開発手法に対するアプローチは、プロセスエンジニアや品質エンジニアの支援に焦点をあてる傾向にあった。対してカーネルは、ソフトウェアプロフェッショナルの仕事遂行の支援に焦点をあてた実践的</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触れられる</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tangible</a:t>
            </a:r>
            <a:r>
              <a:rPr lang="ja-JP" altLang="en-US" sz="900" dirty="0">
                <a:latin typeface="ヒラギノ角ゴ Pro W3"/>
                <a:ea typeface="ヒラギノ角ゴ Pro W3"/>
                <a:cs typeface="ヒラギノ角ゴ Pro W3"/>
              </a:rPr>
              <a:t>）思考フレームワークである。例えば、カーネルはカードにより触れて用いることができる（図</a:t>
            </a:r>
            <a:r>
              <a:rPr lang="en-US" altLang="ja-JP" sz="900" dirty="0">
                <a:latin typeface="ヒラギノ角ゴ Pro W3"/>
                <a:ea typeface="ヒラギノ角ゴ Pro W3"/>
                <a:cs typeface="ヒラギノ角ゴ Pro W3"/>
              </a:rPr>
              <a:t>4</a:t>
            </a:r>
            <a:r>
              <a:rPr lang="ja-JP" altLang="en-US" sz="900" dirty="0">
                <a:latin typeface="ヒラギノ角ゴ Pro W3"/>
                <a:ea typeface="ヒラギノ角ゴ Pro W3"/>
                <a:cs typeface="ヒラギノ角ゴ Pro W3"/>
              </a:rPr>
              <a:t>参照）</a:t>
            </a:r>
            <a:r>
              <a:rPr lang="en-US" altLang="ja-JP" sz="900" dirty="0">
                <a:latin typeface="ヒラギノ角ゴ Pro W3"/>
                <a:ea typeface="ヒラギノ角ゴ Pro W3"/>
                <a:cs typeface="ヒラギノ角ゴ Pro W3"/>
              </a:rPr>
              <a:t>[7][10]</a:t>
            </a:r>
            <a:r>
              <a:rPr lang="ja-JP" altLang="en-US" sz="900" dirty="0">
                <a:latin typeface="ヒラギノ角ゴ Pro W3"/>
                <a:ea typeface="ヒラギノ角ゴ Pro W3"/>
                <a:cs typeface="ヒラギノ角ゴ Pro W3"/>
              </a:rPr>
              <a:t>。カードは、チームメンバにとって日々のタスクを進めるにあたっての簡潔な備忘録や合図となる。実践的なチェックリストや促すもの（</a:t>
            </a:r>
            <a:r>
              <a:rPr lang="en-US" altLang="ja-JP" sz="900" dirty="0">
                <a:latin typeface="ヒラギノ角ゴ Pro W3"/>
                <a:ea typeface="ヒラギノ角ゴ Pro W3"/>
                <a:cs typeface="ヒラギノ角ゴ Pro W3"/>
              </a:rPr>
              <a:t>prompt</a:t>
            </a:r>
            <a:r>
              <a:rPr lang="ja-JP" altLang="en-US" sz="900" dirty="0">
                <a:latin typeface="ヒラギノ角ゴ Pro W3"/>
                <a:ea typeface="ヒラギノ角ゴ Pro W3"/>
                <a:cs typeface="ヒラギノ角ゴ Pro W3"/>
              </a:rPr>
              <a:t>）を与えることで、概念的な議論とは対照的に、カーネルはチームから日々用いられるものとなる。これは、従来のアプローチとは根本的に異なっている。従来のアプローチではしばしば、手法の利用よりも手法の記述が過度に強調され、チームに加わったばかりの人々によってのみ参照され指導され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カードは、チームメンバにとっての備忘録となる簡潔な記述を与える。チームメンバはカーネルを、ポケットに小さなカード一組として持ち、簡単に引き出して、開発の現状や仕事の割り当て、メンバ間の協調作業について</a:t>
            </a:r>
            <a:r>
              <a:rPr lang="ja-JP" altLang="en-US" sz="900" dirty="0" smtClean="0">
                <a:latin typeface="ヒラギノ角ゴ Pro W3"/>
                <a:ea typeface="ヒラギノ角ゴ Pro W3"/>
                <a:cs typeface="ヒラギノ角ゴ Pro W3"/>
              </a:rPr>
              <a:t>議論</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407071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357888"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4588372"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253906" y="4912453"/>
            <a:ext cx="6431359" cy="4511335"/>
          </a:xfrm>
          <a:prstGeom prst="rect">
            <a:avLst/>
          </a:prstGeom>
        </p:spPr>
      </p:pic>
      <p:sp>
        <p:nvSpPr>
          <p:cNvPr id="8" name="TextBox 7"/>
          <p:cNvSpPr txBox="1"/>
          <p:nvPr/>
        </p:nvSpPr>
        <p:spPr>
          <a:xfrm>
            <a:off x="253907" y="700799"/>
            <a:ext cx="2033790" cy="4016484"/>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できる。チームはまた、カードを参照することで改善すべき領域を議論できる。このように、カーネルはチームがすべき事柄の長大な記述というよりも、チームが日々行っている事柄の根幹を形成する。</a:t>
            </a:r>
          </a:p>
          <a:p>
            <a:endParaRPr lang="ja-JP" altLang="en-US" sz="1050" b="1"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カーネルの利用</a:t>
            </a:r>
          </a:p>
          <a:p>
            <a:r>
              <a:rPr lang="ja-JP" altLang="en-US" sz="900" dirty="0">
                <a:latin typeface="ヒラギノ角ゴ Pro W3"/>
                <a:ea typeface="ヒラギノ角ゴ Pro W3"/>
                <a:cs typeface="ヒラギノ角ゴ Pro W3"/>
              </a:rPr>
              <a:t>カーネルは、ソフトウェアプロフェッショナルの日々の活動の中で様々に用いられる。例えば以下が</a:t>
            </a:r>
            <a:r>
              <a:rPr lang="ja-JP" altLang="en-US" sz="900" dirty="0" smtClean="0">
                <a:latin typeface="ヒラギノ角ゴ Pro W3"/>
                <a:ea typeface="ヒラギノ角ゴ Pro W3"/>
                <a:cs typeface="ヒラギノ角ゴ Pro W3"/>
              </a:rPr>
              <a:t>挙げられる。</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イテレーション（またはスプリント）の実行において</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アイディアから製品までの開発全体の実行において。</a:t>
            </a:r>
            <a:r>
              <a:rPr 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大きな組織や複雑なソフトウェア開発への取り組みへの拡大において</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カーネルは最初に、イテレーションの計画において適用できる。この適用を、チームがカーネルを用いてできることの例として説明する。他の適用は、十分に書籍</a:t>
            </a:r>
            <a:r>
              <a:rPr lang="en-US" altLang="ja-JP" sz="900" dirty="0">
                <a:latin typeface="ヒラギノ角ゴ Pro W3"/>
                <a:ea typeface="ヒラギノ角ゴ Pro W3"/>
                <a:cs typeface="ヒラギノ角ゴ Pro W3"/>
              </a:rPr>
              <a:t>『The</a:t>
            </a:r>
          </a:p>
          <a:p>
            <a:r>
              <a:rPr lang="en-US" altLang="ja-JP" sz="900" dirty="0">
                <a:latin typeface="ヒラギノ角ゴ Pro W3"/>
                <a:ea typeface="ヒラギノ角ゴ Pro W3"/>
                <a:cs typeface="ヒラギノ角ゴ Pro W3"/>
              </a:rPr>
              <a:t>Essence of </a:t>
            </a:r>
            <a:r>
              <a:rPr lang="en-US" altLang="ja-JP" sz="900" dirty="0" smtClean="0">
                <a:latin typeface="ヒラギノ角ゴ Pro W3"/>
                <a:ea typeface="ヒラギノ角ゴ Pro W3"/>
                <a:cs typeface="ヒラギノ角ゴ Pro W3"/>
              </a:rPr>
              <a:t>Software Engineering </a:t>
            </a:r>
            <a:r>
              <a:rPr lang="en-US" altLang="ja-JP" sz="900" dirty="0">
                <a:latin typeface="ヒラギノ角ゴ Pro W3"/>
                <a:ea typeface="ヒラギノ角ゴ Pro W3"/>
                <a:cs typeface="ヒラギノ角ゴ Pro W3"/>
              </a:rPr>
              <a:t>- Applying the </a:t>
            </a:r>
            <a:r>
              <a:rPr lang="en-US" altLang="ja-JP" sz="900" dirty="0" smtClean="0">
                <a:latin typeface="ヒラギノ角ゴ Pro W3"/>
                <a:ea typeface="ヒラギノ角ゴ Pro W3"/>
                <a:cs typeface="ヒラギノ角ゴ Pro W3"/>
              </a:rPr>
              <a:t>SEMAT Kernel</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でカバーされている。</a:t>
            </a:r>
            <a:endParaRPr lang="en-US" sz="900" dirty="0">
              <a:latin typeface="ヒラギノ角ゴ Pro W3"/>
              <a:ea typeface="ヒラギノ角ゴ Pro W3"/>
              <a:cs typeface="ヒラギノ角ゴ Pro W3"/>
            </a:endParaRPr>
          </a:p>
        </p:txBody>
      </p:sp>
      <p:sp>
        <p:nvSpPr>
          <p:cNvPr id="9" name="TextBox 8"/>
          <p:cNvSpPr txBox="1"/>
          <p:nvPr/>
        </p:nvSpPr>
        <p:spPr>
          <a:xfrm>
            <a:off x="2364396" y="691682"/>
            <a:ext cx="2135076" cy="4108817"/>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この例ではある企業が、形式化されたプロセスをほとんど持ち合わせていない状況を想定する。これまで同企業は、経験豊かなチームにおけるスキルを持ち創造的な個々人に頼ってきたが、現在、大きくなり新たな従業員を多くを雇いつつある。新たな従業員のほとんどは、大卒の新人であり、プログラミング言語などの技術的によいスキルを持つが、ステークホルダと協働して要求について同意を取り付けるといったソフトウェア開発上の様々な側面に不慣れ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同企業には、アイディアや写真、コメントをユーザが共有し閲覧できるモバイルソーシャルネットワークアプリケーションを開発するためのチームがある。チームは当初、カーネルに詳しいスミス（チームリーダ）とトムによって立ち上がった。その後、その仕事について初めてで、カーネルを知らないディックとハリエットという</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名の開発者がチームに加わった。チームリーダのスミスにとって</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成功</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とは、機能やスケジュール、品質以上のものを意味する。同チームは開発をイテラティブ（漸増的）に進めた。ここで、イテレーションの計画を以下のように考えることができる。</a:t>
            </a:r>
            <a:endParaRPr lang="en-US" sz="900" dirty="0">
              <a:latin typeface="ヒラギノ角ゴ Pro W3"/>
              <a:ea typeface="ヒラギノ角ゴ Pro W3"/>
              <a:cs typeface="ヒラギノ角ゴ Pro W3"/>
            </a:endParaRPr>
          </a:p>
        </p:txBody>
      </p:sp>
      <p:sp>
        <p:nvSpPr>
          <p:cNvPr id="10" name="TextBox 9"/>
          <p:cNvSpPr txBox="1"/>
          <p:nvPr/>
        </p:nvSpPr>
        <p:spPr>
          <a:xfrm>
            <a:off x="4651873" y="693138"/>
            <a:ext cx="2038620" cy="4201150"/>
          </a:xfrm>
          <a:prstGeom prst="rect">
            <a:avLst/>
          </a:prstGeom>
          <a:noFill/>
        </p:spPr>
        <p:txBody>
          <a:bodyPr wrap="square" rtlCol="0">
            <a:spAutoFit/>
          </a:bodyPr>
          <a:lstStyle/>
          <a:p>
            <a:r>
              <a:rPr lang="en-US" altLang="ja-JP" sz="900" dirty="0">
                <a:latin typeface="ヒラギノ角ゴ Pro W3"/>
                <a:ea typeface="ヒラギノ角ゴ Pro W3"/>
                <a:cs typeface="ヒラギノ角ゴ Pro W3"/>
              </a:rPr>
              <a:t>1. </a:t>
            </a:r>
            <a:r>
              <a:rPr lang="ja-JP" altLang="en-US" sz="900" dirty="0">
                <a:latin typeface="ヒラギノ角ゴ Pro W3"/>
                <a:ea typeface="ヒラギノ角ゴ Pro W3"/>
                <a:cs typeface="ヒラギノ角ゴ Pro W3"/>
              </a:rPr>
              <a:t>現在地の特定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取り組みの現状を分析する。</a:t>
            </a:r>
          </a:p>
          <a:p>
            <a:r>
              <a:rPr lang="en-US" altLang="ja-JP" sz="900" dirty="0">
                <a:latin typeface="ヒラギノ角ゴ Pro W3"/>
                <a:ea typeface="ヒラギノ角ゴ Pro W3"/>
                <a:cs typeface="ヒラギノ角ゴ Pro W3"/>
              </a:rPr>
              <a:t>2. </a:t>
            </a:r>
            <a:r>
              <a:rPr lang="ja-JP" altLang="en-US" sz="900" dirty="0">
                <a:latin typeface="ヒラギノ角ゴ Pro W3"/>
                <a:ea typeface="ヒラギノ角ゴ Pro W3"/>
                <a:cs typeface="ヒラギノ角ゴ Pro W3"/>
              </a:rPr>
              <a:t>行き先の決定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次のイテレーションにおいて重視する事柄と目標を決定する。</a:t>
            </a:r>
          </a:p>
          <a:p>
            <a:r>
              <a:rPr lang="en-US" altLang="ja-JP" sz="900" dirty="0">
                <a:latin typeface="ヒラギノ角ゴ Pro W3"/>
                <a:ea typeface="ヒラギノ角ゴ Pro W3"/>
                <a:cs typeface="ヒラギノ角ゴ Pro W3"/>
              </a:rPr>
              <a:t>3. </a:t>
            </a:r>
            <a:r>
              <a:rPr lang="ja-JP" altLang="en-US" sz="900" dirty="0">
                <a:latin typeface="ヒラギノ角ゴ Pro W3"/>
                <a:ea typeface="ヒラギノ角ゴ Pro W3"/>
                <a:cs typeface="ヒラギノ角ゴ Pro W3"/>
              </a:rPr>
              <a:t>行き方の決定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目標達成のためにチームがすべきタスクについて同意する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200" b="1" dirty="0">
                <a:latin typeface="ヒラギノ角ゴ Pro W3"/>
                <a:ea typeface="ヒラギノ角ゴ Pro W3"/>
                <a:cs typeface="ヒラギノ角ゴ Pro W3"/>
              </a:rPr>
              <a:t>カーネルによるチームの現在地の特定</a:t>
            </a:r>
            <a:endParaRPr lang="en-US" sz="120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スミスや彼のチームが開発を始めて</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週目であるとする。彼らは既にステークホルダに対して初期のシステムデモを示し、ステークホルダは喜んで価値あるフィードバックを与えてくれている。しかし、システムはまだユーザが使える状態にはない。ここで、カーネルを様々な方法で活用できる。もしアルファ状態のカードを用いている場合は、以下を一通り進められ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1. </a:t>
            </a:r>
            <a:r>
              <a:rPr lang="ja-JP" altLang="en-US" sz="900" dirty="0">
                <a:latin typeface="ヒラギノ角ゴ Pro W3"/>
                <a:ea typeface="ヒラギノ角ゴ Pro W3"/>
                <a:cs typeface="ヒラギノ角ゴ Pro W3"/>
              </a:rPr>
              <a:t>各アルファのカードを、テーブル上で横一列に、左端に最初の状態、右端</a:t>
            </a:r>
            <a:r>
              <a:rPr lang="ja-JP" altLang="en-US" sz="900" dirty="0" smtClean="0">
                <a:latin typeface="ヒラギノ角ゴ Pro W3"/>
                <a:ea typeface="ヒラギノ角ゴ Pro W3"/>
                <a:cs typeface="ヒラギノ角ゴ Pro W3"/>
              </a:rPr>
              <a:t>が最終</a:t>
            </a:r>
            <a:r>
              <a:rPr lang="ja-JP" altLang="en-US" sz="900" dirty="0">
                <a:latin typeface="ヒラギノ角ゴ Pro W3"/>
                <a:ea typeface="ヒラギノ角ゴ Pro W3"/>
                <a:cs typeface="ヒラギノ角ゴ Pro W3"/>
              </a:rPr>
              <a:t>状態となるように並べる。</a:t>
            </a:r>
          </a:p>
          <a:p>
            <a:r>
              <a:rPr lang="en-US" sz="900" dirty="0" smtClean="0">
                <a:latin typeface="ヒラギノ角ゴ Pro W3"/>
                <a:ea typeface="ヒラギノ角ゴ Pro W3"/>
                <a:cs typeface="ヒラギノ角ゴ Pro W3"/>
              </a:rPr>
              <a:t>2</a:t>
            </a:r>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各状態を一通り読み進めて、チームにおいて当該状態に達しているかどうかを</a:t>
            </a:r>
            <a:r>
              <a:rPr lang="ja-JP" altLang="en-US" sz="900" dirty="0" smtClean="0">
                <a:latin typeface="ヒラギノ角ゴ Pro W3"/>
                <a:ea typeface="ヒラギノ角ゴ Pro W3"/>
                <a:cs typeface="ヒラギノ角ゴ Pro W3"/>
              </a:rPr>
              <a:t>問いかける。</a:t>
            </a:r>
          </a:p>
          <a:p>
            <a:r>
              <a:rPr lang="en-US" sz="900" dirty="0" smtClean="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 もしある状態に達している場合は</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237343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717001"/>
            <a:ext cx="0" cy="87710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stretch>
            <a:fillRect/>
          </a:stretch>
        </p:blipFill>
        <p:spPr>
          <a:xfrm>
            <a:off x="2483555" y="866417"/>
            <a:ext cx="4207011" cy="2527078"/>
          </a:xfrm>
          <a:prstGeom prst="rect">
            <a:avLst/>
          </a:prstGeom>
        </p:spPr>
      </p:pic>
      <p:pic>
        <p:nvPicPr>
          <p:cNvPr id="9" name="Picture 8"/>
          <p:cNvPicPr>
            <a:picLocks noChangeAspect="1"/>
          </p:cNvPicPr>
          <p:nvPr/>
        </p:nvPicPr>
        <p:blipFill>
          <a:blip r:embed="rId3"/>
          <a:stretch>
            <a:fillRect/>
          </a:stretch>
        </p:blipFill>
        <p:spPr>
          <a:xfrm>
            <a:off x="2464880" y="3542911"/>
            <a:ext cx="4215733" cy="5702372"/>
          </a:xfrm>
          <a:prstGeom prst="rect">
            <a:avLst/>
          </a:prstGeom>
        </p:spPr>
      </p:pic>
      <p:sp>
        <p:nvSpPr>
          <p:cNvPr id="10" name="TextBox 9"/>
          <p:cNvSpPr txBox="1"/>
          <p:nvPr/>
        </p:nvSpPr>
        <p:spPr>
          <a:xfrm>
            <a:off x="280110" y="849481"/>
            <a:ext cx="1998110" cy="8309963"/>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当該状態のカードを左側に寄せる。これを、チームが未到達の状態のカードに至るまで続ける。</a:t>
            </a:r>
            <a:endParaRPr lang="en-US" sz="900" dirty="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4</a:t>
            </a:r>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未到達の状態のカードおよび未検討の状態のカードを右側に移動させる。図</a:t>
            </a:r>
            <a:r>
              <a:rPr lang="en-US" altLang="ja-JP" sz="900" dirty="0">
                <a:latin typeface="ヒラギノ角ゴ Pro W3"/>
                <a:ea typeface="ヒラギノ角ゴ Pro W3"/>
                <a:cs typeface="ヒラギノ角ゴ Pro W3"/>
              </a:rPr>
              <a:t>5</a:t>
            </a:r>
            <a:r>
              <a:rPr lang="ja-JP" altLang="en-US" sz="900" dirty="0">
                <a:latin typeface="ヒラギノ角ゴ Pro W3"/>
                <a:ea typeface="ヒラギノ角ゴ Pro W3"/>
                <a:cs typeface="ヒラギノ角ゴ Pro W3"/>
              </a:rPr>
              <a:t>において、スミスのチームが達した状態のカードは左側に、達していない状態のカードは右側に位置している。簡単のため、図</a:t>
            </a:r>
            <a:r>
              <a:rPr lang="en-US" altLang="ja-JP" sz="900" dirty="0">
                <a:latin typeface="ヒラギノ角ゴ Pro W3"/>
                <a:ea typeface="ヒラギノ角ゴ Pro W3"/>
                <a:cs typeface="ヒラギノ角ゴ Pro W3"/>
              </a:rPr>
              <a:t>5</a:t>
            </a:r>
            <a:r>
              <a:rPr lang="ja-JP" altLang="en-US" sz="900" dirty="0">
                <a:latin typeface="ヒラギノ角ゴ Pro W3"/>
                <a:ea typeface="ヒラギノ角ゴ Pro W3"/>
                <a:cs typeface="ヒラギノ角ゴ Pro W3"/>
              </a:rPr>
              <a:t>ではカーネルの</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つのアルファのみを示している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カーネルによる行き先の</a:t>
            </a:r>
            <a:r>
              <a:rPr lang="ja-JP" altLang="en-US" sz="1050" b="1" dirty="0" smtClean="0">
                <a:latin typeface="ヒラギノ角ゴ Pro W3"/>
                <a:ea typeface="ヒラギノ角ゴ Pro W3"/>
                <a:cs typeface="ヒラギノ角ゴ Pro W3"/>
              </a:rPr>
              <a:t>決定</a:t>
            </a:r>
            <a:endParaRPr lang="en-US" altLang="ja-JP"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現在のアルファの状態にチームが同意したら、以降の計画をガイドするために、メンバは次の望ましいターゲットの状態を議論する。チームは、次のイテレーションの目標を打ち立てるために、図</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に示すように、すぐ隣のアルファの状態アルファの状態の名前は、当該状態に至るために必要な事柄を理解するためのヒントを与えてくれる。さらにチームメンバは、アルファ状態のチェックリストを読んで理解することでより多くを見出すことができる。各アルファを一つずつ確認することで、チームは各状態を達成するために必要な事柄をよく知るようになる。このようにして、チームはカーネルのアルファを学ぶと同時に、開発の現在の状態および次のターゲットとなる状態を決定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カーネルによる行き方の決定</a:t>
            </a:r>
            <a:endParaRPr lang="en-US" altLang="ja-JP" sz="1050" b="1"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と彼のチームは次のターゲットとなる状態を確認し、優先順位付けの必要性について合意した。そこで優先順位として、まず第一に仕事の仕方「うまく働けている」とし、第二にソフトウェアシステム「利用可能となっている」とし、最後に、要求「十分に扱えている」とすることとした。その理由は簡単で、仕事の仕方がうまくいっていなければ、ソフトウェアシステムを利用可能とすることが妨げられてしまうだろう。さらに、チームは要求満足のために不足している要求事項を取り扱うよう「十分に扱えている」の優先度について同意し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スミスと彼のチームは続いて、図</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下の表に示すように、それらの状態に達するために必要な事柄を議論した。ターゲットとなるアルファの状態を確認する中で、スミスは次のイテレーションにおける目標</a:t>
            </a:r>
            <a:r>
              <a:rPr lang="ja-JP" altLang="en-US" sz="900" dirty="0" smtClean="0">
                <a:latin typeface="ヒラギノ角ゴ Pro W3"/>
                <a:ea typeface="ヒラギノ角ゴ Pro W3"/>
                <a:cs typeface="ヒラギノ角ゴ Pro W3"/>
              </a:rPr>
              <a:t>とタスクを決定できた。</a:t>
            </a:r>
            <a:endParaRPr lang="en-US" altLang="ja-JP" sz="900"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47247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4588372"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stretch>
            <a:fillRect/>
          </a:stretch>
        </p:blipFill>
        <p:spPr>
          <a:xfrm>
            <a:off x="336131" y="317239"/>
            <a:ext cx="6232864" cy="2951300"/>
          </a:xfrm>
          <a:prstGeom prst="rect">
            <a:avLst/>
          </a:prstGeom>
        </p:spPr>
      </p:pic>
      <p:sp>
        <p:nvSpPr>
          <p:cNvPr id="11" name="TextBox 10"/>
          <p:cNvSpPr txBox="1"/>
          <p:nvPr/>
        </p:nvSpPr>
        <p:spPr>
          <a:xfrm>
            <a:off x="255507" y="3417951"/>
            <a:ext cx="2021756" cy="6532555"/>
          </a:xfrm>
          <a:prstGeom prst="rect">
            <a:avLst/>
          </a:prstGeom>
          <a:noFill/>
        </p:spPr>
        <p:txBody>
          <a:bodyPr wrap="square" rtlCol="0">
            <a:spAutoFit/>
          </a:bodyPr>
          <a:lstStyle/>
          <a:p>
            <a:r>
              <a:rPr lang="ja-JP" altLang="en-US" sz="1050" b="1" dirty="0" smtClean="0">
                <a:latin typeface="ヒラギノ角ゴ Pro W3"/>
                <a:ea typeface="ヒラギノ角ゴ Pro W3"/>
                <a:cs typeface="ヒラギノ角ゴ Pro W3"/>
              </a:rPr>
              <a:t>イテレーション</a:t>
            </a:r>
            <a:r>
              <a:rPr lang="ja-JP" altLang="en-US" sz="1050" b="1" dirty="0">
                <a:latin typeface="ヒラギノ角ゴ Pro W3"/>
                <a:ea typeface="ヒラギノ角ゴ Pro W3"/>
                <a:cs typeface="ヒラギノ角ゴ Pro W3"/>
              </a:rPr>
              <a:t>計画におけるカーネルの支援</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よい計画は包括的でなければならない。包括的とは、全ての本質的な事項を含み、チーム全体をカバーしていることを意味する。また計画は、具体的でなければならない。つまり、チームにとって実施可能な必要がある。さらにチームは計画に対する進展を監視する方法を持たなければならない。カーネルはそれらの達成にあたり以下を支援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b="1" dirty="0">
                <a:latin typeface="ヒラギノ角ゴ Pro W3"/>
                <a:ea typeface="ヒラギノ角ゴ Pro W3"/>
                <a:cs typeface="ヒラギノ角ゴ Pro W3"/>
              </a:rPr>
              <a:t>包括的</a:t>
            </a:r>
            <a:r>
              <a:rPr lang="en-US" altLang="ja-JP" sz="900" b="1"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のアルファは、ソフトウェア開発の異なる次元をまたがった備忘録として機能する。そこで、全ての次元をバランスよく扱う計画の策定がしやすくなる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b="1" dirty="0">
                <a:latin typeface="ヒラギノ角ゴ Pro W3"/>
                <a:ea typeface="ヒラギノ角ゴ Pro W3"/>
                <a:cs typeface="ヒラギノ角ゴ Pro W3"/>
              </a:rPr>
              <a:t>具体的</a:t>
            </a:r>
            <a:r>
              <a:rPr lang="en-US" altLang="ja-JP" sz="900" b="1"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各アルファ</a:t>
            </a:r>
            <a:r>
              <a:rPr lang="ja-JP" altLang="en-US" sz="900" dirty="0">
                <a:latin typeface="ヒラギノ角ゴ Pro W3"/>
                <a:ea typeface="ヒラギノ角ゴ Pro W3"/>
                <a:cs typeface="ヒラギノ角ゴ Pro W3"/>
              </a:rPr>
              <a:t>の状態のチェックリストは、イテレーションにおいてすべき事柄のヒントを与える。同チェックリストにより、達成した事柄を明確として、本来達成すべきと意図した事柄との比較を通じて現在の進展を特定しやすく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実世界におけるカーネル</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ここで紹介されたアイデアは多くの皆さんに</a:t>
            </a:r>
            <a:r>
              <a:rPr lang="ja-JP" altLang="en-US" sz="900" dirty="0" smtClean="0">
                <a:latin typeface="ヒラギノ角ゴ Pro W3"/>
                <a:ea typeface="ヒラギノ角ゴ Pro W3"/>
                <a:cs typeface="ヒラギノ角ゴ Pro W3"/>
              </a:rPr>
              <a:t>とって新しい</a:t>
            </a:r>
            <a:r>
              <a:rPr lang="ja-JP" altLang="en-US" sz="900" dirty="0">
                <a:latin typeface="ヒラギノ角ゴ Pro W3"/>
                <a:ea typeface="ヒラギノ角ゴ Pro W3"/>
                <a:cs typeface="ヒラギノ角ゴ Pro W3"/>
              </a:rPr>
              <a:t>ものであるにもかかわらず、すでに産学両方で</a:t>
            </a:r>
          </a:p>
          <a:p>
            <a:r>
              <a:rPr lang="ja-JP" altLang="en-US" sz="900" dirty="0">
                <a:latin typeface="ヒラギノ角ゴ Pro W3"/>
                <a:ea typeface="ヒラギノ角ゴ Pro W3"/>
                <a:cs typeface="ヒラギノ角ゴ Pro W3"/>
              </a:rPr>
              <a:t>成功事例として適用されている。</a:t>
            </a:r>
          </a:p>
          <a:p>
            <a:r>
              <a:rPr lang="ja-JP" altLang="en-US" sz="900" dirty="0">
                <a:latin typeface="ヒラギノ角ゴ Pro W3"/>
                <a:ea typeface="ヒラギノ角ゴ Pro W3"/>
                <a:cs typeface="ヒラギノ角ゴ Pro W3"/>
              </a:rPr>
              <a:t>すべての例</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 </a:t>
            </a:r>
            <a:r>
              <a:rPr lang="en-US" altLang="ja-JP" sz="900" dirty="0" err="1" smtClean="0">
                <a:latin typeface="ヒラギノ角ゴ Pro W3"/>
                <a:ea typeface="ヒラギノ角ゴ Pro W3"/>
                <a:cs typeface="ヒラギノ角ゴ Pro W3"/>
              </a:rPr>
              <a:t>Ivar</a:t>
            </a:r>
            <a:r>
              <a:rPr lang="en-US" altLang="ja-JP" sz="900" dirty="0" smtClean="0">
                <a:latin typeface="ヒラギノ角ゴ Pro W3"/>
                <a:ea typeface="ヒラギノ角ゴ Pro W3"/>
                <a:cs typeface="ヒラギノ角ゴ Pro W3"/>
              </a:rPr>
              <a:t> </a:t>
            </a:r>
            <a:r>
              <a:rPr lang="en-US" altLang="ja-JP" sz="900" dirty="0">
                <a:latin typeface="ヒラギノ角ゴ Pro W3"/>
                <a:ea typeface="ヒラギノ角ゴ Pro W3"/>
                <a:cs typeface="ヒラギノ角ゴ Pro W3"/>
              </a:rPr>
              <a:t>Jacobson International</a:t>
            </a:r>
            <a:r>
              <a:rPr lang="ja-JP" altLang="en-US" sz="900" dirty="0">
                <a:latin typeface="ヒラギノ角ゴ Pro W3"/>
                <a:ea typeface="ヒラギノ角ゴ Pro W3"/>
                <a:cs typeface="ヒラギノ角ゴ Pro W3"/>
              </a:rPr>
              <a:t>が開発</a:t>
            </a:r>
            <a:r>
              <a:rPr lang="ja-JP" altLang="en-US" sz="900" dirty="0" smtClean="0">
                <a:latin typeface="ヒラギノ角ゴ Pro W3"/>
                <a:ea typeface="ヒラギノ角ゴ Pro W3"/>
                <a:cs typeface="ヒラギノ角ゴ Pro W3"/>
              </a:rPr>
              <a:t>したカーネル</a:t>
            </a:r>
            <a:r>
              <a:rPr lang="ja-JP" altLang="en-US" sz="900" dirty="0">
                <a:latin typeface="ヒラギノ角ゴ Pro W3"/>
                <a:ea typeface="ヒラギノ角ゴ Pro W3"/>
                <a:cs typeface="ヒラギノ角ゴ Pro W3"/>
              </a:rPr>
              <a:t>とプラクティスが使用されている</a:t>
            </a:r>
            <a:r>
              <a:rPr lang="ja-JP" altLang="en-US" sz="900" dirty="0" smtClean="0">
                <a:latin typeface="ヒラギノ角ゴ Pro W3"/>
                <a:ea typeface="ヒラギノ角ゴ Pro W3"/>
                <a:cs typeface="ヒラギノ角ゴ Pro W3"/>
              </a:rPr>
              <a:t>。カーネルアイデア</a:t>
            </a:r>
            <a:r>
              <a:rPr lang="ja-JP" altLang="en-US" sz="900" dirty="0">
                <a:latin typeface="ヒラギノ角ゴ Pro W3"/>
                <a:ea typeface="ヒラギノ角ゴ Pro W3"/>
                <a:cs typeface="ヒラギノ角ゴ Pro W3"/>
              </a:rPr>
              <a:t>の早期導入は以下を含む</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baseline="300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世界</a:t>
            </a:r>
            <a:r>
              <a:rPr lang="ja-JP" altLang="en-US" sz="900" dirty="0">
                <a:latin typeface="ヒラギノ角ゴ Pro W3"/>
                <a:ea typeface="ヒラギノ角ゴ Pro W3"/>
                <a:cs typeface="ヒラギノ角ゴ Pro W3"/>
              </a:rPr>
              <a:t>の主要な再保険会社である</a:t>
            </a:r>
            <a:r>
              <a:rPr lang="en-US" altLang="ja-JP" sz="900" dirty="0" err="1">
                <a:latin typeface="ヒラギノ角ゴ Pro W3"/>
                <a:ea typeface="ヒラギノ角ゴ Pro W3"/>
                <a:cs typeface="ヒラギノ角ゴ Pro W3"/>
              </a:rPr>
              <a:t>MunichRe</a:t>
            </a:r>
            <a:r>
              <a:rPr lang="ja-JP" altLang="en-US" sz="900" dirty="0">
                <a:latin typeface="ヒラギノ角ゴ Pro W3"/>
                <a:ea typeface="ヒラギノ角ゴ Pro W3"/>
                <a:cs typeface="ヒラギノ角ゴ Pro W3"/>
              </a:rPr>
              <a:t>では</a:t>
            </a:r>
            <a:r>
              <a:rPr lang="ja-JP" altLang="en-US" sz="900" dirty="0" smtClean="0">
                <a:latin typeface="ヒラギノ角ゴ Pro W3"/>
                <a:ea typeface="ヒラギノ角ゴ Pro W3"/>
                <a:cs typeface="ヒラギノ角ゴ Pro W3"/>
              </a:rPr>
              <a:t>、ソフトウェア</a:t>
            </a:r>
            <a:r>
              <a:rPr lang="ja-JP" altLang="en-US" sz="900" dirty="0">
                <a:latin typeface="ヒラギノ角ゴ Pro W3"/>
                <a:ea typeface="ヒラギノ角ゴ Pro W3"/>
                <a:cs typeface="ヒラギノ角ゴ Pro W3"/>
              </a:rPr>
              <a:t>とアプリケーション開発</a:t>
            </a:r>
            <a:r>
              <a:rPr lang="en-US" altLang="ja-JP" sz="900" dirty="0">
                <a:latin typeface="ヒラギノ角ゴ Pro W3"/>
                <a:ea typeface="ヒラギノ角ゴ Pro W3"/>
                <a:cs typeface="ヒラギノ角ゴ Pro W3"/>
              </a:rPr>
              <a:t>(software and application work</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の</a:t>
            </a:r>
            <a:r>
              <a:rPr lang="ja-JP" altLang="en-US" sz="900" dirty="0">
                <a:latin typeface="ヒラギノ角ゴ Pro W3"/>
                <a:ea typeface="ヒラギノ角ゴ Pro W3"/>
                <a:cs typeface="ヒラギノ角ゴ Pro W3"/>
              </a:rPr>
              <a:t>すべての領域をカバーするため</a:t>
            </a:r>
            <a:r>
              <a:rPr lang="ja-JP" altLang="en-US" sz="900" dirty="0" smtClean="0">
                <a:latin typeface="ヒラギノ角ゴ Pro W3"/>
                <a:ea typeface="ヒラギノ角ゴ Pro W3"/>
                <a:cs typeface="ヒラギノ角ゴ Pro W3"/>
              </a:rPr>
              <a:t>の</a:t>
            </a:r>
            <a:r>
              <a:rPr lang="en-US" altLang="ja-JP" sz="900" dirty="0" smtClean="0">
                <a:latin typeface="ヒラギノ角ゴ Pro W3"/>
                <a:ea typeface="ヒラギノ角ゴ Pro W3"/>
                <a:cs typeface="ヒラギノ角ゴ Pro W3"/>
              </a:rPr>
              <a:t>“collaboration models”</a:t>
            </a:r>
            <a:r>
              <a:rPr lang="ja-JP" altLang="en-US" sz="900" dirty="0" smtClean="0">
                <a:latin typeface="ヒラギノ角ゴ Pro W3"/>
                <a:ea typeface="ヒラギノ角ゴ Pro W3"/>
                <a:cs typeface="ヒラギノ角ゴ Pro W3"/>
              </a:rPr>
              <a:t>が</a:t>
            </a:r>
            <a:r>
              <a:rPr lang="ja-JP" altLang="en-US" sz="900" dirty="0">
                <a:latin typeface="ヒラギノ角ゴ Pro W3"/>
                <a:ea typeface="ヒラギノ角ゴ Pro W3"/>
                <a:cs typeface="ヒラギノ角ゴ Pro W3"/>
              </a:rPr>
              <a:t>整理されている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4</a:t>
            </a:r>
            <a:r>
              <a:rPr lang="ja-JP" altLang="en-US" sz="900" dirty="0">
                <a:latin typeface="ヒラギノ角ゴ Pro W3"/>
                <a:ea typeface="ヒラギノ角ゴ Pro W3"/>
                <a:cs typeface="ヒラギノ角ゴ Pro W3"/>
              </a:rPr>
              <a:t>つの</a:t>
            </a:r>
            <a:r>
              <a:rPr lang="en-US" altLang="ja-JP" sz="900" dirty="0">
                <a:latin typeface="ヒラギノ角ゴ Pro W3"/>
                <a:ea typeface="ヒラギノ角ゴ Pro W3"/>
                <a:cs typeface="ヒラギノ角ゴ Pro W3"/>
              </a:rPr>
              <a:t>collaboration models</a:t>
            </a:r>
            <a:r>
              <a:rPr lang="ja-JP" altLang="en-US" sz="900" dirty="0">
                <a:latin typeface="ヒラギノ角ゴ Pro W3"/>
                <a:ea typeface="ヒラギノ角ゴ Pro W3"/>
                <a:cs typeface="ヒラギノ角ゴ Pro W3"/>
              </a:rPr>
              <a:t>である</a:t>
            </a:r>
            <a:r>
              <a:rPr lang="ja-JP" altLang="en-US" sz="900" dirty="0" smtClean="0">
                <a:latin typeface="ヒラギノ角ゴ Pro W3"/>
                <a:ea typeface="ヒラギノ角ゴ Pro W3"/>
                <a:cs typeface="ヒラギノ角ゴ Pro W3"/>
              </a:rPr>
              <a:t>、調査</a:t>
            </a:r>
            <a:r>
              <a:rPr lang="ja-JP" altLang="en-US" sz="900" dirty="0">
                <a:latin typeface="ヒラギノ角ゴ Pro W3"/>
                <a:ea typeface="ヒラギノ角ゴ Pro W3"/>
                <a:cs typeface="ヒラギノ角ゴ Pro W3"/>
              </a:rPr>
              <a:t>、基準、保守、サポートは</a:t>
            </a:r>
            <a:r>
              <a:rPr lang="en-US" altLang="ja-JP" sz="900" dirty="0">
                <a:latin typeface="ヒラギノ角ゴ Pro W3"/>
                <a:ea typeface="ヒラギノ角ゴ Pro W3"/>
                <a:cs typeface="ヒラギノ角ゴ Pro W3"/>
              </a:rPr>
              <a:t>12</a:t>
            </a:r>
            <a:r>
              <a:rPr lang="ja-JP" altLang="en-US" sz="900" dirty="0">
                <a:latin typeface="ヒラギノ角ゴ Pro W3"/>
                <a:ea typeface="ヒラギノ角ゴ Pro W3"/>
                <a:cs typeface="ヒラギノ角ゴ Pro W3"/>
              </a:rPr>
              <a:t>のプラクティス群</a:t>
            </a:r>
            <a:r>
              <a:rPr lang="ja-JP" altLang="en-US" sz="900" dirty="0" smtClean="0">
                <a:latin typeface="ヒラギノ角ゴ Pro W3"/>
                <a:ea typeface="ヒラギノ角ゴ Pro W3"/>
                <a:cs typeface="ヒラギノ角ゴ Pro W3"/>
              </a:rPr>
              <a:t>から構築</a:t>
            </a:r>
            <a:r>
              <a:rPr lang="ja-JP" altLang="en-US" sz="900" dirty="0">
                <a:latin typeface="ヒラギノ角ゴ Pro W3"/>
                <a:ea typeface="ヒラギノ角ゴ Pro W3"/>
                <a:cs typeface="ヒラギノ角ゴ Pro W3"/>
              </a:rPr>
              <a:t>された同じカーネルが利用されている。</a:t>
            </a:r>
            <a:endParaRPr lang="en-US" sz="900" dirty="0">
              <a:latin typeface="ヒラギノ角ゴ Pro W3"/>
              <a:ea typeface="ヒラギノ角ゴ Pro W3"/>
              <a:cs typeface="ヒラギノ角ゴ Pro W3"/>
            </a:endParaRPr>
          </a:p>
        </p:txBody>
      </p:sp>
      <p:sp>
        <p:nvSpPr>
          <p:cNvPr id="12" name="TextBox 11"/>
          <p:cNvSpPr txBox="1"/>
          <p:nvPr/>
        </p:nvSpPr>
        <p:spPr>
          <a:xfrm>
            <a:off x="2398199" y="3417950"/>
            <a:ext cx="2170017" cy="5770809"/>
          </a:xfrm>
          <a:prstGeom prst="rect">
            <a:avLst/>
          </a:prstGeom>
          <a:noFill/>
        </p:spPr>
        <p:txBody>
          <a:bodyPr wrap="square" rtlCol="0">
            <a:spAutoFit/>
          </a:bodyPr>
          <a:lstStyle/>
          <a:p>
            <a:r>
              <a:rPr lang="en-US" sz="900" dirty="0">
                <a:latin typeface="ヒラギノ角ゴ Pro W3"/>
                <a:ea typeface="ヒラギノ角ゴ Pro W3"/>
                <a:cs typeface="ヒラギノ角ゴ Pro W3"/>
              </a:rPr>
              <a:t>˲ </a:t>
            </a:r>
            <a:r>
              <a:rPr lang="en-US" altLang="ja-JP" sz="900" dirty="0">
                <a:latin typeface="ヒラギノ角ゴ Pro W3"/>
                <a:ea typeface="ヒラギノ角ゴ Pro W3"/>
                <a:cs typeface="ヒラギノ角ゴ Pro W3"/>
              </a:rPr>
              <a:t>Fujitsu Services</a:t>
            </a:r>
            <a:r>
              <a:rPr lang="ja-JP" altLang="en-US" sz="900" dirty="0">
                <a:latin typeface="ヒラギノ角ゴ Pro W3"/>
                <a:ea typeface="ヒラギノ角ゴ Pro W3"/>
                <a:cs typeface="ヒラギノ角ゴ Pro W3"/>
              </a:rPr>
              <a:t>では、アジャイルとウォータフロー</a:t>
            </a:r>
            <a:r>
              <a:rPr lang="ja-JP" altLang="en-US" sz="900" dirty="0" smtClean="0">
                <a:latin typeface="ヒラギノ角ゴ Pro W3"/>
                <a:ea typeface="ヒラギノ角ゴ Pro W3"/>
                <a:cs typeface="ヒラギノ角ゴ Pro W3"/>
              </a:rPr>
              <a:t>の両方</a:t>
            </a:r>
            <a:r>
              <a:rPr lang="ja-JP" altLang="en-US" sz="900" dirty="0">
                <a:latin typeface="ヒラギノ角ゴ Pro W3"/>
                <a:ea typeface="ヒラギノ角ゴ Pro W3"/>
                <a:cs typeface="ヒラギノ角ゴ Pro W3"/>
              </a:rPr>
              <a:t>の仕事の仕方を想定した</a:t>
            </a:r>
            <a:r>
              <a:rPr lang="en-US" altLang="ja-JP" sz="900" dirty="0">
                <a:latin typeface="ヒラギノ角ゴ Pro W3"/>
                <a:ea typeface="ヒラギノ角ゴ Pro W3"/>
                <a:cs typeface="ヒラギノ角ゴ Pro W3"/>
              </a:rPr>
              <a:t>the Apt Toolkit</a:t>
            </a:r>
            <a:r>
              <a:rPr lang="ja-JP" altLang="en-US" sz="900" dirty="0" smtClean="0">
                <a:latin typeface="ヒラギノ角ゴ Pro W3"/>
                <a:ea typeface="ヒラギノ角ゴ Pro W3"/>
                <a:cs typeface="ヒラギノ角ゴ Pro W3"/>
              </a:rPr>
              <a:t>を初期</a:t>
            </a:r>
            <a:r>
              <a:rPr lang="ja-JP" altLang="en-US" sz="900" dirty="0">
                <a:latin typeface="ヒラギノ角ゴ Pro W3"/>
                <a:ea typeface="ヒラギノ角ゴ Pro W3"/>
                <a:cs typeface="ヒラギノ角ゴ Pro W3"/>
              </a:rPr>
              <a:t>バージョンのカーネルで構築している</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日本の大手家電企業では、新しいプラクティスの適用</a:t>
            </a:r>
            <a:r>
              <a:rPr lang="ja-JP" altLang="en-US" sz="900" dirty="0" smtClean="0">
                <a:latin typeface="ヒラギノ角ゴ Pro W3"/>
                <a:ea typeface="ヒラギノ角ゴ Pro W3"/>
                <a:cs typeface="ヒラギノ角ゴ Pro W3"/>
              </a:rPr>
              <a:t>やオフショア</a:t>
            </a:r>
            <a:r>
              <a:rPr lang="ja-JP" altLang="en-US" sz="900" dirty="0">
                <a:latin typeface="ヒラギノ角ゴ Pro W3"/>
                <a:ea typeface="ヒラギノ角ゴ Pro W3"/>
                <a:cs typeface="ヒラギノ角ゴ Pro W3"/>
              </a:rPr>
              <a:t>の開発ベンダーのマネジメントを助ける用語</a:t>
            </a:r>
            <a:r>
              <a:rPr lang="ja-JP" altLang="en-US" sz="900" dirty="0" smtClean="0">
                <a:latin typeface="ヒラギノ角ゴ Pro W3"/>
                <a:ea typeface="ヒラギノ角ゴ Pro W3"/>
                <a:cs typeface="ヒラギノ角ゴ Pro W3"/>
              </a:rPr>
              <a:t>に初期</a:t>
            </a:r>
            <a:r>
              <a:rPr lang="ja-JP" altLang="en-US" sz="900" dirty="0">
                <a:latin typeface="ヒラギノ角ゴ Pro W3"/>
                <a:ea typeface="ヒラギノ角ゴ Pro W3"/>
                <a:cs typeface="ヒラギノ角ゴ Pro W3"/>
              </a:rPr>
              <a:t>バージョンのカーネルを使用</a:t>
            </a:r>
            <a:r>
              <a:rPr lang="ja-JP" altLang="en-US" sz="900" dirty="0" smtClean="0">
                <a:latin typeface="ヒラギノ角ゴ Pro W3"/>
                <a:ea typeface="ヒラギノ角ゴ Pro W3"/>
                <a:cs typeface="ヒラギノ角ゴ Pro W3"/>
              </a:rPr>
              <a:t>して</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KPN</a:t>
            </a:r>
            <a:r>
              <a:rPr lang="ja-JP" altLang="en-US" sz="900" dirty="0">
                <a:latin typeface="ヒラギノ角ゴ Pro W3"/>
                <a:ea typeface="ヒラギノ角ゴ Pro W3"/>
                <a:cs typeface="ヒラギノ角ゴ Pro W3"/>
              </a:rPr>
              <a:t>ではカーネルベースのプロセスが繰り返し開発へ</a:t>
            </a:r>
            <a:r>
              <a:rPr lang="ja-JP" altLang="en-US" sz="900" dirty="0" smtClean="0">
                <a:latin typeface="ヒラギノ角ゴ Pro W3"/>
                <a:ea typeface="ヒラギノ角ゴ Pro W3"/>
                <a:cs typeface="ヒラギノ角ゴ Pro W3"/>
              </a:rPr>
              <a:t>の移行</a:t>
            </a:r>
            <a:r>
              <a:rPr lang="ja-JP" altLang="en-US" sz="900" dirty="0">
                <a:latin typeface="ヒラギノ角ゴ Pro W3"/>
                <a:ea typeface="ヒラギノ角ゴ Pro W3"/>
                <a:cs typeface="ヒラギノ角ゴ Pro W3"/>
              </a:rPr>
              <a:t>の一部として</a:t>
            </a:r>
            <a:r>
              <a:rPr lang="en-US" altLang="ja-JP" sz="900" dirty="0">
                <a:latin typeface="ヒラギノ角ゴ Pro W3"/>
                <a:ea typeface="ヒラギノ角ゴ Pro W3"/>
                <a:cs typeface="ヒラギノ角ゴ Pro W3"/>
              </a:rPr>
              <a:t>13</a:t>
            </a:r>
            <a:r>
              <a:rPr lang="ja-JP" altLang="en-US" sz="900" dirty="0">
                <a:latin typeface="ヒラギノ角ゴ Pro W3"/>
                <a:ea typeface="ヒラギノ角ゴ Pro W3"/>
                <a:cs typeface="ヒラギノ角ゴ Pro W3"/>
              </a:rPr>
              <a:t>の工程を横断して</a:t>
            </a:r>
            <a:r>
              <a:rPr lang="en-US" altLang="ja-JP" sz="900" dirty="0">
                <a:latin typeface="ヒラギノ角ゴ Pro W3"/>
                <a:ea typeface="ヒラギノ角ゴ Pro W3"/>
                <a:cs typeface="ヒラギノ角ゴ Pro W3"/>
              </a:rPr>
              <a:t>300</a:t>
            </a:r>
            <a:r>
              <a:rPr lang="ja-JP" altLang="en-US" sz="900" dirty="0">
                <a:latin typeface="ヒラギノ角ゴ Pro W3"/>
                <a:ea typeface="ヒラギノ角ゴ Pro W3"/>
                <a:cs typeface="ヒラギノ角ゴ Pro W3"/>
              </a:rPr>
              <a:t>以上のプロジェクト</a:t>
            </a:r>
            <a:r>
              <a:rPr lang="ja-JP" altLang="en-US" sz="900" dirty="0" smtClean="0">
                <a:latin typeface="ヒラギノ角ゴ Pro W3"/>
                <a:ea typeface="ヒラギノ角ゴ Pro W3"/>
                <a:cs typeface="ヒラギノ角ゴ Pro W3"/>
              </a:rPr>
              <a:t>で採用</a:t>
            </a:r>
            <a:r>
              <a:rPr lang="ja-JP" altLang="en-US" sz="900" dirty="0">
                <a:latin typeface="ヒラギノ角ゴ Pro W3"/>
                <a:ea typeface="ヒラギノ角ゴ Pro W3"/>
                <a:cs typeface="ヒラギノ角ゴ Pro W3"/>
              </a:rPr>
              <a:t>されている。カーネルは品質プロセスに</a:t>
            </a:r>
            <a:r>
              <a:rPr lang="ja-JP" altLang="en-US" sz="900" dirty="0" smtClean="0">
                <a:latin typeface="ヒラギノ角ゴ Pro W3"/>
                <a:ea typeface="ヒラギノ角ゴ Pro W3"/>
                <a:cs typeface="ヒラギノ角ゴ Pro W3"/>
              </a:rPr>
              <a:t>焦点を当てた新た</a:t>
            </a:r>
            <a:r>
              <a:rPr lang="ja-JP" altLang="en-US" sz="900" dirty="0">
                <a:latin typeface="ヒラギノ角ゴ Pro W3"/>
                <a:ea typeface="ヒラギノ角ゴ Pro W3"/>
                <a:cs typeface="ヒラギノ角ゴ Pro W3"/>
              </a:rPr>
              <a:t>な結果に対する基礎</a:t>
            </a:r>
            <a:r>
              <a:rPr lang="en-US" altLang="ja-JP" sz="900" dirty="0">
                <a:latin typeface="ヒラギノ角ゴ Pro W3"/>
                <a:ea typeface="ヒラギノ角ゴ Pro W3"/>
                <a:cs typeface="ヒラギノ角ゴ Pro W3"/>
              </a:rPr>
              <a:t>(the basis)</a:t>
            </a:r>
            <a:r>
              <a:rPr lang="ja-JP" altLang="en-US" sz="900" dirty="0">
                <a:latin typeface="ヒラギノ角ゴ Pro W3"/>
                <a:ea typeface="ヒラギノ角ゴ Pro W3"/>
                <a:cs typeface="ヒラギノ角ゴ Pro W3"/>
              </a:rPr>
              <a:t>も提供しており</a:t>
            </a:r>
            <a:r>
              <a:rPr lang="ja-JP" altLang="en-US" sz="900" dirty="0" smtClean="0">
                <a:latin typeface="ヒラギノ角ゴ Pro W3"/>
                <a:ea typeface="ヒラギノ角ゴ Pro W3"/>
                <a:cs typeface="ヒラギノ角ゴ Pro W3"/>
              </a:rPr>
              <a:t>、それ</a:t>
            </a:r>
            <a:r>
              <a:rPr lang="ja-JP" altLang="en-US" sz="900" dirty="0">
                <a:latin typeface="ヒラギノ角ゴ Pro W3"/>
                <a:ea typeface="ヒラギノ角ゴ Pro W3"/>
                <a:cs typeface="ヒラギノ角ゴ Pro W3"/>
              </a:rPr>
              <a:t>は使用してきた方法論やプラクティスに</a:t>
            </a:r>
            <a:r>
              <a:rPr lang="ja-JP" altLang="en-US" sz="900" dirty="0" smtClean="0">
                <a:latin typeface="ヒラギノ角ゴ Pro W3"/>
                <a:ea typeface="ヒラギノ角ゴ Pro W3"/>
                <a:cs typeface="ヒラギノ角ゴ Pro W3"/>
              </a:rPr>
              <a:t>依らずすべて</a:t>
            </a:r>
            <a:r>
              <a:rPr lang="ja-JP" altLang="en-US" sz="900" dirty="0">
                <a:latin typeface="ヒラギノ角ゴ Pro W3"/>
                <a:ea typeface="ヒラギノ角ゴ Pro W3"/>
                <a:cs typeface="ヒラギノ角ゴ Pro W3"/>
              </a:rPr>
              <a:t>のプロジェクトに適用することができた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英国</a:t>
            </a:r>
            <a:r>
              <a:rPr lang="ja-JP" altLang="en-US" sz="900" dirty="0">
                <a:latin typeface="ヒラギノ角ゴ Pro W3"/>
                <a:ea typeface="ヒラギノ角ゴ Pro W3"/>
                <a:cs typeface="ヒラギノ角ゴ Pro W3"/>
              </a:rPr>
              <a:t>政府省庁ではカーネルベースのアジャイルツールセット</a:t>
            </a:r>
            <a:r>
              <a:rPr lang="ja-JP" altLang="en-US" sz="900" dirty="0" smtClean="0">
                <a:latin typeface="ヒラギノ角ゴ Pro W3"/>
                <a:ea typeface="ヒラギノ角ゴ Pro W3"/>
                <a:cs typeface="ヒラギノ角ゴ Pro W3"/>
              </a:rPr>
              <a:t>がやりかた</a:t>
            </a:r>
            <a:r>
              <a:rPr lang="ja-JP" altLang="en-US" sz="900" dirty="0">
                <a:latin typeface="ヒラギノ角ゴ Pro W3"/>
                <a:ea typeface="ヒラギノ角ゴ Pro W3"/>
                <a:cs typeface="ヒラギノ角ゴ Pro W3"/>
              </a:rPr>
              <a:t>に依存することなく</a:t>
            </a:r>
            <a:r>
              <a:rPr lang="en-US" altLang="ja-JP" sz="900" dirty="0">
                <a:latin typeface="ヒラギノ角ゴ Pro W3"/>
                <a:ea typeface="ヒラギノ角ゴ Pro W3"/>
                <a:cs typeface="ヒラギノ角ゴ Pro W3"/>
              </a:rPr>
              <a:t>(in a practice-independent fashion</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規律</a:t>
            </a:r>
            <a:r>
              <a:rPr lang="ja-JP" altLang="en-US" sz="900" dirty="0">
                <a:latin typeface="ヒラギノ角ゴ Pro W3"/>
                <a:ea typeface="ヒラギノ角ゴ Pro W3"/>
                <a:cs typeface="ヒラギノ角ゴ Pro W3"/>
              </a:rPr>
              <a:t>ある機敏さ、プロジェクト進展と健康状態のトラッキング</a:t>
            </a:r>
            <a:r>
              <a:rPr lang="ja-JP" altLang="en-US" sz="900" dirty="0" smtClean="0">
                <a:latin typeface="ヒラギノ角ゴ Pro W3"/>
                <a:ea typeface="ヒラギノ角ゴ Pro W3"/>
                <a:cs typeface="ヒラギノ角ゴ Pro W3"/>
              </a:rPr>
              <a:t>を実現</a:t>
            </a:r>
            <a:r>
              <a:rPr lang="ja-JP" altLang="en-US" sz="900" dirty="0">
                <a:latin typeface="ヒラギノ角ゴ Pro W3"/>
                <a:ea typeface="ヒラギノ角ゴ Pro W3"/>
                <a:cs typeface="ヒラギノ角ゴ Pro W3"/>
              </a:rPr>
              <a:t>するために導入されている。</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カーネルはすでにスウェーデン王立工科大学</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年目のソフトウェアエンジニアリング課程に使用されている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年目の課程で学生は彼らのプロジェクトを進めた後で、</a:t>
            </a:r>
          </a:p>
          <a:p>
            <a:r>
              <a:rPr lang="en-US" altLang="ja-JP" sz="900" dirty="0">
                <a:latin typeface="ヒラギノ角ゴ Pro W3"/>
                <a:ea typeface="ヒラギノ角ゴ Pro W3"/>
                <a:cs typeface="ヒラギノ角ゴ Pro W3"/>
              </a:rPr>
              <a:t>Anders </a:t>
            </a:r>
            <a:r>
              <a:rPr lang="en-US" altLang="ja-JP" sz="900" dirty="0" err="1">
                <a:latin typeface="ヒラギノ角ゴ Pro W3"/>
                <a:ea typeface="ヒラギノ角ゴ Pro W3"/>
                <a:cs typeface="ヒラギノ角ゴ Pro W3"/>
              </a:rPr>
              <a:t>Sjogren</a:t>
            </a:r>
            <a:r>
              <a:rPr lang="ja-JP" altLang="en-US" sz="900" dirty="0">
                <a:latin typeface="ヒラギノ角ゴ Pro W3"/>
                <a:ea typeface="ヒラギノ角ゴ Pro W3"/>
                <a:cs typeface="ヒラギノ角ゴ Pro W3"/>
              </a:rPr>
              <a:t>の指導の下、彼らのプロジェクト結果</a:t>
            </a:r>
            <a:r>
              <a:rPr lang="ja-JP" altLang="en-US" sz="900" dirty="0" smtClean="0">
                <a:latin typeface="ヒラギノ角ゴ Pro W3"/>
                <a:ea typeface="ヒラギノ角ゴ Pro W3"/>
                <a:cs typeface="ヒラギノ角ゴ Pro W3"/>
              </a:rPr>
              <a:t>を</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のアルファと照らし合わせた。学生はその結果の理解</a:t>
            </a:r>
            <a:r>
              <a:rPr lang="ja-JP" altLang="en-US" sz="900" dirty="0" smtClean="0">
                <a:latin typeface="ヒラギノ角ゴ Pro W3"/>
                <a:ea typeface="ヒラギノ角ゴ Pro W3"/>
                <a:cs typeface="ヒラギノ角ゴ Pro W3"/>
              </a:rPr>
              <a:t>とアルファ</a:t>
            </a:r>
            <a:r>
              <a:rPr lang="ja-JP" altLang="en-US" sz="900" dirty="0">
                <a:latin typeface="ヒラギノ角ゴ Pro W3"/>
                <a:ea typeface="ヒラギノ角ゴ Pro W3"/>
                <a:cs typeface="ヒラギノ角ゴ Pro W3"/>
              </a:rPr>
              <a:t>を評価する機会、そしてプロジェクトの進展</a:t>
            </a:r>
            <a:r>
              <a:rPr lang="ja-JP" altLang="en-US" sz="900" dirty="0" smtClean="0">
                <a:latin typeface="ヒラギノ角ゴ Pro W3"/>
                <a:ea typeface="ヒラギノ角ゴ Pro W3"/>
                <a:cs typeface="ヒラギノ角ゴ Pro W3"/>
              </a:rPr>
              <a:t>と健康</a:t>
            </a:r>
            <a:r>
              <a:rPr lang="ja-JP" altLang="en-US" sz="900" dirty="0">
                <a:latin typeface="ヒラギノ角ゴ Pro W3"/>
                <a:ea typeface="ヒラギノ角ゴ Pro W3"/>
                <a:cs typeface="ヒラギノ角ゴ Pro W3"/>
              </a:rPr>
              <a:t>状態を見抜く機会を得た。</a:t>
            </a:r>
          </a:p>
          <a:p>
            <a:r>
              <a:rPr lang="en-US" altLang="ja-JP" sz="900" dirty="0">
                <a:latin typeface="ヒラギノ角ゴ Pro W3"/>
                <a:ea typeface="ヒラギノ角ゴ Pro W3"/>
                <a:cs typeface="ヒラギノ角ゴ Pro W3"/>
              </a:rPr>
              <a:t>Mira </a:t>
            </a:r>
            <a:r>
              <a:rPr lang="en-US" altLang="ja-JP" sz="900" dirty="0" err="1">
                <a:latin typeface="ヒラギノ角ゴ Pro W3"/>
                <a:ea typeface="ヒラギノ角ゴ Pro W3"/>
                <a:cs typeface="ヒラギノ角ゴ Pro W3"/>
              </a:rPr>
              <a:t>Kajko-Mattsson</a:t>
            </a:r>
            <a:r>
              <a:rPr lang="ja-JP" altLang="en-US" sz="900" dirty="0">
                <a:latin typeface="ヒラギノ角ゴ Pro W3"/>
                <a:ea typeface="ヒラギノ角ゴ Pro W3"/>
                <a:cs typeface="ヒラギノ角ゴ Pro W3"/>
              </a:rPr>
              <a:t>が行った</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年目の課程において</a:t>
            </a:r>
            <a:r>
              <a:rPr lang="ja-JP" altLang="en-US" sz="900" dirty="0" smtClean="0">
                <a:latin typeface="ヒラギノ角ゴ Pro W3"/>
                <a:ea typeface="ヒラギノ角ゴ Pro W3"/>
                <a:cs typeface="ヒラギノ角ゴ Pro W3"/>
              </a:rPr>
              <a:t>、学生</a:t>
            </a:r>
            <a:r>
              <a:rPr lang="ja-JP" altLang="en-US" sz="900" dirty="0">
                <a:latin typeface="ヒラギノ角ゴ Pro W3"/>
                <a:ea typeface="ヒラギノ角ゴ Pro W3"/>
                <a:cs typeface="ヒラギノ角ゴ Pro W3"/>
              </a:rPr>
              <a:t>は彼らが従った開発方法を用いてプロジェクトを進める時</a:t>
            </a:r>
            <a:r>
              <a:rPr lang="ja-JP" altLang="en-US" sz="900" dirty="0" smtClean="0">
                <a:latin typeface="ヒラギノ角ゴ Pro W3"/>
                <a:ea typeface="ヒラギノ角ゴ Pro W3"/>
                <a:cs typeface="ヒラギノ角ゴ Pro W3"/>
              </a:rPr>
              <a:t>に</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カーネルを使用するよう指示された</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p:txBody>
      </p:sp>
      <p:sp>
        <p:nvSpPr>
          <p:cNvPr id="13" name="TextBox 12"/>
          <p:cNvSpPr txBox="1"/>
          <p:nvPr/>
        </p:nvSpPr>
        <p:spPr>
          <a:xfrm>
            <a:off x="4672320" y="3425265"/>
            <a:ext cx="2060928" cy="6647971"/>
          </a:xfrm>
          <a:prstGeom prst="rect">
            <a:avLst/>
          </a:prstGeom>
          <a:noFill/>
        </p:spPr>
        <p:txBody>
          <a:bodyPr wrap="square" rtlCol="0">
            <a:spAutoFit/>
          </a:bodyPr>
          <a:lstStyle/>
          <a:p>
            <a:r>
              <a:rPr lang="en-US" altLang="ja-JP" sz="900" dirty="0">
                <a:latin typeface="ヒラギノ角ゴ Pro W3"/>
                <a:ea typeface="ヒラギノ角ゴ Pro W3"/>
                <a:cs typeface="ヒラギノ角ゴ Pro W3"/>
              </a:rPr>
              <a:t>Figure 7</a:t>
            </a:r>
            <a:r>
              <a:rPr lang="ja-JP" altLang="en-US" sz="900" dirty="0">
                <a:latin typeface="ヒラギノ角ゴ Pro W3"/>
                <a:ea typeface="ヒラギノ角ゴ Pro W3"/>
                <a:cs typeface="ヒラギノ角ゴ Pro W3"/>
              </a:rPr>
              <a:t>に示される様に</a:t>
            </a:r>
            <a:r>
              <a:rPr lang="en-US" altLang="ja-JP" sz="900" dirty="0" err="1">
                <a:latin typeface="ヒラギノ角ゴ Pro W3"/>
                <a:ea typeface="ヒラギノ角ゴ Pro W3"/>
                <a:cs typeface="ヒラギノ角ゴ Pro W3"/>
              </a:rPr>
              <a:t>Kajko-Mattsson</a:t>
            </a:r>
            <a:r>
              <a:rPr lang="ja-JP" altLang="en-US" sz="900" dirty="0">
                <a:latin typeface="ヒラギノ角ゴ Pro W3"/>
                <a:ea typeface="ヒラギノ角ゴ Pro W3"/>
                <a:cs typeface="ヒラギノ角ゴ Pro W3"/>
              </a:rPr>
              <a:t>はソフトウェア開発シナリオを作成し、アルファ毎にその状態と状態毎のチェックリストアイテムを評価した。学生は彼らのプロジェクトの運営と評価時に同じことをするよう指示された</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これらの課程を通した体験は有益な経験を提供した</a:t>
            </a:r>
            <a:r>
              <a:rPr lang="ja-JP" altLang="en-US" sz="900" dirty="0" smtClean="0">
                <a:latin typeface="ヒラギノ角ゴ Pro W3"/>
                <a:ea typeface="ヒラギノ角ゴ Pro W3"/>
                <a:cs typeface="ヒラギノ角ゴ Pro W3"/>
              </a:rPr>
              <a:t>。例えば</a:t>
            </a:r>
            <a:r>
              <a:rPr lang="ja-JP" altLang="en-US" sz="900" dirty="0">
                <a:latin typeface="ヒラギノ角ゴ Pro W3"/>
                <a:ea typeface="ヒラギノ角ゴ Pro W3"/>
                <a:cs typeface="ヒラギノ角ゴ Pro W3"/>
              </a:rPr>
              <a:t>、カーネルはソフトウェアエンジニアリングの</a:t>
            </a:r>
          </a:p>
          <a:p>
            <a:r>
              <a:rPr lang="ja-JP" altLang="en-US" sz="900" dirty="0">
                <a:latin typeface="ヒラギノ角ゴ Pro W3"/>
                <a:ea typeface="ヒラギノ角ゴ Pro W3"/>
                <a:cs typeface="ヒラギノ角ゴ Pro W3"/>
              </a:rPr>
              <a:t>すべての必須な観点がプロジェクトにおいて熟慮されることを保証している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のアルファとプロジェクトの結果を照らし合わせることで</a:t>
            </a:r>
            <a:r>
              <a:rPr lang="ja-JP" altLang="en-US" sz="900" dirty="0" smtClean="0">
                <a:latin typeface="ヒラギノ角ゴ Pro W3"/>
                <a:ea typeface="ヒラギノ角ゴ Pro W3"/>
                <a:cs typeface="ヒラギノ角ゴ Pro W3"/>
              </a:rPr>
              <a:t>、学生</a:t>
            </a:r>
            <a:r>
              <a:rPr lang="ja-JP" altLang="en-US" sz="900" dirty="0">
                <a:latin typeface="ヒラギノ角ゴ Pro W3"/>
                <a:ea typeface="ヒラギノ角ゴ Pro W3"/>
                <a:cs typeface="ヒラギノ角ゴ Pro W3"/>
              </a:rPr>
              <a:t>は彼らの開発方法の良い面と悪い面を容易に識別することができる</a:t>
            </a:r>
            <a:r>
              <a:rPr lang="ja-JP" altLang="en-US" sz="900" dirty="0" smtClean="0">
                <a:latin typeface="ヒラギノ角ゴ Pro W3"/>
                <a:ea typeface="ヒラギノ角ゴ Pro W3"/>
                <a:cs typeface="ヒラギノ角ゴ Pro W3"/>
              </a:rPr>
              <a:t>。また</a:t>
            </a:r>
            <a:r>
              <a:rPr lang="ja-JP" altLang="en-US" sz="900" dirty="0">
                <a:latin typeface="ヒラギノ角ゴ Pro W3"/>
                <a:ea typeface="ヒラギノ角ゴ Pro W3"/>
                <a:cs typeface="ヒラギノ角ゴ Pro W3"/>
              </a:rPr>
              <a:t>カーネルは学生に最小限の学習努力で将来の</a:t>
            </a:r>
            <a:r>
              <a:rPr lang="ja-JP" altLang="en-US" sz="900" dirty="0" smtClean="0">
                <a:latin typeface="ヒラギノ角ゴ Pro W3"/>
                <a:ea typeface="ヒラギノ角ゴ Pro W3"/>
                <a:cs typeface="ヒラギノ角ゴ Pro W3"/>
              </a:rPr>
              <a:t>ソフトウェアエンジニアリング活動</a:t>
            </a:r>
            <a:r>
              <a:rPr lang="en-US" altLang="ja-JP" sz="900" dirty="0">
                <a:latin typeface="ヒラギノ角ゴ Pro W3"/>
                <a:ea typeface="ヒラギノ角ゴ Pro W3"/>
                <a:cs typeface="ヒラギノ角ゴ Pro W3"/>
              </a:rPr>
              <a:t>(endeavors)</a:t>
            </a:r>
            <a:r>
              <a:rPr lang="ja-JP" altLang="en-US" sz="900" dirty="0">
                <a:latin typeface="ヒラギノ角ゴ Pro W3"/>
                <a:ea typeface="ヒラギノ角ゴ Pro W3"/>
                <a:cs typeface="ヒラギノ角ゴ Pro W3"/>
              </a:rPr>
              <a:t>に対する備えを与えた</a:t>
            </a:r>
            <a:r>
              <a:rPr lang="ja-JP" altLang="en-US" sz="900" dirty="0" smtClean="0">
                <a:latin typeface="ヒラギノ角ゴ Pro W3"/>
                <a:ea typeface="ヒラギノ角ゴ Pro W3"/>
                <a:cs typeface="ヒラギノ角ゴ Pro W3"/>
              </a:rPr>
              <a:t>。すべて</a:t>
            </a:r>
            <a:r>
              <a:rPr lang="ja-JP" altLang="en-US" sz="900" dirty="0">
                <a:latin typeface="ヒラギノ角ゴ Pro W3"/>
                <a:ea typeface="ヒラギノ角ゴ Pro W3"/>
                <a:cs typeface="ヒラギノ角ゴ Pro W3"/>
              </a:rPr>
              <a:t>のカーネルのアルファに従うことで、</a:t>
            </a:r>
          </a:p>
          <a:p>
            <a:r>
              <a:rPr lang="ja-JP" altLang="en-US" sz="900" dirty="0">
                <a:latin typeface="ヒラギノ角ゴ Pro W3"/>
                <a:ea typeface="ヒラギノ角ゴ Pro W3"/>
                <a:cs typeface="ヒラギノ角ゴ Pro W3"/>
              </a:rPr>
              <a:t>学生はソフトウェアエンジニアリング活動</a:t>
            </a:r>
            <a:r>
              <a:rPr lang="en-US" altLang="ja-JP" sz="900" dirty="0">
                <a:latin typeface="ヒラギノ角ゴ Pro W3"/>
                <a:ea typeface="ヒラギノ角ゴ Pro W3"/>
                <a:cs typeface="ヒラギノ角ゴ Pro W3"/>
              </a:rPr>
              <a:t>(endeavors)</a:t>
            </a:r>
            <a:r>
              <a:rPr lang="ja-JP" altLang="en-US" sz="900" dirty="0">
                <a:latin typeface="ヒラギノ角ゴ Pro W3"/>
                <a:ea typeface="ヒラギノ角ゴ Pro W3"/>
                <a:cs typeface="ヒラギノ角ゴ Pro W3"/>
              </a:rPr>
              <a:t>の全範囲</a:t>
            </a:r>
            <a:r>
              <a:rPr lang="ja-JP" altLang="en-US" sz="900" dirty="0" smtClean="0">
                <a:latin typeface="ヒラギノ角ゴ Pro W3"/>
                <a:ea typeface="ヒラギノ角ゴ Pro W3"/>
                <a:cs typeface="ヒラギノ角ゴ Pro W3"/>
              </a:rPr>
              <a:t>を習得</a:t>
            </a:r>
            <a:r>
              <a:rPr lang="ja-JP" altLang="en-US" sz="900" dirty="0">
                <a:latin typeface="ヒラギノ角ゴ Pro W3"/>
                <a:ea typeface="ヒラギノ角ゴ Pro W3"/>
                <a:cs typeface="ヒラギノ角ゴ Pro W3"/>
              </a:rPr>
              <a:t>することができた。そしてそれによってプロフェッショナルとしての</a:t>
            </a:r>
          </a:p>
          <a:p>
            <a:r>
              <a:rPr lang="ja-JP" altLang="en-US" sz="900" dirty="0">
                <a:latin typeface="ヒラギノ角ゴ Pro W3"/>
                <a:ea typeface="ヒラギノ角ゴ Pro W3"/>
                <a:cs typeface="ヒラギノ角ゴ Pro W3"/>
              </a:rPr>
              <a:t>彼らの将来において必要とされるものが何かを確かめることができた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カーネルはアジャイルなどとどう関係するのか？</a:t>
            </a:r>
          </a:p>
          <a:p>
            <a:r>
              <a:rPr lang="ja-JP" altLang="en-US" sz="900" dirty="0">
                <a:latin typeface="ヒラギノ角ゴ Pro W3"/>
                <a:ea typeface="ヒラギノ角ゴ Pro W3"/>
                <a:cs typeface="ヒラギノ角ゴ Pro W3"/>
              </a:rPr>
              <a:t>カーネルはスクラム、カンバン、</a:t>
            </a:r>
            <a:r>
              <a:rPr lang="ja-JP" altLang="en-US" sz="900" dirty="0" smtClean="0">
                <a:latin typeface="ヒラギノ角ゴ Pro W3"/>
                <a:ea typeface="ヒラギノ角ゴ Pro W3"/>
                <a:cs typeface="ヒラギノ角ゴ Pro W3"/>
              </a:rPr>
              <a:t>リスクドリブンイテレーティブ</a:t>
            </a:r>
            <a:r>
              <a:rPr lang="en-US" altLang="en-US"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ウォータフォール</a:t>
            </a:r>
            <a:r>
              <a:rPr lang="ja-JP" altLang="en-US" sz="900" dirty="0">
                <a:latin typeface="ヒラギノ角ゴ Pro W3"/>
                <a:ea typeface="ヒラギノ角ゴ Pro W3"/>
                <a:cs typeface="ヒラギノ角ゴ Pro W3"/>
              </a:rPr>
              <a:t>、ユースケースドリブン開発</a:t>
            </a:r>
            <a:r>
              <a:rPr lang="ja-JP" altLang="en-US" sz="900" dirty="0" smtClean="0">
                <a:latin typeface="ヒラギノ角ゴ Pro W3"/>
                <a:ea typeface="ヒラギノ角ゴ Pro W3"/>
                <a:cs typeface="ヒラギノ角ゴ Pro W3"/>
              </a:rPr>
              <a:t>、アクセプタンステストドリブン</a:t>
            </a:r>
            <a:r>
              <a:rPr lang="ja-JP" altLang="en-US" sz="900" dirty="0">
                <a:latin typeface="ヒラギノ角ゴ Pro W3"/>
                <a:ea typeface="ヒラギノ角ゴ Pro W3"/>
                <a:cs typeface="ヒラギノ角ゴ Pro W3"/>
              </a:rPr>
              <a:t>開発</a:t>
            </a:r>
            <a:r>
              <a:rPr lang="ja-JP" altLang="en-US" sz="900" dirty="0" smtClean="0">
                <a:latin typeface="ヒラギノ角ゴ Pro W3"/>
                <a:ea typeface="ヒラギノ角ゴ Pro W3"/>
                <a:cs typeface="ヒラギノ角ゴ Pro W3"/>
              </a:rPr>
              <a:t>、継続的</a:t>
            </a:r>
            <a:r>
              <a:rPr lang="ja-JP" altLang="en-US" sz="900" dirty="0">
                <a:latin typeface="ヒラギノ角ゴ Pro W3"/>
                <a:ea typeface="ヒラギノ角ゴ Pro W3"/>
                <a:cs typeface="ヒラギノ角ゴ Pro W3"/>
              </a:rPr>
              <a:t>インテグレーション、テストドリブン開発を含む</a:t>
            </a:r>
          </a:p>
          <a:p>
            <a:r>
              <a:rPr lang="ja-JP" altLang="en-US" sz="900" dirty="0">
                <a:latin typeface="ヒラギノ角ゴ Pro W3"/>
                <a:ea typeface="ヒラギノ角ゴ Pro W3"/>
                <a:cs typeface="ヒラギノ角ゴ Pro W3"/>
              </a:rPr>
              <a:t>人気の高いマネジメントやテクニカルなプラクティスを採用することができる</a:t>
            </a:r>
            <a:r>
              <a:rPr lang="ja-JP" altLang="en-US" sz="900" dirty="0" smtClean="0">
                <a:latin typeface="ヒラギノ角ゴ Pro W3"/>
                <a:ea typeface="ヒラギノ角ゴ Pro W3"/>
                <a:cs typeface="ヒラギノ角ゴ Pro W3"/>
              </a:rPr>
              <a:t>。また</a:t>
            </a:r>
            <a:r>
              <a:rPr lang="ja-JP" altLang="en-US" sz="900" dirty="0">
                <a:latin typeface="ヒラギノ角ゴ Pro W3"/>
                <a:ea typeface="ヒラギノ角ゴ Pro W3"/>
                <a:cs typeface="ヒラギノ角ゴ Pro W3"/>
              </a:rPr>
              <a:t>、カーネルは新しく、革新的なソフトウェア製品の開発や</a:t>
            </a:r>
          </a:p>
          <a:p>
            <a:r>
              <a:rPr lang="ja-JP" altLang="en-US" sz="900" dirty="0">
                <a:latin typeface="ヒラギノ角ゴ Pro W3"/>
                <a:ea typeface="ヒラギノ角ゴ Pro W3"/>
                <a:cs typeface="ヒラギノ角ゴ Pro W3"/>
              </a:rPr>
              <a:t>既存のソフトウェア製品の強化、</a:t>
            </a:r>
            <a:r>
              <a:rPr lang="ja-JP" altLang="en-US" sz="900" dirty="0" smtClean="0">
                <a:latin typeface="ヒラギノ角ゴ Pro W3"/>
                <a:ea typeface="ヒラギノ角ゴ Pro W3"/>
                <a:cs typeface="ヒラギノ角ゴ Pro W3"/>
              </a:rPr>
              <a:t>メンテナンスに</a:t>
            </a:r>
            <a:r>
              <a:rPr lang="ja-JP" altLang="en-US" sz="900" dirty="0">
                <a:latin typeface="ヒラギノ角ゴ Pro W3"/>
                <a:ea typeface="ヒラギノ角ゴ Pro W3"/>
                <a:cs typeface="ヒラギノ角ゴ Pro W3"/>
              </a:rPr>
              <a:t>取り組んでいるチームを手助けできる</a:t>
            </a:r>
            <a:r>
              <a:rPr lang="ja-JP" altLang="en-US" sz="900" dirty="0" smtClean="0">
                <a:latin typeface="ヒラギノ角ゴ Pro W3"/>
                <a:ea typeface="ヒラギノ角ゴ Pro W3"/>
                <a:cs typeface="ヒラギノ角ゴ Pro W3"/>
              </a:rPr>
              <a:t>。さらに</a:t>
            </a:r>
            <a:r>
              <a:rPr lang="ja-JP" altLang="en-US" sz="900" dirty="0">
                <a:latin typeface="ヒラギノ角ゴ Pro W3"/>
                <a:ea typeface="ヒラギノ角ゴ Pro W3"/>
                <a:cs typeface="ヒラギノ角ゴ Pro W3"/>
              </a:rPr>
              <a:t>単独から</a:t>
            </a:r>
            <a:r>
              <a:rPr lang="en-US" altLang="ja-JP" sz="900" dirty="0">
                <a:latin typeface="ヒラギノ角ゴ Pro W3"/>
                <a:ea typeface="ヒラギノ角ゴ Pro W3"/>
                <a:cs typeface="ヒラギノ角ゴ Pro W3"/>
              </a:rPr>
              <a:t>1000</a:t>
            </a:r>
            <a:r>
              <a:rPr lang="ja-JP" altLang="en-US" sz="900" dirty="0">
                <a:latin typeface="ヒラギノ角ゴ Pro W3"/>
                <a:ea typeface="ヒラギノ角ゴ Pro W3"/>
                <a:cs typeface="ヒラギノ角ゴ Pro W3"/>
              </a:rPr>
              <a:t>人強のソフトウェアエンジニア</a:t>
            </a:r>
            <a:r>
              <a:rPr lang="ja-JP" altLang="en-US" sz="900" dirty="0" smtClean="0">
                <a:latin typeface="ヒラギノ角ゴ Pro W3"/>
                <a:ea typeface="ヒラギノ角ゴ Pro W3"/>
                <a:cs typeface="ヒラギノ角ゴ Pro W3"/>
              </a:rPr>
              <a:t>を擁する</a:t>
            </a:r>
            <a:r>
              <a:rPr lang="ja-JP" altLang="en-US" sz="900" dirty="0">
                <a:latin typeface="ヒラギノ角ゴ Pro W3"/>
                <a:ea typeface="ヒラギノ角ゴ Pro W3"/>
                <a:cs typeface="ヒラギノ角ゴ Pro W3"/>
              </a:rPr>
              <a:t>チームまで手助けすることができる。</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9609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0061" y="466934"/>
            <a:ext cx="2257827" cy="8863960"/>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例えば、カーネルはアジャイルマニフェスト</a:t>
            </a:r>
            <a:r>
              <a:rPr lang="ja-JP" altLang="en-US" sz="900" dirty="0" smtClean="0">
                <a:latin typeface="ヒラギノ角ゴ Pro W3"/>
                <a:ea typeface="ヒラギノ角ゴ Pro W3"/>
                <a:cs typeface="ヒラギノ角ゴ Pro W3"/>
              </a:rPr>
              <a:t>の有用性</a:t>
            </a:r>
            <a:r>
              <a:rPr lang="ja-JP" altLang="en-US" sz="900" dirty="0">
                <a:latin typeface="ヒラギノ角ゴ Pro W3"/>
                <a:ea typeface="ヒラギノ角ゴ Pro W3"/>
                <a:cs typeface="ヒラギノ角ゴ Pro W3"/>
              </a:rPr>
              <a:t>をサポートする。</a:t>
            </a:r>
          </a:p>
          <a:p>
            <a:r>
              <a:rPr lang="ja-JP" altLang="en-US" sz="900" dirty="0">
                <a:latin typeface="ヒラギノ角ゴ Pro W3"/>
                <a:ea typeface="ヒラギノ角ゴ Pro W3"/>
                <a:cs typeface="ヒラギノ角ゴ Pro W3"/>
              </a:rPr>
              <a:t>特定のプラクティスに依存</a:t>
            </a:r>
            <a:r>
              <a:rPr lang="ja-JP" altLang="en-US" sz="900" dirty="0" smtClean="0">
                <a:latin typeface="ヒラギノ角ゴ Pro W3"/>
                <a:ea typeface="ヒラギノ角ゴ Pro W3"/>
                <a:cs typeface="ヒラギノ角ゴ Pro W3"/>
              </a:rPr>
              <a:t>せず、チェックリストとプロジェクト</a:t>
            </a:r>
            <a:r>
              <a:rPr lang="ja-JP" altLang="en-US" sz="900" dirty="0">
                <a:latin typeface="ヒラギノ角ゴ Pro W3"/>
                <a:ea typeface="ヒラギノ角ゴ Pro W3"/>
                <a:cs typeface="ヒラギノ角ゴ Pro W3"/>
              </a:rPr>
              <a:t>の結果に焦点を当てることで</a:t>
            </a:r>
            <a:r>
              <a:rPr lang="ja-JP" altLang="en-US" sz="900" dirty="0" smtClean="0">
                <a:latin typeface="ヒラギノ角ゴ Pro W3"/>
                <a:ea typeface="ヒラギノ角ゴ Pro W3"/>
                <a:cs typeface="ヒラギノ角ゴ Pro W3"/>
              </a:rPr>
              <a:t>、プロセス</a:t>
            </a:r>
            <a:r>
              <a:rPr lang="ja-JP" altLang="en-US" sz="900" dirty="0">
                <a:latin typeface="ヒラギノ角ゴ Pro W3"/>
                <a:ea typeface="ヒラギノ角ゴ Pro W3"/>
                <a:cs typeface="ヒラギノ角ゴ Pro W3"/>
              </a:rPr>
              <a:t>やツールよりも個人や個人間の意思疎通</a:t>
            </a:r>
            <a:r>
              <a:rPr lang="ja-JP" altLang="en-US" sz="900" dirty="0" smtClean="0">
                <a:latin typeface="ヒラギノ角ゴ Pro W3"/>
                <a:ea typeface="ヒラギノ角ゴ Pro W3"/>
                <a:cs typeface="ヒラギノ角ゴ Pro W3"/>
              </a:rPr>
              <a:t>に有用性</a:t>
            </a:r>
            <a:r>
              <a:rPr lang="ja-JP" altLang="en-US" sz="900" dirty="0">
                <a:latin typeface="ヒラギノ角ゴ Pro W3"/>
                <a:ea typeface="ヒラギノ角ゴ Pro W3"/>
                <a:cs typeface="ヒラギノ角ゴ Pro W3"/>
              </a:rPr>
              <a:t>を見出している</a:t>
            </a:r>
            <a:r>
              <a:rPr lang="ja-JP" altLang="en-US" sz="900" dirty="0" smtClean="0">
                <a:latin typeface="ヒラギノ角ゴ Pro W3"/>
                <a:ea typeface="ヒラギノ角ゴ Pro W3"/>
                <a:cs typeface="ヒラギノ角ゴ Pro W3"/>
              </a:rPr>
              <a:t>。また</a:t>
            </a:r>
            <a:r>
              <a:rPr lang="ja-JP" altLang="en-US" sz="900" dirty="0">
                <a:latin typeface="ヒラギノ角ゴ Pro W3"/>
                <a:ea typeface="ヒラギノ角ゴ Pro W3"/>
                <a:cs typeface="ヒラギノ角ゴ Pro W3"/>
              </a:rPr>
              <a:t>、プロフェッショナルなソフトウェア開発チーム</a:t>
            </a:r>
            <a:r>
              <a:rPr lang="ja-JP" altLang="en-US" sz="900" dirty="0" smtClean="0">
                <a:latin typeface="ヒラギノ角ゴ Pro W3"/>
                <a:ea typeface="ヒラギノ角ゴ Pro W3"/>
                <a:cs typeface="ヒラギノ角ゴ Pro W3"/>
              </a:rPr>
              <a:t>のニーズ</a:t>
            </a:r>
            <a:r>
              <a:rPr lang="ja-JP" altLang="en-US" sz="900" dirty="0">
                <a:latin typeface="ヒラギノ角ゴ Pro W3"/>
                <a:ea typeface="ヒラギノ角ゴ Pro W3"/>
                <a:cs typeface="ヒラギノ角ゴ Pro W3"/>
              </a:rPr>
              <a:t>に焦点を当てることで、開発手法より</a:t>
            </a:r>
            <a:r>
              <a:rPr lang="ja-JP" altLang="en-US" sz="900" dirty="0" smtClean="0">
                <a:latin typeface="ヒラギノ角ゴ Pro W3"/>
                <a:ea typeface="ヒラギノ角ゴ Pro W3"/>
                <a:cs typeface="ヒラギノ角ゴ Pro W3"/>
              </a:rPr>
              <a:t>も仕事</a:t>
            </a:r>
            <a:r>
              <a:rPr lang="ja-JP" altLang="en-US" sz="900" dirty="0">
                <a:latin typeface="ヒラギノ角ゴ Pro W3"/>
                <a:ea typeface="ヒラギノ角ゴ Pro W3"/>
                <a:cs typeface="ヒラギノ角ゴ Pro W3"/>
              </a:rPr>
              <a:t>の仕方やチームの役割履行に有用性を見出している。</a:t>
            </a:r>
          </a:p>
          <a:p>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はアジャイルなどの既存の開発手法と競合しない</a:t>
            </a:r>
            <a:r>
              <a:rPr lang="ja-JP" altLang="en-US" sz="900" dirty="0" smtClean="0">
                <a:latin typeface="ヒラギノ角ゴ Pro W3"/>
                <a:ea typeface="ヒラギノ角ゴ Pro W3"/>
                <a:cs typeface="ヒラギノ角ゴ Pro W3"/>
              </a:rPr>
              <a:t>。むしろ</a:t>
            </a:r>
            <a:r>
              <a:rPr lang="ja-JP" altLang="en-US" sz="900" dirty="0">
                <a:latin typeface="ヒラギノ角ゴ Pro W3"/>
                <a:ea typeface="ヒラギノ角ゴ Pro W3"/>
                <a:cs typeface="ヒラギノ角ゴ Pro W3"/>
              </a:rPr>
              <a:t>カーネルはチームが選択する手法にとらわれることはない</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がすでに特定の開発手法を使用している時でさえ</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は手助けする余地がある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Robert </a:t>
            </a:r>
            <a:r>
              <a:rPr lang="en-US" altLang="ja-JP" sz="900" dirty="0">
                <a:latin typeface="ヒラギノ角ゴ Pro W3"/>
                <a:ea typeface="ヒラギノ角ゴ Pro W3"/>
                <a:cs typeface="ヒラギノ角ゴ Pro W3"/>
              </a:rPr>
              <a:t>Martin</a:t>
            </a:r>
            <a:r>
              <a:rPr lang="ja-JP" altLang="en-US" sz="900" dirty="0">
                <a:latin typeface="ヒラギノ角ゴ Pro W3"/>
                <a:ea typeface="ヒラギノ角ゴ Pro W3"/>
                <a:cs typeface="ヒラギノ角ゴ Pro W3"/>
              </a:rPr>
              <a:t>が</a:t>
            </a:r>
            <a:r>
              <a:rPr lang="en-US" altLang="ja-JP" sz="900" dirty="0">
                <a:latin typeface="ヒラギノ角ゴ Pro W3"/>
                <a:ea typeface="ヒラギノ角ゴ Pro W3"/>
                <a:cs typeface="ヒラギノ角ゴ Pro W3"/>
              </a:rPr>
              <a:t>The </a:t>
            </a:r>
            <a:r>
              <a:rPr lang="en-US" altLang="ja-JP" sz="900" dirty="0" err="1">
                <a:latin typeface="ヒラギノ角ゴ Pro W3"/>
                <a:ea typeface="ヒラギノ角ゴ Pro W3"/>
                <a:cs typeface="ヒラギノ角ゴ Pro W3"/>
              </a:rPr>
              <a:t>Essense</a:t>
            </a:r>
            <a:r>
              <a:rPr lang="en-US" altLang="ja-JP" sz="900" dirty="0">
                <a:latin typeface="ヒラギノ角ゴ Pro W3"/>
                <a:ea typeface="ヒラギノ角ゴ Pro W3"/>
                <a:cs typeface="ヒラギノ角ゴ Pro W3"/>
              </a:rPr>
              <a:t> of Software Engineering</a:t>
            </a:r>
            <a:r>
              <a:rPr lang="ja-JP" altLang="en-US" sz="900" dirty="0" smtClean="0">
                <a:latin typeface="ヒラギノ角ゴ Pro W3"/>
                <a:ea typeface="ヒラギノ角ゴ Pro W3"/>
                <a:cs typeface="ヒラギノ角ゴ Pro W3"/>
              </a:rPr>
              <a:t>の序文</a:t>
            </a:r>
            <a:r>
              <a:rPr lang="ja-JP" altLang="en-US" sz="900" dirty="0">
                <a:latin typeface="ヒラギノ角ゴ Pro W3"/>
                <a:ea typeface="ヒラギノ角ゴ Pro W3"/>
                <a:cs typeface="ヒラギノ角ゴ Pro W3"/>
              </a:rPr>
              <a:t>で指摘しているように、使用された開発手法に</a:t>
            </a:r>
            <a:r>
              <a:rPr lang="ja-JP" altLang="en-US" sz="900" dirty="0" smtClean="0">
                <a:latin typeface="ヒラギノ角ゴ Pro W3"/>
                <a:ea typeface="ヒラギノ角ゴ Pro W3"/>
                <a:cs typeface="ヒラギノ角ゴ Pro W3"/>
              </a:rPr>
              <a:t>よらずチーム</a:t>
            </a:r>
            <a:r>
              <a:rPr lang="ja-JP" altLang="en-US" sz="900" dirty="0">
                <a:latin typeface="ヒラギノ角ゴ Pro W3"/>
                <a:ea typeface="ヒラギノ角ゴ Pro W3"/>
                <a:cs typeface="ヒラギノ角ゴ Pro W3"/>
              </a:rPr>
              <a:t>がさらに知ることを願い、実際に行動した時</a:t>
            </a:r>
            <a:r>
              <a:rPr lang="ja-JP" altLang="en-US" sz="900" dirty="0" smtClean="0">
                <a:latin typeface="ヒラギノ角ゴ Pro W3"/>
                <a:ea typeface="ヒラギノ角ゴ Pro W3"/>
                <a:cs typeface="ヒラギノ角ゴ Pro W3"/>
              </a:rPr>
              <a:t>にプロジェクト</a:t>
            </a:r>
            <a:r>
              <a:rPr lang="ja-JP" altLang="en-US" sz="900" dirty="0">
                <a:latin typeface="ヒラギノ角ゴ Pro W3"/>
                <a:ea typeface="ヒラギノ角ゴ Pro W3"/>
                <a:cs typeface="ヒラギノ角ゴ Pro W3"/>
              </a:rPr>
              <a:t>は不調から抜け出すことができる</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はカーネルの本質がどこにあるかを示している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はチームが仕事の仕方における開発手法を拡張するため</a:t>
            </a:r>
            <a:r>
              <a:rPr lang="ja-JP" altLang="en-US" sz="900" dirty="0" smtClean="0">
                <a:latin typeface="ヒラギノ角ゴ Pro W3"/>
                <a:ea typeface="ヒラギノ角ゴ Pro W3"/>
                <a:cs typeface="ヒラギノ角ゴ Pro W3"/>
              </a:rPr>
              <a:t>、あるいは</a:t>
            </a:r>
            <a:r>
              <a:rPr lang="ja-JP" altLang="en-US" sz="900" dirty="0">
                <a:latin typeface="ヒラギノ角ゴ Pro W3"/>
                <a:ea typeface="ヒラギノ角ゴ Pro W3"/>
                <a:cs typeface="ヒラギノ角ゴ Pro W3"/>
              </a:rPr>
              <a:t>重要なギャップに対処するために立ち返る場所</a:t>
            </a:r>
            <a:r>
              <a:rPr lang="ja-JP" altLang="en-US" sz="900" dirty="0" smtClean="0">
                <a:latin typeface="ヒラギノ角ゴ Pro W3"/>
                <a:ea typeface="ヒラギノ角ゴ Pro W3"/>
                <a:cs typeface="ヒラギノ角ゴ Pro W3"/>
              </a:rPr>
              <a:t>を必要</a:t>
            </a:r>
            <a:r>
              <a:rPr lang="ja-JP" altLang="en-US" sz="900" dirty="0">
                <a:latin typeface="ヒラギノ角ゴ Pro W3"/>
                <a:ea typeface="ヒラギノ角ゴ Pro W3"/>
                <a:cs typeface="ヒラギノ角ゴ Pro W3"/>
              </a:rPr>
              <a:t>とする時に彼らが取るべき行動を導くことができる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はソフトウェアの専門家のニーズに焦点を当て</a:t>
            </a:r>
            <a:r>
              <a:rPr lang="ja-JP" altLang="en-US" sz="900" dirty="0" smtClean="0">
                <a:latin typeface="ヒラギノ角ゴ Pro W3"/>
                <a:ea typeface="ヒラギノ角ゴ Pro W3"/>
                <a:cs typeface="ヒラギノ角ゴ Pro W3"/>
              </a:rPr>
              <a:t>、過去</a:t>
            </a:r>
            <a:r>
              <a:rPr lang="ja-JP" altLang="en-US" sz="900" dirty="0">
                <a:latin typeface="ヒラギノ角ゴ Pro W3"/>
                <a:ea typeface="ヒラギノ角ゴ Pro W3"/>
                <a:cs typeface="ヒラギノ角ゴ Pro W3"/>
              </a:rPr>
              <a:t>において正常だった開発手法定義の説明より</a:t>
            </a:r>
            <a:r>
              <a:rPr lang="ja-JP" altLang="en-US" sz="900" dirty="0" smtClean="0">
                <a:latin typeface="ヒラギノ角ゴ Pro W3"/>
                <a:ea typeface="ヒラギノ角ゴ Pro W3"/>
                <a:cs typeface="ヒラギノ角ゴ Pro W3"/>
              </a:rPr>
              <a:t>も開発</a:t>
            </a:r>
            <a:r>
              <a:rPr lang="ja-JP" altLang="en-US" sz="900" dirty="0">
                <a:latin typeface="ヒラギノ角ゴ Pro W3"/>
                <a:ea typeface="ヒラギノ角ゴ Pro W3"/>
                <a:cs typeface="ヒラギノ角ゴ Pro W3"/>
              </a:rPr>
              <a:t>方法を使用することに有用性を見出している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は最新で最良のプラクティスをサポートしていないが</a:t>
            </a:r>
            <a:r>
              <a:rPr lang="ja-JP" altLang="en-US" sz="900" dirty="0" smtClean="0">
                <a:latin typeface="ヒラギノ角ゴ Pro W3"/>
                <a:ea typeface="ヒラギノ角ゴ Pro W3"/>
                <a:cs typeface="ヒラギノ角ゴ Pro W3"/>
              </a:rPr>
              <a:t>、膨大</a:t>
            </a:r>
            <a:r>
              <a:rPr lang="ja-JP" altLang="en-US" sz="900" dirty="0">
                <a:latin typeface="ヒラギノ角ゴ Pro W3"/>
                <a:ea typeface="ヒラギノ角ゴ Pro W3"/>
                <a:cs typeface="ヒラギノ角ゴ Pro W3"/>
              </a:rPr>
              <a:t>な量のソフトウェアがすでに開発され</a:t>
            </a:r>
            <a:r>
              <a:rPr lang="ja-JP" altLang="en-US" sz="900" dirty="0" smtClean="0">
                <a:latin typeface="ヒラギノ角ゴ Pro W3"/>
                <a:ea typeface="ヒラギノ角ゴ Pro W3"/>
                <a:cs typeface="ヒラギノ角ゴ Pro W3"/>
              </a:rPr>
              <a:t>、メンテナンス</a:t>
            </a:r>
            <a:r>
              <a:rPr lang="ja-JP" altLang="en-US" sz="900" dirty="0">
                <a:latin typeface="ヒラギノ角ゴ Pro W3"/>
                <a:ea typeface="ヒラギノ角ゴ Pro W3"/>
                <a:cs typeface="ヒラギノ角ゴ Pro W3"/>
              </a:rPr>
              <a:t>が必要とされていることを認識している</a:t>
            </a:r>
            <a:r>
              <a:rPr lang="ja-JP" altLang="en-US" sz="900" dirty="0" smtClean="0">
                <a:latin typeface="ヒラギノ角ゴ Pro W3"/>
                <a:ea typeface="ヒラギノ角ゴ Pro W3"/>
                <a:cs typeface="ヒラギノ角ゴ Pro W3"/>
              </a:rPr>
              <a:t>。それら</a:t>
            </a:r>
            <a:r>
              <a:rPr lang="ja-JP" altLang="en-US" sz="900" dirty="0">
                <a:latin typeface="ヒラギノ角ゴ Pro W3"/>
                <a:ea typeface="ヒラギノ角ゴ Pro W3"/>
                <a:cs typeface="ヒラギノ角ゴ Pro W3"/>
              </a:rPr>
              <a:t>は何十年も稼働し、効率的な方法で維持される必要がある</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はあなたの仕事の仕方がこのソフトウェア自身</a:t>
            </a:r>
            <a:r>
              <a:rPr lang="ja-JP" altLang="en-US" sz="900" dirty="0" smtClean="0">
                <a:latin typeface="ヒラギノ角ゴ Pro W3"/>
                <a:ea typeface="ヒラギノ角ゴ Pro W3"/>
                <a:cs typeface="ヒラギノ角ゴ Pro W3"/>
              </a:rPr>
              <a:t>と一緒</a:t>
            </a:r>
            <a:r>
              <a:rPr lang="ja-JP" altLang="en-US" sz="900" dirty="0">
                <a:latin typeface="ヒラギノ角ゴ Pro W3"/>
                <a:ea typeface="ヒラギノ角ゴ Pro W3"/>
                <a:cs typeface="ヒラギノ角ゴ Pro W3"/>
              </a:rPr>
              <a:t>に進化しなければならないことを意味しており</a:t>
            </a:r>
            <a:r>
              <a:rPr lang="ja-JP" altLang="en-US" sz="900" dirty="0" smtClean="0">
                <a:latin typeface="ヒラギノ角ゴ Pro W3"/>
                <a:ea typeface="ヒラギノ角ゴ Pro W3"/>
                <a:cs typeface="ヒラギノ角ゴ Pro W3"/>
              </a:rPr>
              <a:t>、新しい</a:t>
            </a:r>
            <a:r>
              <a:rPr lang="ja-JP" altLang="en-US" sz="900" dirty="0">
                <a:latin typeface="ヒラギノ角ゴ Pro W3"/>
                <a:ea typeface="ヒラギノ角ゴ Pro W3"/>
                <a:cs typeface="ヒラギノ角ゴ Pro W3"/>
              </a:rPr>
              <a:t>プラクティスはすでに使用されているプラクティス</a:t>
            </a:r>
            <a:r>
              <a:rPr lang="ja-JP" altLang="en-US" sz="900" dirty="0" smtClean="0">
                <a:latin typeface="ヒラギノ角ゴ Pro W3"/>
                <a:ea typeface="ヒラギノ角ゴ Pro W3"/>
                <a:cs typeface="ヒラギノ角ゴ Pro W3"/>
              </a:rPr>
              <a:t>を補完</a:t>
            </a:r>
            <a:r>
              <a:rPr lang="ja-JP" altLang="en-US" sz="900" dirty="0">
                <a:latin typeface="ヒラギノ角ゴ Pro W3"/>
                <a:ea typeface="ヒラギノ角ゴ Pro W3"/>
                <a:cs typeface="ヒラギノ角ゴ Pro W3"/>
              </a:rPr>
              <a:t>する形で導入できる必要がある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はソフトウェア自身の進化の過程に</a:t>
            </a:r>
            <a:r>
              <a:rPr lang="ja-JP" altLang="en-US" sz="900" dirty="0" smtClean="0">
                <a:latin typeface="ヒラギノ角ゴ Pro W3"/>
                <a:ea typeface="ヒラギノ角ゴ Pro W3"/>
                <a:cs typeface="ヒラギノ角ゴ Pro W3"/>
              </a:rPr>
              <a:t>おいて既存</a:t>
            </a:r>
            <a:r>
              <a:rPr lang="ja-JP" altLang="en-US" sz="900" dirty="0">
                <a:latin typeface="ヒラギノ角ゴ Pro W3"/>
                <a:ea typeface="ヒラギノ角ゴ Pro W3"/>
                <a:cs typeface="ヒラギノ角ゴ Pro W3"/>
              </a:rPr>
              <a:t>の開発手法を</a:t>
            </a:r>
            <a:r>
              <a:rPr lang="ja-JP" altLang="en-US" sz="900" dirty="0" smtClean="0">
                <a:latin typeface="ヒラギノ角ゴ Pro W3"/>
                <a:ea typeface="ヒラギノ角ゴ Pro W3"/>
                <a:cs typeface="ヒラギノ角ゴ Pro W3"/>
              </a:rPr>
              <a:t>モノシリックなウォータフローアプローチからより</a:t>
            </a:r>
            <a:r>
              <a:rPr lang="ja-JP" altLang="en-US" sz="900" dirty="0">
                <a:latin typeface="ヒラギノ角ゴ Pro W3"/>
                <a:ea typeface="ヒラギノ角ゴ Pro W3"/>
                <a:cs typeface="ヒラギノ角ゴ Pro W3"/>
              </a:rPr>
              <a:t>現代的なアジャイル、さらにそれより先の開発手法</a:t>
            </a:r>
            <a:r>
              <a:rPr lang="ja-JP" altLang="en-US" sz="900" dirty="0" smtClean="0">
                <a:latin typeface="ヒラギノ角ゴ Pro W3"/>
                <a:ea typeface="ヒラギノ角ゴ Pro W3"/>
                <a:cs typeface="ヒラギノ角ゴ Pro W3"/>
              </a:rPr>
              <a:t>に移行</a:t>
            </a:r>
            <a:r>
              <a:rPr lang="ja-JP" altLang="en-US" sz="900" dirty="0">
                <a:latin typeface="ヒラギノ角ゴ Pro W3"/>
                <a:ea typeface="ヒラギノ角ゴ Pro W3"/>
                <a:cs typeface="ヒラギノ角ゴ Pro W3"/>
              </a:rPr>
              <a:t>させるためのメカニズムを提供する</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はチームの実行力を維持、向上</a:t>
            </a:r>
            <a:r>
              <a:rPr lang="ja-JP" altLang="en-US" sz="900" dirty="0" smtClean="0">
                <a:latin typeface="ヒラギノ角ゴ Pro W3"/>
                <a:ea typeface="ヒラギノ角ゴ Pro W3"/>
                <a:cs typeface="ヒラギノ角ゴ Pro W3"/>
              </a:rPr>
              <a:t>させながら実践</a:t>
            </a:r>
            <a:r>
              <a:rPr lang="ja-JP" altLang="en-US" sz="900" dirty="0">
                <a:latin typeface="ヒラギノ角ゴ Pro W3"/>
                <a:ea typeface="ヒラギノ角ゴ Pro W3"/>
                <a:cs typeface="ヒラギノ角ゴ Pro W3"/>
              </a:rPr>
              <a:t>を繰り返すことで既存の開発手法が変化できることを示している。</a:t>
            </a:r>
          </a:p>
          <a:p>
            <a:endParaRPr lang="en-US" sz="900" b="1"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カーネルはあなたをどう助けてくれるか？</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カーネルの使用は経験豊富なソフトウェア開発者</a:t>
            </a:r>
            <a:r>
              <a:rPr lang="ja-JP" altLang="en-US" sz="900" dirty="0" smtClean="0">
                <a:latin typeface="ヒラギノ角ゴ Pro W3"/>
                <a:ea typeface="ヒラギノ角ゴ Pro W3"/>
                <a:cs typeface="ヒラギノ角ゴ Pro W3"/>
              </a:rPr>
              <a:t>や意欲的</a:t>
            </a:r>
            <a:r>
              <a:rPr lang="ja-JP" altLang="en-US" sz="900" dirty="0">
                <a:latin typeface="ヒラギノ角ゴ Pro W3"/>
                <a:ea typeface="ヒラギノ角ゴ Pro W3"/>
                <a:cs typeface="ヒラギノ角ゴ Pro W3"/>
              </a:rPr>
              <a:t>なソフトウェア開発者、そして彼らが参加</a:t>
            </a:r>
            <a:r>
              <a:rPr lang="ja-JP" altLang="en-US" sz="900" dirty="0" smtClean="0">
                <a:latin typeface="ヒラギノ角ゴ Pro W3"/>
                <a:ea typeface="ヒラギノ角ゴ Pro W3"/>
                <a:cs typeface="ヒラギノ角ゴ Pro W3"/>
              </a:rPr>
              <a:t>するチーム</a:t>
            </a:r>
            <a:r>
              <a:rPr lang="ja-JP" altLang="en-US" sz="900" dirty="0">
                <a:latin typeface="ヒラギノ角ゴ Pro W3"/>
                <a:ea typeface="ヒラギノ角ゴ Pro W3"/>
                <a:cs typeface="ヒラギノ角ゴ Pro W3"/>
              </a:rPr>
              <a:t>に多くの利益を与える。例えば、カーネル</a:t>
            </a:r>
            <a:r>
              <a:rPr lang="ja-JP" altLang="en-US" sz="900" dirty="0" smtClean="0">
                <a:latin typeface="ヒラギノ角ゴ Pro W3"/>
                <a:ea typeface="ヒラギノ角ゴ Pro W3"/>
                <a:cs typeface="ヒラギノ角ゴ Pro W3"/>
              </a:rPr>
              <a:t>はソフトウェア</a:t>
            </a:r>
            <a:r>
              <a:rPr lang="ja-JP" altLang="en-US" sz="900" dirty="0">
                <a:latin typeface="ヒラギノ角ゴ Pro W3"/>
                <a:ea typeface="ヒラギノ角ゴ Pro W3"/>
                <a:cs typeface="ヒラギノ角ゴ Pro W3"/>
              </a:rPr>
              <a:t>開発活動の進展や健康状態の診断</a:t>
            </a:r>
            <a:r>
              <a:rPr lang="ja-JP" altLang="en-US" sz="900" dirty="0" smtClean="0">
                <a:latin typeface="ヒラギノ角ゴ Pro W3"/>
                <a:ea typeface="ヒラギノ角ゴ Pro W3"/>
                <a:cs typeface="ヒラギノ角ゴ Pro W3"/>
              </a:rPr>
              <a:t>、現在</a:t>
            </a:r>
            <a:r>
              <a:rPr lang="ja-JP" altLang="en-US" sz="900" dirty="0">
                <a:latin typeface="ヒラギノ角ゴ Pro W3"/>
                <a:ea typeface="ヒラギノ角ゴ Pro W3"/>
                <a:cs typeface="ヒラギノ角ゴ Pro W3"/>
              </a:rPr>
              <a:t>取り組んでいるプラクティスの評価</a:t>
            </a:r>
            <a:r>
              <a:rPr lang="ja-JP" altLang="en-US" sz="900" dirty="0" smtClean="0">
                <a:latin typeface="ヒラギノ角ゴ Pro W3"/>
                <a:ea typeface="ヒラギノ角ゴ Pro W3"/>
                <a:cs typeface="ヒラギノ角ゴ Pro W3"/>
              </a:rPr>
              <a:t>、そして</a:t>
            </a:r>
            <a:r>
              <a:rPr lang="ja-JP" altLang="en-US" sz="900" dirty="0">
                <a:latin typeface="ヒラギノ角ゴ Pro W3"/>
                <a:ea typeface="ヒラギノ角ゴ Pro W3"/>
                <a:cs typeface="ヒラギノ角ゴ Pro W3"/>
              </a:rPr>
              <a:t>仕事の仕方の改善を手助けしてくれる</a:t>
            </a:r>
            <a:r>
              <a:rPr lang="ja-JP" altLang="en-US" sz="900" dirty="0" smtClean="0">
                <a:latin typeface="ヒラギノ角ゴ Pro W3"/>
                <a:ea typeface="ヒラギノ角ゴ Pro W3"/>
                <a:cs typeface="ヒラギノ角ゴ Pro W3"/>
              </a:rPr>
              <a:t>。</a:t>
            </a:r>
            <a:endParaRPr lang="en-US" sz="900" dirty="0" smtClean="0">
              <a:latin typeface="ヒラギノ角ゴ Pro W3"/>
              <a:ea typeface="ヒラギノ角ゴ Pro W3"/>
              <a:cs typeface="ヒラギノ角ゴ Pro W3"/>
            </a:endParaRPr>
          </a:p>
        </p:txBody>
      </p:sp>
      <p:sp>
        <p:nvSpPr>
          <p:cNvPr id="12" name="TextBox 11"/>
          <p:cNvSpPr txBox="1"/>
          <p:nvPr/>
        </p:nvSpPr>
        <p:spPr>
          <a:xfrm>
            <a:off x="2375942" y="466934"/>
            <a:ext cx="2232586" cy="5355311"/>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また、コミュニケーションの改善やチーム間の移動のしやすさ、そして新しいアイデアの採用を手助けしてくれる。カーネルはチーム、サプライヤ、および開発組織間の相互運用の改善により産業界全体を手助けしてくれるでしょ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smtClean="0">
                <a:latin typeface="ヒラギノ角ゴ Pro W3"/>
                <a:ea typeface="ヒラギノ角ゴ Pro W3"/>
                <a:cs typeface="ヒラギノ角ゴ Pro W3"/>
              </a:rPr>
              <a:t>ソフトウェア</a:t>
            </a:r>
            <a:r>
              <a:rPr lang="ja-JP" altLang="en-US" sz="900" dirty="0">
                <a:latin typeface="ヒラギノ角ゴ Pro W3"/>
                <a:ea typeface="ヒラギノ角ゴ Pro W3"/>
                <a:cs typeface="ヒラギノ角ゴ Pro W3"/>
              </a:rPr>
              <a:t>開発手法の定義に</a:t>
            </a:r>
            <a:r>
              <a:rPr lang="ja-JP" altLang="en-US" sz="900" dirty="0" smtClean="0">
                <a:latin typeface="ヒラギノ角ゴ Pro W3"/>
                <a:ea typeface="ヒラギノ角ゴ Pro W3"/>
                <a:cs typeface="ヒラギノ角ゴ Pro W3"/>
              </a:rPr>
              <a:t>対する基盤に依存しないプラクティスを提供することによって、カーネルは手法の定義やプラクティスの共有の仕方を変換するための完全な力を持っている。例えば、彼らの仕事の仕方を構築したり、改善するために異なる発信元からのプラクティスを混在させたり調和させることをチームに許可することによって、カーネルは産業界が直面している重要な</a:t>
            </a:r>
            <a:r>
              <a:rPr lang="en-US" altLang="ja-JP" sz="900" dirty="0" smtClean="0">
                <a:latin typeface="ヒラギノ角ゴ Pro W3"/>
                <a:ea typeface="ヒラギノ角ゴ Pro W3"/>
                <a:cs typeface="ヒラギノ角ゴ Pro W3"/>
              </a:rPr>
              <a:t>2</a:t>
            </a:r>
            <a:r>
              <a:rPr lang="ja-JP" altLang="en-US" sz="900" dirty="0" smtClean="0">
                <a:latin typeface="ヒラギノ角ゴ Pro W3"/>
                <a:ea typeface="ヒラギノ角ゴ Pro W3"/>
                <a:cs typeface="ヒラギノ角ゴ Pro W3"/>
              </a:rPr>
              <a:t>つの方法論の問題解決に取り組んでいる。</a:t>
            </a:r>
            <a:endParaRPr lang="en-US" altLang="ja-JP" sz="900" dirty="0" smtClean="0">
              <a:latin typeface="ヒラギノ角ゴ Pro W3"/>
              <a:ea typeface="ヒラギノ角ゴ Pro W3"/>
              <a:cs typeface="ヒラギノ角ゴ Pro W3"/>
            </a:endParaRPr>
          </a:p>
          <a:p>
            <a:r>
              <a:rPr lang="en-US" altLang="ja-JP"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チームは自分たちの方法論によって</a:t>
            </a:r>
          </a:p>
          <a:p>
            <a:r>
              <a:rPr lang="ja-JP" altLang="en-US" sz="900" dirty="0">
                <a:latin typeface="ヒラギノ角ゴ Pro W3"/>
                <a:ea typeface="ヒラギノ角ゴ Pro W3"/>
                <a:cs typeface="ヒラギノ角ゴ Pro W3"/>
              </a:rPr>
              <a:t>身動きが取れなくなることはない</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は状況に応じてプラクティスを追加、削除</a:t>
            </a:r>
            <a:r>
              <a:rPr lang="ja-JP" altLang="en-US" sz="900" dirty="0" smtClean="0">
                <a:latin typeface="ヒラギノ角ゴ Pro W3"/>
                <a:ea typeface="ヒラギノ角ゴ Pro W3"/>
                <a:cs typeface="ヒラギノ角ゴ Pro W3"/>
              </a:rPr>
              <a:t>して絶え間</a:t>
            </a:r>
            <a:r>
              <a:rPr lang="ja-JP" altLang="en-US" sz="900" dirty="0">
                <a:latin typeface="ヒラギノ角ゴ Pro W3"/>
                <a:ea typeface="ヒラギノ角ゴ Pro W3"/>
                <a:cs typeface="ヒラギノ角ゴ Pro W3"/>
              </a:rPr>
              <a:t>なく仕事の仕方を改善することができる。</a:t>
            </a:r>
            <a:endParaRPr lang="en-US" altLang="ja-JP" sz="900" dirty="0" smtClean="0">
              <a:latin typeface="ヒラギノ角ゴ Pro W3"/>
              <a:ea typeface="ヒラギノ角ゴ Pro W3"/>
              <a:cs typeface="ヒラギノ角ゴ Pro W3"/>
            </a:endParaRPr>
          </a:p>
          <a:p>
            <a:r>
              <a:rPr lang="en-US" altLang="ja-JP"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方法論者は完全な方法を記述するために時間を浪費することはない</a:t>
            </a:r>
            <a:r>
              <a:rPr lang="ja-JP" altLang="en-US" sz="900" dirty="0" smtClean="0">
                <a:latin typeface="ヒラギノ角ゴ Pro W3"/>
                <a:ea typeface="ヒラギノ角ゴ Pro W3"/>
                <a:cs typeface="ヒラギノ角ゴ Pro W3"/>
              </a:rPr>
              <a:t>。彼ら</a:t>
            </a:r>
            <a:r>
              <a:rPr lang="ja-JP" altLang="en-US" sz="900" dirty="0">
                <a:latin typeface="ヒラギノ角ゴ Pro W3"/>
                <a:ea typeface="ヒラギノ角ゴ Pro W3"/>
                <a:cs typeface="ヒラギノ角ゴ Pro W3"/>
              </a:rPr>
              <a:t>は簡潔で再利用可能な方法で彼らの新たな考え</a:t>
            </a:r>
            <a:r>
              <a:rPr lang="ja-JP" altLang="en-US" sz="900" dirty="0" smtClean="0">
                <a:latin typeface="ヒラギノ角ゴ Pro W3"/>
                <a:ea typeface="ヒラギノ角ゴ Pro W3"/>
                <a:cs typeface="ヒラギノ角ゴ Pro W3"/>
              </a:rPr>
              <a:t>を容易</a:t>
            </a:r>
            <a:r>
              <a:rPr lang="ja-JP" altLang="en-US" sz="900" dirty="0">
                <a:latin typeface="ヒラギノ角ゴ Pro W3"/>
                <a:ea typeface="ヒラギノ角ゴ Pro W3"/>
                <a:cs typeface="ヒラギノ角ゴ Pro W3"/>
              </a:rPr>
              <a:t>に記述することができる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最後に、カーネルは学会にとって有益である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は初期教育のカリキュラムの一部として</a:t>
            </a:r>
            <a:r>
              <a:rPr lang="ja-JP" altLang="en-US" sz="900" dirty="0" smtClean="0">
                <a:latin typeface="ヒラギノ角ゴ Pro W3"/>
                <a:ea typeface="ヒラギノ角ゴ Pro W3"/>
                <a:cs typeface="ヒラギノ角ゴ Pro W3"/>
              </a:rPr>
              <a:t>、あるいは</a:t>
            </a:r>
            <a:r>
              <a:rPr lang="ja-JP" altLang="en-US" sz="900" dirty="0">
                <a:latin typeface="ヒラギノ角ゴ Pro W3"/>
                <a:ea typeface="ヒラギノ角ゴ Pro W3"/>
                <a:cs typeface="ヒラギノ角ゴ Pro W3"/>
              </a:rPr>
              <a:t>その後の専門課程の間に特定プラクティス</a:t>
            </a:r>
            <a:r>
              <a:rPr lang="ja-JP" altLang="en-US" sz="900" dirty="0" smtClean="0">
                <a:latin typeface="ヒラギノ角ゴ Pro W3"/>
                <a:ea typeface="ヒラギノ角ゴ Pro W3"/>
                <a:cs typeface="ヒラギノ角ゴ Pro W3"/>
              </a:rPr>
              <a:t>の追加</a:t>
            </a:r>
            <a:r>
              <a:rPr lang="ja-JP" altLang="en-US" sz="900" dirty="0">
                <a:latin typeface="ヒラギノ角ゴ Pro W3"/>
                <a:ea typeface="ヒラギノ角ゴ Pro W3"/>
                <a:cs typeface="ヒラギノ角ゴ Pro W3"/>
              </a:rPr>
              <a:t>課程を補足することで完成するソフトウェアエンジニアリングの</a:t>
            </a:r>
          </a:p>
          <a:p>
            <a:r>
              <a:rPr lang="ja-JP" altLang="en-US" sz="900" dirty="0">
                <a:latin typeface="ヒラギノ角ゴ Pro W3"/>
                <a:ea typeface="ヒラギノ角ゴ Pro W3"/>
                <a:cs typeface="ヒラギノ角ゴ Pro W3"/>
              </a:rPr>
              <a:t>一般教養課程の構築に基礎</a:t>
            </a:r>
            <a:r>
              <a:rPr lang="en-US" altLang="ja-JP" sz="900" dirty="0">
                <a:latin typeface="ヒラギノ角ゴ Pro W3"/>
                <a:ea typeface="ヒラギノ角ゴ Pro W3"/>
                <a:cs typeface="ヒラギノ角ゴ Pro W3"/>
              </a:rPr>
              <a:t>(basis)</a:t>
            </a:r>
            <a:r>
              <a:rPr lang="ja-JP" altLang="en-US" sz="900" dirty="0">
                <a:latin typeface="ヒラギノ角ゴ Pro W3"/>
                <a:ea typeface="ヒラギノ角ゴ Pro W3"/>
                <a:cs typeface="ヒラギノ角ゴ Pro W3"/>
              </a:rPr>
              <a:t>を提供する</a:t>
            </a:r>
            <a:r>
              <a:rPr lang="ja-JP" altLang="en-US" sz="900" dirty="0" smtClean="0">
                <a:latin typeface="ヒラギノ角ゴ Pro W3"/>
                <a:ea typeface="ヒラギノ角ゴ Pro W3"/>
                <a:cs typeface="ヒラギノ角ゴ Pro W3"/>
              </a:rPr>
              <a:t>。共有</a:t>
            </a:r>
            <a:r>
              <a:rPr lang="ja-JP" altLang="en-US" sz="900" dirty="0">
                <a:latin typeface="ヒラギノ角ゴ Pro W3"/>
                <a:ea typeface="ヒラギノ角ゴ Pro W3"/>
                <a:cs typeface="ヒラギノ角ゴ Pro W3"/>
              </a:rPr>
              <a:t>されたリファレンスモデルとしてのカーネルの役割</a:t>
            </a:r>
            <a:r>
              <a:rPr lang="ja-JP" altLang="en-US" sz="900" dirty="0" smtClean="0">
                <a:latin typeface="ヒラギノ角ゴ Pro W3"/>
                <a:ea typeface="ヒラギノ角ゴ Pro W3"/>
                <a:cs typeface="ヒラギノ角ゴ Pro W3"/>
              </a:rPr>
              <a:t>と更</a:t>
            </a:r>
            <a:r>
              <a:rPr lang="ja-JP" altLang="en-US" sz="900" dirty="0">
                <a:latin typeface="ヒラギノ角ゴ Pro W3"/>
                <a:ea typeface="ヒラギノ角ゴ Pro W3"/>
                <a:cs typeface="ヒラギノ角ゴ Pro W3"/>
              </a:rPr>
              <a:t>なる研究と実験を可能にするカーネルの役割はとも</a:t>
            </a:r>
            <a:r>
              <a:rPr lang="ja-JP" altLang="en-US" sz="900" dirty="0" smtClean="0">
                <a:latin typeface="ヒラギノ角ゴ Pro W3"/>
                <a:ea typeface="ヒラギノ角ゴ Pro W3"/>
                <a:cs typeface="ヒラギノ角ゴ Pro W3"/>
              </a:rPr>
              <a:t>に等しく</a:t>
            </a:r>
            <a:r>
              <a:rPr lang="ja-JP" altLang="en-US" sz="900" dirty="0">
                <a:latin typeface="ヒラギノ角ゴ Pro W3"/>
                <a:ea typeface="ヒラギノ角ゴ Pro W3"/>
                <a:cs typeface="ヒラギノ角ゴ Pro W3"/>
              </a:rPr>
              <a:t>重要である。</a:t>
            </a:r>
          </a:p>
          <a:p>
            <a:endParaRPr lang="en-US" altLang="ja-JP" sz="900" dirty="0" smtClean="0">
              <a:latin typeface="ヒラギノ角ゴ Pro W3"/>
              <a:ea typeface="ヒラギノ角ゴ Pro W3"/>
              <a:cs typeface="ヒラギノ角ゴ Pro W3"/>
            </a:endParaRPr>
          </a:p>
        </p:txBody>
      </p:sp>
      <p:sp>
        <p:nvSpPr>
          <p:cNvPr id="13" name="TextBox 12"/>
          <p:cNvSpPr txBox="1"/>
          <p:nvPr/>
        </p:nvSpPr>
        <p:spPr>
          <a:xfrm>
            <a:off x="2458668" y="5717448"/>
            <a:ext cx="2129704" cy="1692771"/>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Related articles on </a:t>
            </a:r>
            <a:r>
              <a:rPr lang="en-US" sz="1200" baseline="30000" dirty="0" err="1">
                <a:latin typeface="ヒラギノ角ゴ Pro W3"/>
                <a:ea typeface="ヒラギノ角ゴ Pro W3"/>
                <a:cs typeface="ヒラギノ角ゴ Pro W3"/>
              </a:rPr>
              <a:t>queue.acm.org</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There’s no Such Thing</a:t>
            </a:r>
          </a:p>
          <a:p>
            <a:r>
              <a:rPr lang="en-US" sz="1200" baseline="30000" dirty="0">
                <a:latin typeface="ヒラギノ角ゴ Pro W3"/>
                <a:ea typeface="ヒラギノ角ゴ Pro W3"/>
                <a:cs typeface="ヒラギノ角ゴ Pro W3"/>
              </a:rPr>
              <a:t>as a Free (Software) Lunch</a:t>
            </a:r>
          </a:p>
          <a:p>
            <a:r>
              <a:rPr lang="en-US" sz="1200" baseline="30000" dirty="0">
                <a:latin typeface="ヒラギノ角ゴ Pro W3"/>
                <a:ea typeface="ヒラギノ角ゴ Pro W3"/>
                <a:cs typeface="ヒラギノ角ゴ Pro W3"/>
              </a:rPr>
              <a:t>Jay </a:t>
            </a:r>
            <a:r>
              <a:rPr lang="en-US" sz="1200" baseline="30000" dirty="0" err="1">
                <a:latin typeface="ヒラギノ角ゴ Pro W3"/>
                <a:ea typeface="ヒラギノ角ゴ Pro W3"/>
                <a:cs typeface="ヒラギノ角ゴ Pro W3"/>
              </a:rPr>
              <a:t>Michaelson</a:t>
            </a:r>
            <a:r>
              <a:rPr lang="en-US" sz="1200" baseline="30000" dirty="0">
                <a:latin typeface="ヒラギノ角ゴ Pro W3"/>
                <a:ea typeface="ヒラギノ角ゴ Pro W3"/>
                <a:cs typeface="ヒラギノ角ゴ Pro W3"/>
              </a:rPr>
              <a:t> 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=1005066</a:t>
            </a:r>
          </a:p>
          <a:p>
            <a:r>
              <a:rPr lang="en-US" sz="1200" baseline="30000" dirty="0">
                <a:latin typeface="ヒラギノ角ゴ Pro W3"/>
                <a:ea typeface="ヒラギノ角ゴ Pro W3"/>
                <a:cs typeface="ヒラギノ角ゴ Pro W3"/>
              </a:rPr>
              <a:t>Purpose-Built Languages</a:t>
            </a:r>
          </a:p>
          <a:p>
            <a:r>
              <a:rPr lang="en-US" sz="1200" baseline="30000" dirty="0">
                <a:latin typeface="ヒラギノ角ゴ Pro W3"/>
                <a:ea typeface="ヒラギノ角ゴ Pro W3"/>
                <a:cs typeface="ヒラギノ角ゴ Pro W3"/>
              </a:rPr>
              <a:t>Mike Shapiro</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=1508217</a:t>
            </a:r>
          </a:p>
          <a:p>
            <a:r>
              <a:rPr lang="en-US" sz="1200" baseline="30000" dirty="0">
                <a:latin typeface="ヒラギノ角ゴ Pro W3"/>
                <a:ea typeface="ヒラギノ角ゴ Pro W3"/>
                <a:cs typeface="ヒラギノ角ゴ Pro W3"/>
              </a:rPr>
              <a:t>Open Source to the Core</a:t>
            </a:r>
          </a:p>
          <a:p>
            <a:r>
              <a:rPr lang="en-US" sz="1200" baseline="30000" dirty="0">
                <a:latin typeface="ヒラギノ角ゴ Pro W3"/>
                <a:ea typeface="ヒラギノ角ゴ Pro W3"/>
                <a:cs typeface="ヒラギノ角ゴ Pro W3"/>
              </a:rPr>
              <a:t>Jordan Hubbard</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=1005064</a:t>
            </a:r>
          </a:p>
        </p:txBody>
      </p:sp>
      <p:cxnSp>
        <p:nvCxnSpPr>
          <p:cNvPr id="14" name="Straight Connector 13"/>
          <p:cNvCxnSpPr/>
          <p:nvPr/>
        </p:nvCxnSpPr>
        <p:spPr>
          <a:xfrm>
            <a:off x="2438512" y="5616648"/>
            <a:ext cx="1995758" cy="0"/>
          </a:xfrm>
          <a:prstGeom prst="line">
            <a:avLst/>
          </a:prstGeom>
          <a:ln w="19050" cmpd="sng">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478824" y="7511019"/>
            <a:ext cx="1955445" cy="206210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References</a:t>
            </a:r>
          </a:p>
          <a:p>
            <a:r>
              <a:rPr lang="en-US" sz="1200" baseline="30000" dirty="0">
                <a:latin typeface="ヒラギノ角ゴ Pro W3"/>
                <a:ea typeface="ヒラギノ角ゴ Pro W3"/>
                <a:cs typeface="ヒラギノ角ゴ Pro W3"/>
              </a:rPr>
              <a:t>1. </a:t>
            </a:r>
            <a:r>
              <a:rPr lang="en-US" sz="1200" baseline="30000" dirty="0" err="1">
                <a:latin typeface="ヒラギノ角ゴ Pro W3"/>
                <a:ea typeface="ヒラギノ角ゴ Pro W3"/>
                <a:cs typeface="ヒラギノ角ゴ Pro W3"/>
              </a:rPr>
              <a:t>Azoff</a:t>
            </a:r>
            <a:r>
              <a:rPr lang="en-US" sz="1200" baseline="30000" dirty="0">
                <a:latin typeface="ヒラギノ角ゴ Pro W3"/>
                <a:ea typeface="ヒラギノ角ゴ Pro W3"/>
                <a:cs typeface="ヒラギノ角ゴ Pro W3"/>
              </a:rPr>
              <a:t>, m. Apt methods and Tools, Fujitsu. Ovum Technology Report. Reference Code O100032-002 (Jan. 2011).</a:t>
            </a:r>
          </a:p>
          <a:p>
            <a:r>
              <a:rPr lang="en-US" sz="1200" baseline="30000" dirty="0">
                <a:latin typeface="ヒラギノ角ゴ Pro W3"/>
                <a:ea typeface="ヒラギノ角ゴ Pro W3"/>
                <a:cs typeface="ヒラギノ角ゴ Pro W3"/>
              </a:rPr>
              <a:t>2. Fujitsu, </a:t>
            </a:r>
            <a:r>
              <a:rPr lang="en-US" sz="1200" baseline="30000" dirty="0" err="1">
                <a:latin typeface="ヒラギノ角ゴ Pro W3"/>
                <a:ea typeface="ヒラギノ角ゴ Pro W3"/>
                <a:cs typeface="ヒラギノ角ゴ Pro W3"/>
              </a:rPr>
              <a:t>Ivar</a:t>
            </a:r>
            <a:r>
              <a:rPr lang="en-US" sz="1200" baseline="30000" dirty="0">
                <a:latin typeface="ヒラギノ角ゴ Pro W3"/>
                <a:ea typeface="ヒラギノ角ゴ Pro W3"/>
                <a:cs typeface="ヒラギノ角ゴ Pro W3"/>
              </a:rPr>
              <a:t> Jacobson International AB, model driven Solutions. Essence—kernel and language for software engineering. Initial submission, 2012, version 1.0.</a:t>
            </a:r>
          </a:p>
          <a:p>
            <a:r>
              <a:rPr lang="en-US" sz="1200" baseline="30000" dirty="0">
                <a:latin typeface="ヒラギノ角ゴ Pro W3"/>
                <a:ea typeface="ヒラギノ角ゴ Pro W3"/>
                <a:cs typeface="ヒラギノ角ゴ Pro W3"/>
              </a:rPr>
              <a:t>3. Jacobson, I. and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methods need theory. Dr. Dobb’s Journal,(2009).</a:t>
            </a:r>
          </a:p>
          <a:p>
            <a:r>
              <a:rPr lang="en-US" sz="1200" baseline="30000" dirty="0">
                <a:latin typeface="ヒラギノ角ゴ Pro W3"/>
                <a:ea typeface="ヒラギノ角ゴ Pro W3"/>
                <a:cs typeface="ヒラギノ角ゴ Pro W3"/>
              </a:rPr>
              <a:t>4.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Call for action:</a:t>
            </a:r>
          </a:p>
        </p:txBody>
      </p:sp>
      <p:cxnSp>
        <p:nvCxnSpPr>
          <p:cNvPr id="18" name="Straight Connector 17"/>
          <p:cNvCxnSpPr/>
          <p:nvPr/>
        </p:nvCxnSpPr>
        <p:spPr>
          <a:xfrm>
            <a:off x="2458668" y="7410219"/>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08528" y="526505"/>
            <a:ext cx="2244432" cy="378565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initiative.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5.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vision </a:t>
            </a:r>
          </a:p>
          <a:p>
            <a:r>
              <a:rPr lang="en-US" sz="1200" baseline="30000" dirty="0">
                <a:latin typeface="ヒラギノ角ゴ Pro W3"/>
                <a:ea typeface="ヒラギノ角ゴ Pro W3"/>
                <a:cs typeface="ヒラギノ角ゴ Pro W3"/>
              </a:rPr>
              <a:t>statement, (2009).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6. Jacobson, I., Pan-Wei Ng, </a:t>
            </a:r>
            <a:r>
              <a:rPr lang="en-US" sz="1200" baseline="30000" dirty="0" err="1">
                <a:latin typeface="ヒラギノ角ゴ Pro W3"/>
                <a:ea typeface="ヒラギノ角ゴ Pro W3"/>
                <a:cs typeface="ヒラギノ角ゴ Pro W3"/>
              </a:rPr>
              <a:t>mcmahon</a:t>
            </a:r>
            <a:r>
              <a:rPr lang="en-US" sz="1200" baseline="30000" dirty="0">
                <a:latin typeface="ヒラギノ角ゴ Pro W3"/>
                <a:ea typeface="ヒラギノ角ゴ Pro W3"/>
                <a:cs typeface="ヒラギノ角ゴ Pro W3"/>
              </a:rPr>
              <a:t>, P., Spence, </a:t>
            </a:r>
          </a:p>
          <a:p>
            <a:r>
              <a:rPr lang="en-US" sz="1200" baseline="30000" dirty="0">
                <a:latin typeface="ヒラギノ角ゴ Pro W3"/>
                <a:ea typeface="ヒラギノ角ゴ Pro W3"/>
                <a:cs typeface="ヒラギノ角ゴ Pro W3"/>
              </a:rPr>
              <a:t>I. and </a:t>
            </a:r>
            <a:r>
              <a:rPr lang="en-US" sz="1200" baseline="30000" dirty="0" err="1">
                <a:latin typeface="ヒラギノ角ゴ Pro W3"/>
                <a:ea typeface="ヒラギノ角ゴ Pro W3"/>
                <a:cs typeface="ヒラギノ角ゴ Pro W3"/>
              </a:rPr>
              <a:t>Lidman</a:t>
            </a:r>
            <a:r>
              <a:rPr lang="en-US" sz="1200" baseline="30000" dirty="0">
                <a:latin typeface="ヒラギノ角ゴ Pro W3"/>
                <a:ea typeface="ヒラギノ角ゴ Pro W3"/>
                <a:cs typeface="ヒラギノ角ゴ Pro W3"/>
              </a:rPr>
              <a:t> S. </a:t>
            </a:r>
            <a:r>
              <a:rPr lang="en-US" sz="1200" i="1" baseline="30000" dirty="0">
                <a:latin typeface="ヒラギノ角ゴ Pro W3"/>
                <a:ea typeface="ヒラギノ角ゴ Pro W3"/>
                <a:cs typeface="ヒラギノ角ゴ Pro W3"/>
              </a:rPr>
              <a:t>The Essence of Software Engineering—Applying the SEMAT Kernel. </a:t>
            </a:r>
            <a:r>
              <a:rPr lang="en-US" sz="1200" baseline="30000" dirty="0">
                <a:latin typeface="ヒラギノ角ゴ Pro W3"/>
                <a:ea typeface="ヒラギノ角ゴ Pro W3"/>
                <a:cs typeface="ヒラギノ角ゴ Pro W3"/>
              </a:rPr>
              <a:t>Addison- Wesley. (Forthcoming in Jan. 2013 but available in a prepublication version on </a:t>
            </a:r>
            <a:r>
              <a:rPr lang="en-US" sz="1200" baseline="30000" dirty="0" err="1">
                <a:latin typeface="ヒラギノ角ゴ Pro W3"/>
                <a:ea typeface="ヒラギノ角ゴ Pro W3"/>
                <a:cs typeface="ヒラギノ角ゴ Pro W3"/>
              </a:rPr>
              <a:t>safaribooksonline.com</a:t>
            </a:r>
            <a:r>
              <a:rPr lang="en-US" sz="1200" baseline="30000" dirty="0">
                <a:latin typeface="ヒラギノ角ゴ Pro W3"/>
                <a:ea typeface="ヒラギノ角ゴ Pro W3"/>
                <a:cs typeface="ヒラギノ角ゴ Pro W3"/>
              </a:rPr>
              <a:t>.) </a:t>
            </a:r>
          </a:p>
          <a:p>
            <a:r>
              <a:rPr lang="en-US" sz="1200" baseline="30000" dirty="0">
                <a:latin typeface="ヒラギノ角ゴ Pro W3"/>
                <a:ea typeface="ヒラギノ角ゴ Pro W3"/>
                <a:cs typeface="ヒラギノ角ゴ Pro W3"/>
              </a:rPr>
              <a:t>7. Jacobson, I., Pan-Wei Ng and Spence, I. Enough of process—let’s do practices. </a:t>
            </a:r>
            <a:r>
              <a:rPr lang="en-US" sz="1200" i="1" baseline="30000" dirty="0">
                <a:latin typeface="ヒラギノ角ゴ Pro W3"/>
                <a:ea typeface="ヒラギノ角ゴ Pro W3"/>
                <a:cs typeface="ヒラギノ角ゴ Pro W3"/>
              </a:rPr>
              <a:t>Journal of Object Technology 6, </a:t>
            </a:r>
            <a:r>
              <a:rPr lang="en-US" sz="1200" baseline="30000" dirty="0">
                <a:latin typeface="ヒラギノ角ゴ Pro W3"/>
                <a:ea typeface="ヒラギノ角ゴ Pro W3"/>
                <a:cs typeface="ヒラギノ角ゴ Pro W3"/>
              </a:rPr>
              <a:t>6 (2007), 41-67. </a:t>
            </a:r>
          </a:p>
          <a:p>
            <a:r>
              <a:rPr lang="en-US" sz="1200" baseline="30000" dirty="0">
                <a:latin typeface="ヒラギノ角ゴ Pro W3"/>
                <a:ea typeface="ヒラギノ角ゴ Pro W3"/>
                <a:cs typeface="ヒラギノ角ゴ Pro W3"/>
              </a:rPr>
              <a:t>8. Jacobson, I. and Spence, I. Why we need a theory for software engineering.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9. Object management group (</a:t>
            </a:r>
            <a:r>
              <a:rPr lang="en-US" sz="1200" baseline="30000" dirty="0" err="1">
                <a:latin typeface="ヒラギノ角ゴ Pro W3"/>
                <a:ea typeface="ヒラギノ角ゴ Pro W3"/>
                <a:cs typeface="ヒラギノ角ゴ Pro W3"/>
              </a:rPr>
              <a:t>Omg</a:t>
            </a:r>
            <a:r>
              <a:rPr lang="en-US" sz="1200" baseline="30000" dirty="0">
                <a:latin typeface="ヒラギノ角ゴ Pro W3"/>
                <a:ea typeface="ヒラギノ角ゴ Pro W3"/>
                <a:cs typeface="ヒラギノ角ゴ Pro W3"/>
              </a:rPr>
              <a:t>). RFP: A foundation for the Agile creation and enactment of software </a:t>
            </a:r>
          </a:p>
          <a:p>
            <a:r>
              <a:rPr lang="en-US" sz="1200" baseline="30000" dirty="0">
                <a:latin typeface="ヒラギノ角ゴ Pro W3"/>
                <a:ea typeface="ヒラギノ角ゴ Pro W3"/>
                <a:cs typeface="ヒラギノ角ゴ Pro W3"/>
              </a:rPr>
              <a:t>engineering methods, (2012).</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10. Pan-Wei Ng and </a:t>
            </a:r>
            <a:r>
              <a:rPr lang="en-US" sz="1200" baseline="30000" dirty="0" err="1">
                <a:latin typeface="ヒラギノ角ゴ Pro W3"/>
                <a:ea typeface="ヒラギノ角ゴ Pro W3"/>
                <a:cs typeface="ヒラギノ角ゴ Pro W3"/>
              </a:rPr>
              <a:t>magee</a:t>
            </a:r>
            <a:r>
              <a:rPr lang="en-US" sz="1200" baseline="30000" dirty="0">
                <a:latin typeface="ヒラギノ角ゴ Pro W3"/>
                <a:ea typeface="ヒラギノ角ゴ Pro W3"/>
                <a:cs typeface="ヒラギノ角ゴ Pro W3"/>
              </a:rPr>
              <a:t>, m. Lightweight application </a:t>
            </a:r>
          </a:p>
          <a:p>
            <a:r>
              <a:rPr lang="en-US" sz="1200" baseline="30000" dirty="0">
                <a:latin typeface="ヒラギノ角ゴ Pro W3"/>
                <a:ea typeface="ヒラギノ角ゴ Pro W3"/>
                <a:cs typeface="ヒラギノ角ゴ Pro W3"/>
              </a:rPr>
              <a:t>lifecycle management using state cards. </a:t>
            </a:r>
            <a:r>
              <a:rPr lang="en-US" sz="1200" i="1" baseline="30000" dirty="0">
                <a:latin typeface="ヒラギノ角ゴ Pro W3"/>
                <a:ea typeface="ヒラギノ角ゴ Pro W3"/>
                <a:cs typeface="ヒラギノ角ゴ Pro W3"/>
              </a:rPr>
              <a:t>Agile Journal </a:t>
            </a:r>
            <a:r>
              <a:rPr lang="en-US" sz="1200" baseline="30000" dirty="0">
                <a:latin typeface="ヒラギノ角ゴ Pro W3"/>
                <a:ea typeface="ヒラギノ角ゴ Pro W3"/>
                <a:cs typeface="ヒラギノ角ゴ Pro W3"/>
              </a:rPr>
              <a:t>(Oct. 2010) </a:t>
            </a:r>
          </a:p>
          <a:p>
            <a:endParaRPr lang="en-US" sz="1200" baseline="30000" dirty="0">
              <a:latin typeface="ヒラギノ角ゴ Pro W3"/>
              <a:ea typeface="ヒラギノ角ゴ Pro W3"/>
              <a:cs typeface="ヒラギノ角ゴ Pro W3"/>
            </a:endParaRPr>
          </a:p>
        </p:txBody>
      </p:sp>
      <p:sp>
        <p:nvSpPr>
          <p:cNvPr id="21" name="TextBox 20"/>
          <p:cNvSpPr txBox="1"/>
          <p:nvPr/>
        </p:nvSpPr>
        <p:spPr>
          <a:xfrm>
            <a:off x="4610630" y="4303874"/>
            <a:ext cx="2222174" cy="5155255"/>
          </a:xfrm>
          <a:prstGeom prst="rect">
            <a:avLst/>
          </a:prstGeom>
          <a:noFill/>
        </p:spPr>
        <p:txBody>
          <a:bodyPr wrap="square" rtlCol="0">
            <a:spAutoFit/>
          </a:bodyPr>
          <a:lstStyle/>
          <a:p>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the chairman of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is a father of components and component architecture, use cases, the Unified modeling Language, and the Rational Unified Process. He has contributed to modern business modeling and aspect-oriented software development</a:t>
            </a:r>
            <a:r>
              <a:rPr lang="en-US" sz="1050" baseline="30000" dirty="0" smtClean="0">
                <a:latin typeface="ヒラギノ角ゴ Pro W3"/>
                <a:ea typeface="ヒラギノ角ゴ Pro W3"/>
                <a:cs typeface="ヒラギノ角ゴ Pro W3"/>
              </a:rPr>
              <a:t>.</a:t>
            </a:r>
            <a:br>
              <a:rPr lang="en-US" sz="1050" baseline="30000" dirty="0" smtClean="0">
                <a:latin typeface="ヒラギノ角ゴ Pro W3"/>
                <a:ea typeface="ヒラギノ角ゴ Pro W3"/>
                <a:cs typeface="ヒラギノ角ゴ Pro W3"/>
              </a:rPr>
            </a:br>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Pan-Wei </a:t>
            </a:r>
            <a:r>
              <a:rPr lang="en-US" sz="1050" baseline="30000" dirty="0" err="1">
                <a:latin typeface="ヒラギノ角ゴ Pro W3"/>
                <a:ea typeface="ヒラギノ角ゴ Pro W3"/>
                <a:cs typeface="ヒラギノ角ゴ Pro W3"/>
              </a:rPr>
              <a:t>ng</a:t>
            </a:r>
            <a:r>
              <a:rPr lang="en-US" sz="1050" baseline="30000" dirty="0">
                <a:latin typeface="ヒラギノ角ゴ Pro W3"/>
                <a:ea typeface="ヒラギノ角ゴ Pro W3"/>
                <a:cs typeface="ヒラギノ角ゴ Pro W3"/>
              </a:rPr>
              <a:t> coaches large-scale systems development involving many millions of lines of code and hundreds</a:t>
            </a:r>
          </a:p>
          <a:p>
            <a:r>
              <a:rPr lang="en-US" sz="1050" baseline="30000" dirty="0">
                <a:latin typeface="ヒラギノ角ゴ Pro W3"/>
                <a:ea typeface="ヒラギノ角ゴ Pro W3"/>
                <a:cs typeface="ヒラギノ角ゴ Pro W3"/>
              </a:rPr>
              <a:t>of people per release, helping them transition to a lean and agile way of working, not forgetting to improve their code and architecture and to test through use cases and aspects. He is the coauthor, with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of Aspect- oriented Software Development with Use Cases</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Paul McMahon is an independent consultant focusing on coaching project managers, team leaders, and software professionals in the practical use of lean and agile techniques in constrained environments. He has been a leader in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initiative since its inception</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Ian Spence is CTO at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and the team leader for the development of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kernel. He has introduced hundreds of projects to iterative and agile practices as well as led numerous successful large- scale transformation projects working with development organizations of up to 5,000 people</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err="1">
                <a:latin typeface="ヒラギノ角ゴ Pro W3"/>
                <a:ea typeface="ヒラギノ角ゴ Pro W3"/>
                <a:cs typeface="ヒラギノ角ゴ Pro W3"/>
              </a:rPr>
              <a:t>Svante</a:t>
            </a:r>
            <a:r>
              <a:rPr lang="en-US" sz="1050" baseline="30000" dirty="0">
                <a:latin typeface="ヒラギノ角ゴ Pro W3"/>
                <a:ea typeface="ヒラギノ角ゴ Pro W3"/>
                <a:cs typeface="ヒラギノ角ゴ Pro W3"/>
              </a:rPr>
              <a:t>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has extensive experience building high- performance enterprise software-development teams.</a:t>
            </a:r>
          </a:p>
          <a:p>
            <a:r>
              <a:rPr lang="en-US" sz="1050" baseline="30000" dirty="0">
                <a:latin typeface="ヒラギノ角ゴ Pro W3"/>
                <a:ea typeface="ヒラギノ角ゴ Pro W3"/>
                <a:cs typeface="ヒラギノ角ゴ Pro W3"/>
              </a:rPr>
              <a:t>He has held positions at </a:t>
            </a:r>
            <a:r>
              <a:rPr lang="en-US" sz="1050" baseline="30000" dirty="0" err="1">
                <a:latin typeface="ヒラギノ角ゴ Pro W3"/>
                <a:ea typeface="ヒラギノ角ゴ Pro W3"/>
                <a:cs typeface="ヒラギノ角ゴ Pro W3"/>
              </a:rPr>
              <a:t>Hansoft</a:t>
            </a:r>
            <a:r>
              <a:rPr lang="en-US" sz="1050" baseline="30000" dirty="0">
                <a:latin typeface="ヒラギノ角ゴ Pro W3"/>
                <a:ea typeface="ヒラギノ角ゴ Pro W3"/>
                <a:cs typeface="ヒラギノ角ゴ Pro W3"/>
              </a:rPr>
              <a:t> AB,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t>
            </a:r>
            <a:r>
              <a:rPr lang="en-US" sz="1050" baseline="30000" dirty="0" err="1">
                <a:latin typeface="ヒラギノ角ゴ Pro W3"/>
                <a:ea typeface="ヒラギノ角ゴ Pro W3"/>
                <a:cs typeface="ヒラギノ角ゴ Pro W3"/>
              </a:rPr>
              <a:t>microsoft</a:t>
            </a:r>
            <a:r>
              <a:rPr lang="en-US" sz="1050" baseline="30000" dirty="0">
                <a:latin typeface="ヒラギノ角ゴ Pro W3"/>
                <a:ea typeface="ヒラギノ角ゴ Pro W3"/>
                <a:cs typeface="ヒラギノ角ゴ Pro W3"/>
              </a:rPr>
              <a:t>, Rational Software, </a:t>
            </a:r>
            <a:r>
              <a:rPr lang="en-US" sz="1050" baseline="30000" dirty="0" err="1">
                <a:latin typeface="ヒラギノ角ゴ Pro W3"/>
                <a:ea typeface="ヒラギノ角ゴ Pro W3"/>
                <a:cs typeface="ヒラギノ角ゴ Pro W3"/>
              </a:rPr>
              <a:t>Objectory</a:t>
            </a:r>
            <a:r>
              <a:rPr lang="en-US" sz="1050" baseline="30000" dirty="0">
                <a:latin typeface="ヒラギノ角ゴ Pro W3"/>
                <a:ea typeface="ヒラギノ角ゴ Pro W3"/>
                <a:cs typeface="ヒラギノ角ゴ Pro W3"/>
              </a:rPr>
              <a:t>, among others. Since mid-2010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was the leading change agent in the largest lean/agile transition ever done in Scandinavia.</a:t>
            </a:r>
          </a:p>
          <a:p>
            <a:r>
              <a:rPr lang="en-US" sz="1050" baseline="30000" dirty="0">
                <a:latin typeface="ヒラギノ角ゴ Pro W3"/>
                <a:ea typeface="ヒラギノ角ゴ Pro W3"/>
                <a:cs typeface="ヒラギノ角ゴ Pro W3"/>
              </a:rPr>
              <a:t>practice</a:t>
            </a:r>
          </a:p>
          <a:p>
            <a:r>
              <a:rPr lang="en-US" sz="1050" baseline="30000" dirty="0">
                <a:latin typeface="ヒラギノ角ゴ Pro W3"/>
                <a:ea typeface="ヒラギノ角ゴ Pro W3"/>
                <a:cs typeface="ヒラギノ角ゴ Pro W3"/>
              </a:rPr>
              <a:t>￼￼</a:t>
            </a:r>
          </a:p>
        </p:txBody>
      </p:sp>
      <p:cxnSp>
        <p:nvCxnSpPr>
          <p:cNvPr id="22" name="Straight Connector 21"/>
          <p:cNvCxnSpPr/>
          <p:nvPr/>
        </p:nvCxnSpPr>
        <p:spPr>
          <a:xfrm>
            <a:off x="4671098" y="4167496"/>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149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TotalTime>
  <Words>4949</Words>
  <Application>Microsoft Macintosh PowerPoint</Application>
  <PresentationFormat>A4 210x297 mm</PresentationFormat>
  <Paragraphs>172</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Kawaguchi, Yasunobu | Yasnob | DAD</dc:creator>
  <cp:lastModifiedBy>川口 恭伸</cp:lastModifiedBy>
  <cp:revision>22</cp:revision>
  <dcterms:created xsi:type="dcterms:W3CDTF">2013-04-03T02:00:54Z</dcterms:created>
  <dcterms:modified xsi:type="dcterms:W3CDTF">2013-04-14T10:28:46Z</dcterms:modified>
</cp:coreProperties>
</file>