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7e24c9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57e24c9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7e24c94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7e24c94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7e24c944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7e24c944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7e24c944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7e24c944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7e24c944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57e24c944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7e24c944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7e24c944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3cf0f08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3cf0f08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a7d25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a7d25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1228525"/>
            <a:ext cx="5618700" cy="28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Analisi del mondo cinematografico tra il 2019 e il 2021</a:t>
            </a:r>
            <a:endParaRPr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0250" y="4376875"/>
            <a:ext cx="51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Progetto a cura di: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Emanuela Elli, Federica Madon, Eleonora Rossi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INTRODUZIONE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16025" y="1283900"/>
            <a:ext cx="7680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Lo scopo di questo progetto è osservare se vi è la presenza di un cambiamento nel mondo cinematografico nel periodo precedente e durante la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pandemia da Covid-19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Per tale motivo, si è deciso di considerare i dati relativi ai film prodotti, a livello internazionale, compresi nel range temporale dall’anno 2019 all’anno 2021 (entrambi compresi).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Gli aspetti principali, su cui si è incentrato questo studio, sono i seguenti: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generi di film più visti;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gli incassi dei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premi vinti durante la cerimonia degli Oscar.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425" y="3922449"/>
            <a:ext cx="2820783" cy="10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6025" y="3880700"/>
            <a:ext cx="5652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Per approfondire tale studio, si è deciso di considerare i valori relativi al Test di Bechdel per evidenziare un aspetto sociale relativo alla presenza femminile nel mondo cinematografico, considerando sempre il range temporale 2019-2021 per avere consistenza nei dati.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TEST DI BECHDEL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125" y="1234924"/>
            <a:ext cx="5430950" cy="36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70375" y="1387325"/>
            <a:ext cx="3288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Ispirazione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fumettista americana Alison Bechdel.</a:t>
            </a:r>
            <a:r>
              <a:rPr lang="it" sz="1200"/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Scopo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“misurare” la rappresentazione femminile nelle opere di finzione.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Criteri per il superamento del test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l’opera presenta una scena con protagoniste almeno due donne;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 due donne devono parlare tra di loro;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l’argomento di cui parlano non deve riguardare un uomo.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003925" y="4799150"/>
            <a:ext cx="20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it" sz="1000">
                <a:latin typeface="Roboto"/>
                <a:ea typeface="Roboto"/>
                <a:cs typeface="Roboto"/>
                <a:sym typeface="Roboto"/>
              </a:rPr>
              <a:t>The Rule</a:t>
            </a:r>
            <a:r>
              <a:rPr lang="it" sz="1000">
                <a:latin typeface="Roboto"/>
                <a:ea typeface="Roboto"/>
                <a:cs typeface="Roboto"/>
                <a:sym typeface="Roboto"/>
              </a:rPr>
              <a:t>”, </a:t>
            </a:r>
            <a:r>
              <a:rPr lang="it" sz="1000">
                <a:latin typeface="Roboto"/>
                <a:ea typeface="Roboto"/>
                <a:cs typeface="Roboto"/>
                <a:sym typeface="Roboto"/>
              </a:rPr>
              <a:t>Alison Bechdel, 1985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DATA ACQUISITION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00" y="1522025"/>
            <a:ext cx="1151049" cy="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b="17345" l="14300" r="11255" t="15630"/>
          <a:stretch/>
        </p:blipFill>
        <p:spPr>
          <a:xfrm>
            <a:off x="2879513" y="1341188"/>
            <a:ext cx="1046425" cy="9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8641" l="12790" r="15189" t="9605"/>
          <a:stretch/>
        </p:blipFill>
        <p:spPr>
          <a:xfrm>
            <a:off x="4888033" y="1341187"/>
            <a:ext cx="1564379" cy="9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7">
            <a:alphaModFix/>
          </a:blip>
          <a:srcRect b="34459" l="37506" r="36613" t="35466"/>
          <a:stretch/>
        </p:blipFill>
        <p:spPr>
          <a:xfrm>
            <a:off x="7509400" y="1304713"/>
            <a:ext cx="873450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-5925" y="2407775"/>
            <a:ext cx="22857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Metodo per l’acquisizione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download.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Tipologia di dati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titolo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genere;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anno di produzione;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adatto a un pubblico adulto;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valutazione IMDb.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279763" y="2407775"/>
            <a:ext cx="22857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Metodo per l’acquisizione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scraping e IMDbPY.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Tipologia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 di dati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titolo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ricavi lordi del botteghino nel Nord America;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ricavi lordi del botteghino nel resto del mondo;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ricavi totali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565475" y="2407775"/>
            <a:ext cx="22857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Metodo per l’acquisizione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download e scraping.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Tipologia di dati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titolo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anno cerimonia;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anno di produzione del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nome del premio;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film vincitore;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attori vincitori.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879475" y="2407800"/>
            <a:ext cx="22857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Metodo per l’acquisizione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API.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Tipologia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 di dati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titolo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anno di produzione del film;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punteggio del test.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>
            <a:off x="2262900" y="1380925"/>
            <a:ext cx="900" cy="3917400"/>
          </a:xfrm>
          <a:prstGeom prst="straightConnector1">
            <a:avLst/>
          </a:prstGeom>
          <a:noFill/>
          <a:ln cap="flat" cmpd="sng" w="9525">
            <a:solidFill>
              <a:srgbClr val="E4E8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4541375" y="1442700"/>
            <a:ext cx="37500" cy="3948900"/>
          </a:xfrm>
          <a:prstGeom prst="straightConnector1">
            <a:avLst/>
          </a:prstGeom>
          <a:noFill/>
          <a:ln cap="flat" cmpd="sng" w="9525">
            <a:solidFill>
              <a:srgbClr val="E4E8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6874975" y="1380925"/>
            <a:ext cx="6600" cy="3771000"/>
          </a:xfrm>
          <a:prstGeom prst="straightConnector1">
            <a:avLst/>
          </a:prstGeom>
          <a:noFill/>
          <a:ln cap="flat" cmpd="sng" w="9525">
            <a:solidFill>
              <a:srgbClr val="E4E8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PREPARATION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600" y="1522025"/>
            <a:ext cx="1151049" cy="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17345" l="14300" r="11255" t="15630"/>
          <a:stretch/>
        </p:blipFill>
        <p:spPr>
          <a:xfrm>
            <a:off x="2346113" y="1341188"/>
            <a:ext cx="1046425" cy="9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b="8641" l="12790" r="15189" t="9605"/>
          <a:stretch/>
        </p:blipFill>
        <p:spPr>
          <a:xfrm>
            <a:off x="4888033" y="1341187"/>
            <a:ext cx="1564379" cy="9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7">
            <a:alphaModFix/>
          </a:blip>
          <a:srcRect b="34459" l="37506" r="36613" t="35466"/>
          <a:stretch/>
        </p:blipFill>
        <p:spPr>
          <a:xfrm>
            <a:off x="7509400" y="1304713"/>
            <a:ext cx="873450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-5925" y="2407775"/>
            <a:ext cx="454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rimozione di attributi inutili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rimozione di record non inerenti allo studio (es: serie tv)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merge tra il dataset coi voti e quello con le informazioni su ogni film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arricchimento del dataset IMDb con i dati relativi agli incassi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trasformazione di questo dataset in json e rimozione dei valori nulli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565475" y="2407775"/>
            <a:ext cx="22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rimozione di attributi inutili (es: il numero della cerimonia)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rimozione di record non inerenti allo studio (es: i premi alla carriera, che non fanno riferimento a nessun film)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79475" y="2407800"/>
            <a:ext cx="228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rimozione di valori nulli e doppi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correzione del formato dell’ID dei film per renderlo coerente col dataset IMDb.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4541375" y="1442700"/>
            <a:ext cx="37500" cy="3948900"/>
          </a:xfrm>
          <a:prstGeom prst="straightConnector1">
            <a:avLst/>
          </a:prstGeom>
          <a:noFill/>
          <a:ln cap="flat" cmpd="sng" w="9525">
            <a:solidFill>
              <a:srgbClr val="E4E8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6874975" y="1380925"/>
            <a:ext cx="6600" cy="3771000"/>
          </a:xfrm>
          <a:prstGeom prst="straightConnector1">
            <a:avLst/>
          </a:prstGeom>
          <a:noFill/>
          <a:ln cap="flat" cmpd="sng" w="9525">
            <a:solidFill>
              <a:srgbClr val="E4E8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DATA INTEGRATION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96100" y="1248775"/>
            <a:ext cx="85518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Prima di effettuare l’integrazione vera e propria si è verificata la coerenza tra i dati contenuti nei vari dataset, cercando di correggere manualmente gli errori dove possibile o rimuovendo i valori non coerenti, si è poi calcolato per ogni film presente nel dataset Oscar2019-20.csv il numero di nomination ricevute e premi vinti.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 questo punto si è effettuata l’integrazione vera e propria compiendo due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full outer join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tra i tre dataset, memorizzando il risultato finale in un dataset documentale coi seguenti attributi: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Si sono corretti a mano alcuni errori riscontrati nell’integrazione e infine il dataframe è stato trasformato in un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documentale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si sono rimossi i tanti valori NULL presenti.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Si è scelto di memorizzare il dataset integrato in MongoDB.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75" y="2823274"/>
            <a:ext cx="8281800" cy="1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DATA QUALITY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completezza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sono riscontrati  problemi solo per quanto riguarda l’attributo </a:t>
            </a:r>
            <a:r>
              <a:rPr lang="it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genres</a:t>
            </a: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Nel dataset integrato erano presenti circa 250 missing values che si è cercato di sostituire usando un ulteriore dataset di Kaggle e l’API di IMDb. Questa operazione di Data Improvement non ha avuto successo, poiché non si sono trovati i generi mancanti del dataset.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Inoltre, si è riscontrata un’elevata presenza di missing value per le variabili relative agli incassi, ai premi vinti ed al test di Bechdel, ma era un risultato previsto.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consistenza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Questa dimensione era già stata analizzata, in parte, durante la fase di Data Preparation.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Analizzando il  dataset integrato, si è notato che 16 film presenti nel dataset degli Oscar non erano contenuti all’interno del dataset composto dall’integrazione dei dati di IMDb e il test di Bechdel e si è provveduto a risolvere il problema.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Inoltre, i premi venivano assegnati a film con stesso titolo e stesso anno, ma id di IMDb differenti. Pertanto si è corretto manualmente l’errore.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326300" y="1242675"/>
            <a:ext cx="63849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it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potrebbe decidere di analizzare più approfonditamente il dataset relativo al Test di Bechdel, aggiungendo, inoltre, informazioni riguardanti la presenza di attrici femminili in un film.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it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volta avvenuta la cerimonia degli Oscar del 2021, si dovrebbero aggiungere le nuove informazioni all’interno del dataset relativo ai premi.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it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Sarebbe interessante ampliare questo lavoro considerando anche la presenza (o viceversa l’assenza) di razzismo nei prodotti cinematografici nei diversi anni.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it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Arricchire il dataset degli Oscar aggiungendo l’informazione relativa all’identificativo di IMDb per ogni film.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it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 risolvere la mancanza dei valori del genere per alcuni film, si potrebbe fare scraping da Wikipedia oppure inserire manualmente i dati.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26300" y="180950"/>
            <a:ext cx="74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rgbClr val="A4001D"/>
                </a:solidFill>
                <a:latin typeface="Merriweather"/>
                <a:ea typeface="Merriweather"/>
                <a:cs typeface="Merriweather"/>
                <a:sym typeface="Merriweather"/>
              </a:rPr>
              <a:t>SVILUPPI FUTURI</a:t>
            </a:r>
            <a:endParaRPr sz="4500">
              <a:solidFill>
                <a:srgbClr val="A400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