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cf6d6ad5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cf6d6ad5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cf6d6ad5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cf6d6ad5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cf6d6ad5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cf6d6ad5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cf6d6ad5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cf6d6ad5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f6d6ad5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cf6d6ad5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f6d6ad5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cf6d6ad5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cf6d6ad5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cf6d6ad5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cf6d6ad5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cf6d6ad5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cf6d6ad5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cf6d6ad5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cf6d6ad5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cf6d6ad5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cf6d6ad5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cf6d6ad5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cf6d6ad5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cf6d6ad5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aws/aws-iot-device-sdk-python-v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aws.amazon.com/ja_jp/iot/latest/developerguide/mqtt.html" TargetMode="External"/><Relationship Id="rId4" Type="http://schemas.openxmlformats.org/officeDocument/2006/relationships/hyperlink" Target="https://ja.wikipedia.org/wiki/MQ_Telemetry_Trans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ja.wikipedia.org/wiki/MQ_Telemetry_Transp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vs9i_yOhYCA&amp;t=10s" TargetMode="External"/><Relationship Id="rId4" Type="http://schemas.openxmlformats.org/officeDocument/2006/relationships/hyperlink" Target="https://aws-iot-core-for-beginners.workshop.a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a.wikipedia.org/wiki/MQ_Telemetry_Transp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a.wikipedia.org/wiki/MQ_Telemetry_Transp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4700" y="1225525"/>
            <a:ext cx="7434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　ICT</a:t>
            </a:r>
            <a:r>
              <a:rPr lang="ja"/>
              <a:t>同好会</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　クラウドへのデータ送信　〜</a:t>
            </a:r>
            <a:endParaRPr/>
          </a:p>
        </p:txBody>
      </p:sp>
      <p:sp>
        <p:nvSpPr>
          <p:cNvPr id="278" name="Google Shape;278;p13"/>
          <p:cNvSpPr txBox="1"/>
          <p:nvPr>
            <p:ph idx="1" type="subTitle"/>
          </p:nvPr>
        </p:nvSpPr>
        <p:spPr>
          <a:xfrm>
            <a:off x="4477125" y="3854025"/>
            <a:ext cx="42555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2021.10.19</a:t>
            </a:r>
            <a:endParaRPr sz="2400"/>
          </a:p>
          <a:p>
            <a:pPr indent="0" lvl="0" marL="0" rtl="0" algn="l">
              <a:spcBef>
                <a:spcPts val="0"/>
              </a:spcBef>
              <a:spcAft>
                <a:spcPts val="0"/>
              </a:spcAft>
              <a:buNone/>
            </a:pPr>
            <a:r>
              <a:rPr lang="ja" sz="2400"/>
              <a:t>三尾</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4-1. </a:t>
            </a:r>
            <a:r>
              <a:rPr lang="ja"/>
              <a:t>必要モジュールのインストール</a:t>
            </a:r>
            <a:endParaRPr/>
          </a:p>
        </p:txBody>
      </p:sp>
      <p:sp>
        <p:nvSpPr>
          <p:cNvPr id="338" name="Google Shape;338;p22"/>
          <p:cNvSpPr txBox="1"/>
          <p:nvPr>
            <p:ph idx="1" type="body"/>
          </p:nvPr>
        </p:nvSpPr>
        <p:spPr>
          <a:xfrm>
            <a:off x="519400" y="1474575"/>
            <a:ext cx="8288400" cy="337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下記のコマンドでインストールしてください。</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(Reference)</a:t>
            </a:r>
            <a:endParaRPr/>
          </a:p>
          <a:p>
            <a:pPr indent="0" lvl="0" marL="0" rtl="0" algn="l">
              <a:spcBef>
                <a:spcPts val="1200"/>
              </a:spcBef>
              <a:spcAft>
                <a:spcPts val="1200"/>
              </a:spcAft>
              <a:buNone/>
            </a:pPr>
            <a:r>
              <a:rPr lang="ja" u="sng">
                <a:solidFill>
                  <a:schemeClr val="accent5"/>
                </a:solidFill>
                <a:hlinkClick r:id="rId3">
                  <a:extLst>
                    <a:ext uri="{A12FA001-AC4F-418D-AE19-62706E023703}">
                      <ahyp:hlinkClr val="tx"/>
                    </a:ext>
                  </a:extLst>
                </a:hlinkClick>
              </a:rPr>
              <a:t>https://github.com/aws/aws-iot-device-sdk-python-v2</a:t>
            </a:r>
            <a:endParaRPr/>
          </a:p>
        </p:txBody>
      </p:sp>
      <p:sp>
        <p:nvSpPr>
          <p:cNvPr id="339" name="Google Shape;339;p22"/>
          <p:cNvSpPr/>
          <p:nvPr/>
        </p:nvSpPr>
        <p:spPr>
          <a:xfrm>
            <a:off x="739600" y="1961025"/>
            <a:ext cx="7440600" cy="1053300"/>
          </a:xfrm>
          <a:prstGeom prst="bevel">
            <a:avLst>
              <a:gd fmla="val 159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a:t>
            </a:r>
            <a:r>
              <a:rPr lang="ja"/>
              <a:t>python3 -m pip install awsiotsdk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4-2. </a:t>
            </a:r>
            <a:r>
              <a:rPr lang="ja"/>
              <a:t>プログラミングコード</a:t>
            </a:r>
            <a:endParaRPr/>
          </a:p>
        </p:txBody>
      </p:sp>
      <p:sp>
        <p:nvSpPr>
          <p:cNvPr id="345" name="Google Shape;345;p23"/>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ja"/>
              <a:t>4-1. 必要モジュールのインストール</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4-2. プログラミングでのコード埋め込み</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5. </a:t>
            </a:r>
            <a:r>
              <a:rPr lang="ja"/>
              <a:t>まとめ</a:t>
            </a:r>
            <a:endParaRPr/>
          </a:p>
        </p:txBody>
      </p:sp>
      <p:sp>
        <p:nvSpPr>
          <p:cNvPr id="351" name="Google Shape;351;p24"/>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本日は、クラウドにデータを貯める仕組みを学習しました。</a:t>
            </a:r>
            <a:endParaRPr/>
          </a:p>
          <a:p>
            <a:pPr indent="0" lvl="0" marL="0" rtl="0" algn="l">
              <a:spcBef>
                <a:spcPts val="1200"/>
              </a:spcBef>
              <a:spcAft>
                <a:spcPts val="0"/>
              </a:spcAft>
              <a:buNone/>
            </a:pPr>
            <a:r>
              <a:rPr lang="ja"/>
              <a:t>ただ、この仕組みを使用するのはまだ少し先になります。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事前に必要な知識は、以前購入したsensor kitで補いましょう。これを使用して、まずは自分たちの欲しいデータを取得していくことがスタートです。まずは、気温・湿度を測定するDHT-11を使ってみることからはじめると良いと思います。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※今回はAWSを取り上げましたが、Azureでも同じようにIoT関係のサービスがあります。最適と思われる</a:t>
            </a:r>
            <a:endParaRPr/>
          </a:p>
          <a:p>
            <a:pPr indent="0" lvl="0" marL="0" rtl="0" algn="l">
              <a:spcBef>
                <a:spcPts val="1200"/>
              </a:spcBef>
              <a:spcAft>
                <a:spcPts val="1200"/>
              </a:spcAft>
              <a:buNone/>
            </a:pPr>
            <a:r>
              <a:rPr lang="ja"/>
              <a:t>　ものを自分たちで見つけてください。</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References</a:t>
            </a:r>
            <a:endParaRPr/>
          </a:p>
        </p:txBody>
      </p:sp>
      <p:sp>
        <p:nvSpPr>
          <p:cNvPr id="357" name="Google Shape;357;p25"/>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ja"/>
              <a:t>・</a:t>
            </a:r>
            <a:r>
              <a:rPr lang="ja"/>
              <a:t>MQTT</a:t>
            </a:r>
            <a:endParaRPr/>
          </a:p>
          <a:p>
            <a:pPr indent="0" lvl="0" marL="0" rtl="0" algn="l">
              <a:spcBef>
                <a:spcPts val="1200"/>
              </a:spcBef>
              <a:spcAft>
                <a:spcPts val="0"/>
              </a:spcAft>
              <a:buNone/>
            </a:pPr>
            <a:r>
              <a:rPr lang="ja" u="sng">
                <a:solidFill>
                  <a:schemeClr val="hlink"/>
                </a:solidFill>
                <a:hlinkClick r:id="rId3"/>
              </a:rPr>
              <a:t>https://docs.aws.amazon.com/ja_jp/iot/latest/developerguide/mqtt.html</a:t>
            </a:r>
            <a:endParaRPr/>
          </a:p>
          <a:p>
            <a:pPr indent="0" lvl="0" marL="0" rtl="0" algn="l">
              <a:spcBef>
                <a:spcPts val="1200"/>
              </a:spcBef>
              <a:spcAft>
                <a:spcPts val="0"/>
              </a:spcAft>
              <a:buNone/>
            </a:pPr>
            <a:r>
              <a:rPr lang="ja" u="sng">
                <a:solidFill>
                  <a:schemeClr val="hlink"/>
                </a:solidFill>
                <a:hlinkClick r:id="rId4"/>
              </a:rPr>
              <a:t>https://ja.wikipedia.org/wiki/MQ_Telemetry_Transport</a:t>
            </a:r>
            <a:endParaRPr/>
          </a:p>
          <a:p>
            <a:pPr indent="0" lvl="0" marL="0" rtl="0" algn="l">
              <a:spcBef>
                <a:spcPts val="1200"/>
              </a:spcBef>
              <a:spcAft>
                <a:spcPts val="0"/>
              </a:spcAft>
              <a:buNone/>
            </a:pPr>
            <a:r>
              <a:rPr lang="ja"/>
              <a:t>・</a:t>
            </a:r>
            <a:r>
              <a:rPr lang="ja"/>
              <a:t>AWS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lang="ja"/>
              <a:t>Agenda</a:t>
            </a:r>
            <a:endParaRPr/>
          </a:p>
        </p:txBody>
      </p:sp>
      <p:sp>
        <p:nvSpPr>
          <p:cNvPr id="284" name="Google Shape;284;p14"/>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1. </a:t>
            </a:r>
            <a:r>
              <a:rPr lang="ja"/>
              <a:t>クラウドへのデータ送信について</a:t>
            </a:r>
            <a:endParaRPr/>
          </a:p>
          <a:p>
            <a:pPr indent="0" lvl="0" marL="0" rtl="0" algn="l">
              <a:spcBef>
                <a:spcPts val="1200"/>
              </a:spcBef>
              <a:spcAft>
                <a:spcPts val="0"/>
              </a:spcAft>
              <a:buNone/>
            </a:pPr>
            <a:r>
              <a:rPr lang="ja"/>
              <a:t>2. 手順概要</a:t>
            </a:r>
            <a:endParaRPr/>
          </a:p>
          <a:p>
            <a:pPr indent="0" lvl="0" marL="0" rtl="0" algn="l">
              <a:spcBef>
                <a:spcPts val="1200"/>
              </a:spcBef>
              <a:spcAft>
                <a:spcPts val="0"/>
              </a:spcAft>
              <a:buNone/>
            </a:pPr>
            <a:r>
              <a:rPr lang="ja"/>
              <a:t>3. クラウドの設定</a:t>
            </a:r>
            <a:endParaRPr/>
          </a:p>
          <a:p>
            <a:pPr indent="0" lvl="0" marL="0" rtl="0" algn="l">
              <a:spcBef>
                <a:spcPts val="1200"/>
              </a:spcBef>
              <a:spcAft>
                <a:spcPts val="0"/>
              </a:spcAft>
              <a:buNone/>
            </a:pPr>
            <a:r>
              <a:rPr lang="ja"/>
              <a:t>4. プログラミング</a:t>
            </a:r>
            <a:endParaRPr/>
          </a:p>
          <a:p>
            <a:pPr indent="0" lvl="0" marL="0" rtl="0" algn="l">
              <a:spcBef>
                <a:spcPts val="1200"/>
              </a:spcBef>
              <a:spcAft>
                <a:spcPts val="0"/>
              </a:spcAft>
              <a:buNone/>
            </a:pPr>
            <a:r>
              <a:rPr lang="ja"/>
              <a:t>5. 実際の画面</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u="sng">
                <a:solidFill>
                  <a:schemeClr val="hlink"/>
                </a:solidFill>
                <a:hlinkClick r:id="rId3"/>
              </a:rPr>
              <a:t>https://ja.wikipedia.org/wiki/MQ_Telemetry_Transport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1. クラウドへのデータ送信について</a:t>
            </a:r>
            <a:endParaRPr/>
          </a:p>
        </p:txBody>
      </p:sp>
      <p:sp>
        <p:nvSpPr>
          <p:cNvPr id="290" name="Google Shape;290;p15"/>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IoTにおいて、エッジ端末の取得データを手元で見たいというニーズがあります。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一般的にサーバーにデータを送信していくことで、データを貯めていくことはできます。一方でraspberry piのセキュリティ上の問題から通常のネットワークから切り離したいという要望があります。</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例1：社内でのLAN接続においてセキュリティリスクの高いRaspberry Piを接続することは好ましくない</a:t>
            </a:r>
            <a:endParaRPr/>
          </a:p>
          <a:p>
            <a:pPr indent="0" lvl="0" marL="0" rtl="0" algn="l">
              <a:spcBef>
                <a:spcPts val="1200"/>
              </a:spcBef>
              <a:spcAft>
                <a:spcPts val="1200"/>
              </a:spcAft>
              <a:buNone/>
            </a:pPr>
            <a:r>
              <a:rPr lang="ja"/>
              <a:t>例2：個人やある程度小規模の集まりで運用する場合、サーバの準備やを構築が面倒</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1. クラウドへのデータ送信について</a:t>
            </a:r>
            <a:endParaRPr/>
          </a:p>
        </p:txBody>
      </p:sp>
      <p:sp>
        <p:nvSpPr>
          <p:cNvPr id="296" name="Google Shape;296;p16"/>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lang="ja"/>
              <a:t>クラウドサーバーを利用するというのは一つの解だと考えられます。</a:t>
            </a:r>
            <a:endParaRPr/>
          </a:p>
          <a:p>
            <a:pPr indent="0" lvl="0" marL="0" rtl="0" algn="l">
              <a:spcBef>
                <a:spcPts val="1200"/>
              </a:spcBef>
              <a:spcAft>
                <a:spcPts val="1200"/>
              </a:spcAft>
              <a:buNone/>
            </a:pPr>
            <a:r>
              <a:rPr lang="ja"/>
              <a:t>　クラウドサーバにデータを貯めておき、別のネットワークからデータを見るというものです。</a:t>
            </a:r>
            <a:endParaRPr/>
          </a:p>
        </p:txBody>
      </p:sp>
      <p:pic>
        <p:nvPicPr>
          <p:cNvPr id="297" name="Google Shape;297;p16"/>
          <p:cNvPicPr preferRelativeResize="0"/>
          <p:nvPr/>
        </p:nvPicPr>
        <p:blipFill>
          <a:blip r:embed="rId3">
            <a:alphaModFix/>
          </a:blip>
          <a:stretch>
            <a:fillRect/>
          </a:stretch>
        </p:blipFill>
        <p:spPr>
          <a:xfrm>
            <a:off x="6285375" y="3440206"/>
            <a:ext cx="1905000" cy="1585913"/>
          </a:xfrm>
          <a:prstGeom prst="rect">
            <a:avLst/>
          </a:prstGeom>
          <a:noFill/>
          <a:ln>
            <a:noFill/>
          </a:ln>
        </p:spPr>
      </p:pic>
      <p:pic>
        <p:nvPicPr>
          <p:cNvPr id="298" name="Google Shape;298;p16"/>
          <p:cNvPicPr preferRelativeResize="0"/>
          <p:nvPr/>
        </p:nvPicPr>
        <p:blipFill rotWithShape="1">
          <a:blip r:embed="rId4">
            <a:alphaModFix/>
          </a:blip>
          <a:srcRect b="52299" l="0" r="0" t="0"/>
          <a:stretch/>
        </p:blipFill>
        <p:spPr>
          <a:xfrm>
            <a:off x="3164000" y="2544975"/>
            <a:ext cx="2614300" cy="1247075"/>
          </a:xfrm>
          <a:prstGeom prst="rect">
            <a:avLst/>
          </a:prstGeom>
          <a:noFill/>
          <a:ln>
            <a:noFill/>
          </a:ln>
        </p:spPr>
      </p:pic>
      <p:pic>
        <p:nvPicPr>
          <p:cNvPr id="299" name="Google Shape;299;p16"/>
          <p:cNvPicPr preferRelativeResize="0"/>
          <p:nvPr/>
        </p:nvPicPr>
        <p:blipFill>
          <a:blip r:embed="rId5">
            <a:alphaModFix/>
          </a:blip>
          <a:stretch>
            <a:fillRect/>
          </a:stretch>
        </p:blipFill>
        <p:spPr>
          <a:xfrm>
            <a:off x="829225" y="3760952"/>
            <a:ext cx="1844574" cy="1192053"/>
          </a:xfrm>
          <a:prstGeom prst="rect">
            <a:avLst/>
          </a:prstGeom>
          <a:noFill/>
          <a:ln>
            <a:noFill/>
          </a:ln>
        </p:spPr>
      </p:pic>
      <p:sp>
        <p:nvSpPr>
          <p:cNvPr id="300" name="Google Shape;300;p16"/>
          <p:cNvSpPr/>
          <p:nvPr/>
        </p:nvSpPr>
        <p:spPr>
          <a:xfrm rot="1625501">
            <a:off x="4955920" y="3606204"/>
            <a:ext cx="1474257" cy="4259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rot="-2123831">
            <a:off x="2466709" y="3490128"/>
            <a:ext cx="1393720" cy="42578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rot="-9144458">
            <a:off x="5063630" y="3188284"/>
            <a:ext cx="1474164" cy="4259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1. クラウドへのデータ送信について</a:t>
            </a:r>
            <a:endParaRPr/>
          </a:p>
        </p:txBody>
      </p:sp>
      <p:sp>
        <p:nvSpPr>
          <p:cNvPr id="308" name="Google Shape;308;p17"/>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本日はAWSのデータベースにデータを保存するという内容を行います。</a:t>
            </a:r>
            <a:endParaRPr/>
          </a:p>
          <a:p>
            <a:pPr indent="0" lvl="0" marL="0" rtl="0" algn="l">
              <a:spcBef>
                <a:spcPts val="1200"/>
              </a:spcBef>
              <a:spcAft>
                <a:spcPts val="0"/>
              </a:spcAft>
              <a:buNone/>
            </a:pPr>
            <a:r>
              <a:rPr lang="ja"/>
              <a:t>Azureという選択肢もあるのですが、AWSの若干の経験があるのでこちらにしました。</a:t>
            </a:r>
            <a:endParaRPr/>
          </a:p>
          <a:p>
            <a:pPr indent="0" lvl="0" marL="0" rtl="0" algn="l">
              <a:spcBef>
                <a:spcPts val="1200"/>
              </a:spcBef>
              <a:spcAft>
                <a:spcPts val="0"/>
              </a:spcAft>
              <a:buNone/>
            </a:pPr>
            <a:r>
              <a:rPr lang="ja"/>
              <a:t>別のクラウドサービスを使用してもほぼ同じことができるはずですので好きなものを選んでいただければと思います。</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※.なお、現時点で、可視化までは検証しきれていません。こちらは各自で進めてみてください。</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2. </a:t>
            </a:r>
            <a:r>
              <a:rPr lang="ja"/>
              <a:t>手順概要</a:t>
            </a:r>
            <a:endParaRPr/>
          </a:p>
        </p:txBody>
      </p:sp>
      <p:sp>
        <p:nvSpPr>
          <p:cNvPr id="314" name="Google Shape;314;p18"/>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本日行うこと</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動画視聴</a:t>
            </a:r>
            <a:endParaRPr/>
          </a:p>
          <a:p>
            <a:pPr indent="0" lvl="0" marL="0" rtl="0" algn="l">
              <a:spcBef>
                <a:spcPts val="1200"/>
              </a:spcBef>
              <a:spcAft>
                <a:spcPts val="0"/>
              </a:spcAft>
              <a:buNone/>
            </a:pPr>
            <a:r>
              <a:rPr lang="ja" u="sng">
                <a:solidFill>
                  <a:schemeClr val="hlink"/>
                </a:solidFill>
                <a:hlinkClick r:id="rId3"/>
              </a:rPr>
              <a:t>https://www.youtube.com/watch?v=vs9i_yOhYCA&amp;t=10s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u="sng">
                <a:solidFill>
                  <a:schemeClr val="hlink"/>
                </a:solidFill>
                <a:hlinkClick r:id="rId4"/>
              </a:rPr>
              <a:t>https://aws-iot-core-for-beginners.workshop.aws/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3. </a:t>
            </a:r>
            <a:r>
              <a:rPr lang="ja"/>
              <a:t>クラウドの設定</a:t>
            </a:r>
            <a:endParaRPr/>
          </a:p>
        </p:txBody>
      </p:sp>
      <p:sp>
        <p:nvSpPr>
          <p:cNvPr id="320" name="Google Shape;320;p19"/>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1. クラウドへのデータ送信について</a:t>
            </a:r>
            <a:endParaRPr/>
          </a:p>
          <a:p>
            <a:pPr indent="0" lvl="0" marL="0" rtl="0" algn="l">
              <a:spcBef>
                <a:spcPts val="1200"/>
              </a:spcBef>
              <a:spcAft>
                <a:spcPts val="0"/>
              </a:spcAft>
              <a:buNone/>
            </a:pPr>
            <a:r>
              <a:rPr lang="ja"/>
              <a:t>2. 手順概要</a:t>
            </a:r>
            <a:endParaRPr/>
          </a:p>
          <a:p>
            <a:pPr indent="0" lvl="0" marL="0" rtl="0" algn="l">
              <a:spcBef>
                <a:spcPts val="1200"/>
              </a:spcBef>
              <a:spcAft>
                <a:spcPts val="0"/>
              </a:spcAft>
              <a:buNone/>
            </a:pPr>
            <a:r>
              <a:rPr lang="ja"/>
              <a:t>3. クラウドの設定</a:t>
            </a:r>
            <a:endParaRPr/>
          </a:p>
          <a:p>
            <a:pPr indent="0" lvl="0" marL="0" rtl="0" algn="l">
              <a:spcBef>
                <a:spcPts val="1200"/>
              </a:spcBef>
              <a:spcAft>
                <a:spcPts val="0"/>
              </a:spcAft>
              <a:buNone/>
            </a:pPr>
            <a:r>
              <a:rPr lang="ja"/>
              <a:t>4. プログラミング</a:t>
            </a:r>
            <a:endParaRPr/>
          </a:p>
          <a:p>
            <a:pPr indent="0" lvl="0" marL="0" rtl="0" algn="l">
              <a:spcBef>
                <a:spcPts val="1200"/>
              </a:spcBef>
              <a:spcAft>
                <a:spcPts val="0"/>
              </a:spcAft>
              <a:buNone/>
            </a:pPr>
            <a:r>
              <a:rPr lang="ja"/>
              <a:t>5. 実際の画面</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u="sng">
                <a:solidFill>
                  <a:schemeClr val="hlink"/>
                </a:solidFill>
                <a:hlinkClick r:id="rId3"/>
              </a:rPr>
              <a:t>https://ja.wikipedia.org/wiki/MQ_Telemetry_Transport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3. クラウドの設定</a:t>
            </a:r>
            <a:endParaRPr/>
          </a:p>
        </p:txBody>
      </p:sp>
      <p:sp>
        <p:nvSpPr>
          <p:cNvPr id="326" name="Google Shape;326;p20"/>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1. クラウドへのデータ送信について</a:t>
            </a:r>
            <a:endParaRPr/>
          </a:p>
          <a:p>
            <a:pPr indent="0" lvl="0" marL="0" rtl="0" algn="l">
              <a:spcBef>
                <a:spcPts val="1200"/>
              </a:spcBef>
              <a:spcAft>
                <a:spcPts val="0"/>
              </a:spcAft>
              <a:buNone/>
            </a:pPr>
            <a:r>
              <a:rPr lang="ja"/>
              <a:t>2. 手順概要</a:t>
            </a:r>
            <a:endParaRPr/>
          </a:p>
          <a:p>
            <a:pPr indent="0" lvl="0" marL="0" rtl="0" algn="l">
              <a:spcBef>
                <a:spcPts val="1200"/>
              </a:spcBef>
              <a:spcAft>
                <a:spcPts val="0"/>
              </a:spcAft>
              <a:buNone/>
            </a:pPr>
            <a:r>
              <a:rPr lang="ja"/>
              <a:t>3. クラウドの設定</a:t>
            </a:r>
            <a:endParaRPr/>
          </a:p>
          <a:p>
            <a:pPr indent="0" lvl="0" marL="0" rtl="0" algn="l">
              <a:spcBef>
                <a:spcPts val="1200"/>
              </a:spcBef>
              <a:spcAft>
                <a:spcPts val="0"/>
              </a:spcAft>
              <a:buNone/>
            </a:pPr>
            <a:r>
              <a:rPr lang="ja"/>
              <a:t>4. プログラミング</a:t>
            </a:r>
            <a:endParaRPr/>
          </a:p>
          <a:p>
            <a:pPr indent="0" lvl="0" marL="0" rtl="0" algn="l">
              <a:spcBef>
                <a:spcPts val="1200"/>
              </a:spcBef>
              <a:spcAft>
                <a:spcPts val="0"/>
              </a:spcAft>
              <a:buNone/>
            </a:pPr>
            <a:r>
              <a:rPr lang="ja"/>
              <a:t>5. 実際の画面</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u="sng">
                <a:solidFill>
                  <a:schemeClr val="hlink"/>
                </a:solidFill>
                <a:hlinkClick r:id="rId3"/>
              </a:rPr>
              <a:t>https://ja.wikipedia.org/wiki/MQ_Telemetry_Transport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0" y="0"/>
            <a:ext cx="9144000" cy="694800"/>
          </a:xfrm>
          <a:prstGeom prst="rect">
            <a:avLst/>
          </a:prstGeom>
          <a:solidFill>
            <a:srgbClr val="00FF6C">
              <a:alpha val="4828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ja"/>
              <a:t>　4. Raspberry Pi側の設定</a:t>
            </a:r>
            <a:endParaRPr/>
          </a:p>
        </p:txBody>
      </p:sp>
      <p:sp>
        <p:nvSpPr>
          <p:cNvPr id="332" name="Google Shape;332;p21"/>
          <p:cNvSpPr txBox="1"/>
          <p:nvPr>
            <p:ph idx="1" type="body"/>
          </p:nvPr>
        </p:nvSpPr>
        <p:spPr>
          <a:xfrm>
            <a:off x="519400" y="1474575"/>
            <a:ext cx="8288400" cy="33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ja"/>
              <a:t>4-1. </a:t>
            </a:r>
            <a:r>
              <a:rPr lang="ja"/>
              <a:t>必要モジュールのインストール</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4-2. プログラミングコード</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