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fd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920" cy="34279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11760" y="1228680"/>
            <a:ext cx="8519400" cy="33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56;p13" descr=""/>
          <p:cNvPicPr/>
          <p:nvPr/>
        </p:nvPicPr>
        <p:blipFill>
          <a:blip r:embed="rId1"/>
          <a:stretch/>
        </p:blipFill>
        <p:spPr>
          <a:xfrm>
            <a:off x="0" y="0"/>
            <a:ext cx="5152320" cy="3437280"/>
          </a:xfrm>
          <a:prstGeom prst="rect">
            <a:avLst/>
          </a:prstGeom>
          <a:ln w="0"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5591160" y="4015080"/>
            <a:ext cx="3231000" cy="8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8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212121"/>
                </a:solidFill>
                <a:latin typeface="MS PGothic"/>
                <a:ea typeface="MS PGothic"/>
              </a:rPr>
              <a:t>2021.6.30</a:t>
            </a:r>
            <a:r>
              <a:rPr b="1" lang="ja" sz="2900" spc="-1" strike="noStrike">
                <a:solidFill>
                  <a:srgbClr val="212121"/>
                </a:solidFill>
                <a:latin typeface="MS PGothic"/>
                <a:ea typeface="MS PGothic"/>
              </a:rPr>
              <a:t>　</a:t>
            </a:r>
            <a:r>
              <a:rPr b="1" lang="en-US" sz="2800" spc="-1" strike="noStrike">
                <a:solidFill>
                  <a:srgbClr val="212121"/>
                </a:solidFill>
                <a:latin typeface="MS PGothic"/>
                <a:ea typeface="MS PGothic"/>
              </a:rPr>
              <a:t>mio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153400" y="894960"/>
            <a:ext cx="3668400" cy="13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-US" sz="5000" spc="-1" strike="noStrike">
                <a:solidFill>
                  <a:srgbClr val="212121"/>
                </a:solidFill>
                <a:latin typeface="MS PGothic"/>
                <a:ea typeface="MS PGothic"/>
              </a:rPr>
              <a:t>ICT</a:t>
            </a:r>
            <a:r>
              <a:rPr b="1" lang="ja" sz="5000" spc="-1" strike="noStrike">
                <a:solidFill>
                  <a:srgbClr val="212121"/>
                </a:solidFill>
                <a:latin typeface="MS PGothic"/>
                <a:ea typeface="MS PGothic"/>
              </a:rPr>
              <a:t>同好会</a:t>
            </a:r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9142920" cy="582480"/>
          </a:xfrm>
          <a:prstGeom prst="rect">
            <a:avLst/>
          </a:prstGeom>
          <a:gradFill rotWithShape="0">
            <a:gsLst>
              <a:gs pos="0">
                <a:srgbClr val="40ffd6"/>
              </a:gs>
              <a:gs pos="100000">
                <a:srgbClr val="07b690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4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　</a:t>
            </a:r>
            <a:r>
              <a:rPr b="1" lang="en-US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3. </a:t>
            </a: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グラフ化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276480" y="836640"/>
            <a:ext cx="865836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グラフ化コード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81440" y="1248120"/>
            <a:ext cx="8658360" cy="3777840"/>
          </a:xfrm>
          <a:prstGeom prst="bevel">
            <a:avLst>
              <a:gd name="adj" fmla="val 2239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import pandas as pd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from matplotlib import pyplot as plt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df = pd.read_csv("data.csv", parse_dates=["date"])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plt.plot(df["date"], df["temp</a:t>
            </a:r>
            <a:r>
              <a:rPr b="0" lang="en-US" sz="14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"]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plt.xlabel("date")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plt.ylabel("temperature (Celsius)")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plt.grid()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plt.savefig("graph.png")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4318560" y="3927960"/>
            <a:ext cx="349956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グラフが出力されていることを確認してみましょう。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0"/>
            <a:ext cx="9142920" cy="582480"/>
          </a:xfrm>
          <a:prstGeom prst="rect">
            <a:avLst/>
          </a:prstGeom>
          <a:gradFill rotWithShape="0">
            <a:gsLst>
              <a:gs pos="0">
                <a:srgbClr val="40ffd6"/>
              </a:gs>
              <a:gs pos="100000">
                <a:srgbClr val="07b690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4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　</a:t>
            </a:r>
            <a:r>
              <a:rPr b="1" lang="en-US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3. </a:t>
            </a: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グラフ化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106" name="Google Shape;125;p23" descr=""/>
          <p:cNvPicPr/>
          <p:nvPr/>
        </p:nvPicPr>
        <p:blipFill>
          <a:blip r:embed="rId1"/>
          <a:stretch/>
        </p:blipFill>
        <p:spPr>
          <a:xfrm>
            <a:off x="626760" y="678240"/>
            <a:ext cx="5697360" cy="4272840"/>
          </a:xfrm>
          <a:prstGeom prst="rect">
            <a:avLst/>
          </a:prstGeom>
          <a:ln w="0"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746280" y="678240"/>
            <a:ext cx="40590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こんな感じのものが出力されるはずです。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9142920" cy="582480"/>
          </a:xfrm>
          <a:prstGeom prst="rect">
            <a:avLst/>
          </a:prstGeom>
          <a:gradFill rotWithShape="0">
            <a:gsLst>
              <a:gs pos="0">
                <a:srgbClr val="40ffd6"/>
              </a:gs>
              <a:gs pos="100000">
                <a:srgbClr val="07b690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4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　</a:t>
            </a:r>
            <a:r>
              <a:rPr b="1" lang="en-US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4. </a:t>
            </a: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次回について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76480" y="836640"/>
            <a:ext cx="865836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　今回は、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　　</a:t>
            </a:r>
            <a:r>
              <a:rPr b="1" lang="ja" sz="1800" spc="-1" strike="noStrike">
                <a:solidFill>
                  <a:srgbClr val="0000ff"/>
                </a:solidFill>
                <a:latin typeface="Source Code Pro"/>
                <a:ea typeface="Source Code Pro"/>
              </a:rPr>
              <a:t>センサーからのデータ取得を行い、グラフを作成する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という実用的な内容を行いました。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</a:t>
            </a:r>
            <a:r>
              <a:rPr b="0" lang="en-US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sensehat</a:t>
            </a: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では比較的簡単にデータを取得することができます。他のものは回路等を組むため、若干複雑ですが、データ保存は基本が同じですので、今回のことが応用できると考えます。　</a:t>
            </a:r>
            <a:r>
              <a:rPr b="0" lang="en-US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(</a:t>
            </a: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電子工作　</a:t>
            </a:r>
            <a:r>
              <a:rPr b="0" lang="en-US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==&gt;</a:t>
            </a: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電気屋さんの出番です。笑</a:t>
            </a:r>
            <a:r>
              <a:rPr b="0" lang="en-US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0"/>
            <a:ext cx="9142920" cy="582480"/>
          </a:xfrm>
          <a:prstGeom prst="rect">
            <a:avLst/>
          </a:prstGeom>
          <a:gradFill rotWithShape="0">
            <a:gsLst>
              <a:gs pos="0">
                <a:srgbClr val="40ffd6"/>
              </a:gs>
              <a:gs pos="100000">
                <a:srgbClr val="07b690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4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　</a:t>
            </a:r>
            <a:r>
              <a:rPr b="1" lang="en-US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4. </a:t>
            </a: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次回について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76480" y="836640"/>
            <a:ext cx="865836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まだ</a:t>
            </a:r>
            <a:r>
              <a:rPr b="0" lang="en-US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sensehat</a:t>
            </a: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を使って面白いことができると思いますが、ここで一区切りつけたいと思います。次回は、カメラを使ってみましょう。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</a:t>
            </a:r>
            <a:r>
              <a:rPr b="0" lang="en-US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OpenCV</a:t>
            </a: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というモジュールを使用します。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インストールに苦戦すると思いますので、できるだけ参加していただいたほうがよいと思います。　</a:t>
            </a:r>
            <a:r>
              <a:rPr b="0" lang="en-US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(</a:t>
            </a: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もちろん難しければ補習しますので、言って下さい</a:t>
            </a:r>
            <a:r>
              <a:rPr b="0" lang="en-US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9142920" cy="582480"/>
          </a:xfrm>
          <a:prstGeom prst="rect">
            <a:avLst/>
          </a:prstGeom>
          <a:gradFill rotWithShape="0">
            <a:gsLst>
              <a:gs pos="0">
                <a:srgbClr val="40ffd6"/>
              </a:gs>
              <a:gs pos="100000">
                <a:srgbClr val="07b690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3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4200" spc="-1" strike="noStrike">
                <a:solidFill>
                  <a:srgbClr val="000000"/>
                </a:solidFill>
                <a:latin typeface="Amatic SC"/>
                <a:ea typeface="Amatic SC"/>
              </a:rPr>
              <a:t>　</a:t>
            </a:r>
            <a:r>
              <a:rPr b="1" lang="en-US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Agenda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76480" y="836640"/>
            <a:ext cx="865836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　　</a:t>
            </a:r>
            <a:r>
              <a:rPr b="0" lang="en-US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1. </a:t>
            </a: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前回の振り返り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　　</a:t>
            </a:r>
            <a:r>
              <a:rPr b="0" lang="en-US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2. </a:t>
            </a: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連続使用プログラム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　　</a:t>
            </a:r>
            <a:r>
              <a:rPr b="0" lang="en-US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3. </a:t>
            </a: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グラフ化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　　</a:t>
            </a:r>
            <a:r>
              <a:rPr b="0" lang="en-US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4. </a:t>
            </a: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次回について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9142920" cy="582480"/>
          </a:xfrm>
          <a:prstGeom prst="rect">
            <a:avLst/>
          </a:prstGeom>
          <a:gradFill rotWithShape="0">
            <a:gsLst>
              <a:gs pos="0">
                <a:srgbClr val="40ffd6"/>
              </a:gs>
              <a:gs pos="100000">
                <a:srgbClr val="07b690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4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　</a:t>
            </a:r>
            <a:r>
              <a:rPr b="1" lang="en-US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1. </a:t>
            </a: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前回の振り返り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76480" y="836640"/>
            <a:ext cx="865836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＜前回の実施事項＞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　・エラーの解決方法について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　・</a:t>
            </a:r>
            <a:r>
              <a:rPr b="0" lang="en-US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sensehat</a:t>
            </a: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を使ったコンパスの作製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　・</a:t>
            </a:r>
            <a:r>
              <a:rPr b="0" lang="en-US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sensehat</a:t>
            </a: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を使った金属探知機の作製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4" name="Google Shape;71;p15" descr=""/>
          <p:cNvPicPr/>
          <p:nvPr/>
        </p:nvPicPr>
        <p:blipFill>
          <a:blip r:embed="rId1"/>
          <a:stretch/>
        </p:blipFill>
        <p:spPr>
          <a:xfrm>
            <a:off x="6448680" y="3221640"/>
            <a:ext cx="2524680" cy="168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0"/>
            <a:ext cx="9142920" cy="582480"/>
          </a:xfrm>
          <a:prstGeom prst="rect">
            <a:avLst/>
          </a:prstGeom>
          <a:gradFill rotWithShape="0">
            <a:gsLst>
              <a:gs pos="0">
                <a:srgbClr val="40ffd6"/>
              </a:gs>
              <a:gs pos="100000">
                <a:srgbClr val="07b690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4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　</a:t>
            </a:r>
            <a:r>
              <a:rPr b="1" lang="en-US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1. </a:t>
            </a: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前回の振り返り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76480" y="836640"/>
            <a:ext cx="865836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＜センサーデータの取得＞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568080" y="1266840"/>
            <a:ext cx="7230600" cy="2811600"/>
          </a:xfrm>
          <a:prstGeom prst="bevel">
            <a:avLst>
              <a:gd name="adj" fmla="val 3002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from sense_hat import SenseHat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import numpy as np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sense = SenseHat()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# </a:t>
            </a:r>
            <a:r>
              <a:rPr b="0" lang="ja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コンパス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compass = sense.get_compass()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# </a:t>
            </a:r>
            <a:r>
              <a:rPr b="0" lang="ja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磁力の検出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raw = sense.get_compass_raw()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mag = np.sqrt(raw[“x”]**2 + raw[“y”]**2 + raw[“z”]**2  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9142920" cy="582480"/>
          </a:xfrm>
          <a:prstGeom prst="rect">
            <a:avLst/>
          </a:prstGeom>
          <a:gradFill rotWithShape="0">
            <a:gsLst>
              <a:gs pos="0">
                <a:srgbClr val="40ffd6"/>
              </a:gs>
              <a:gs pos="100000">
                <a:srgbClr val="07b690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4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　</a:t>
            </a:r>
            <a:r>
              <a:rPr b="1" lang="en-US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2. </a:t>
            </a: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連続使用プログラム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76480" y="836640"/>
            <a:ext cx="865836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　これまでの応用で、温度、湿度、気圧のデータを</a:t>
            </a:r>
            <a:r>
              <a:rPr b="0" lang="en-US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1</a:t>
            </a: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秒おきに測定するプログラムを作成しましょう。</a:t>
            </a:r>
            <a:r>
              <a:rPr b="0" lang="ja" sz="900" spc="-1" strike="noStrike">
                <a:solidFill>
                  <a:srgbClr val="b7b7b7"/>
                </a:solidFill>
                <a:latin typeface="MS PGothic"/>
                <a:ea typeface="MS PGothic"/>
              </a:rPr>
              <a:t>ほぼほぼコピペになってしまうと思いますが</a:t>
            </a:r>
            <a:r>
              <a:rPr b="0" lang="en-US" sz="900" spc="-1" strike="noStrike">
                <a:solidFill>
                  <a:srgbClr val="b7b7b7"/>
                </a:solidFill>
                <a:latin typeface="MS PGothic"/>
                <a:ea typeface="MS PGothic"/>
              </a:rPr>
              <a:t>...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　新しく使うモジュールは下記のものです。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　　・</a:t>
            </a:r>
            <a:r>
              <a:rPr b="0" lang="en-US" sz="1800" spc="-1" strike="noStrike">
                <a:solidFill>
                  <a:srgbClr val="002ffb"/>
                </a:solidFill>
                <a:latin typeface="MS PGothic"/>
                <a:ea typeface="MS PGothic"/>
              </a:rPr>
              <a:t>datetime</a:t>
            </a: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　</a:t>
            </a:r>
            <a:r>
              <a:rPr b="0" lang="en-US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(</a:t>
            </a: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日時を取り扱うモジュールで、現在の時間を取得可能</a:t>
            </a:r>
            <a:r>
              <a:rPr b="0" lang="en-US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　　・</a:t>
            </a:r>
            <a:r>
              <a:rPr b="0" lang="en-US" sz="1800" spc="-1" strike="noStrike">
                <a:solidFill>
                  <a:srgbClr val="002ffb"/>
                </a:solidFill>
                <a:latin typeface="MS PGothic"/>
                <a:ea typeface="MS PGothic"/>
              </a:rPr>
              <a:t>csv</a:t>
            </a: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　　　　</a:t>
            </a:r>
            <a:r>
              <a:rPr b="0" lang="en-US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(csv</a:t>
            </a: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を取り扱うためのモジュールです</a:t>
            </a:r>
            <a:r>
              <a:rPr b="0" lang="en-US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2920" cy="582480"/>
          </a:xfrm>
          <a:prstGeom prst="rect">
            <a:avLst/>
          </a:prstGeom>
          <a:gradFill rotWithShape="0">
            <a:gsLst>
              <a:gs pos="0">
                <a:srgbClr val="40ffd6"/>
              </a:gs>
              <a:gs pos="100000">
                <a:srgbClr val="07b690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4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　</a:t>
            </a:r>
            <a:r>
              <a:rPr b="1" lang="en-US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2. </a:t>
            </a: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連続使用プログラム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483800" y="1099800"/>
            <a:ext cx="4366080" cy="3916800"/>
          </a:xfrm>
          <a:prstGeom prst="bevel">
            <a:avLst>
              <a:gd name="adj" fmla="val 2144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### </a:t>
            </a:r>
            <a:r>
              <a:rPr b="0" lang="ja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測定プログラム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while 1: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t = sense.get_temperature()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h = sense.get_humidity()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p = sense.get_pressure()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time = datetime.datetime.now()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data.append([time, t, h, p])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### csv</a:t>
            </a:r>
            <a:r>
              <a:rPr b="0" lang="ja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データの取り出し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if len(data) &gt; output_datasize: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with open("data.csv", "w") as f: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    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writer = csv.writer(f)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    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for record in data: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        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writer.writerow(record)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        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data = []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break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### </a:t>
            </a:r>
            <a:r>
              <a:rPr b="0" lang="ja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待ち時間処理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sleep(sampling_time)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10960" y="1099800"/>
            <a:ext cx="4126320" cy="3916800"/>
          </a:xfrm>
          <a:prstGeom prst="bevel">
            <a:avLst>
              <a:gd name="adj" fmla="val 2239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from sense_hat import SenseHat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from time import sleep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import csv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import datetime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### </a:t>
            </a:r>
            <a:r>
              <a:rPr b="0" lang="ja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インスタンスの設定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sense = SenseHat()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### </a:t>
            </a:r>
            <a:r>
              <a:rPr b="0" lang="ja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初期設定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# </a:t>
            </a:r>
            <a:r>
              <a:rPr b="0" lang="ja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処理の待ち時間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(</a:t>
            </a:r>
            <a:r>
              <a:rPr b="0" lang="ja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単位：秒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sampling_time   = 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# </a:t>
            </a:r>
            <a:r>
              <a:rPr b="0" lang="ja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処理全体時間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(</a:t>
            </a:r>
            <a:r>
              <a:rPr b="0" lang="ja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単位：分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measuring_time  = 0.5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# </a:t>
            </a:r>
            <a:r>
              <a:rPr b="0" lang="ja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出力する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csv</a:t>
            </a:r>
            <a:r>
              <a:rPr b="0" lang="ja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のレコード数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output_datasize = int(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measuring_time * 60 / sampling_time)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data = [ [“date”,”temp”,”humi”,”press”] ]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0"/>
            <a:ext cx="9142920" cy="582480"/>
          </a:xfrm>
          <a:prstGeom prst="rect">
            <a:avLst/>
          </a:prstGeom>
          <a:gradFill rotWithShape="0">
            <a:gsLst>
              <a:gs pos="0">
                <a:srgbClr val="40ffd6"/>
              </a:gs>
              <a:gs pos="100000">
                <a:srgbClr val="07b690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4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　</a:t>
            </a:r>
            <a:r>
              <a:rPr b="1" lang="en-US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2. </a:t>
            </a: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連続使用プログラム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76480" y="836640"/>
            <a:ext cx="865836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出来上がったら、</a:t>
            </a:r>
            <a:r>
              <a:rPr b="0" lang="en-US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csv</a:t>
            </a: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ファイルが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本当に出力されているかどうかを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確認してみましょう。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今回のプログラムのファイルが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あるディレクトリに保存されます。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5" name="Google Shape;98;p19" descr=""/>
          <p:cNvPicPr/>
          <p:nvPr/>
        </p:nvPicPr>
        <p:blipFill>
          <a:blip r:embed="rId1"/>
          <a:stretch/>
        </p:blipFill>
        <p:spPr>
          <a:xfrm>
            <a:off x="4080240" y="912960"/>
            <a:ext cx="5005080" cy="375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9142920" cy="582480"/>
          </a:xfrm>
          <a:prstGeom prst="rect">
            <a:avLst/>
          </a:prstGeom>
          <a:gradFill rotWithShape="0">
            <a:gsLst>
              <a:gs pos="0">
                <a:srgbClr val="40ffd6"/>
              </a:gs>
              <a:gs pos="100000">
                <a:srgbClr val="07b690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4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　</a:t>
            </a:r>
            <a:r>
              <a:rPr b="1" lang="en-US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3. </a:t>
            </a: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グラフ化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76480" y="836640"/>
            <a:ext cx="865836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センサーデータを連続で取得する、という実用的なスキルを取得しました。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せっかくなのでグラフ化してみましょう。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</a:t>
            </a:r>
            <a:r>
              <a:rPr b="1" lang="ja" sz="1800" spc="-1" strike="noStrike">
                <a:solidFill>
                  <a:srgbClr val="002ffb"/>
                </a:solidFill>
                <a:latin typeface="Source Code Pro"/>
                <a:ea typeface="Source Code Pro"/>
              </a:rPr>
              <a:t>分かりやすく先程のデータを</a:t>
            </a:r>
            <a:r>
              <a:rPr b="1" lang="en-US" sz="1800" spc="-1" strike="noStrike">
                <a:solidFill>
                  <a:srgbClr val="002ffb"/>
                </a:solidFill>
                <a:latin typeface="Source Code Pro"/>
                <a:ea typeface="Source Code Pro"/>
              </a:rPr>
              <a:t>data.csv</a:t>
            </a:r>
            <a:r>
              <a:rPr b="1" lang="ja" sz="1800" spc="-1" strike="noStrike">
                <a:solidFill>
                  <a:srgbClr val="002ffb"/>
                </a:solidFill>
                <a:latin typeface="Source Code Pro"/>
                <a:ea typeface="Source Code Pro"/>
              </a:rPr>
              <a:t>という名前にしましょう。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2920" cy="582480"/>
          </a:xfrm>
          <a:prstGeom prst="rect">
            <a:avLst/>
          </a:prstGeom>
          <a:gradFill rotWithShape="0">
            <a:gsLst>
              <a:gs pos="0">
                <a:srgbClr val="40ffd6"/>
              </a:gs>
              <a:gs pos="100000">
                <a:srgbClr val="07b690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4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　</a:t>
            </a:r>
            <a:r>
              <a:rPr b="1" lang="en-US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3. </a:t>
            </a: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グラフ化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76480" y="836640"/>
            <a:ext cx="865836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必要なモジュールのインストールをします。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ターミナルに下記を打ち込んで下さい。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少し時間がかかりますが、</a:t>
            </a:r>
            <a:r>
              <a:rPr b="0" lang="en-US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successfully</a:t>
            </a: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と表示されたことを確認し、次に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行きましょう。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657360" y="2324520"/>
            <a:ext cx="7624800" cy="1318680"/>
          </a:xfrm>
          <a:prstGeom prst="bevel">
            <a:avLst>
              <a:gd name="adj" fmla="val 8674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$ sudo apt install python3-pandas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tabLst>
                <a:tab algn="l" pos="0"/>
              </a:tabLst>
            </a:pPr>
            <a:r>
              <a:rPr b="0" lang="en-US" sz="17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$ sudo apt install python3-matplotlib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LibreOffice/7.0.0.3$MacOSX_X86_64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2021-07-02T07:50:07Z</dcterms:modified>
  <cp:revision>5</cp:revision>
  <dc:subject/>
  <dc:title/>
</cp:coreProperties>
</file>