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64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417680"/>
            <a:ext cx="852012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1760" y="3063600"/>
            <a:ext cx="852012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64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417680"/>
            <a:ext cx="415764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840" y="1417680"/>
            <a:ext cx="415764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311760" y="3063600"/>
            <a:ext cx="415764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7840" y="3063600"/>
            <a:ext cx="415764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64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417680"/>
            <a:ext cx="274320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92480" y="1417680"/>
            <a:ext cx="274320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73200" y="1417680"/>
            <a:ext cx="274320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11760" y="3063600"/>
            <a:ext cx="274320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192480" y="3063600"/>
            <a:ext cx="274320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73200" y="3063600"/>
            <a:ext cx="274320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64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311760" y="1417680"/>
            <a:ext cx="8520120" cy="315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64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417680"/>
            <a:ext cx="8520120" cy="315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64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417680"/>
            <a:ext cx="4157640" cy="315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417680"/>
            <a:ext cx="4157640" cy="315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64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311760" y="372600"/>
            <a:ext cx="8520120" cy="299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64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1760" y="1417680"/>
            <a:ext cx="415764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7840" y="1417680"/>
            <a:ext cx="4157640" cy="315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311760" y="3063600"/>
            <a:ext cx="415764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64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1760" y="1417680"/>
            <a:ext cx="8520120" cy="315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64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1760" y="1417680"/>
            <a:ext cx="4157640" cy="315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7840" y="1417680"/>
            <a:ext cx="415764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7840" y="3063600"/>
            <a:ext cx="415764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64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417680"/>
            <a:ext cx="415764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840" y="1417680"/>
            <a:ext cx="415764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11760" y="3063600"/>
            <a:ext cx="852012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64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1417680"/>
            <a:ext cx="852012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11760" y="3063600"/>
            <a:ext cx="852012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64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417680"/>
            <a:ext cx="415764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7840" y="1417680"/>
            <a:ext cx="415764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311760" y="3063600"/>
            <a:ext cx="415764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7840" y="3063600"/>
            <a:ext cx="415764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64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11760" y="1417680"/>
            <a:ext cx="274320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192480" y="1417680"/>
            <a:ext cx="274320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73200" y="1417680"/>
            <a:ext cx="274320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311760" y="3063600"/>
            <a:ext cx="274320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192480" y="3063600"/>
            <a:ext cx="274320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73200" y="3063600"/>
            <a:ext cx="274320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64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417680"/>
            <a:ext cx="8520120" cy="315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64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417680"/>
            <a:ext cx="4157640" cy="315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7840" y="1417680"/>
            <a:ext cx="4157640" cy="315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64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1760" y="372600"/>
            <a:ext cx="8520120" cy="299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64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417680"/>
            <a:ext cx="415764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840" y="1417680"/>
            <a:ext cx="4157640" cy="315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11760" y="3063600"/>
            <a:ext cx="415764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64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417680"/>
            <a:ext cx="4157640" cy="315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840" y="1417680"/>
            <a:ext cx="415764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7840" y="3063600"/>
            <a:ext cx="415764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64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417680"/>
            <a:ext cx="415764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7840" y="1417680"/>
            <a:ext cx="415764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1760" y="3063600"/>
            <a:ext cx="852012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1af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86800" y="0"/>
            <a:ext cx="7970400" cy="662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586800" y="5077080"/>
            <a:ext cx="797040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733320" y="2235240"/>
            <a:ext cx="384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30720" y="136800"/>
            <a:ext cx="7892640" cy="185328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FC65493-B861-41B7-8691-2E9CB27E53D7}" type="slidenum">
              <a:rPr b="0" lang="en-US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1af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419400" y="1154160"/>
            <a:ext cx="384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644760"/>
          </a:xfrm>
          <a:prstGeom prst="rect">
            <a:avLst/>
          </a:prstGeom>
        </p:spPr>
        <p:txBody>
          <a:bodyPr tIns="91440" bIns="91440">
            <a:norm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311760" y="1417680"/>
            <a:ext cx="8520120" cy="315072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3B0CD92-F36A-4988-9F96-A9E49DFDCC79}" type="slidenum">
              <a:rPr b="0" lang="en-US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docs.python.org/ja/3/" TargetMode="External"/><Relationship Id="rId2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ja.wikipedia.org/wiki/&#21205;&#30340;&#22411;&#20184;&#12369;" TargetMode="External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46400" y="1182240"/>
            <a:ext cx="7892640" cy="1161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48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Python</a:t>
            </a:r>
            <a:r>
              <a:rPr b="1" lang="ja" sz="48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について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630720" y="3228480"/>
            <a:ext cx="7892640" cy="1273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HiraMinPro-W3"/>
                <a:ea typeface="HiraMinPro-W3"/>
              </a:rPr>
              <a:t>2021.3.25</a:t>
            </a:r>
            <a:endParaRPr b="0" lang="en-US" sz="30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HiraMinPro-W3"/>
                <a:ea typeface="HiraMinPro-W3"/>
              </a:rPr>
              <a:t>mio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071360" y="3395880"/>
            <a:ext cx="2784960" cy="1565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2800" spc="-1" strike="noStrike">
                <a:solidFill>
                  <a:srgbClr val="1e2d31"/>
                </a:solidFill>
                <a:latin typeface="Arial"/>
                <a:ea typeface="Arial"/>
              </a:rPr>
              <a:t>本番環境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0" y="0"/>
            <a:ext cx="9143640" cy="644760"/>
          </a:xfrm>
          <a:prstGeom prst="rect">
            <a:avLst/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 </a:t>
            </a:r>
            <a:r>
              <a:rPr b="1" lang="en-US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3. Raspberry Pi</a:t>
            </a:r>
            <a:r>
              <a:rPr b="1" lang="ja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との関係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76400" y="928440"/>
            <a:ext cx="8751240" cy="2297880"/>
          </a:xfrm>
          <a:prstGeom prst="flowChartProcess">
            <a:avLst/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4"/>
          <p:cNvSpPr/>
          <p:nvPr/>
        </p:nvSpPr>
        <p:spPr>
          <a:xfrm>
            <a:off x="391680" y="1089720"/>
            <a:ext cx="2792880" cy="201024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1" name="Google Shape;145;p7" descr=""/>
          <p:cNvPicPr/>
          <p:nvPr/>
        </p:nvPicPr>
        <p:blipFill>
          <a:blip r:embed="rId1"/>
          <a:srcRect l="14557" t="18444" r="13994" b="12369"/>
          <a:stretch/>
        </p:blipFill>
        <p:spPr>
          <a:xfrm>
            <a:off x="940680" y="1282680"/>
            <a:ext cx="943920" cy="51408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146;p7" descr=""/>
          <p:cNvPicPr/>
          <p:nvPr/>
        </p:nvPicPr>
        <p:blipFill>
          <a:blip r:embed="rId2"/>
          <a:stretch/>
        </p:blipFill>
        <p:spPr>
          <a:xfrm>
            <a:off x="522720" y="2097720"/>
            <a:ext cx="1096920" cy="591120"/>
          </a:xfrm>
          <a:prstGeom prst="rect">
            <a:avLst/>
          </a:prstGeom>
          <a:ln>
            <a:noFill/>
          </a:ln>
        </p:spPr>
      </p:pic>
      <p:pic>
        <p:nvPicPr>
          <p:cNvPr id="133" name="Google Shape;147;p7" descr=""/>
          <p:cNvPicPr/>
          <p:nvPr/>
        </p:nvPicPr>
        <p:blipFill>
          <a:blip r:embed="rId3"/>
          <a:stretch/>
        </p:blipFill>
        <p:spPr>
          <a:xfrm>
            <a:off x="1792080" y="2151360"/>
            <a:ext cx="743040" cy="743040"/>
          </a:xfrm>
          <a:prstGeom prst="rect">
            <a:avLst/>
          </a:prstGeom>
          <a:ln>
            <a:noFill/>
          </a:ln>
        </p:spPr>
      </p:pic>
      <p:pic>
        <p:nvPicPr>
          <p:cNvPr id="134" name="Google Shape;148;p7" descr=""/>
          <p:cNvPicPr/>
          <p:nvPr/>
        </p:nvPicPr>
        <p:blipFill>
          <a:blip r:embed="rId4"/>
          <a:stretch/>
        </p:blipFill>
        <p:spPr>
          <a:xfrm>
            <a:off x="3712680" y="1499040"/>
            <a:ext cx="2208240" cy="1501560"/>
          </a:xfrm>
          <a:prstGeom prst="rect">
            <a:avLst/>
          </a:prstGeom>
          <a:ln>
            <a:noFill/>
          </a:ln>
        </p:spPr>
      </p:pic>
      <p:sp>
        <p:nvSpPr>
          <p:cNvPr id="135" name="CustomShape 5"/>
          <p:cNvSpPr/>
          <p:nvPr/>
        </p:nvSpPr>
        <p:spPr>
          <a:xfrm>
            <a:off x="2535480" y="1639800"/>
            <a:ext cx="1514520" cy="138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5a6b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6"/>
          <p:cNvSpPr/>
          <p:nvPr/>
        </p:nvSpPr>
        <p:spPr>
          <a:xfrm rot="9809400">
            <a:off x="3087360" y="2963160"/>
            <a:ext cx="4693320" cy="72108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35000">
                <a:srgbClr val="f9bcbc"/>
              </a:gs>
              <a:gs pos="100000">
                <a:srgbClr val="fde9e9"/>
              </a:gs>
            </a:gsLst>
            <a:lin ang="990000"/>
          </a:gradFill>
          <a:ln>
            <a:solidFill>
              <a:schemeClr val="bg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7"/>
          <p:cNvSpPr/>
          <p:nvPr/>
        </p:nvSpPr>
        <p:spPr>
          <a:xfrm>
            <a:off x="6740280" y="1534320"/>
            <a:ext cx="2091600" cy="1382400"/>
          </a:xfrm>
          <a:prstGeom prst="wave">
            <a:avLst>
              <a:gd name="adj1" fmla="val 5618"/>
              <a:gd name="adj2" fmla="val -4155"/>
            </a:avLst>
          </a:prstGeom>
          <a:solidFill>
            <a:srgbClr val="d9d2e9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ja" sz="2400" spc="-1" strike="noStrike">
                <a:solidFill>
                  <a:srgbClr val="000000"/>
                </a:solidFill>
                <a:latin typeface="Arial"/>
                <a:ea typeface="Arial"/>
              </a:rPr>
              <a:t>安価で工程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ja" sz="2400" spc="-1" strike="noStrike">
                <a:solidFill>
                  <a:srgbClr val="000000"/>
                </a:solidFill>
                <a:latin typeface="Arial"/>
                <a:ea typeface="Arial"/>
              </a:rPr>
              <a:t>監視実験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5790600" y="1499040"/>
            <a:ext cx="1210320" cy="138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5a6b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9"/>
          <p:cNvSpPr/>
          <p:nvPr/>
        </p:nvSpPr>
        <p:spPr>
          <a:xfrm>
            <a:off x="7300800" y="315000"/>
            <a:ext cx="1688760" cy="644760"/>
          </a:xfrm>
          <a:prstGeom prst="wedgeRectCallout">
            <a:avLst>
              <a:gd name="adj1" fmla="val -47728"/>
              <a:gd name="adj2" fmla="val 88089"/>
            </a:avLst>
          </a:prstGeom>
          <a:solidFill>
            <a:srgbClr val="00ff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ja" sz="1400" spc="-1" strike="noStrike">
                <a:solidFill>
                  <a:srgbClr val="000000"/>
                </a:solidFill>
                <a:latin typeface="Arial"/>
                <a:ea typeface="Arial"/>
              </a:rPr>
              <a:t>たとえば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0" name="CustomShape 10"/>
          <p:cNvSpPr/>
          <p:nvPr/>
        </p:nvSpPr>
        <p:spPr>
          <a:xfrm>
            <a:off x="4866840" y="3418560"/>
            <a:ext cx="3058200" cy="1155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ja-JP" sz="1400" spc="-1" strike="noStrike">
                <a:solidFill>
                  <a:srgbClr val="000000"/>
                </a:solidFill>
                <a:latin typeface="Arial"/>
                <a:ea typeface="Arial"/>
              </a:rPr>
              <a:t>＜問題の洗い出し＞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ja-JP" sz="1400" spc="-1" strike="noStrike">
                <a:solidFill>
                  <a:srgbClr val="000000"/>
                </a:solidFill>
                <a:latin typeface="Arial"/>
                <a:ea typeface="Arial"/>
              </a:rPr>
              <a:t>　・電波干渉？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ja-JP" sz="1400" spc="-1" strike="noStrike">
                <a:solidFill>
                  <a:srgbClr val="000000"/>
                </a:solidFill>
                <a:latin typeface="Arial"/>
                <a:ea typeface="Arial"/>
              </a:rPr>
              <a:t>　・ネットスピードと画質は？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ja-JP" sz="1400" spc="-1" strike="noStrike">
                <a:solidFill>
                  <a:srgbClr val="000000"/>
                </a:solidFill>
                <a:latin typeface="Arial"/>
                <a:ea typeface="Arial"/>
              </a:rPr>
              <a:t>　・連続稼働で他に問題は？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ja-JP" sz="1400" spc="-1" strike="noStrike">
                <a:solidFill>
                  <a:srgbClr val="000000"/>
                </a:solidFill>
                <a:latin typeface="Arial"/>
                <a:ea typeface="Arial"/>
              </a:rPr>
              <a:t>　　　　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etc.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0" y="0"/>
            <a:ext cx="9143640" cy="644760"/>
          </a:xfrm>
          <a:prstGeom prst="rect">
            <a:avLst/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 </a:t>
            </a:r>
            <a:r>
              <a:rPr b="1" lang="en-US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4. </a:t>
            </a:r>
            <a:r>
              <a:rPr b="1" lang="ja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少し触ってみよう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311760" y="1162800"/>
            <a:ext cx="8520120" cy="3405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4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4-1. </a:t>
            </a: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任意の文字を画面に表示してみよう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4-2. </a:t>
            </a: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電卓として使ってみよう </a:t>
            </a:r>
            <a:r>
              <a:rPr b="0" lang="en-US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(</a:t>
            </a: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四則演算</a:t>
            </a:r>
            <a:r>
              <a:rPr b="0" lang="en-US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)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4-3. </a:t>
            </a: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ブール値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4-4. </a:t>
            </a: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変数を使ってみよう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0" y="0"/>
            <a:ext cx="9143640" cy="644760"/>
          </a:xfrm>
          <a:prstGeom prst="rect">
            <a:avLst/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 </a:t>
            </a:r>
            <a:r>
              <a:rPr b="1" lang="en-US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4-1. </a:t>
            </a:r>
            <a:r>
              <a:rPr b="1" lang="ja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任意の文字を表示してみよう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311760" y="1162800"/>
            <a:ext cx="8520120" cy="3405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初めてのコマンド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736920" y="2057400"/>
            <a:ext cx="7484760" cy="2847960"/>
          </a:xfrm>
          <a:prstGeom prst="bevel">
            <a:avLst>
              <a:gd name="adj" fmla="val 7101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HiraMinPro-W3"/>
                <a:ea typeface="HiraMinPro-W3"/>
              </a:rPr>
              <a:t>print(Hello World)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0" y="0"/>
            <a:ext cx="9143640" cy="644760"/>
          </a:xfrm>
          <a:prstGeom prst="rect">
            <a:avLst/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 </a:t>
            </a:r>
            <a:r>
              <a:rPr b="1" lang="en-US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4-1. </a:t>
            </a:r>
            <a:r>
              <a:rPr b="1" lang="ja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任意の文字を表示してみよう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311760" y="1162800"/>
            <a:ext cx="8520120" cy="3405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自分の名前を打ってみて下さい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736920" y="1942920"/>
            <a:ext cx="7484760" cy="2962440"/>
          </a:xfrm>
          <a:prstGeom prst="bevel">
            <a:avLst>
              <a:gd name="adj" fmla="val 7101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HiraMinPro-W3"/>
                <a:ea typeface="HiraMinPro-W3"/>
              </a:rPr>
              <a:t>print(‘Hello World’)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HiraMinPro-W3"/>
                <a:ea typeface="HiraMinPro-W3"/>
              </a:rPr>
              <a:t>print(“Hello World”)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0" y="0"/>
            <a:ext cx="9143640" cy="644760"/>
          </a:xfrm>
          <a:prstGeom prst="rect">
            <a:avLst/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 </a:t>
            </a:r>
            <a:r>
              <a:rPr b="1" lang="en-US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4-1. </a:t>
            </a:r>
            <a:r>
              <a:rPr b="1" lang="ja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任意の文字を表示してみよう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311760" y="1162800"/>
            <a:ext cx="8520120" cy="3405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自分の名前を打ってみて下さい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736920" y="1942920"/>
            <a:ext cx="7484760" cy="2962440"/>
          </a:xfrm>
          <a:prstGeom prst="bevel">
            <a:avLst>
              <a:gd name="adj" fmla="val 7101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HiraMinPro-W3"/>
                <a:ea typeface="HiraMinPro-W3"/>
              </a:rPr>
              <a:t>print(“xxxxxxxx”)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0" y="0"/>
            <a:ext cx="9143640" cy="644760"/>
          </a:xfrm>
          <a:prstGeom prst="rect">
            <a:avLst/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 </a:t>
            </a:r>
            <a:r>
              <a:rPr b="1" lang="en-US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4-1. </a:t>
            </a:r>
            <a:r>
              <a:rPr b="1" lang="ja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任意の文字を表示してみよう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311760" y="1162800"/>
            <a:ext cx="8520120" cy="3405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＜おまけ＞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736920" y="1954440"/>
            <a:ext cx="7484760" cy="2950920"/>
          </a:xfrm>
          <a:prstGeom prst="bevel">
            <a:avLst>
              <a:gd name="adj" fmla="val 7101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HiraMinPro-W3"/>
                <a:ea typeface="HiraMinPro-W3"/>
              </a:rPr>
              <a:t>any_word = input 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HiraMinPro-W3"/>
                <a:ea typeface="HiraMinPro-W3"/>
              </a:rPr>
              <a:t>print(“</a:t>
            </a:r>
            <a:r>
              <a:rPr b="0" lang="ja" sz="1800" spc="-1" strike="noStrike">
                <a:solidFill>
                  <a:srgbClr val="000000"/>
                </a:solidFill>
                <a:latin typeface="HiraMinPro-W3"/>
                <a:ea typeface="HiraMinPro-W3"/>
              </a:rPr>
              <a:t>何が表示されるでしょう？”</a:t>
            </a:r>
            <a:r>
              <a:rPr b="0" lang="en-US" sz="1800" spc="-1" strike="noStrike">
                <a:solidFill>
                  <a:srgbClr val="000000"/>
                </a:solidFill>
                <a:latin typeface="HiraMinPro-W3"/>
                <a:ea typeface="HiraMinPro-W3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HiraMinPro-W3"/>
                <a:ea typeface="HiraMinPro-W3"/>
              </a:rPr>
              <a:t>print(“any_word”)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0" y="0"/>
            <a:ext cx="9143640" cy="644760"/>
          </a:xfrm>
          <a:prstGeom prst="rect">
            <a:avLst/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 </a:t>
            </a:r>
            <a:r>
              <a:rPr b="1" lang="en-US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4-2. </a:t>
            </a:r>
            <a:r>
              <a:rPr b="1" lang="ja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電卓として使ってみよう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311760" y="1162800"/>
            <a:ext cx="8520120" cy="3405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四則演算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736920" y="2011680"/>
            <a:ext cx="7484760" cy="2893680"/>
          </a:xfrm>
          <a:prstGeom prst="bevel">
            <a:avLst>
              <a:gd name="adj" fmla="val 7101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HiraMinPro-W3"/>
                <a:ea typeface="HiraMinPro-W3"/>
              </a:rPr>
              <a:t>print( 1 + 2 )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HiraMinPro-W3"/>
                <a:ea typeface="HiraMinPro-W3"/>
              </a:rPr>
              <a:t>print( 2 - 2 )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HiraMinPro-W3"/>
                <a:ea typeface="HiraMinPro-W3"/>
              </a:rPr>
              <a:t>print( 2 * 2 )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HiraMinPro-W3"/>
                <a:ea typeface="HiraMinPro-W3"/>
              </a:rPr>
              <a:t>print( 5 / 2 )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0" y="0"/>
            <a:ext cx="9143640" cy="644760"/>
          </a:xfrm>
          <a:prstGeom prst="rect">
            <a:avLst/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 </a:t>
            </a:r>
            <a:r>
              <a:rPr b="1" lang="en-US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4-2. </a:t>
            </a:r>
            <a:r>
              <a:rPr b="1" lang="ja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電卓として使ってみよう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11760" y="1162800"/>
            <a:ext cx="8520120" cy="3405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演算その他文字列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736920" y="2000160"/>
            <a:ext cx="7484760" cy="2905200"/>
          </a:xfrm>
          <a:prstGeom prst="bevel">
            <a:avLst>
              <a:gd name="adj" fmla="val 7101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HiraMinPro-W3"/>
                <a:ea typeface="HiraMinPro-W3"/>
              </a:rPr>
              <a:t>print( 12%5 )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HiraMinPro-W3"/>
                <a:ea typeface="HiraMinPro-W3"/>
              </a:rPr>
              <a:t>print( 12//5 )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0" y="0"/>
            <a:ext cx="9143640" cy="644760"/>
          </a:xfrm>
          <a:prstGeom prst="rect">
            <a:avLst/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 </a:t>
            </a:r>
            <a:r>
              <a:rPr b="1" lang="en-US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4-3. </a:t>
            </a:r>
            <a:r>
              <a:rPr b="1" lang="ja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ブール値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311760" y="1162800"/>
            <a:ext cx="8520120" cy="3405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Boolean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736920" y="2011680"/>
            <a:ext cx="7484760" cy="2893680"/>
          </a:xfrm>
          <a:prstGeom prst="bevel">
            <a:avLst>
              <a:gd name="adj" fmla="val 7101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HiraMinPro-W3"/>
                <a:ea typeface="HiraMinPro-W3"/>
              </a:rPr>
              <a:t>print( 5 &gt; 0 )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HiraMinPro-W3"/>
                <a:ea typeface="HiraMinPro-W3"/>
              </a:rPr>
              <a:t>print( 0 &lt; 5)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HiraMinPro-W3"/>
                <a:ea typeface="HiraMinPro-W3"/>
              </a:rPr>
              <a:t>print( 10&gt;= 3 )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HiraMinPro-W3"/>
                <a:ea typeface="HiraMinPro-W3"/>
              </a:rPr>
              <a:t>print( 0 == 0 )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HiraMinPro-W3"/>
                <a:ea typeface="HiraMinPro-W3"/>
              </a:rPr>
              <a:t>print( 5 != 0 )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0" y="0"/>
            <a:ext cx="9143640" cy="644760"/>
          </a:xfrm>
          <a:prstGeom prst="rect">
            <a:avLst/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 </a:t>
            </a:r>
            <a:r>
              <a:rPr b="1" lang="en-US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4-4. </a:t>
            </a:r>
            <a:r>
              <a:rPr b="1" lang="ja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変数を使ってみよう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311760" y="1162800"/>
            <a:ext cx="8520120" cy="3405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文字列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736920" y="1977480"/>
            <a:ext cx="7484760" cy="2927880"/>
          </a:xfrm>
          <a:prstGeom prst="bevel">
            <a:avLst>
              <a:gd name="adj" fmla="val 7101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HiraMinPro-W3"/>
                <a:ea typeface="HiraMinPro-W3"/>
              </a:rPr>
              <a:t>a = “Hello ”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HiraMinPro-W3"/>
                <a:ea typeface="HiraMinPro-W3"/>
              </a:rPr>
              <a:t>b = “World”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HiraMinPro-W3"/>
                <a:ea typeface="HiraMinPro-W3"/>
              </a:rPr>
              <a:t>print(a + b)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0"/>
            <a:ext cx="9143640" cy="644760"/>
          </a:xfrm>
          <a:prstGeom prst="rect">
            <a:avLst/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 </a:t>
            </a:r>
            <a:r>
              <a:rPr b="1" lang="en-US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Agenda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311760" y="1162800"/>
            <a:ext cx="8520120" cy="3405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77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1. Python</a:t>
            </a: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概要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2. </a:t>
            </a: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どこで使われているのか？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3. RaspberryPi</a:t>
            </a: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との関係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4. </a:t>
            </a: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少し触ってみよう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5. </a:t>
            </a: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次回について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0" y="0"/>
            <a:ext cx="9143640" cy="644760"/>
          </a:xfrm>
          <a:prstGeom prst="rect">
            <a:avLst/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 </a:t>
            </a:r>
            <a:r>
              <a:rPr b="1" lang="en-US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4-4. </a:t>
            </a:r>
            <a:r>
              <a:rPr b="1" lang="ja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変数を使ってみよう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311760" y="1162800"/>
            <a:ext cx="8520120" cy="3405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文字列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736920" y="1942920"/>
            <a:ext cx="7484760" cy="2962440"/>
          </a:xfrm>
          <a:prstGeom prst="bevel">
            <a:avLst>
              <a:gd name="adj" fmla="val 7101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HiraMinPro-W3"/>
                <a:ea typeface="HiraMinPro-W3"/>
              </a:rPr>
              <a:t>a = “Hello ”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HiraMinPro-W3"/>
                <a:ea typeface="HiraMinPro-W3"/>
              </a:rPr>
              <a:t>b = “World”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HiraMinPro-W3"/>
                <a:ea typeface="HiraMinPro-W3"/>
              </a:rPr>
              <a:t>print(a*3 + b)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0" y="0"/>
            <a:ext cx="9143640" cy="644760"/>
          </a:xfrm>
          <a:prstGeom prst="rect">
            <a:avLst/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 </a:t>
            </a:r>
            <a:r>
              <a:rPr b="1" lang="en-US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4-4. </a:t>
            </a:r>
            <a:r>
              <a:rPr b="1" lang="ja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変数を使ってみよう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311760" y="1162800"/>
            <a:ext cx="8520120" cy="3405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文字列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736920" y="1965960"/>
            <a:ext cx="7484760" cy="2939400"/>
          </a:xfrm>
          <a:prstGeom prst="bevel">
            <a:avLst>
              <a:gd name="adj" fmla="val 7101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HiraMinPro-W3"/>
                <a:ea typeface="HiraMinPro-W3"/>
              </a:rPr>
              <a:t>a = “Hello ”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HiraMinPro-W3"/>
                <a:ea typeface="HiraMinPro-W3"/>
              </a:rPr>
              <a:t>b = 30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HiraMinPro-W3"/>
                <a:ea typeface="HiraMinPro-W3"/>
              </a:rPr>
              <a:t>print(a*3 + b)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0" y="0"/>
            <a:ext cx="9143640" cy="644760"/>
          </a:xfrm>
          <a:prstGeom prst="rect">
            <a:avLst/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 </a:t>
            </a:r>
            <a:r>
              <a:rPr b="1" lang="en-US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4-4. </a:t>
            </a:r>
            <a:r>
              <a:rPr b="1" lang="ja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変数を使ってみよう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311760" y="1162800"/>
            <a:ext cx="8520120" cy="3405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数字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736920" y="1931760"/>
            <a:ext cx="7484760" cy="2973600"/>
          </a:xfrm>
          <a:prstGeom prst="bevel">
            <a:avLst>
              <a:gd name="adj" fmla="val 7101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HiraMinPro-W3"/>
                <a:ea typeface="HiraMinPro-W3"/>
              </a:rPr>
              <a:t>a = 10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HiraMinPro-W3"/>
                <a:ea typeface="HiraMinPro-W3"/>
              </a:rPr>
              <a:t>b = 30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HiraMinPro-W3"/>
                <a:ea typeface="HiraMinPro-W3"/>
              </a:rPr>
              <a:t>c = a + 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HiraMinPro-W3"/>
                <a:ea typeface="HiraMinPro-W3"/>
              </a:rPr>
              <a:t>print(c)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0" y="0"/>
            <a:ext cx="9143640" cy="644760"/>
          </a:xfrm>
          <a:prstGeom prst="rect">
            <a:avLst/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 </a:t>
            </a:r>
            <a:r>
              <a:rPr b="1" lang="en-US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4-4. </a:t>
            </a:r>
            <a:r>
              <a:rPr b="1" lang="ja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変数を使ってみよう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311760" y="1162800"/>
            <a:ext cx="8520120" cy="3405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問題</a:t>
            </a:r>
            <a:r>
              <a:rPr b="0" lang="en-US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)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右のコードで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NG</a:t>
            </a: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を表示させて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下さい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4160880" y="1608480"/>
            <a:ext cx="4037760" cy="292824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HiraMinPro-W3"/>
                <a:ea typeface="HiraMinPro-W3"/>
              </a:rPr>
              <a:t>x = input(“</a:t>
            </a:r>
            <a:r>
              <a:rPr b="0" lang="ja" sz="1600" spc="-1" strike="noStrike">
                <a:solidFill>
                  <a:srgbClr val="000000"/>
                </a:solidFill>
                <a:latin typeface="HiraMinPro-W3"/>
                <a:ea typeface="HiraMinPro-W3"/>
              </a:rPr>
              <a:t>入力して下さい </a:t>
            </a:r>
            <a:r>
              <a:rPr b="0" lang="en-US" sz="1600" spc="-1" strike="noStrike">
                <a:solidFill>
                  <a:srgbClr val="000000"/>
                </a:solidFill>
                <a:latin typeface="HiraMinPro-W3"/>
                <a:ea typeface="HiraMinPro-W3"/>
              </a:rPr>
              <a:t>: ”)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HiraMinPro-W3"/>
                <a:ea typeface="HiraMinPro-W3"/>
              </a:rPr>
              <a:t>if x</a:t>
            </a:r>
            <a:r>
              <a:rPr b="0" lang="en-US" sz="1600" spc="-1" strike="noStrike">
                <a:solidFill>
                  <a:srgbClr val="000000"/>
                </a:solidFill>
                <a:latin typeface="HiraMinPro-W3"/>
                <a:ea typeface="HiraMinPro-W3"/>
              </a:rPr>
              <a:t>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HiraMinPro-W3"/>
                <a:ea typeface="HiraMinPro-W3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HiraMinPro-W3"/>
                <a:ea typeface="HiraMinPro-W3"/>
              </a:rPr>
              <a:t>print(“OK”)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HiraMinPro-W3"/>
                <a:ea typeface="HiraMinPro-W3"/>
              </a:rPr>
              <a:t>else: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HiraMinPro-W3"/>
                <a:ea typeface="HiraMinPro-W3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HiraMinPro-W3"/>
                <a:ea typeface="HiraMinPro-W3"/>
              </a:rPr>
              <a:t>print(“NG”)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0" y="0"/>
            <a:ext cx="9143640" cy="644760"/>
          </a:xfrm>
          <a:prstGeom prst="rect">
            <a:avLst/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 </a:t>
            </a:r>
            <a:r>
              <a:rPr b="1" lang="en-US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5. </a:t>
            </a:r>
            <a:r>
              <a:rPr b="1" lang="ja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次回について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311760" y="1162800"/>
            <a:ext cx="8520120" cy="3405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＜次回＞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リスト</a:t>
            </a:r>
            <a:r>
              <a:rPr b="0" lang="en-US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,</a:t>
            </a: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タプル</a:t>
            </a:r>
            <a:r>
              <a:rPr b="0" lang="en-US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,</a:t>
            </a: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辞書型を触って、その後にグラフ描画を行います。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若干、時間余ると想いますので、</a:t>
            </a:r>
            <a:r>
              <a:rPr b="0" lang="en-US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SenseHat</a:t>
            </a: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というセンサーの組み立てを行います。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0" y="0"/>
            <a:ext cx="9143640" cy="644760"/>
          </a:xfrm>
          <a:prstGeom prst="rect">
            <a:avLst/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 </a:t>
            </a:r>
            <a:r>
              <a:rPr b="1" lang="ja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引用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311760" y="1162800"/>
            <a:ext cx="8520120" cy="3405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Python</a:t>
            </a:r>
            <a:r>
              <a:rPr b="0" lang="ja" sz="2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公式　：　</a:t>
            </a:r>
            <a:r>
              <a:rPr b="0" lang="en-US" sz="2200" spc="-1" strike="noStrike" u="sng">
                <a:solidFill>
                  <a:srgbClr val="f6cd4c"/>
                </a:solidFill>
                <a:uFillTx/>
                <a:latin typeface="HiraMinPro-W3"/>
                <a:ea typeface="HiraMinPro-W3"/>
                <a:hlinkClick r:id="rId1"/>
              </a:rPr>
              <a:t>https://docs.python.org/ja/3/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0" y="0"/>
            <a:ext cx="9143640" cy="644760"/>
          </a:xfrm>
          <a:prstGeom prst="rect">
            <a:avLst/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 </a:t>
            </a:r>
            <a:r>
              <a:rPr b="1" lang="ja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紹介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311760" y="1162800"/>
            <a:ext cx="8520120" cy="3405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ja" sz="2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　下記試験あるので、実力ついたら受けてみるのもいいかもしれません。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2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・</a:t>
            </a:r>
            <a:r>
              <a:rPr b="0" lang="en-US" sz="2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Python3</a:t>
            </a:r>
            <a:r>
              <a:rPr b="0" lang="ja" sz="2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エンジニア認定試験　</a:t>
            </a:r>
            <a:r>
              <a:rPr b="0" lang="en-US" sz="2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(</a:t>
            </a:r>
            <a:r>
              <a:rPr b="0" lang="ja" sz="2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基礎試験、データ分析試験</a:t>
            </a:r>
            <a:r>
              <a:rPr b="0" lang="en-US" sz="2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2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・日本ディープラーニング主催</a:t>
            </a:r>
            <a:r>
              <a:rPr b="0" lang="en-US" sz="2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G</a:t>
            </a:r>
            <a:r>
              <a:rPr b="0" lang="ja" sz="2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検定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0" y="0"/>
            <a:ext cx="9143640" cy="644760"/>
          </a:xfrm>
          <a:prstGeom prst="rect">
            <a:avLst/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 </a:t>
            </a:r>
            <a:r>
              <a:rPr b="1" lang="en-US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1. Python</a:t>
            </a:r>
            <a:r>
              <a:rPr b="1" lang="ja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概要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11760" y="1162800"/>
            <a:ext cx="8520120" cy="3405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77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Python</a:t>
            </a: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とは　</a:t>
            </a:r>
            <a:r>
              <a:rPr b="0" lang="en-US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(</a:t>
            </a: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固い解説</a:t>
            </a:r>
            <a:r>
              <a:rPr b="0" lang="en-US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)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　・プログラミング言語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　・</a:t>
            </a:r>
            <a:r>
              <a:rPr b="0" lang="ja" sz="3000" spc="-1" strike="noStrike" u="sng">
                <a:solidFill>
                  <a:srgbClr val="f6cd4c"/>
                </a:solidFill>
                <a:uFillTx/>
                <a:latin typeface="HiraMinPro-W3"/>
                <a:ea typeface="HiraMinPro-W3"/>
                <a:hlinkClick r:id="rId1"/>
              </a:rPr>
              <a:t>動的型付</a:t>
            </a: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言語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　・インタープリタ言語 </a:t>
            </a:r>
            <a:r>
              <a:rPr b="0" lang="en-US" sz="16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(C</a:t>
            </a:r>
            <a:r>
              <a:rPr b="0" lang="ja" sz="16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のようなコンパイルではない</a:t>
            </a:r>
            <a:r>
              <a:rPr b="0" lang="en-US" sz="16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　・可読性が高い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0" y="0"/>
            <a:ext cx="9143640" cy="644760"/>
          </a:xfrm>
          <a:prstGeom prst="rect">
            <a:avLst/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 </a:t>
            </a:r>
            <a:r>
              <a:rPr b="1" lang="en-US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1. Python</a:t>
            </a:r>
            <a:r>
              <a:rPr b="1" lang="ja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概要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11760" y="1162800"/>
            <a:ext cx="8520120" cy="3405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61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Python</a:t>
            </a: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とは　</a:t>
            </a:r>
            <a:r>
              <a:rPr b="0" lang="en-US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(</a:t>
            </a: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ざっくりとした解説</a:t>
            </a:r>
            <a:r>
              <a:rPr b="0" lang="en-US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)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　・わりと容易に書くことができます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　・開発が活発でライブラリ</a:t>
            </a:r>
            <a:r>
              <a:rPr b="0" lang="en-US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(</a:t>
            </a: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モジュール</a:t>
            </a:r>
            <a:r>
              <a:rPr b="0" lang="en-US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)</a:t>
            </a: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が充実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　・コードが読みやすい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　・遅いと言われるが、普通に使う分には十分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0" y="0"/>
            <a:ext cx="9143640" cy="644760"/>
          </a:xfrm>
          <a:prstGeom prst="rect">
            <a:avLst/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 </a:t>
            </a:r>
            <a:r>
              <a:rPr b="1" lang="en-US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2. </a:t>
            </a:r>
            <a:r>
              <a:rPr b="1" lang="ja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どこで使われているのか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11760" y="1162800"/>
            <a:ext cx="8520120" cy="3405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とはいえ、、、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Python</a:t>
            </a: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がどこで使われているのか分からないんだけど？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そもそも何ができるの？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0" y="0"/>
            <a:ext cx="9143640" cy="644760"/>
          </a:xfrm>
          <a:prstGeom prst="rect">
            <a:avLst/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 </a:t>
            </a:r>
            <a:r>
              <a:rPr b="1" lang="en-US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2. </a:t>
            </a:r>
            <a:r>
              <a:rPr b="1" lang="ja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どこで使われているのか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Google Shape;99;gc4d5c14b1c_0_34" descr=""/>
          <p:cNvPicPr/>
          <p:nvPr/>
        </p:nvPicPr>
        <p:blipFill>
          <a:blip r:embed="rId1"/>
          <a:stretch/>
        </p:blipFill>
        <p:spPr>
          <a:xfrm>
            <a:off x="161280" y="2190600"/>
            <a:ext cx="2765880" cy="117072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5066640" y="1394640"/>
            <a:ext cx="2801520" cy="5295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AI (</a:t>
            </a:r>
            <a:r>
              <a:rPr b="0" lang="ja" sz="1400" spc="-1" strike="noStrike">
                <a:solidFill>
                  <a:srgbClr val="000000"/>
                </a:solidFill>
                <a:latin typeface="Arial"/>
                <a:ea typeface="Arial"/>
              </a:rPr>
              <a:t>機械学習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b="0" lang="ja" sz="1400" spc="-1" strike="noStrike">
                <a:solidFill>
                  <a:srgbClr val="000000"/>
                </a:solidFill>
                <a:latin typeface="Arial"/>
                <a:ea typeface="Arial"/>
              </a:rPr>
              <a:t>データ分析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5066640" y="2190600"/>
            <a:ext cx="2801520" cy="5295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Web</a:t>
            </a:r>
            <a:r>
              <a:rPr b="0" lang="ja" sz="1400" spc="-1" strike="noStrike">
                <a:solidFill>
                  <a:srgbClr val="000000"/>
                </a:solidFill>
                <a:latin typeface="Arial"/>
                <a:ea typeface="Arial"/>
              </a:rPr>
              <a:t>サービス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5066640" y="3037320"/>
            <a:ext cx="2801520" cy="5295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ja" sz="1400" spc="-1" strike="noStrike">
                <a:solidFill>
                  <a:srgbClr val="000000"/>
                </a:solidFill>
                <a:latin typeface="Arial"/>
                <a:ea typeface="Arial"/>
              </a:rPr>
              <a:t>自動化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5066640" y="3974040"/>
            <a:ext cx="2801520" cy="5295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IoT</a:t>
            </a:r>
            <a:r>
              <a:rPr b="0" lang="ja" sz="1400" spc="-1" strike="noStrike">
                <a:solidFill>
                  <a:srgbClr val="000000"/>
                </a:solidFill>
                <a:latin typeface="Arial"/>
                <a:ea typeface="Arial"/>
              </a:rPr>
              <a:t>機器制御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9" name="CustomShape 6"/>
          <p:cNvSpPr/>
          <p:nvPr/>
        </p:nvSpPr>
        <p:spPr>
          <a:xfrm>
            <a:off x="2817360" y="2190600"/>
            <a:ext cx="1788120" cy="1064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7"/>
          <p:cNvSpPr/>
          <p:nvPr/>
        </p:nvSpPr>
        <p:spPr>
          <a:xfrm>
            <a:off x="4774320" y="1097640"/>
            <a:ext cx="445320" cy="3584520"/>
          </a:xfrm>
          <a:prstGeom prst="leftBracket">
            <a:avLst>
              <a:gd name="adj" fmla="val 35005"/>
            </a:avLst>
          </a:prstGeom>
          <a:noFill/>
          <a:ln w="1144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0" y="0"/>
            <a:ext cx="9143640" cy="644760"/>
          </a:xfrm>
          <a:prstGeom prst="rect">
            <a:avLst/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 </a:t>
            </a:r>
            <a:r>
              <a:rPr b="1" lang="en-US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2. </a:t>
            </a:r>
            <a:r>
              <a:rPr b="1" lang="ja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どこで使われているのか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Google Shape;111;p6" descr=""/>
          <p:cNvPicPr/>
          <p:nvPr/>
        </p:nvPicPr>
        <p:blipFill>
          <a:blip r:embed="rId1"/>
          <a:stretch/>
        </p:blipFill>
        <p:spPr>
          <a:xfrm>
            <a:off x="3263760" y="729360"/>
            <a:ext cx="2576520" cy="1090440"/>
          </a:xfrm>
          <a:prstGeom prst="rect">
            <a:avLst/>
          </a:prstGeom>
          <a:ln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104760" y="1995840"/>
            <a:ext cx="4290840" cy="2978280"/>
          </a:xfrm>
          <a:prstGeom prst="flowChartProcess">
            <a:avLst/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04" name="Google Shape;113;p6" descr=""/>
          <p:cNvPicPr/>
          <p:nvPr/>
        </p:nvPicPr>
        <p:blipFill>
          <a:blip r:embed="rId2"/>
          <a:stretch/>
        </p:blipFill>
        <p:spPr>
          <a:xfrm>
            <a:off x="2386080" y="3340440"/>
            <a:ext cx="1598760" cy="644760"/>
          </a:xfrm>
          <a:prstGeom prst="rect">
            <a:avLst/>
          </a:prstGeom>
          <a:ln>
            <a:noFill/>
          </a:ln>
        </p:spPr>
      </p:pic>
      <p:sp>
        <p:nvSpPr>
          <p:cNvPr id="105" name="CustomShape 3"/>
          <p:cNvSpPr/>
          <p:nvPr/>
        </p:nvSpPr>
        <p:spPr>
          <a:xfrm>
            <a:off x="783000" y="1747800"/>
            <a:ext cx="2801520" cy="5295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AI (</a:t>
            </a:r>
            <a:r>
              <a:rPr b="0" lang="ja" sz="1400" spc="-1" strike="noStrike">
                <a:solidFill>
                  <a:srgbClr val="000000"/>
                </a:solidFill>
                <a:latin typeface="Arial"/>
                <a:ea typeface="Arial"/>
              </a:rPr>
              <a:t>機械学習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b="0" lang="ja" sz="1400" spc="-1" strike="noStrike">
                <a:solidFill>
                  <a:srgbClr val="000000"/>
                </a:solidFill>
                <a:latin typeface="Arial"/>
                <a:ea typeface="Arial"/>
              </a:rPr>
              <a:t>データ分析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6" name="Google Shape;115;p6" descr=""/>
          <p:cNvPicPr/>
          <p:nvPr/>
        </p:nvPicPr>
        <p:blipFill>
          <a:blip r:embed="rId3"/>
          <a:stretch/>
        </p:blipFill>
        <p:spPr>
          <a:xfrm>
            <a:off x="449640" y="2451240"/>
            <a:ext cx="1453320" cy="574920"/>
          </a:xfrm>
          <a:prstGeom prst="rect">
            <a:avLst/>
          </a:prstGeom>
          <a:ln>
            <a:noFill/>
          </a:ln>
        </p:spPr>
      </p:pic>
      <p:pic>
        <p:nvPicPr>
          <p:cNvPr id="107" name="Google Shape;116;p6" descr=""/>
          <p:cNvPicPr/>
          <p:nvPr/>
        </p:nvPicPr>
        <p:blipFill>
          <a:blip r:embed="rId4"/>
          <a:stretch/>
        </p:blipFill>
        <p:spPr>
          <a:xfrm>
            <a:off x="151560" y="3837960"/>
            <a:ext cx="1938960" cy="1090440"/>
          </a:xfrm>
          <a:prstGeom prst="rect">
            <a:avLst/>
          </a:prstGeom>
          <a:ln>
            <a:noFill/>
          </a:ln>
        </p:spPr>
      </p:pic>
      <p:pic>
        <p:nvPicPr>
          <p:cNvPr id="108" name="Google Shape;117;p6" descr=""/>
          <p:cNvPicPr/>
          <p:nvPr/>
        </p:nvPicPr>
        <p:blipFill>
          <a:blip r:embed="rId5"/>
          <a:stretch/>
        </p:blipFill>
        <p:spPr>
          <a:xfrm>
            <a:off x="2259720" y="4380480"/>
            <a:ext cx="1928520" cy="385920"/>
          </a:xfrm>
          <a:prstGeom prst="rect">
            <a:avLst/>
          </a:prstGeom>
          <a:ln>
            <a:noFill/>
          </a:ln>
        </p:spPr>
      </p:pic>
      <p:sp>
        <p:nvSpPr>
          <p:cNvPr id="109" name="CustomShape 4"/>
          <p:cNvSpPr/>
          <p:nvPr/>
        </p:nvSpPr>
        <p:spPr>
          <a:xfrm>
            <a:off x="4657320" y="1995840"/>
            <a:ext cx="4290840" cy="1350000"/>
          </a:xfrm>
          <a:prstGeom prst="flowChartProcess">
            <a:avLst/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5"/>
          <p:cNvSpPr/>
          <p:nvPr/>
        </p:nvSpPr>
        <p:spPr>
          <a:xfrm>
            <a:off x="5527440" y="1747800"/>
            <a:ext cx="2801520" cy="5295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Web</a:t>
            </a:r>
            <a:r>
              <a:rPr b="0" lang="ja" sz="1400" spc="-1" strike="noStrike">
                <a:solidFill>
                  <a:srgbClr val="000000"/>
                </a:solidFill>
                <a:latin typeface="Arial"/>
                <a:ea typeface="Arial"/>
              </a:rPr>
              <a:t>サービス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11" name="Google Shape;120;p6" descr=""/>
          <p:cNvPicPr/>
          <p:nvPr/>
        </p:nvPicPr>
        <p:blipFill>
          <a:blip r:embed="rId6"/>
          <a:stretch/>
        </p:blipFill>
        <p:spPr>
          <a:xfrm>
            <a:off x="2235600" y="2520360"/>
            <a:ext cx="2088720" cy="50112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21;p6" descr=""/>
          <p:cNvPicPr/>
          <p:nvPr/>
        </p:nvPicPr>
        <p:blipFill>
          <a:blip r:embed="rId7"/>
          <a:stretch/>
        </p:blipFill>
        <p:spPr>
          <a:xfrm>
            <a:off x="4879080" y="2408400"/>
            <a:ext cx="1739520" cy="59976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22;p6" descr=""/>
          <p:cNvPicPr/>
          <p:nvPr/>
        </p:nvPicPr>
        <p:blipFill>
          <a:blip r:embed="rId8"/>
          <a:stretch/>
        </p:blipFill>
        <p:spPr>
          <a:xfrm>
            <a:off x="6865200" y="2367720"/>
            <a:ext cx="1739520" cy="680760"/>
          </a:xfrm>
          <a:prstGeom prst="rect">
            <a:avLst/>
          </a:prstGeom>
          <a:ln>
            <a:noFill/>
          </a:ln>
        </p:spPr>
      </p:pic>
      <p:sp>
        <p:nvSpPr>
          <p:cNvPr id="114" name="CustomShape 6"/>
          <p:cNvSpPr/>
          <p:nvPr/>
        </p:nvSpPr>
        <p:spPr>
          <a:xfrm>
            <a:off x="4657320" y="3671280"/>
            <a:ext cx="4290840" cy="1350000"/>
          </a:xfrm>
          <a:prstGeom prst="flowChartProcess">
            <a:avLst/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7"/>
          <p:cNvSpPr/>
          <p:nvPr/>
        </p:nvSpPr>
        <p:spPr>
          <a:xfrm>
            <a:off x="5527440" y="3423240"/>
            <a:ext cx="2801520" cy="5295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ja" sz="1400" spc="-1" strike="noStrike">
                <a:solidFill>
                  <a:srgbClr val="000000"/>
                </a:solidFill>
                <a:latin typeface="Arial"/>
                <a:ea typeface="Arial"/>
              </a:rPr>
              <a:t>自動化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16" name="Google Shape;125;p6" descr=""/>
          <p:cNvPicPr/>
          <p:nvPr/>
        </p:nvPicPr>
        <p:blipFill>
          <a:blip r:embed="rId9"/>
          <a:stretch/>
        </p:blipFill>
        <p:spPr>
          <a:xfrm>
            <a:off x="7461360" y="4029840"/>
            <a:ext cx="808200" cy="844560"/>
          </a:xfrm>
          <a:prstGeom prst="rect">
            <a:avLst/>
          </a:prstGeom>
          <a:ln>
            <a:noFill/>
          </a:ln>
        </p:spPr>
      </p:pic>
      <p:pic>
        <p:nvPicPr>
          <p:cNvPr id="117" name="Google Shape;126;p6" descr=""/>
          <p:cNvPicPr/>
          <p:nvPr/>
        </p:nvPicPr>
        <p:blipFill>
          <a:blip r:embed="rId10"/>
          <a:stretch/>
        </p:blipFill>
        <p:spPr>
          <a:xfrm>
            <a:off x="4954680" y="4165560"/>
            <a:ext cx="1587960" cy="680760"/>
          </a:xfrm>
          <a:prstGeom prst="rect">
            <a:avLst/>
          </a:prstGeom>
          <a:ln>
            <a:noFill/>
          </a:ln>
        </p:spPr>
      </p:pic>
      <p:sp>
        <p:nvSpPr>
          <p:cNvPr id="118" name="CustomShape 8"/>
          <p:cNvSpPr/>
          <p:nvPr/>
        </p:nvSpPr>
        <p:spPr>
          <a:xfrm rot="19846800">
            <a:off x="4537440" y="1518840"/>
            <a:ext cx="567000" cy="246168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9"/>
          <p:cNvSpPr/>
          <p:nvPr/>
        </p:nvSpPr>
        <p:spPr>
          <a:xfrm rot="2141400">
            <a:off x="5456520" y="1415160"/>
            <a:ext cx="741960" cy="3146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10"/>
          <p:cNvSpPr/>
          <p:nvPr/>
        </p:nvSpPr>
        <p:spPr>
          <a:xfrm rot="9409800">
            <a:off x="2526120" y="1415880"/>
            <a:ext cx="959040" cy="314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1" name="Google Shape;130;p6" descr=""/>
          <p:cNvPicPr/>
          <p:nvPr/>
        </p:nvPicPr>
        <p:blipFill>
          <a:blip r:embed="rId11"/>
          <a:stretch/>
        </p:blipFill>
        <p:spPr>
          <a:xfrm>
            <a:off x="373320" y="3246120"/>
            <a:ext cx="1313280" cy="70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0" y="0"/>
            <a:ext cx="9143640" cy="644760"/>
          </a:xfrm>
          <a:prstGeom prst="rect">
            <a:avLst/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 </a:t>
            </a:r>
            <a:r>
              <a:rPr b="1" lang="en-US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3. Raspberry Pi</a:t>
            </a:r>
            <a:r>
              <a:rPr b="1" lang="ja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との関係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311760" y="1162800"/>
            <a:ext cx="8520120" cy="3405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言語というのは分かったけど、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Raspberry Pi</a:t>
            </a: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と何の関係があるの？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0" y="0"/>
            <a:ext cx="9143640" cy="644760"/>
          </a:xfrm>
          <a:prstGeom prst="rect">
            <a:avLst/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 </a:t>
            </a:r>
            <a:r>
              <a:rPr b="1" lang="en-US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3. Raspberry Pi</a:t>
            </a:r>
            <a:r>
              <a:rPr b="1" lang="ja" sz="32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との関係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11760" y="1162800"/>
            <a:ext cx="8520120" cy="3405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ts val="2801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私の答えは、</a:t>
            </a:r>
            <a:r>
              <a:rPr b="0" lang="en-US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Python</a:t>
            </a: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の豊富なライブラリを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801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使った</a:t>
            </a:r>
            <a:r>
              <a:rPr b="0" lang="en-US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PoC</a:t>
            </a:r>
            <a:r>
              <a:rPr b="0" lang="ja" sz="3000" spc="-1" strike="noStrike">
                <a:solidFill>
                  <a:srgbClr val="ffffff"/>
                </a:solidFill>
                <a:latin typeface="HiraMinPro-W3"/>
                <a:ea typeface="HiraMinPro-W3"/>
              </a:rPr>
              <a:t>機または研究開発用実験機。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Google Shape;148;p7" descr=""/>
          <p:cNvPicPr/>
          <p:nvPr/>
        </p:nvPicPr>
        <p:blipFill>
          <a:blip r:embed="rId1"/>
          <a:stretch/>
        </p:blipFill>
        <p:spPr>
          <a:xfrm>
            <a:off x="2314800" y="2571120"/>
            <a:ext cx="3591720" cy="234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F741638185DE5479390FCCCF559675D" ma:contentTypeVersion="2" ma:contentTypeDescription="新しいドキュメントを作成します。" ma:contentTypeScope="" ma:versionID="d8c9842bd4f24ed822c8fa85f0f6955b">
  <xsd:schema xmlns:xsd="http://www.w3.org/2001/XMLSchema" xmlns:xs="http://www.w3.org/2001/XMLSchema" xmlns:p="http://schemas.microsoft.com/office/2006/metadata/properties" xmlns:ns2="c4372634-735e-4a0c-a680-bafc97075093" targetNamespace="http://schemas.microsoft.com/office/2006/metadata/properties" ma:root="true" ma:fieldsID="c1d85ba225305a30c8614779a63bdf6d" ns2:_="">
    <xsd:import namespace="c4372634-735e-4a0c-a680-bafc970750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372634-735e-4a0c-a680-bafc970750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3351AC-0AF9-4CAF-96AD-B271EF9BD6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94AEDF-2318-4266-A048-A5E58B48C5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372634-735e-4a0c-a680-bafc970750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0D4087-6340-41FC-B098-632D92F7660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LibreOffice/6.4.7.2$Linux_X86_64 LibreOffice_project/40$Build-2</Application>
  <Words>796</Words>
  <Paragraphs>134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2021-06-09T22:42:16Z</dcterms:modified>
  <cp:revision>8</cp:revision>
  <dc:subject/>
  <dc:title>Pythonについて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0x010100FF741638185DE5479390FCCCF559675D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26</vt:i4>
  </property>
  <property fmtid="{D5CDD505-2E9C-101B-9397-08002B2CF9AE}" pid="9" name="PresentationFormat">
    <vt:lpwstr>画面に合わせる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26</vt:i4>
  </property>
</Properties>
</file>