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819000" y="199080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5"/>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81900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335664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589392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5"/>
          <p:cNvSpPr>
            <a:spLocks noGrp="1"/>
          </p:cNvSpPr>
          <p:nvPr>
            <p:ph type="body"/>
          </p:nvPr>
        </p:nvSpPr>
        <p:spPr>
          <a:xfrm>
            <a:off x="81900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6"/>
          <p:cNvSpPr>
            <a:spLocks noGrp="1"/>
          </p:cNvSpPr>
          <p:nvPr>
            <p:ph type="body"/>
          </p:nvPr>
        </p:nvSpPr>
        <p:spPr>
          <a:xfrm>
            <a:off x="335664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7"/>
          <p:cNvSpPr>
            <a:spLocks noGrp="1"/>
          </p:cNvSpPr>
          <p:nvPr>
            <p:ph type="body"/>
          </p:nvPr>
        </p:nvSpPr>
        <p:spPr>
          <a:xfrm>
            <a:off x="589392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subTitle"/>
          </p:nvPr>
        </p:nvSpPr>
        <p:spPr>
          <a:xfrm>
            <a:off x="819000" y="1990800"/>
            <a:ext cx="7505280" cy="244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819000" y="1990800"/>
            <a:ext cx="7505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819000" y="845640"/>
            <a:ext cx="7505280" cy="4425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9"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subTitle"/>
          </p:nvPr>
        </p:nvSpPr>
        <p:spPr>
          <a:xfrm>
            <a:off x="819000" y="1990800"/>
            <a:ext cx="7505280" cy="244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4"/>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4"/>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body"/>
          </p:nvPr>
        </p:nvSpPr>
        <p:spPr>
          <a:xfrm>
            <a:off x="819000" y="199080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5"/>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81900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335664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589392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5"/>
          <p:cNvSpPr>
            <a:spLocks noGrp="1"/>
          </p:cNvSpPr>
          <p:nvPr>
            <p:ph type="body"/>
          </p:nvPr>
        </p:nvSpPr>
        <p:spPr>
          <a:xfrm>
            <a:off x="81900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6"/>
          <p:cNvSpPr>
            <a:spLocks noGrp="1"/>
          </p:cNvSpPr>
          <p:nvPr>
            <p:ph type="body"/>
          </p:nvPr>
        </p:nvSpPr>
        <p:spPr>
          <a:xfrm>
            <a:off x="335664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7"/>
          <p:cNvSpPr>
            <a:spLocks noGrp="1"/>
          </p:cNvSpPr>
          <p:nvPr>
            <p:ph type="body"/>
          </p:nvPr>
        </p:nvSpPr>
        <p:spPr>
          <a:xfrm>
            <a:off x="589392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819000" y="1990800"/>
            <a:ext cx="7505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819000" y="845640"/>
            <a:ext cx="7505280" cy="4425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4"/>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46"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4"/>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63ef5"/>
        </a:solidFill>
      </p:bgPr>
    </p:bg>
    <p:spTree>
      <p:nvGrpSpPr>
        <p:cNvPr id="1" name=""/>
        <p:cNvGrpSpPr/>
        <p:nvPr/>
      </p:nvGrpSpPr>
      <p:grpSpPr>
        <a:xfrm>
          <a:off x="0" y="0"/>
          <a:ext cx="0" cy="0"/>
          <a:chOff x="0" y="0"/>
          <a:chExt cx="0" cy="0"/>
        </a:xfrm>
      </p:grpSpPr>
      <p:sp>
        <p:nvSpPr>
          <p:cNvPr id="0" name="CustomShape 1"/>
          <p:cNvSpPr/>
          <p:nvPr/>
        </p:nvSpPr>
        <p:spPr>
          <a:xfrm>
            <a:off x="0" y="2824560"/>
            <a:ext cx="7369920" cy="2318760"/>
          </a:xfrm>
          <a:prstGeom prst="rtTriangle">
            <a:avLst/>
          </a:prstGeom>
          <a:solidFill>
            <a:schemeClr val="accent1"/>
          </a:solidFill>
          <a:ln>
            <a:noFill/>
          </a:ln>
        </p:spPr>
        <p:style>
          <a:lnRef idx="0"/>
          <a:fillRef idx="0"/>
          <a:effectRef idx="0"/>
          <a:fontRef idx="minor"/>
        </p:style>
      </p:sp>
      <p:sp>
        <p:nvSpPr>
          <p:cNvPr id="1" name="CustomShape 2"/>
          <p:cNvSpPr/>
          <p:nvPr/>
        </p:nvSpPr>
        <p:spPr>
          <a:xfrm flipH="1">
            <a:off x="3582000" y="1550880"/>
            <a:ext cx="5560920" cy="3592440"/>
          </a:xfrm>
          <a:prstGeom prst="rtTriangle">
            <a:avLst/>
          </a:prstGeom>
          <a:solidFill>
            <a:schemeClr val="accent3"/>
          </a:solidFill>
          <a:ln>
            <a:noFill/>
          </a:ln>
        </p:spPr>
        <p:style>
          <a:lnRef idx="0"/>
          <a:fillRef idx="0"/>
          <a:effectRef idx="0"/>
          <a:fontRef idx="minor"/>
        </p:style>
      </p:sp>
      <p:sp>
        <p:nvSpPr>
          <p:cNvPr id="2" name="CustomShape 3"/>
          <p:cNvSpPr/>
          <p:nvPr/>
        </p:nvSpPr>
        <p:spPr>
          <a:xfrm rot="10800000">
            <a:off x="5059080" y="0"/>
            <a:ext cx="4084920" cy="2052360"/>
          </a:xfrm>
          <a:prstGeom prst="rtTriangle">
            <a:avLst/>
          </a:prstGeom>
          <a:solidFill>
            <a:schemeClr val="dk2"/>
          </a:solidFill>
          <a:ln>
            <a:noFill/>
          </a:ln>
        </p:spPr>
        <p:style>
          <a:lnRef idx="0"/>
          <a:fillRef idx="0"/>
          <a:effectRef idx="0"/>
          <a:fontRef idx="minor"/>
        </p:style>
      </p:sp>
      <p:sp>
        <p:nvSpPr>
          <p:cNvPr id="3" name="CustomShape 4"/>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grpSp>
        <p:nvGrpSpPr>
          <p:cNvPr id="4" name="Group 5"/>
          <p:cNvGrpSpPr/>
          <p:nvPr/>
        </p:nvGrpSpPr>
        <p:grpSpPr>
          <a:xfrm>
            <a:off x="255240" y="720"/>
            <a:ext cx="2250000" cy="1044000"/>
            <a:chOff x="255240" y="720"/>
            <a:chExt cx="2250000" cy="1044000"/>
          </a:xfrm>
        </p:grpSpPr>
        <p:sp>
          <p:nvSpPr>
            <p:cNvPr id="5" name="CustomShape 6"/>
            <p:cNvSpPr/>
            <p:nvPr/>
          </p:nvSpPr>
          <p:spPr>
            <a:xfrm>
              <a:off x="763920" y="720"/>
              <a:ext cx="1741320" cy="1044000"/>
            </a:xfrm>
            <a:prstGeom prst="parallelogram">
              <a:avLst>
                <a:gd name="adj" fmla="val 153193"/>
              </a:avLst>
            </a:prstGeom>
            <a:solidFill>
              <a:schemeClr val="dk1"/>
            </a:solidFill>
            <a:ln>
              <a:noFill/>
            </a:ln>
          </p:spPr>
          <p:style>
            <a:lnRef idx="0"/>
            <a:fillRef idx="0"/>
            <a:effectRef idx="0"/>
            <a:fontRef idx="minor"/>
          </p:style>
        </p:sp>
        <p:sp>
          <p:nvSpPr>
            <p:cNvPr id="6" name="CustomShape 7"/>
            <p:cNvSpPr/>
            <p:nvPr/>
          </p:nvSpPr>
          <p:spPr>
            <a:xfrm>
              <a:off x="509760" y="720"/>
              <a:ext cx="1741320" cy="1044000"/>
            </a:xfrm>
            <a:prstGeom prst="parallelogram">
              <a:avLst>
                <a:gd name="adj" fmla="val 153193"/>
              </a:avLst>
            </a:prstGeom>
            <a:solidFill>
              <a:schemeClr val="dk1"/>
            </a:solidFill>
            <a:ln>
              <a:noFill/>
            </a:ln>
          </p:spPr>
          <p:style>
            <a:lnRef idx="0"/>
            <a:fillRef idx="0"/>
            <a:effectRef idx="0"/>
            <a:fontRef idx="minor"/>
          </p:style>
        </p:sp>
        <p:sp>
          <p:nvSpPr>
            <p:cNvPr id="7" name="CustomShape 8"/>
            <p:cNvSpPr/>
            <p:nvPr/>
          </p:nvSpPr>
          <p:spPr>
            <a:xfrm>
              <a:off x="255240" y="720"/>
              <a:ext cx="1741320" cy="1044000"/>
            </a:xfrm>
            <a:prstGeom prst="parallelogram">
              <a:avLst>
                <a:gd name="adj" fmla="val 153193"/>
              </a:avLst>
            </a:prstGeom>
            <a:solidFill>
              <a:schemeClr val="dk1"/>
            </a:solidFill>
            <a:ln>
              <a:noFill/>
            </a:ln>
          </p:spPr>
          <p:style>
            <a:lnRef idx="0"/>
            <a:fillRef idx="0"/>
            <a:effectRef idx="0"/>
            <a:fontRef idx="minor"/>
          </p:style>
        </p:sp>
      </p:grpSp>
      <p:grpSp>
        <p:nvGrpSpPr>
          <p:cNvPr id="8" name="Group 9"/>
          <p:cNvGrpSpPr/>
          <p:nvPr/>
        </p:nvGrpSpPr>
        <p:grpSpPr>
          <a:xfrm>
            <a:off x="905400" y="720"/>
            <a:ext cx="2250000" cy="1044000"/>
            <a:chOff x="905400" y="720"/>
            <a:chExt cx="2250000" cy="1044000"/>
          </a:xfrm>
        </p:grpSpPr>
        <p:sp>
          <p:nvSpPr>
            <p:cNvPr id="9" name="CustomShape 10"/>
            <p:cNvSpPr/>
            <p:nvPr/>
          </p:nvSpPr>
          <p:spPr>
            <a:xfrm>
              <a:off x="141408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10" name="CustomShape 11"/>
            <p:cNvSpPr/>
            <p:nvPr/>
          </p:nvSpPr>
          <p:spPr>
            <a:xfrm>
              <a:off x="115992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11" name="CustomShape 12"/>
            <p:cNvSpPr/>
            <p:nvPr/>
          </p:nvSpPr>
          <p:spPr>
            <a:xfrm>
              <a:off x="905400" y="720"/>
              <a:ext cx="1741320" cy="1044000"/>
            </a:xfrm>
            <a:prstGeom prst="parallelogram">
              <a:avLst>
                <a:gd name="adj" fmla="val 153193"/>
              </a:avLst>
            </a:prstGeom>
            <a:solidFill>
              <a:schemeClr val="accent6"/>
            </a:solidFill>
            <a:ln>
              <a:noFill/>
            </a:ln>
          </p:spPr>
          <p:style>
            <a:lnRef idx="0"/>
            <a:fillRef idx="0"/>
            <a:effectRef idx="0"/>
            <a:fontRef idx="minor"/>
          </p:style>
        </p:sp>
      </p:grpSp>
      <p:grpSp>
        <p:nvGrpSpPr>
          <p:cNvPr id="12" name="Group 13"/>
          <p:cNvGrpSpPr/>
          <p:nvPr/>
        </p:nvGrpSpPr>
        <p:grpSpPr>
          <a:xfrm>
            <a:off x="7057440" y="5040"/>
            <a:ext cx="1850760" cy="751680"/>
            <a:chOff x="7057440" y="5040"/>
            <a:chExt cx="1850760" cy="751680"/>
          </a:xfrm>
        </p:grpSpPr>
        <p:sp>
          <p:nvSpPr>
            <p:cNvPr id="13" name="CustomShape 14"/>
            <p:cNvSpPr/>
            <p:nvPr/>
          </p:nvSpPr>
          <p:spPr>
            <a:xfrm>
              <a:off x="7659360" y="5040"/>
              <a:ext cx="1248840" cy="751680"/>
            </a:xfrm>
            <a:prstGeom prst="parallelogram">
              <a:avLst>
                <a:gd name="adj" fmla="val 158024"/>
              </a:avLst>
            </a:prstGeom>
            <a:solidFill>
              <a:schemeClr val="dk2"/>
            </a:solidFill>
            <a:ln>
              <a:noFill/>
            </a:ln>
          </p:spPr>
          <p:style>
            <a:lnRef idx="0"/>
            <a:fillRef idx="0"/>
            <a:effectRef idx="0"/>
            <a:fontRef idx="minor"/>
          </p:style>
        </p:sp>
        <p:sp>
          <p:nvSpPr>
            <p:cNvPr id="14" name="CustomShape 15"/>
            <p:cNvSpPr/>
            <p:nvPr/>
          </p:nvSpPr>
          <p:spPr>
            <a:xfrm>
              <a:off x="7358400" y="5040"/>
              <a:ext cx="1248840" cy="751680"/>
            </a:xfrm>
            <a:prstGeom prst="parallelogram">
              <a:avLst>
                <a:gd name="adj" fmla="val 158024"/>
              </a:avLst>
            </a:prstGeom>
            <a:solidFill>
              <a:schemeClr val="dk2"/>
            </a:solidFill>
            <a:ln>
              <a:noFill/>
            </a:ln>
          </p:spPr>
          <p:style>
            <a:lnRef idx="0"/>
            <a:fillRef idx="0"/>
            <a:effectRef idx="0"/>
            <a:fontRef idx="minor"/>
          </p:style>
        </p:sp>
        <p:sp>
          <p:nvSpPr>
            <p:cNvPr id="15" name="CustomShape 16"/>
            <p:cNvSpPr/>
            <p:nvPr/>
          </p:nvSpPr>
          <p:spPr>
            <a:xfrm>
              <a:off x="7057440" y="5040"/>
              <a:ext cx="1248840" cy="751680"/>
            </a:xfrm>
            <a:prstGeom prst="parallelogram">
              <a:avLst>
                <a:gd name="adj" fmla="val 158024"/>
              </a:avLst>
            </a:prstGeom>
            <a:solidFill>
              <a:schemeClr val="dk2"/>
            </a:solidFill>
            <a:ln>
              <a:noFill/>
            </a:ln>
          </p:spPr>
          <p:style>
            <a:lnRef idx="0"/>
            <a:fillRef idx="0"/>
            <a:effectRef idx="0"/>
            <a:fontRef idx="minor"/>
          </p:style>
        </p:sp>
      </p:grpSp>
      <p:grpSp>
        <p:nvGrpSpPr>
          <p:cNvPr id="16" name="Group 17"/>
          <p:cNvGrpSpPr/>
          <p:nvPr/>
        </p:nvGrpSpPr>
        <p:grpSpPr>
          <a:xfrm>
            <a:off x="6553080" y="4217760"/>
            <a:ext cx="2388600" cy="925200"/>
            <a:chOff x="6553080" y="4217760"/>
            <a:chExt cx="2388600" cy="925200"/>
          </a:xfrm>
        </p:grpSpPr>
        <p:sp>
          <p:nvSpPr>
            <p:cNvPr id="17" name="CustomShape 18"/>
            <p:cNvSpPr/>
            <p:nvPr/>
          </p:nvSpPr>
          <p:spPr>
            <a:xfrm>
              <a:off x="732996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8" name="CustomShape 19"/>
            <p:cNvSpPr/>
            <p:nvPr/>
          </p:nvSpPr>
          <p:spPr>
            <a:xfrm>
              <a:off x="694152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9" name="CustomShape 20"/>
            <p:cNvSpPr/>
            <p:nvPr/>
          </p:nvSpPr>
          <p:spPr>
            <a:xfrm>
              <a:off x="6553080" y="4217760"/>
              <a:ext cx="1611720" cy="925200"/>
            </a:xfrm>
            <a:prstGeom prst="parallelogram">
              <a:avLst>
                <a:gd name="adj" fmla="val 158024"/>
              </a:avLst>
            </a:prstGeom>
            <a:solidFill>
              <a:schemeClr val="dk1"/>
            </a:solidFill>
            <a:ln>
              <a:noFill/>
            </a:ln>
          </p:spPr>
          <p:style>
            <a:lnRef idx="0"/>
            <a:fillRef idx="0"/>
            <a:effectRef idx="0"/>
            <a:fontRef idx="minor"/>
          </p:style>
        </p:sp>
      </p:grpSp>
      <p:grpSp>
        <p:nvGrpSpPr>
          <p:cNvPr id="20" name="Group 21"/>
          <p:cNvGrpSpPr/>
          <p:nvPr/>
        </p:nvGrpSpPr>
        <p:grpSpPr>
          <a:xfrm>
            <a:off x="199080" y="4055760"/>
            <a:ext cx="2795040" cy="1082880"/>
            <a:chOff x="199080" y="4055760"/>
            <a:chExt cx="2795040" cy="1082880"/>
          </a:xfrm>
        </p:grpSpPr>
        <p:sp>
          <p:nvSpPr>
            <p:cNvPr id="21" name="CustomShape 22"/>
            <p:cNvSpPr/>
            <p:nvPr/>
          </p:nvSpPr>
          <p:spPr>
            <a:xfrm>
              <a:off x="110808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22" name="CustomShape 23"/>
            <p:cNvSpPr/>
            <p:nvPr/>
          </p:nvSpPr>
          <p:spPr>
            <a:xfrm>
              <a:off x="65376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23" name="CustomShape 24"/>
            <p:cNvSpPr/>
            <p:nvPr/>
          </p:nvSpPr>
          <p:spPr>
            <a:xfrm>
              <a:off x="199080" y="4055760"/>
              <a:ext cx="1886040" cy="1082880"/>
            </a:xfrm>
            <a:prstGeom prst="parallelogram">
              <a:avLst>
                <a:gd name="adj" fmla="val 158024"/>
              </a:avLst>
            </a:prstGeom>
            <a:solidFill>
              <a:schemeClr val="accent1"/>
            </a:solidFill>
            <a:ln>
              <a:noFill/>
            </a:ln>
          </p:spPr>
          <p:style>
            <a:lnRef idx="0"/>
            <a:fillRef idx="0"/>
            <a:effectRef idx="0"/>
            <a:fontRef idx="minor"/>
          </p:style>
        </p:sp>
      </p:grpSp>
      <p:sp>
        <p:nvSpPr>
          <p:cNvPr id="24" name="PlaceHolder 25"/>
          <p:cNvSpPr>
            <a:spLocks noGrp="1"/>
          </p:cNvSpPr>
          <p:nvPr>
            <p:ph type="title"/>
          </p:nvPr>
        </p:nvSpPr>
        <p:spPr>
          <a:xfrm>
            <a:off x="1858680" y="1822680"/>
            <a:ext cx="5361120" cy="1447920"/>
          </a:xfrm>
          <a:prstGeom prst="rect">
            <a:avLst/>
          </a:prstGeom>
        </p:spPr>
        <p:txBody>
          <a:bodyPr tIns="91440" bIns="91440" anchor="ctr">
            <a:normAutofit/>
          </a:bodyPr>
          <a:p>
            <a:r>
              <a:rPr b="0" lang="en-US" sz="3800" spc="-1" strike="noStrike">
                <a:solidFill>
                  <a:srgbClr val="000000"/>
                </a:solidFill>
                <a:latin typeface="Arial"/>
              </a:rPr>
              <a:t>Click to edit the title text format</a:t>
            </a:r>
            <a:endParaRPr b="0" lang="en-US" sz="3800" spc="-1" strike="noStrike">
              <a:solidFill>
                <a:srgbClr val="000000"/>
              </a:solidFill>
              <a:latin typeface="Arial"/>
            </a:endParaRPr>
          </a:p>
        </p:txBody>
      </p:sp>
      <p:sp>
        <p:nvSpPr>
          <p:cNvPr id="25" name="PlaceHolder 26"/>
          <p:cNvSpPr>
            <a:spLocks noGrp="1"/>
          </p:cNvSpPr>
          <p:nvPr>
            <p:ph type="sldNum"/>
          </p:nvPr>
        </p:nvSpPr>
        <p:spPr>
          <a:xfrm>
            <a:off x="8390880" y="4543560"/>
            <a:ext cx="548280" cy="393120"/>
          </a:xfrm>
          <a:prstGeom prst="rect">
            <a:avLst/>
          </a:prstGeom>
        </p:spPr>
        <p:txBody>
          <a:bodyPr tIns="91440" bIns="91440" anchor="ctr">
            <a:normAutofit/>
          </a:bodyPr>
          <a:p>
            <a:pPr algn="r">
              <a:lnSpc>
                <a:spcPct val="100000"/>
              </a:lnSpc>
              <a:tabLst>
                <a:tab algn="l" pos="0"/>
              </a:tabLst>
            </a:pPr>
            <a:fld id="{786DB0F3-84A1-4C7B-BAD9-3E93A836C55D}" type="slidenum">
              <a:rPr b="0" lang="en-US" sz="1000" spc="-1" strike="noStrike">
                <a:solidFill>
                  <a:srgbClr val="233a44"/>
                </a:solidFill>
                <a:latin typeface="Nunito"/>
                <a:ea typeface="Nunito"/>
              </a:rPr>
              <a:t>&lt;number&gt;</a:t>
            </a:fld>
            <a:endParaRPr b="0" lang="en-US" sz="1000" spc="-1" strike="noStrike">
              <a:latin typeface="Times New Roman"/>
            </a:endParaRPr>
          </a:p>
        </p:txBody>
      </p:sp>
      <p:sp>
        <p:nvSpPr>
          <p:cNvPr id="26" name="PlaceHolder 2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63" name="CustomShape 1"/>
          <p:cNvSpPr/>
          <p:nvPr/>
        </p:nvSpPr>
        <p:spPr>
          <a:xfrm flipH="1">
            <a:off x="3582000" y="1550880"/>
            <a:ext cx="5560920" cy="3592440"/>
          </a:xfrm>
          <a:prstGeom prst="rtTriangle">
            <a:avLst/>
          </a:prstGeom>
          <a:solidFill>
            <a:schemeClr val="lt2"/>
          </a:solidFill>
          <a:ln>
            <a:noFill/>
          </a:ln>
        </p:spPr>
        <p:style>
          <a:lnRef idx="0"/>
          <a:fillRef idx="0"/>
          <a:effectRef idx="0"/>
          <a:fontRef idx="minor"/>
        </p:style>
      </p:sp>
      <p:sp>
        <p:nvSpPr>
          <p:cNvPr id="64" name="CustomShape 2"/>
          <p:cNvSpPr/>
          <p:nvPr/>
        </p:nvSpPr>
        <p:spPr>
          <a:xfrm>
            <a:off x="0" y="2824560"/>
            <a:ext cx="7369920" cy="2318760"/>
          </a:xfrm>
          <a:prstGeom prst="rtTriangle">
            <a:avLst/>
          </a:prstGeom>
          <a:solidFill>
            <a:schemeClr val="accent3"/>
          </a:solidFill>
          <a:ln>
            <a:noFill/>
          </a:ln>
        </p:spPr>
        <p:style>
          <a:lnRef idx="0"/>
          <a:fillRef idx="0"/>
          <a:effectRef idx="0"/>
          <a:fontRef idx="minor"/>
        </p:style>
      </p:sp>
      <p:sp>
        <p:nvSpPr>
          <p:cNvPr id="65" name="CustomShape 3"/>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sp>
        <p:nvSpPr>
          <p:cNvPr id="66" name="PlaceHolder 4"/>
          <p:cNvSpPr>
            <a:spLocks noGrp="1"/>
          </p:cNvSpPr>
          <p:nvPr>
            <p:ph type="title"/>
          </p:nvPr>
        </p:nvSpPr>
        <p:spPr>
          <a:xfrm>
            <a:off x="819000" y="845640"/>
            <a:ext cx="7505280" cy="954360"/>
          </a:xfrm>
          <a:prstGeom prst="rect">
            <a:avLst/>
          </a:prstGeom>
        </p:spPr>
        <p:txBody>
          <a:bodyPr tIns="91440" bIns="91440">
            <a:normAutofit/>
          </a:bodyPr>
          <a:p>
            <a:r>
              <a:rPr b="0" lang="en-US" sz="3000" spc="-1" strike="noStrike">
                <a:solidFill>
                  <a:srgbClr val="000000"/>
                </a:solidFill>
                <a:latin typeface="Arial"/>
              </a:rPr>
              <a:t>Click </a:t>
            </a:r>
            <a:r>
              <a:rPr b="0" lang="en-US" sz="3000" spc="-1" strike="noStrike">
                <a:solidFill>
                  <a:srgbClr val="000000"/>
                </a:solidFill>
                <a:latin typeface="Arial"/>
              </a:rPr>
              <a:t>to edit </a:t>
            </a:r>
            <a:r>
              <a:rPr b="0" lang="en-US" sz="3000" spc="-1" strike="noStrike">
                <a:solidFill>
                  <a:srgbClr val="000000"/>
                </a:solidFill>
                <a:latin typeface="Arial"/>
              </a:rPr>
              <a:t>the </a:t>
            </a:r>
            <a:r>
              <a:rPr b="0" lang="en-US" sz="3000" spc="-1" strike="noStrike">
                <a:solidFill>
                  <a:srgbClr val="000000"/>
                </a:solidFill>
                <a:latin typeface="Arial"/>
              </a:rPr>
              <a:t>title </a:t>
            </a:r>
            <a:r>
              <a:rPr b="0" lang="en-US" sz="3000" spc="-1" strike="noStrike">
                <a:solidFill>
                  <a:srgbClr val="000000"/>
                </a:solidFill>
                <a:latin typeface="Arial"/>
              </a:rPr>
              <a:t>text </a:t>
            </a:r>
            <a:r>
              <a:rPr b="0" lang="en-US" sz="3000" spc="-1" strike="noStrike">
                <a:solidFill>
                  <a:srgbClr val="000000"/>
                </a:solidFill>
                <a:latin typeface="Arial"/>
              </a:rPr>
              <a:t>format</a:t>
            </a:r>
            <a:endParaRPr b="0" lang="en-US" sz="3000" spc="-1" strike="noStrike">
              <a:solidFill>
                <a:srgbClr val="000000"/>
              </a:solidFill>
              <a:latin typeface="Arial"/>
            </a:endParaRPr>
          </a:p>
        </p:txBody>
      </p:sp>
      <p:sp>
        <p:nvSpPr>
          <p:cNvPr id="67" name="PlaceHolder 5"/>
          <p:cNvSpPr>
            <a:spLocks noGrp="1"/>
          </p:cNvSpPr>
          <p:nvPr>
            <p:ph type="body"/>
          </p:nvPr>
        </p:nvSpPr>
        <p:spPr>
          <a:xfrm>
            <a:off x="819000" y="1990800"/>
            <a:ext cx="7505280" cy="2447640"/>
          </a:xfrm>
          <a:prstGeom prst="rect">
            <a:avLst/>
          </a:prstGeom>
        </p:spPr>
        <p:txBody>
          <a:bodyPr tIns="91440" bIns="91440">
            <a:normAutofit/>
          </a:bodyPr>
          <a:p>
            <a:pPr marL="432000" indent="-324000">
              <a:spcBef>
                <a:spcPts val="1417"/>
              </a:spcBef>
              <a:buClr>
                <a:srgbClr val="ffffff"/>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68" name="PlaceHolder 6"/>
          <p:cNvSpPr>
            <a:spLocks noGrp="1"/>
          </p:cNvSpPr>
          <p:nvPr>
            <p:ph type="sldNum"/>
          </p:nvPr>
        </p:nvSpPr>
        <p:spPr>
          <a:xfrm>
            <a:off x="8390880" y="4543560"/>
            <a:ext cx="548280" cy="393120"/>
          </a:xfrm>
          <a:prstGeom prst="rect">
            <a:avLst/>
          </a:prstGeom>
        </p:spPr>
        <p:txBody>
          <a:bodyPr tIns="91440" bIns="91440" anchor="ctr">
            <a:normAutofit/>
          </a:bodyPr>
          <a:p>
            <a:pPr algn="r">
              <a:lnSpc>
                <a:spcPct val="100000"/>
              </a:lnSpc>
              <a:tabLst>
                <a:tab algn="l" pos="0"/>
              </a:tabLst>
            </a:pPr>
            <a:fld id="{B506BFF6-D1A2-42A9-8881-DCF1CECBC9AA}" type="slidenum">
              <a:rPr b="0" lang="en-US" sz="1000" spc="-1" strike="noStrike">
                <a:solidFill>
                  <a:srgbClr val="233a44"/>
                </a:solidFill>
                <a:latin typeface="Nunito"/>
                <a:ea typeface="Nuni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hyperlink" Target="https://docs.python.org/ja/3/tutorial/datastructures.html" TargetMode="External"/><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858680" y="1822680"/>
            <a:ext cx="5361120" cy="1447920"/>
          </a:xfrm>
          <a:prstGeom prst="rect">
            <a:avLst/>
          </a:prstGeom>
          <a:noFill/>
          <a:ln>
            <a:noFill/>
          </a:ln>
        </p:spPr>
        <p:txBody>
          <a:bodyPr tIns="91440" bIns="91440" anchor="ctr">
            <a:normAutofit/>
          </a:bodyPr>
          <a:p>
            <a:pPr algn="ctr">
              <a:lnSpc>
                <a:spcPct val="100000"/>
              </a:lnSpc>
              <a:tabLst>
                <a:tab algn="l" pos="0"/>
              </a:tabLst>
            </a:pPr>
            <a:r>
              <a:rPr b="0" lang="en-US" sz="6000" spc="-1" strike="noStrike">
                <a:solidFill>
                  <a:srgbClr val="af7b51"/>
                </a:solidFill>
                <a:latin typeface="Nunito"/>
                <a:ea typeface="Nunito"/>
              </a:rPr>
              <a:t>IC</a:t>
            </a:r>
            <a:r>
              <a:rPr b="0" lang="en-US" sz="6000" spc="-1" strike="noStrike">
                <a:solidFill>
                  <a:srgbClr val="af7b51"/>
                </a:solidFill>
                <a:latin typeface="Nunito"/>
                <a:ea typeface="Nunito"/>
              </a:rPr>
              <a:t>T</a:t>
            </a:r>
            <a:r>
              <a:rPr b="0" lang="ja" sz="6000" spc="-1" strike="noStrike">
                <a:solidFill>
                  <a:srgbClr val="af7b51"/>
                </a:solidFill>
                <a:latin typeface="Nunito"/>
                <a:ea typeface="Nunito"/>
              </a:rPr>
              <a:t>同</a:t>
            </a:r>
            <a:r>
              <a:rPr b="0" lang="ja" sz="6000" spc="-1" strike="noStrike">
                <a:solidFill>
                  <a:srgbClr val="af7b51"/>
                </a:solidFill>
                <a:latin typeface="Nunito"/>
                <a:ea typeface="Nunito"/>
              </a:rPr>
              <a:t>好</a:t>
            </a:r>
            <a:r>
              <a:rPr b="0" lang="ja" sz="6000" spc="-1" strike="noStrike">
                <a:solidFill>
                  <a:srgbClr val="af7b51"/>
                </a:solidFill>
                <a:latin typeface="Nunito"/>
                <a:ea typeface="Nunito"/>
              </a:rPr>
              <a:t>会</a:t>
            </a:r>
            <a:endParaRPr b="0" lang="en-US" sz="6000" spc="-1" strike="noStrike">
              <a:solidFill>
                <a:srgbClr val="000000"/>
              </a:solidFill>
              <a:latin typeface="Arial"/>
            </a:endParaRPr>
          </a:p>
        </p:txBody>
      </p:sp>
      <p:sp>
        <p:nvSpPr>
          <p:cNvPr id="106" name="TextShape 2"/>
          <p:cNvSpPr txBox="1"/>
          <p:nvPr/>
        </p:nvSpPr>
        <p:spPr>
          <a:xfrm>
            <a:off x="3309480" y="3589560"/>
            <a:ext cx="5361120" cy="522360"/>
          </a:xfrm>
          <a:prstGeom prst="rect">
            <a:avLst/>
          </a:prstGeom>
          <a:noFill/>
          <a:ln>
            <a:noFill/>
          </a:ln>
        </p:spPr>
        <p:txBody>
          <a:bodyPr tIns="91440" bIns="91440">
            <a:normAutofit/>
          </a:bodyPr>
          <a:p>
            <a:pPr algn="r">
              <a:lnSpc>
                <a:spcPct val="100000"/>
              </a:lnSpc>
              <a:tabLst>
                <a:tab algn="l" pos="0"/>
              </a:tabLst>
            </a:pPr>
            <a:r>
              <a:rPr b="0" lang="en-US" sz="1600" spc="-1" strike="noStrike">
                <a:solidFill>
                  <a:srgbClr val="af7b51"/>
                </a:solidFill>
                <a:latin typeface="Calibri"/>
                <a:ea typeface="Calibri"/>
              </a:rPr>
              <a:t>2021.4.7 mio</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3-5. Web</a:t>
            </a:r>
            <a:r>
              <a:rPr b="0" lang="ja-JP" sz="3000" spc="-1" strike="noStrike">
                <a:solidFill>
                  <a:srgbClr val="0000ff"/>
                </a:solidFill>
                <a:latin typeface="Nunito"/>
                <a:ea typeface="Nunito"/>
              </a:rPr>
              <a:t>サービス開発</a:t>
            </a:r>
            <a:endParaRPr b="0" lang="en-US" sz="3000" spc="-1" strike="noStrike">
              <a:solidFill>
                <a:srgbClr val="000000"/>
              </a:solidFill>
              <a:latin typeface="Arial"/>
            </a:endParaRPr>
          </a:p>
        </p:txBody>
      </p:sp>
      <p:sp>
        <p:nvSpPr>
          <p:cNvPr id="129" name="TextShape 2"/>
          <p:cNvSpPr txBox="1"/>
          <p:nvPr/>
        </p:nvSpPr>
        <p:spPr>
          <a:xfrm>
            <a:off x="366120" y="1215360"/>
            <a:ext cx="8415720" cy="3536280"/>
          </a:xfrm>
          <a:prstGeom prst="rect">
            <a:avLst/>
          </a:prstGeom>
          <a:noFill/>
          <a:ln>
            <a:noFill/>
          </a:ln>
        </p:spPr>
        <p:txBody>
          <a:bodyPr tIns="91440" bIns="91440">
            <a:noAutofit/>
          </a:bodyPr>
          <a:p>
            <a:pPr>
              <a:lnSpc>
                <a:spcPct val="115000"/>
              </a:lnSpc>
              <a:spcBef>
                <a:spcPts val="1199"/>
              </a:spcBef>
              <a:tabLst>
                <a:tab algn="l" pos="0"/>
              </a:tabLst>
            </a:pPr>
            <a:r>
              <a:rPr b="0" lang="ja-JP" sz="1800" spc="-1" strike="noStrike">
                <a:solidFill>
                  <a:srgbClr val="233a44"/>
                </a:solidFill>
                <a:latin typeface="Calibri"/>
                <a:ea typeface="Calibri"/>
              </a:rPr>
              <a:t>たとえば、、、</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改善提案の取り込みを完全に</a:t>
            </a:r>
            <a:r>
              <a:rPr b="0" lang="en-US" sz="1800" spc="-1" strike="noStrike">
                <a:solidFill>
                  <a:srgbClr val="233a44"/>
                </a:solidFill>
                <a:latin typeface="Calibri"/>
                <a:ea typeface="Calibri"/>
              </a:rPr>
              <a:t>web</a:t>
            </a:r>
            <a:r>
              <a:rPr b="0" lang="ja-JP" sz="1800" spc="-1" strike="noStrike">
                <a:solidFill>
                  <a:srgbClr val="233a44"/>
                </a:solidFill>
                <a:latin typeface="Calibri"/>
                <a:ea typeface="Calibri"/>
              </a:rPr>
              <a:t>で行うとか、</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会社のイントラページを作るとか、</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趣味の</a:t>
            </a:r>
            <a:r>
              <a:rPr b="0" lang="en-US" sz="1800" spc="-1" strike="noStrike">
                <a:solidFill>
                  <a:srgbClr val="233a44"/>
                </a:solidFill>
                <a:latin typeface="Calibri"/>
                <a:ea typeface="Calibri"/>
              </a:rPr>
              <a:t>SNS</a:t>
            </a:r>
            <a:r>
              <a:rPr b="0" lang="ja-JP" sz="1800" spc="-1" strike="noStrike">
                <a:solidFill>
                  <a:srgbClr val="233a44"/>
                </a:solidFill>
                <a:latin typeface="Calibri"/>
                <a:ea typeface="Calibri"/>
              </a:rPr>
              <a:t>サイトを作るとか</a:t>
            </a:r>
            <a:endParaRPr b="0" lang="en-US" sz="1800" spc="-1" strike="noStrike">
              <a:solidFill>
                <a:srgbClr val="000000"/>
              </a:solidFill>
              <a:latin typeface="Arial"/>
            </a:endParaRPr>
          </a:p>
        </p:txBody>
      </p:sp>
      <p:pic>
        <p:nvPicPr>
          <p:cNvPr id="130" name="Google Shape;121;p6" descr=""/>
          <p:cNvPicPr/>
          <p:nvPr/>
        </p:nvPicPr>
        <p:blipFill>
          <a:blip r:embed="rId1"/>
          <a:stretch/>
        </p:blipFill>
        <p:spPr>
          <a:xfrm>
            <a:off x="2196360" y="3311280"/>
            <a:ext cx="3063240" cy="1056600"/>
          </a:xfrm>
          <a:prstGeom prst="rect">
            <a:avLst/>
          </a:prstGeom>
          <a:ln>
            <a:noFill/>
          </a:ln>
        </p:spPr>
      </p:pic>
      <p:pic>
        <p:nvPicPr>
          <p:cNvPr id="131" name="Google Shape;122;p6" descr=""/>
          <p:cNvPicPr/>
          <p:nvPr/>
        </p:nvPicPr>
        <p:blipFill>
          <a:blip r:embed="rId2"/>
          <a:stretch/>
        </p:blipFill>
        <p:spPr>
          <a:xfrm>
            <a:off x="5801400" y="1254960"/>
            <a:ext cx="2841840" cy="1112040"/>
          </a:xfrm>
          <a:prstGeom prst="rect">
            <a:avLst/>
          </a:prstGeom>
          <a:ln>
            <a:noFill/>
          </a:ln>
        </p:spPr>
      </p:pic>
      <p:pic>
        <p:nvPicPr>
          <p:cNvPr id="132" name="図 2" descr=""/>
          <p:cNvPicPr/>
          <p:nvPr/>
        </p:nvPicPr>
        <p:blipFill>
          <a:blip r:embed="rId3"/>
          <a:stretch/>
        </p:blipFill>
        <p:spPr>
          <a:xfrm>
            <a:off x="5957280" y="3514680"/>
            <a:ext cx="2685960" cy="10987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 </a:t>
            </a:r>
            <a:r>
              <a:rPr b="0" lang="ja" sz="3000" spc="-1" strike="noStrike">
                <a:solidFill>
                  <a:srgbClr val="0000ff"/>
                </a:solidFill>
                <a:latin typeface="Nunito"/>
                <a:ea typeface="Nunito"/>
              </a:rPr>
              <a:t>情報の格納</a:t>
            </a:r>
            <a:endParaRPr b="0" lang="en-US" sz="3000" spc="-1" strike="noStrike">
              <a:solidFill>
                <a:srgbClr val="000000"/>
              </a:solidFill>
              <a:latin typeface="Arial"/>
            </a:endParaRPr>
          </a:p>
        </p:txBody>
      </p:sp>
      <p:sp>
        <p:nvSpPr>
          <p:cNvPr id="134"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4</a:t>
            </a:r>
            <a:r>
              <a:rPr b="0" lang="en-US" sz="1800" spc="-1" strike="noStrike">
                <a:solidFill>
                  <a:srgbClr val="233a44"/>
                </a:solidFill>
                <a:latin typeface="Calibri"/>
                <a:ea typeface="Calibri"/>
              </a:rPr>
              <a:t>-1. </a:t>
            </a:r>
            <a:r>
              <a:rPr b="0" lang="ja" sz="1800" spc="-1" strike="noStrike">
                <a:solidFill>
                  <a:srgbClr val="233a44"/>
                </a:solidFill>
                <a:latin typeface="Calibri"/>
                <a:ea typeface="Calibri"/>
              </a:rPr>
              <a:t>情報を格納するということ</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4</a:t>
            </a:r>
            <a:r>
              <a:rPr b="0" lang="en-US" sz="1800" spc="-1" strike="noStrike">
                <a:solidFill>
                  <a:srgbClr val="233a44"/>
                </a:solidFill>
                <a:latin typeface="Calibri"/>
                <a:ea typeface="Calibri"/>
              </a:rPr>
              <a:t>-2.</a:t>
            </a:r>
            <a:r>
              <a:rPr b="0" lang="ja" sz="1800" spc="-1" strike="noStrike">
                <a:solidFill>
                  <a:srgbClr val="233a44"/>
                </a:solidFill>
                <a:latin typeface="Calibri"/>
                <a:ea typeface="Calibri"/>
              </a:rPr>
              <a:t>リスト </a:t>
            </a:r>
            <a:r>
              <a:rPr b="0" lang="en-US" sz="1800" spc="-1" strike="noStrike">
                <a:solidFill>
                  <a:srgbClr val="233a44"/>
                </a:solidFill>
                <a:latin typeface="Calibri"/>
                <a:ea typeface="Calibri"/>
              </a:rPr>
              <a:t>(list)</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4</a:t>
            </a:r>
            <a:r>
              <a:rPr b="0" lang="en-US" sz="1800" spc="-1" strike="noStrike">
                <a:solidFill>
                  <a:srgbClr val="233a44"/>
                </a:solidFill>
                <a:latin typeface="Calibri"/>
                <a:ea typeface="Calibri"/>
              </a:rPr>
              <a:t>-3. </a:t>
            </a:r>
            <a:r>
              <a:rPr b="0" lang="ja" sz="1800" spc="-1" strike="noStrike">
                <a:solidFill>
                  <a:srgbClr val="233a44"/>
                </a:solidFill>
                <a:latin typeface="Calibri"/>
                <a:ea typeface="Calibri"/>
              </a:rPr>
              <a:t>タプル </a:t>
            </a:r>
            <a:r>
              <a:rPr b="0" lang="en-US" sz="1800" spc="-1" strike="noStrike">
                <a:solidFill>
                  <a:srgbClr val="233a44"/>
                </a:solidFill>
                <a:latin typeface="Calibri"/>
                <a:ea typeface="Calibri"/>
              </a:rPr>
              <a:t>(tuple)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solidFill>
                <a:srgbClr val="000000"/>
              </a:solidFill>
              <a:latin typeface="Arial"/>
            </a:endParaRPr>
          </a:p>
        </p:txBody>
      </p:sp>
      <p:sp>
        <p:nvSpPr>
          <p:cNvPr id="136"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r>
              <a:rPr b="0" lang="ja" sz="1800" spc="-1" strike="noStrike">
                <a:solidFill>
                  <a:srgbClr val="233a44"/>
                </a:solidFill>
                <a:latin typeface="Calibri"/>
                <a:ea typeface="Calibri"/>
              </a:rPr>
              <a:t>　前回、変数を学びました。変数は数字や文字等を入れることができます。</a:t>
            </a:r>
            <a:r>
              <a:rPr b="0" lang="en-US" sz="1800" spc="-1" strike="noStrike">
                <a:solidFill>
                  <a:srgbClr val="233a44"/>
                </a:solidFill>
                <a:latin typeface="Calibri"/>
                <a:ea typeface="Calibri"/>
              </a:rPr>
              <a:t>(※)</a:t>
            </a:r>
            <a:endParaRPr b="0" lang="en-US" sz="1800" spc="-1" strike="noStrike">
              <a:solidFill>
                <a:srgbClr val="000000"/>
              </a:solidFill>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変数に情報を入れ込むと使い勝手がよくなります。たとえば、消費税計算プログラムがあったとします。変数を使わないと、金額と消費税部分で二回入力が必要になって面倒ですよね。</a:t>
            </a:r>
            <a:endParaRPr b="0" lang="en-US" sz="1800" spc="-1" strike="noStrike">
              <a:solidFill>
                <a:srgbClr val="000000"/>
              </a:solidFill>
              <a:latin typeface="Arial"/>
            </a:endParaRPr>
          </a:p>
        </p:txBody>
      </p:sp>
      <p:sp>
        <p:nvSpPr>
          <p:cNvPr id="137" name="CustomShape 3"/>
          <p:cNvSpPr/>
          <p:nvPr/>
        </p:nvSpPr>
        <p:spPr>
          <a:xfrm>
            <a:off x="460440" y="4176360"/>
            <a:ext cx="821412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000000"/>
                </a:solidFill>
                <a:latin typeface="Calibri"/>
                <a:ea typeface="Calibri"/>
              </a:rPr>
              <a:t>※</a:t>
            </a:r>
            <a:r>
              <a:rPr b="0" lang="en-US" sz="1400" spc="-1" strike="noStrike">
                <a:solidFill>
                  <a:srgbClr val="000000"/>
                </a:solidFill>
                <a:latin typeface="Calibri"/>
                <a:ea typeface="Calibri"/>
              </a:rPr>
              <a:t>. </a:t>
            </a:r>
            <a:r>
              <a:rPr b="0" lang="ja" sz="1400" spc="-1" strike="noStrike">
                <a:solidFill>
                  <a:srgbClr val="000000"/>
                </a:solidFill>
                <a:latin typeface="Calibri"/>
                <a:ea typeface="Calibri"/>
              </a:rPr>
              <a:t>インスタンスという言葉も有りまして、モジュールやライブラリの情報を変数に入れ込むという</a:t>
            </a:r>
            <a:endParaRPr b="0" lang="en-US" sz="1400" spc="-1" strike="noStrike">
              <a:latin typeface="Arial"/>
            </a:endParaRPr>
          </a:p>
          <a:p>
            <a:pPr>
              <a:lnSpc>
                <a:spcPct val="100000"/>
              </a:lnSpc>
              <a:tabLst>
                <a:tab algn="l" pos="0"/>
              </a:tabLst>
            </a:pPr>
            <a:r>
              <a:rPr b="0" lang="ja" sz="1400" spc="-1" strike="noStrike">
                <a:solidFill>
                  <a:srgbClr val="000000"/>
                </a:solidFill>
                <a:latin typeface="Calibri"/>
                <a:ea typeface="Calibri"/>
              </a:rPr>
              <a:t>　　使い方もあります。これはもう少し先に関わることです。</a:t>
            </a:r>
            <a:endParaRPr b="0" lang="en-US" sz="1400" spc="-1" strike="noStrike">
              <a:latin typeface="Arial"/>
            </a:endParaRPr>
          </a:p>
        </p:txBody>
      </p:sp>
      <p:sp>
        <p:nvSpPr>
          <p:cNvPr id="138" name="CustomShape 4"/>
          <p:cNvSpPr/>
          <p:nvPr/>
        </p:nvSpPr>
        <p:spPr>
          <a:xfrm>
            <a:off x="721800" y="2832120"/>
            <a:ext cx="7185240" cy="1120320"/>
          </a:xfrm>
          <a:prstGeom prst="bevel">
            <a:avLst>
              <a:gd name="adj" fmla="val 5142"/>
            </a:avLst>
          </a:prstGeom>
          <a:solidFill>
            <a:schemeClr val="lt2"/>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000000"/>
                </a:solidFill>
                <a:latin typeface="Arial"/>
                <a:ea typeface="Arial"/>
              </a:rPr>
              <a:t>price = input()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tax = int(price * 0.1)</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a:t>
            </a:r>
            <a:r>
              <a:rPr b="0" lang="ja" sz="1400" spc="-1" strike="noStrike">
                <a:solidFill>
                  <a:srgbClr val="000000"/>
                </a:solidFill>
                <a:latin typeface="Arial"/>
                <a:ea typeface="Arial"/>
              </a:rPr>
              <a:t>会計は</a:t>
            </a:r>
            <a:r>
              <a:rPr b="0" lang="en-US" sz="1400" spc="-1" strike="noStrike">
                <a:solidFill>
                  <a:srgbClr val="000000"/>
                </a:solidFill>
                <a:latin typeface="Arial"/>
                <a:ea typeface="Arial"/>
              </a:rPr>
              <a:t>{}</a:t>
            </a:r>
            <a:r>
              <a:rPr b="0" lang="ja" sz="1400" spc="-1" strike="noStrike">
                <a:solidFill>
                  <a:srgbClr val="000000"/>
                </a:solidFill>
                <a:latin typeface="Arial"/>
                <a:ea typeface="Arial"/>
              </a:rPr>
              <a:t>円</a:t>
            </a:r>
            <a:r>
              <a:rPr b="0" lang="en-US" sz="1400" spc="-1" strike="noStrike">
                <a:solidFill>
                  <a:srgbClr val="000000"/>
                </a:solidFill>
                <a:latin typeface="Arial"/>
                <a:ea typeface="Arial"/>
              </a:rPr>
              <a:t>(</a:t>
            </a:r>
            <a:r>
              <a:rPr b="0" lang="ja" sz="1400" spc="-1" strike="noStrike">
                <a:solidFill>
                  <a:srgbClr val="000000"/>
                </a:solidFill>
                <a:latin typeface="Arial"/>
                <a:ea typeface="Arial"/>
              </a:rPr>
              <a:t>消費税</a:t>
            </a:r>
            <a:r>
              <a:rPr b="0" lang="en-US" sz="1400" spc="-1" strike="noStrike">
                <a:solidFill>
                  <a:srgbClr val="000000"/>
                </a:solidFill>
                <a:latin typeface="Arial"/>
                <a:ea typeface="Arial"/>
              </a:rPr>
              <a:t>{}</a:t>
            </a:r>
            <a:r>
              <a:rPr b="0" lang="ja" sz="1400" spc="-1" strike="noStrike">
                <a:solidFill>
                  <a:srgbClr val="000000"/>
                </a:solidFill>
                <a:latin typeface="Arial"/>
                <a:ea typeface="Arial"/>
              </a:rPr>
              <a:t>円</a:t>
            </a:r>
            <a:r>
              <a:rPr b="0" lang="en-US" sz="1400" spc="-1" strike="noStrike">
                <a:solidFill>
                  <a:srgbClr val="000000"/>
                </a:solidFill>
                <a:latin typeface="Arial"/>
                <a:ea typeface="Arial"/>
              </a:rPr>
              <a:t>)</a:t>
            </a:r>
            <a:r>
              <a:rPr b="0" lang="ja" sz="1400" spc="-1" strike="noStrike">
                <a:solidFill>
                  <a:srgbClr val="000000"/>
                </a:solidFill>
                <a:latin typeface="Arial"/>
                <a:ea typeface="Arial"/>
              </a:rPr>
              <a:t>になります。”</a:t>
            </a:r>
            <a:r>
              <a:rPr b="0" lang="en-US" sz="1400" spc="-1" strike="noStrike">
                <a:solidFill>
                  <a:srgbClr val="000000"/>
                </a:solidFill>
                <a:latin typeface="Arial"/>
                <a:ea typeface="Arial"/>
              </a:rPr>
              <a:t>.format(price+tax, tax))</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solidFill>
                <a:srgbClr val="000000"/>
              </a:solidFill>
              <a:latin typeface="Arial"/>
            </a:endParaRPr>
          </a:p>
        </p:txBody>
      </p:sp>
      <p:sp>
        <p:nvSpPr>
          <p:cNvPr id="140" name="TextShape 2"/>
          <p:cNvSpPr txBox="1"/>
          <p:nvPr/>
        </p:nvSpPr>
        <p:spPr>
          <a:xfrm>
            <a:off x="366120" y="1215360"/>
            <a:ext cx="8415720" cy="3536280"/>
          </a:xfrm>
          <a:prstGeom prst="rect">
            <a:avLst/>
          </a:prstGeom>
          <a:noFill/>
          <a:ln>
            <a:noFill/>
          </a:ln>
        </p:spPr>
        <p:txBody>
          <a:bodyPr tIns="91440" bIns="91440">
            <a:noAutofit/>
          </a:bodyPr>
          <a:p>
            <a:pPr>
              <a:lnSpc>
                <a:spcPct val="115000"/>
              </a:lnSpc>
              <a:tabLst>
                <a:tab algn="l" pos="0"/>
              </a:tabLst>
            </a:pPr>
            <a:r>
              <a:rPr b="0" lang="ja" sz="1800" spc="-1" strike="noStrike">
                <a:solidFill>
                  <a:srgbClr val="233a44"/>
                </a:solidFill>
                <a:latin typeface="Calibri"/>
                <a:ea typeface="Calibri"/>
              </a:rPr>
              <a:t>簡単なプログラムでは変数だけで事足ります。ただ、少し慣れると情報を入れておく方法を知ったほうが便利です。簡単な例で言いますと、数列があります。</a:t>
            </a: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常時立ち上げているサーバーでは</a:t>
            </a:r>
            <a:r>
              <a:rPr b="0" lang="ja-JP" sz="1800" spc="-1" strike="noStrike">
                <a:solidFill>
                  <a:srgbClr val="233a44"/>
                </a:solidFill>
                <a:latin typeface="Calibri"/>
                <a:ea typeface="Calibri"/>
              </a:rPr>
              <a:t>、一つ一つ</a:t>
            </a:r>
            <a:r>
              <a:rPr b="0" lang="ja" sz="1800" spc="-1" strike="noStrike">
                <a:solidFill>
                  <a:srgbClr val="233a44"/>
                </a:solidFill>
                <a:latin typeface="Calibri"/>
                <a:ea typeface="Calibri"/>
              </a:rPr>
              <a:t>計算するより、予め計算しておいて何が欲しいか聞いて数値を取り出したほうが便利で、処理が早いです。</a:t>
            </a:r>
            <a:endParaRPr b="0" lang="en-US" sz="1800" spc="-1" strike="noStrike">
              <a:solidFill>
                <a:srgbClr val="000000"/>
              </a:solidFill>
              <a:latin typeface="Arial"/>
            </a:endParaRPr>
          </a:p>
        </p:txBody>
      </p:sp>
      <p:sp>
        <p:nvSpPr>
          <p:cNvPr id="141" name="CustomShape 3"/>
          <p:cNvSpPr/>
          <p:nvPr/>
        </p:nvSpPr>
        <p:spPr>
          <a:xfrm>
            <a:off x="713880" y="2072880"/>
            <a:ext cx="7200720" cy="1150920"/>
          </a:xfrm>
          <a:prstGeom prst="bevel">
            <a:avLst>
              <a:gd name="adj" fmla="val 5142"/>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ja" sz="1400" spc="-1" strike="noStrike">
                <a:solidFill>
                  <a:srgbClr val="000000"/>
                </a:solidFill>
                <a:latin typeface="Arial"/>
                <a:ea typeface="Arial"/>
              </a:rPr>
              <a:t>【</a:t>
            </a:r>
            <a:r>
              <a:rPr b="0" lang="en-US" sz="1400" spc="-1" strike="noStrike">
                <a:solidFill>
                  <a:srgbClr val="000000"/>
                </a:solidFill>
                <a:latin typeface="Arial"/>
                <a:ea typeface="Arial"/>
              </a:rPr>
              <a:t>2</a:t>
            </a:r>
            <a:r>
              <a:rPr b="0" lang="ja" sz="1400" spc="-1" strike="noStrike">
                <a:solidFill>
                  <a:srgbClr val="000000"/>
                </a:solidFill>
                <a:latin typeface="Arial"/>
                <a:ea typeface="Arial"/>
              </a:rPr>
              <a:t>の倍数】</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a:t>
            </a:r>
            <a:r>
              <a:rPr b="0" lang="en-US" sz="1400" spc="-1" strike="noStrike">
                <a:solidFill>
                  <a:srgbClr val="000000"/>
                </a:solidFill>
                <a:latin typeface="Arial"/>
                <a:ea typeface="Arial"/>
              </a:rPr>
              <a:t>1,2,4,8,16,32,64,128,256,512,1024,2048,4096,8192,16384,32768,65536, ...</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a:t>
            </a:r>
            <a:r>
              <a:rPr b="0" lang="en-US" sz="1400" spc="-1" strike="noStrike">
                <a:solidFill>
                  <a:srgbClr val="000000"/>
                </a:solidFill>
                <a:latin typeface="Arial"/>
                <a:ea typeface="Arial"/>
              </a:rPr>
              <a:t>fibonacci</a:t>
            </a:r>
            <a:r>
              <a:rPr b="0" lang="ja" sz="1400" spc="-1" strike="noStrike">
                <a:solidFill>
                  <a:srgbClr val="000000"/>
                </a:solidFill>
                <a:latin typeface="Arial"/>
                <a:ea typeface="Arial"/>
              </a:rPr>
              <a:t>数列】</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a:t>
            </a:r>
            <a:r>
              <a:rPr b="0" lang="en-US" sz="1400" spc="-1" strike="noStrike">
                <a:solidFill>
                  <a:srgbClr val="000000"/>
                </a:solidFill>
                <a:latin typeface="Arial"/>
                <a:ea typeface="Arial"/>
              </a:rPr>
              <a:t>1,1,2,3,5,8,13,21,34,55,89,144,233,377,610,987,1597,2584,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solidFill>
                <a:srgbClr val="000000"/>
              </a:solidFill>
              <a:latin typeface="Arial"/>
            </a:endParaRPr>
          </a:p>
        </p:txBody>
      </p:sp>
      <p:sp>
        <p:nvSpPr>
          <p:cNvPr id="143"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r>
              <a:rPr b="0" lang="ja" sz="1800" spc="-1" strike="noStrike">
                <a:solidFill>
                  <a:srgbClr val="233a44"/>
                </a:solidFill>
                <a:latin typeface="Calibri"/>
                <a:ea typeface="Calibri"/>
              </a:rPr>
              <a:t>「順番はわならないけど、キーとなる文字列で情報を</a:t>
            </a:r>
            <a:r>
              <a:rPr b="0" lang="ja-JP" sz="1800" spc="-1" strike="noStrike">
                <a:solidFill>
                  <a:srgbClr val="233a44"/>
                </a:solidFill>
                <a:latin typeface="Calibri"/>
                <a:ea typeface="Calibri"/>
              </a:rPr>
              <a:t>取り出したい</a:t>
            </a:r>
            <a:r>
              <a:rPr b="0" lang="ja" sz="1800" spc="-1" strike="noStrike">
                <a:solidFill>
                  <a:srgbClr val="233a44"/>
                </a:solidFill>
                <a:latin typeface="Calibri"/>
                <a:ea typeface="Calibri"/>
              </a:rPr>
              <a:t>」というニーズが有ります。たとえば健康診断結果</a:t>
            </a:r>
            <a:r>
              <a:rPr b="0" lang="ja-JP" sz="1800" spc="-1" strike="noStrike">
                <a:solidFill>
                  <a:srgbClr val="233a44"/>
                </a:solidFill>
                <a:latin typeface="Calibri"/>
                <a:ea typeface="Calibri"/>
              </a:rPr>
              <a:t>の</a:t>
            </a:r>
            <a:r>
              <a:rPr b="0" lang="ja" sz="1800" spc="-1" strike="noStrike">
                <a:solidFill>
                  <a:srgbClr val="233a44"/>
                </a:solidFill>
                <a:latin typeface="Calibri"/>
                <a:ea typeface="Calibri"/>
              </a:rPr>
              <a:t>管理する場合には、どの内容を知りたいか入力したいですよね。</a:t>
            </a: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p:txBody>
      </p:sp>
      <p:sp>
        <p:nvSpPr>
          <p:cNvPr id="144" name="CustomShape 3"/>
          <p:cNvSpPr/>
          <p:nvPr/>
        </p:nvSpPr>
        <p:spPr>
          <a:xfrm>
            <a:off x="713880" y="2272320"/>
            <a:ext cx="7200720" cy="1123560"/>
          </a:xfrm>
          <a:prstGeom prst="bevel">
            <a:avLst>
              <a:gd name="adj" fmla="val 5142"/>
            </a:avLst>
          </a:prstGeom>
          <a:solidFill>
            <a:schemeClr val="lt2"/>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000000"/>
                </a:solidFill>
                <a:latin typeface="Arial"/>
                <a:ea typeface="Arial"/>
              </a:rPr>
              <a:t>A</a:t>
            </a:r>
            <a:r>
              <a:rPr b="0" lang="ja" sz="1400" spc="-1" strike="noStrike">
                <a:solidFill>
                  <a:srgbClr val="000000"/>
                </a:solidFill>
                <a:latin typeface="Arial"/>
                <a:ea typeface="Arial"/>
              </a:rPr>
              <a:t>さんの健康診断結果</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名前</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山田一郎</a:t>
            </a:r>
            <a:r>
              <a:rPr b="0" lang="ja-JP"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	</a:t>
            </a:r>
            <a:r>
              <a:rPr b="0" lang="ja-JP" sz="1400" spc="-1" strike="noStrike">
                <a:solidFill>
                  <a:srgbClr val="000000"/>
                </a:solidFill>
                <a:latin typeface="Arial"/>
                <a:ea typeface="Arial"/>
              </a:rPr>
              <a:t>　</a:t>
            </a:r>
            <a:r>
              <a:rPr b="0" lang="ja" sz="1400" spc="-1" strike="noStrike">
                <a:solidFill>
                  <a:srgbClr val="000000"/>
                </a:solidFill>
                <a:latin typeface="Arial"/>
                <a:ea typeface="Arial"/>
              </a:rPr>
              <a:t>身長</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170</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体重</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60</a:t>
            </a:r>
            <a:r>
              <a:rPr b="0" lang="ja-JP" sz="1400" spc="-1" strike="noStrike">
                <a:solidFill>
                  <a:srgbClr val="000000"/>
                </a:solidFill>
                <a:latin typeface="Arial"/>
                <a:ea typeface="Arial"/>
              </a:rPr>
              <a:t>　　　　　　　　　</a:t>
            </a:r>
            <a:r>
              <a:rPr b="0" lang="ja" sz="1400" spc="-1" strike="noStrike">
                <a:solidFill>
                  <a:srgbClr val="000000"/>
                </a:solidFill>
                <a:latin typeface="Arial"/>
                <a:ea typeface="Arial"/>
              </a:rPr>
              <a:t>受診日</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2020.4.1</a:t>
            </a:r>
            <a:endParaRPr b="0" lang="en-US" sz="1400" spc="-1" strike="noStrike">
              <a:latin typeface="Arial"/>
            </a:endParaRPr>
          </a:p>
        </p:txBody>
      </p:sp>
      <p:sp>
        <p:nvSpPr>
          <p:cNvPr id="145" name="CustomShape 4"/>
          <p:cNvSpPr/>
          <p:nvPr/>
        </p:nvSpPr>
        <p:spPr>
          <a:xfrm>
            <a:off x="722160" y="3513240"/>
            <a:ext cx="7200720" cy="1246680"/>
          </a:xfrm>
          <a:prstGeom prst="bevel">
            <a:avLst>
              <a:gd name="adj" fmla="val 5142"/>
            </a:avLst>
          </a:prstGeom>
          <a:solidFill>
            <a:schemeClr val="lt2"/>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ja" sz="1400" spc="-1" strike="noStrike">
                <a:solidFill>
                  <a:srgbClr val="000000"/>
                </a:solidFill>
                <a:latin typeface="Arial"/>
                <a:ea typeface="Arial"/>
              </a:rPr>
              <a:t>健康診断結果 </a:t>
            </a:r>
            <a:r>
              <a:rPr b="0" lang="en-US" sz="1400" spc="-1" strike="noStrike">
                <a:solidFill>
                  <a:srgbClr val="000000"/>
                </a:solidFill>
                <a:latin typeface="Arial"/>
                <a:ea typeface="Arial"/>
              </a:rPr>
              <a:t>(</a:t>
            </a:r>
            <a:r>
              <a:rPr b="0" lang="ja" sz="1400" spc="-1" strike="noStrike">
                <a:solidFill>
                  <a:srgbClr val="000000"/>
                </a:solidFill>
                <a:latin typeface="Arial"/>
                <a:ea typeface="Arial"/>
              </a:rPr>
              <a:t>ユニークなキーを入力して、健康診断結果を格納する</a:t>
            </a:r>
            <a:r>
              <a:rPr b="0" lang="en-US" sz="1400" spc="-1" strike="noStrike">
                <a:solidFill>
                  <a:srgbClr val="000000"/>
                </a:solidFill>
                <a:latin typeface="Arial"/>
                <a:ea typeface="Arial"/>
              </a:rPr>
              <a:t>)</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番号</a:t>
            </a:r>
            <a:r>
              <a:rPr b="0" lang="en-US" sz="1400" spc="-1" strike="noStrike">
                <a:solidFill>
                  <a:srgbClr val="000000"/>
                </a:solidFill>
                <a:latin typeface="Arial"/>
                <a:ea typeface="Arial"/>
              </a:rPr>
              <a:t>A</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A</a:t>
            </a:r>
            <a:r>
              <a:rPr b="0" lang="ja" sz="1400" spc="-1" strike="noStrike">
                <a:solidFill>
                  <a:srgbClr val="000000"/>
                </a:solidFill>
                <a:latin typeface="Arial"/>
                <a:ea typeface="Arial"/>
              </a:rPr>
              <a:t>さんの健康診断結果</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番号</a:t>
            </a:r>
            <a:r>
              <a:rPr b="0" lang="en-US" sz="1400" spc="-1" strike="noStrike">
                <a:solidFill>
                  <a:srgbClr val="000000"/>
                </a:solidFill>
                <a:latin typeface="Arial"/>
                <a:ea typeface="Arial"/>
              </a:rPr>
              <a:t>B</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B</a:t>
            </a:r>
            <a:r>
              <a:rPr b="0" lang="ja" sz="1400" spc="-1" strike="noStrike">
                <a:solidFill>
                  <a:srgbClr val="000000"/>
                </a:solidFill>
                <a:latin typeface="Arial"/>
                <a:ea typeface="Arial"/>
              </a:rPr>
              <a:t>さんの健康診断結果</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番号</a:t>
            </a:r>
            <a:r>
              <a:rPr b="0" lang="en-US" sz="1400" spc="-1" strike="noStrike">
                <a:solidFill>
                  <a:srgbClr val="000000"/>
                </a:solidFill>
                <a:latin typeface="Arial"/>
                <a:ea typeface="Arial"/>
              </a:rPr>
              <a:t>C</a:t>
            </a:r>
            <a:r>
              <a:rPr b="0" lang="en-US" sz="1400" spc="-1" strike="noStrike">
                <a:solidFill>
                  <a:srgbClr val="000000"/>
                </a:solidFill>
                <a:latin typeface="Arial"/>
                <a:ea typeface="Arial"/>
              </a:rPr>
              <a:t>	</a:t>
            </a:r>
            <a:r>
              <a:rPr b="0" lang="ja" sz="1400" spc="-1" strike="noStrike">
                <a:solidFill>
                  <a:srgbClr val="000000"/>
                </a:solidFill>
                <a:latin typeface="Arial"/>
                <a:ea typeface="Arial"/>
              </a:rPr>
              <a:t>： </a:t>
            </a:r>
            <a:r>
              <a:rPr b="0" lang="en-US" sz="1400" spc="-1" strike="noStrike">
                <a:solidFill>
                  <a:srgbClr val="000000"/>
                </a:solidFill>
                <a:latin typeface="Arial"/>
                <a:ea typeface="Arial"/>
              </a:rPr>
              <a:t>C</a:t>
            </a:r>
            <a:r>
              <a:rPr b="0" lang="ja" sz="1400" spc="-1" strike="noStrike">
                <a:solidFill>
                  <a:srgbClr val="000000"/>
                </a:solidFill>
                <a:latin typeface="Arial"/>
                <a:ea typeface="Arial"/>
              </a:rPr>
              <a:t>さんの健康診断結果</a:t>
            </a:r>
            <a:endParaRPr b="0" lang="en-US" sz="1400" spc="-1" strike="noStrike">
              <a:latin typeface="Arial"/>
            </a:endParaRPr>
          </a:p>
        </p:txBody>
      </p:sp>
      <p:sp>
        <p:nvSpPr>
          <p:cNvPr id="146" name="CustomShape 5"/>
          <p:cNvSpPr/>
          <p:nvPr/>
        </p:nvSpPr>
        <p:spPr>
          <a:xfrm>
            <a:off x="1942200" y="3923280"/>
            <a:ext cx="1995480" cy="237600"/>
          </a:xfrm>
          <a:prstGeom prst="roundRect">
            <a:avLst>
              <a:gd name="adj" fmla="val 0"/>
            </a:avLst>
          </a:prstGeom>
          <a:noFill/>
          <a:ln w="9360">
            <a:solidFill>
              <a:srgbClr val="ff0000"/>
            </a:solidFill>
            <a:round/>
          </a:ln>
        </p:spPr>
        <p:style>
          <a:lnRef idx="0"/>
          <a:fillRef idx="0"/>
          <a:effectRef idx="0"/>
          <a:fontRef idx="minor"/>
        </p:style>
      </p:sp>
      <p:sp>
        <p:nvSpPr>
          <p:cNvPr id="147" name="CustomShape 6"/>
          <p:cNvSpPr/>
          <p:nvPr/>
        </p:nvSpPr>
        <p:spPr>
          <a:xfrm rot="5823000">
            <a:off x="3816360" y="3181320"/>
            <a:ext cx="1392120" cy="1017000"/>
          </a:xfrm>
          <a:prstGeom prst="curvedDownArrow">
            <a:avLst>
              <a:gd name="adj1" fmla="val 25000"/>
              <a:gd name="adj2" fmla="val 50000"/>
              <a:gd name="adj3" fmla="val 25000"/>
            </a:avLst>
          </a:prstGeom>
          <a:noFill/>
          <a:ln w="9360">
            <a:solidFill>
              <a:srgbClr val="ff0000"/>
            </a:solidFill>
            <a:round/>
          </a:ln>
        </p:spPr>
        <p:style>
          <a:lnRef idx="0"/>
          <a:fillRef idx="0"/>
          <a:effectRef idx="0"/>
          <a:fontRef idx="minor"/>
        </p:style>
      </p:sp>
      <p:sp>
        <p:nvSpPr>
          <p:cNvPr id="148" name="CustomShape 7"/>
          <p:cNvSpPr/>
          <p:nvPr/>
        </p:nvSpPr>
        <p:spPr>
          <a:xfrm>
            <a:off x="5559840" y="4030200"/>
            <a:ext cx="2272320" cy="609480"/>
          </a:xfrm>
          <a:prstGeom prst="rect">
            <a:avLst/>
          </a:prstGeom>
          <a:solidFill>
            <a:srgbClr val="ead1dc"/>
          </a:solidFill>
          <a:ln>
            <a:noFill/>
          </a:ln>
        </p:spPr>
        <p:style>
          <a:lnRef idx="0"/>
          <a:fillRef idx="0"/>
          <a:effectRef idx="0"/>
          <a:fontRef idx="minor"/>
        </p:style>
        <p:txBody>
          <a:bodyPr tIns="91440" bIns="91440">
            <a:spAutoFit/>
          </a:bodyPr>
          <a:p>
            <a:pPr>
              <a:lnSpc>
                <a:spcPct val="100000"/>
              </a:lnSpc>
              <a:tabLst>
                <a:tab algn="l" pos="0"/>
              </a:tabLst>
            </a:pPr>
            <a:r>
              <a:rPr b="0" lang="ja" sz="1400" spc="-1" strike="noStrike">
                <a:solidFill>
                  <a:srgbClr val="000000"/>
                </a:solidFill>
                <a:latin typeface="Calibri"/>
                <a:ea typeface="Calibri"/>
              </a:rPr>
              <a:t>キーは社員番号とかが使えると思います。</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4-1. </a:t>
            </a:r>
            <a:r>
              <a:rPr b="0" lang="ja" sz="3000" spc="-1" strike="noStrike">
                <a:solidFill>
                  <a:srgbClr val="0000ff"/>
                </a:solidFill>
                <a:latin typeface="Nunito"/>
                <a:ea typeface="Nunito"/>
              </a:rPr>
              <a:t>情報を格納するということ</a:t>
            </a:r>
            <a:endParaRPr b="0" lang="en-US" sz="3000" spc="-1" strike="noStrike">
              <a:solidFill>
                <a:srgbClr val="000000"/>
              </a:solidFill>
              <a:latin typeface="Arial"/>
            </a:endParaRPr>
          </a:p>
        </p:txBody>
      </p:sp>
      <p:sp>
        <p:nvSpPr>
          <p:cNvPr id="150" name="TextShape 2"/>
          <p:cNvSpPr txBox="1"/>
          <p:nvPr/>
        </p:nvSpPr>
        <p:spPr>
          <a:xfrm>
            <a:off x="366120" y="1215360"/>
            <a:ext cx="8415720" cy="3536280"/>
          </a:xfrm>
          <a:prstGeom prst="rect">
            <a:avLst/>
          </a:prstGeom>
          <a:noFill/>
          <a:ln>
            <a:noFill/>
          </a:ln>
        </p:spPr>
        <p:txBody>
          <a:bodyPr tIns="91440" bIns="91440">
            <a:normAutofit/>
          </a:bodyPr>
          <a:p>
            <a:pPr>
              <a:lnSpc>
                <a:spcPct val="115000"/>
              </a:lnSpc>
              <a:spcBef>
                <a:spcPts val="1199"/>
              </a:spcBef>
              <a:tabLst>
                <a:tab algn="l" pos="0"/>
              </a:tabLst>
            </a:pPr>
            <a:endParaRPr b="0" lang="en-US" sz="1400" spc="-1" strike="noStrike">
              <a:solidFill>
                <a:srgbClr val="000000"/>
              </a:solidFill>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1</a:t>
            </a:r>
            <a:r>
              <a:rPr b="0" lang="ja" sz="1800" spc="-1" strike="noStrike">
                <a:solidFill>
                  <a:srgbClr val="233a44"/>
                </a:solidFill>
                <a:latin typeface="Calibri"/>
                <a:ea typeface="Calibri"/>
              </a:rPr>
              <a:t>つ目の例ではリストとタプルというものが使えます。</a:t>
            </a:r>
            <a:endParaRPr b="0" lang="en-US" sz="1800" spc="-1" strike="noStrike">
              <a:solidFill>
                <a:srgbClr val="000000"/>
              </a:solidFill>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2</a:t>
            </a:r>
            <a:r>
              <a:rPr b="0" lang="ja" sz="1800" spc="-1" strike="noStrike">
                <a:solidFill>
                  <a:srgbClr val="233a44"/>
                </a:solidFill>
                <a:latin typeface="Calibri"/>
                <a:ea typeface="Calibri"/>
              </a:rPr>
              <a:t>つ目の例ではディクショナリが使えます。ディクショナリは他の言語ではハッシュ</a:t>
            </a:r>
            <a:r>
              <a:rPr b="0" lang="en-US" sz="1800" spc="-1" strike="noStrike">
                <a:solidFill>
                  <a:srgbClr val="233a44"/>
                </a:solidFill>
                <a:latin typeface="Calibri"/>
                <a:ea typeface="Calibri"/>
              </a:rPr>
              <a:t>(hash)</a:t>
            </a:r>
            <a:r>
              <a:rPr b="0" lang="ja" sz="1800" spc="-1" strike="noStrike">
                <a:solidFill>
                  <a:srgbClr val="233a44"/>
                </a:solidFill>
                <a:latin typeface="Calibri"/>
                <a:ea typeface="Calibri"/>
              </a:rPr>
              <a:t>と呼ばれることもあります。</a:t>
            </a:r>
            <a:endParaRPr b="0" lang="en-US" sz="1800" spc="-1" strike="noStrike">
              <a:solidFill>
                <a:srgbClr val="000000"/>
              </a:solidFill>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この</a:t>
            </a:r>
            <a:r>
              <a:rPr b="0" lang="en-US" sz="1800" spc="-1" strike="noStrike">
                <a:solidFill>
                  <a:srgbClr val="233a44"/>
                </a:solidFill>
                <a:latin typeface="Calibri"/>
                <a:ea typeface="Calibri"/>
              </a:rPr>
              <a:t>3</a:t>
            </a:r>
            <a:r>
              <a:rPr b="0" lang="ja" sz="1800" spc="-1" strike="noStrike">
                <a:solidFill>
                  <a:srgbClr val="233a44"/>
                </a:solidFill>
                <a:latin typeface="Calibri"/>
                <a:ea typeface="Calibri"/>
              </a:rPr>
              <a:t>つを順に解説します。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solidFill>
                <a:srgbClr val="000000"/>
              </a:solidFill>
              <a:latin typeface="Arial"/>
            </a:endParaRPr>
          </a:p>
        </p:txBody>
      </p:sp>
      <p:sp>
        <p:nvSpPr>
          <p:cNvPr id="152"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ja" sz="1800" spc="-1" strike="noStrike">
                <a:solidFill>
                  <a:srgbClr val="233a44"/>
                </a:solidFill>
                <a:latin typeface="Calibri"/>
                <a:ea typeface="Calibri"/>
              </a:rPr>
              <a:t>　タプルとリストは、順番に文字や数字等を格納することができます。</a:t>
            </a: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まずは</a:t>
            </a:r>
            <a:r>
              <a:rPr b="0" lang="ja-JP" sz="1800" spc="-1" strike="noStrike">
                <a:solidFill>
                  <a:srgbClr val="233a44"/>
                </a:solidFill>
                <a:latin typeface="Calibri"/>
                <a:ea typeface="Calibri"/>
              </a:rPr>
              <a:t>リスト</a:t>
            </a:r>
            <a:r>
              <a:rPr b="0" lang="ja" sz="1800" spc="-1" strike="noStrike">
                <a:solidFill>
                  <a:srgbClr val="233a44"/>
                </a:solidFill>
                <a:latin typeface="Calibri"/>
                <a:ea typeface="Calibri"/>
              </a:rPr>
              <a:t>を解説します。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solidFill>
                <a:srgbClr val="000000"/>
              </a:solidFill>
              <a:latin typeface="Arial"/>
            </a:endParaRPr>
          </a:p>
        </p:txBody>
      </p:sp>
      <p:sp>
        <p:nvSpPr>
          <p:cNvPr id="154"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r>
              <a:rPr b="0" lang="ja" sz="1800" spc="-1" strike="noStrike">
                <a:solidFill>
                  <a:srgbClr val="233a44"/>
                </a:solidFill>
                <a:latin typeface="Calibri"/>
                <a:ea typeface="Calibri"/>
              </a:rPr>
              <a:t>　</a:t>
            </a:r>
            <a:endParaRPr b="0" lang="en-US" sz="1800" spc="-1" strike="noStrike">
              <a:solidFill>
                <a:srgbClr val="000000"/>
              </a:solidFill>
              <a:latin typeface="Arial"/>
            </a:endParaRPr>
          </a:p>
        </p:txBody>
      </p:sp>
      <p:sp>
        <p:nvSpPr>
          <p:cNvPr id="155" name="CustomShape 3"/>
          <p:cNvSpPr/>
          <p:nvPr/>
        </p:nvSpPr>
        <p:spPr>
          <a:xfrm>
            <a:off x="721800" y="1053000"/>
            <a:ext cx="7185240" cy="3820680"/>
          </a:xfrm>
          <a:prstGeom prst="bevel">
            <a:avLst>
              <a:gd name="adj" fmla="val 4051"/>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800" spc="-1" strike="noStrike">
                <a:solidFill>
                  <a:srgbClr val="000000"/>
                </a:solidFill>
                <a:latin typeface="Arial"/>
                <a:ea typeface="Arial"/>
              </a:rPr>
              <a:t># </a:t>
            </a:r>
            <a:r>
              <a:rPr b="0" lang="ja" sz="1800" spc="-1" strike="noStrike">
                <a:solidFill>
                  <a:srgbClr val="000000"/>
                </a:solidFill>
                <a:latin typeface="Arial"/>
                <a:ea typeface="Arial"/>
              </a:rPr>
              <a:t>宣言と値の表示</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list_sample = [1, 2, 4, 8]        ← </a:t>
            </a:r>
            <a:r>
              <a:rPr b="0" lang="ja" sz="1800" spc="-1" strike="noStrike">
                <a:solidFill>
                  <a:srgbClr val="000000"/>
                </a:solidFill>
                <a:latin typeface="Arial"/>
                <a:ea typeface="Arial"/>
              </a:rPr>
              <a:t>カギ括弧で定義する。</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print(list_sample[0], list_sample[1])</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 </a:t>
            </a:r>
            <a:r>
              <a:rPr b="0" lang="ja" sz="1800" spc="-1" strike="noStrike">
                <a:solidFill>
                  <a:srgbClr val="000000"/>
                </a:solidFill>
                <a:latin typeface="Arial"/>
                <a:ea typeface="Arial"/>
              </a:rPr>
              <a:t>値の変更</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list_sample[0] = 0</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a:t>
            </a: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 </a:t>
            </a:r>
            <a:r>
              <a:rPr b="0" lang="ja" sz="1800" spc="-1" strike="noStrike">
                <a:solidFill>
                  <a:srgbClr val="000000"/>
                </a:solidFill>
                <a:latin typeface="Arial"/>
                <a:ea typeface="Arial"/>
              </a:rPr>
              <a:t>値の追加</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list_sample.append(16)</a:t>
            </a:r>
            <a:endParaRPr b="0" lang="en-US" sz="1800" spc="-1" strike="noStrike">
              <a:latin typeface="Arial"/>
            </a:endParaRPr>
          </a:p>
          <a:p>
            <a:pPr>
              <a:lnSpc>
                <a:spcPct val="100000"/>
              </a:lnSpc>
              <a:tabLst>
                <a:tab algn="l" pos="0"/>
              </a:tabLst>
            </a:pPr>
            <a:r>
              <a:rPr b="0" lang="en-US" sz="1800" spc="-1" strike="noStrike">
                <a:solidFill>
                  <a:srgbClr val="000000"/>
                </a:solidFill>
                <a:latin typeface="Arial"/>
                <a:ea typeface="Arial"/>
              </a:rPr>
              <a:t>print(list_sample)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solidFill>
                <a:srgbClr val="000000"/>
              </a:solidFill>
              <a:latin typeface="Arial"/>
            </a:endParaRPr>
          </a:p>
        </p:txBody>
      </p:sp>
      <p:sp>
        <p:nvSpPr>
          <p:cNvPr id="157"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199"/>
              </a:spcBef>
              <a:spcAft>
                <a:spcPts val="1199"/>
              </a:spcAft>
              <a:tabLst>
                <a:tab algn="l" pos="0"/>
              </a:tabLst>
            </a:pPr>
            <a:endParaRPr b="0" lang="en-US" sz="1400" spc="-1" strike="noStrike">
              <a:solidFill>
                <a:srgbClr val="000000"/>
              </a:solidFill>
              <a:latin typeface="Arial"/>
            </a:endParaRPr>
          </a:p>
        </p:txBody>
      </p:sp>
      <p:sp>
        <p:nvSpPr>
          <p:cNvPr id="158" name="CustomShape 3"/>
          <p:cNvSpPr/>
          <p:nvPr/>
        </p:nvSpPr>
        <p:spPr>
          <a:xfrm>
            <a:off x="721800" y="1713240"/>
            <a:ext cx="7185240" cy="2931840"/>
          </a:xfrm>
          <a:prstGeom prst="bevel">
            <a:avLst>
              <a:gd name="adj" fmla="val 4051"/>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宣言</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 = [1, 2, 4, 8]</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list_sample[0] = 0</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list_sample.append(16)</a:t>
            </a:r>
            <a:endParaRPr b="0" lang="en-US" sz="1400" spc="-1" strike="noStrike">
              <a:latin typeface="Arial"/>
            </a:endParaRPr>
          </a:p>
        </p:txBody>
      </p:sp>
      <p:sp>
        <p:nvSpPr>
          <p:cNvPr id="159" name="CustomShape 4"/>
          <p:cNvSpPr/>
          <p:nvPr/>
        </p:nvSpPr>
        <p:spPr>
          <a:xfrm>
            <a:off x="3792240" y="1443240"/>
            <a:ext cx="1112760" cy="943920"/>
          </a:xfrm>
          <a:prstGeom prst="rect">
            <a:avLst/>
          </a:prstGeom>
          <a:solidFill>
            <a:srgbClr val="6fa8d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60" name="CustomShape 5"/>
          <p:cNvSpPr/>
          <p:nvPr/>
        </p:nvSpPr>
        <p:spPr>
          <a:xfrm>
            <a:off x="3792240" y="2511360"/>
            <a:ext cx="1112760" cy="943920"/>
          </a:xfrm>
          <a:prstGeom prst="rect">
            <a:avLst/>
          </a:prstGeom>
          <a:solidFill>
            <a:srgbClr val="f4ccc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61" name="CustomShape 6"/>
          <p:cNvSpPr/>
          <p:nvPr/>
        </p:nvSpPr>
        <p:spPr>
          <a:xfrm>
            <a:off x="3792240" y="3579840"/>
            <a:ext cx="1112760" cy="1172160"/>
          </a:xfrm>
          <a:prstGeom prst="rect">
            <a:avLst/>
          </a:prstGeom>
          <a:solidFill>
            <a:srgbClr val="b6d7a8"/>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4</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16</a:t>
            </a:r>
            <a:endParaRPr b="0" lang="en-US" sz="1400" spc="-1" strike="noStrike">
              <a:latin typeface="Arial"/>
            </a:endParaRPr>
          </a:p>
        </p:txBody>
      </p:sp>
      <p:sp>
        <p:nvSpPr>
          <p:cNvPr id="162" name="CustomShape 7"/>
          <p:cNvSpPr/>
          <p:nvPr/>
        </p:nvSpPr>
        <p:spPr>
          <a:xfrm>
            <a:off x="5320080" y="2680920"/>
            <a:ext cx="1896120" cy="605160"/>
          </a:xfrm>
          <a:prstGeom prst="rect">
            <a:avLst/>
          </a:prstGeom>
          <a:solidFill>
            <a:srgbClr val="f4ccc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ja" sz="1400" spc="-1" strike="noStrike">
                <a:solidFill>
                  <a:srgbClr val="000000"/>
                </a:solidFill>
                <a:latin typeface="Arial"/>
                <a:ea typeface="Arial"/>
              </a:rPr>
              <a:t>値の変更が可能</a:t>
            </a:r>
            <a:endParaRPr b="0" lang="en-US" sz="1400" spc="-1" strike="noStrike">
              <a:latin typeface="Arial"/>
            </a:endParaRPr>
          </a:p>
        </p:txBody>
      </p:sp>
      <p:sp>
        <p:nvSpPr>
          <p:cNvPr id="163" name="CustomShape 8"/>
          <p:cNvSpPr/>
          <p:nvPr/>
        </p:nvSpPr>
        <p:spPr>
          <a:xfrm>
            <a:off x="5320080" y="3832560"/>
            <a:ext cx="1896120" cy="605160"/>
          </a:xfrm>
          <a:prstGeom prst="rect">
            <a:avLst/>
          </a:prstGeom>
          <a:solidFill>
            <a:srgbClr val="b6d7a8"/>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ja" sz="1400" spc="-1" strike="noStrike">
                <a:solidFill>
                  <a:srgbClr val="000000"/>
                </a:solidFill>
                <a:latin typeface="Arial"/>
                <a:ea typeface="Arial"/>
              </a:rPr>
              <a:t>値の追加が可能</a:t>
            </a:r>
            <a:endParaRPr b="0" lang="en-US" sz="1400" spc="-1" strike="noStrike">
              <a:latin typeface="Arial"/>
            </a:endParaRPr>
          </a:p>
        </p:txBody>
      </p:sp>
      <p:sp>
        <p:nvSpPr>
          <p:cNvPr id="164" name="CustomShape 9"/>
          <p:cNvSpPr/>
          <p:nvPr/>
        </p:nvSpPr>
        <p:spPr>
          <a:xfrm>
            <a:off x="5350680" y="1529640"/>
            <a:ext cx="1896120" cy="605160"/>
          </a:xfrm>
          <a:prstGeom prst="rect">
            <a:avLst/>
          </a:prstGeom>
          <a:solidFill>
            <a:srgbClr val="6fa8d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ja" sz="1400" spc="-1" strike="noStrike">
                <a:solidFill>
                  <a:srgbClr val="000000"/>
                </a:solidFill>
                <a:latin typeface="Arial"/>
                <a:ea typeface="Arial"/>
              </a:rPr>
              <a:t>宣言した順番で</a:t>
            </a:r>
            <a:endParaRPr b="0" lang="en-US" sz="1400" spc="-1" strike="noStrike">
              <a:latin typeface="Arial"/>
            </a:endParaRPr>
          </a:p>
          <a:p>
            <a:pPr algn="ctr">
              <a:lnSpc>
                <a:spcPct val="100000"/>
              </a:lnSpc>
              <a:tabLst>
                <a:tab algn="l" pos="0"/>
              </a:tabLst>
            </a:pPr>
            <a:r>
              <a:rPr b="0" lang="ja" sz="1400" spc="-1" strike="noStrike">
                <a:solidFill>
                  <a:srgbClr val="000000"/>
                </a:solidFill>
                <a:latin typeface="Arial"/>
                <a:ea typeface="Arial"/>
              </a:rPr>
              <a:t>格納される</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solidFill>
                <a:srgbClr val="000000"/>
              </a:solidFill>
              <a:latin typeface="Arial"/>
            </a:endParaRPr>
          </a:p>
        </p:txBody>
      </p:sp>
      <p:sp>
        <p:nvSpPr>
          <p:cNvPr id="166"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r>
              <a:rPr b="0" lang="ja" sz="1300" spc="-1" strike="noStrike">
                <a:solidFill>
                  <a:srgbClr val="233a44"/>
                </a:solidFill>
                <a:latin typeface="Calibri"/>
                <a:ea typeface="Calibri"/>
              </a:rPr>
              <a:t>リストその他 </a:t>
            </a:r>
            <a:r>
              <a:rPr b="0" lang="en-US" sz="1300" spc="-1" strike="noStrike">
                <a:solidFill>
                  <a:srgbClr val="233a44"/>
                </a:solidFill>
                <a:latin typeface="Calibri"/>
                <a:ea typeface="Calibri"/>
              </a:rPr>
              <a:t>(</a:t>
            </a:r>
            <a:r>
              <a:rPr b="0" lang="en-US" sz="1300" spc="-1" strike="noStrike" u="sng">
                <a:solidFill>
                  <a:srgbClr val="3d4594"/>
                </a:solidFill>
                <a:uFillTx/>
                <a:latin typeface="Calibri"/>
                <a:ea typeface="Calibri"/>
                <a:hlinkClick r:id="rId1"/>
              </a:rPr>
              <a:t>https://docs.python.org/ja/3/tutorial/datastructures.html</a:t>
            </a:r>
            <a:r>
              <a:rPr b="0" lang="en-US" sz="1300" spc="-1" strike="noStrike">
                <a:solidFill>
                  <a:srgbClr val="233a44"/>
                </a:solidFill>
                <a:latin typeface="Calibri"/>
                <a:ea typeface="Calibri"/>
              </a:rPr>
              <a:t>)</a:t>
            </a:r>
            <a:endParaRPr b="0" lang="en-US" sz="1300" spc="-1" strike="noStrike">
              <a:solidFill>
                <a:srgbClr val="000000"/>
              </a:solidFill>
              <a:latin typeface="Arial"/>
            </a:endParaRPr>
          </a:p>
          <a:p>
            <a:pPr>
              <a:lnSpc>
                <a:spcPct val="115000"/>
              </a:lnSpc>
              <a:spcBef>
                <a:spcPts val="1199"/>
              </a:spcBef>
              <a:spcAft>
                <a:spcPts val="1199"/>
              </a:spcAft>
              <a:tabLst>
                <a:tab algn="l" pos="0"/>
              </a:tabLst>
            </a:pPr>
            <a:endParaRPr b="0" lang="en-US" sz="1300" spc="-1" strike="noStrike">
              <a:solidFill>
                <a:srgbClr val="000000"/>
              </a:solidFill>
              <a:latin typeface="Arial"/>
            </a:endParaRPr>
          </a:p>
        </p:txBody>
      </p:sp>
      <p:sp>
        <p:nvSpPr>
          <p:cNvPr id="167" name="CustomShape 3"/>
          <p:cNvSpPr/>
          <p:nvPr/>
        </p:nvSpPr>
        <p:spPr>
          <a:xfrm>
            <a:off x="721800" y="1713240"/>
            <a:ext cx="7185240" cy="2931840"/>
          </a:xfrm>
          <a:prstGeom prst="bevel">
            <a:avLst>
              <a:gd name="adj" fmla="val 4051"/>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宣言</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 = [1, 2, 4, 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print(list_sample)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取り出し</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list_sample.pop(2)</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print(list_sample)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挿入</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 = [1, 2, 4, 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list_sample.insert(2, “</a:t>
            </a:r>
            <a:r>
              <a:rPr b="0" lang="ja" sz="1400" spc="-1" strike="noStrike">
                <a:solidFill>
                  <a:srgbClr val="000000"/>
                </a:solidFill>
                <a:latin typeface="Arial"/>
                <a:ea typeface="Arial"/>
              </a:rPr>
              <a:t>挿入”</a:t>
            </a:r>
            <a:r>
              <a:rPr b="0" lang="en-US" sz="1400" spc="-1" strike="noStrike">
                <a:solidFill>
                  <a:srgbClr val="000000"/>
                </a:solidFill>
                <a:latin typeface="Arial"/>
                <a:ea typeface="Arial"/>
              </a:rPr>
              <a:t>)</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print(list_sample)</a:t>
            </a:r>
            <a:endParaRPr b="0" lang="en-US" sz="1400" spc="-1" strike="noStrike">
              <a:latin typeface="Arial"/>
            </a:endParaRPr>
          </a:p>
        </p:txBody>
      </p:sp>
      <p:sp>
        <p:nvSpPr>
          <p:cNvPr id="168" name="CustomShape 4"/>
          <p:cNvSpPr/>
          <p:nvPr/>
        </p:nvSpPr>
        <p:spPr>
          <a:xfrm>
            <a:off x="3792240" y="1519560"/>
            <a:ext cx="1112760" cy="943920"/>
          </a:xfrm>
          <a:prstGeom prst="rect">
            <a:avLst/>
          </a:prstGeom>
          <a:solidFill>
            <a:srgbClr val="6fa8d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69" name="CustomShape 5"/>
          <p:cNvSpPr/>
          <p:nvPr/>
        </p:nvSpPr>
        <p:spPr>
          <a:xfrm>
            <a:off x="3792240" y="2511360"/>
            <a:ext cx="1112760" cy="943920"/>
          </a:xfrm>
          <a:prstGeom prst="rect">
            <a:avLst/>
          </a:prstGeom>
          <a:solidFill>
            <a:srgbClr val="f4ccc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gn="ctr">
              <a:lnSpc>
                <a:spcPct val="100000"/>
              </a:lnSpc>
              <a:tabLst>
                <a:tab algn="l" pos="0"/>
              </a:tabLst>
            </a:pP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p:txBody>
      </p:sp>
      <p:sp>
        <p:nvSpPr>
          <p:cNvPr id="170" name="CustomShape 6"/>
          <p:cNvSpPr/>
          <p:nvPr/>
        </p:nvSpPr>
        <p:spPr>
          <a:xfrm>
            <a:off x="3792240" y="3531240"/>
            <a:ext cx="1327680" cy="1266120"/>
          </a:xfrm>
          <a:prstGeom prst="rect">
            <a:avLst/>
          </a:prstGeom>
          <a:solidFill>
            <a:srgbClr val="b6d7a8"/>
          </a:solidFill>
          <a:ln w="9360">
            <a:solidFill>
              <a:schemeClr val="dk2"/>
            </a:solidFill>
            <a:round/>
          </a:ln>
        </p:spPr>
        <p:style>
          <a:lnRef idx="0"/>
          <a:fillRef idx="0"/>
          <a:effectRef idx="0"/>
          <a:fontRef idx="minor"/>
        </p:style>
        <p:txBody>
          <a:bodyPr tIns="91440" bIns="91440" anchor="ctr">
            <a:noAutofit/>
          </a:bodyPr>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0</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1</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2</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2</a:t>
            </a:r>
            <a:r>
              <a:rPr b="0" lang="ja" sz="1400" spc="-1" strike="noStrike">
                <a:solidFill>
                  <a:srgbClr val="000000"/>
                </a:solidFill>
                <a:latin typeface="Arial"/>
                <a:ea typeface="Arial"/>
              </a:rPr>
              <a:t>番目：挿入</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3</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4</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4</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8</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5</a:t>
            </a:r>
            <a:r>
              <a:rPr b="0" lang="ja" sz="1400" spc="-1" strike="noStrike">
                <a:solidFill>
                  <a:srgbClr val="000000"/>
                </a:solidFill>
                <a:latin typeface="Arial"/>
                <a:ea typeface="Arial"/>
              </a:rPr>
              <a:t>番目：</a:t>
            </a:r>
            <a:r>
              <a:rPr b="0" lang="en-US" sz="1400" spc="-1" strike="noStrike">
                <a:solidFill>
                  <a:srgbClr val="000000"/>
                </a:solidFill>
                <a:latin typeface="Arial"/>
                <a:ea typeface="Arial"/>
              </a:rPr>
              <a:t>16</a:t>
            </a:r>
            <a:endParaRPr b="0" lang="en-US" sz="1400" spc="-1" strike="noStrike">
              <a:latin typeface="Arial"/>
            </a:endParaRPr>
          </a:p>
        </p:txBody>
      </p:sp>
      <p:sp>
        <p:nvSpPr>
          <p:cNvPr id="171" name="CustomShape 7"/>
          <p:cNvSpPr/>
          <p:nvPr/>
        </p:nvSpPr>
        <p:spPr>
          <a:xfrm>
            <a:off x="5320080" y="2680920"/>
            <a:ext cx="1896120" cy="605160"/>
          </a:xfrm>
          <a:prstGeom prst="rect">
            <a:avLst/>
          </a:prstGeom>
          <a:solidFill>
            <a:srgbClr val="f4ccc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ja" sz="1400" spc="-1" strike="noStrike">
                <a:solidFill>
                  <a:srgbClr val="000000"/>
                </a:solidFill>
                <a:latin typeface="Arial"/>
                <a:ea typeface="Arial"/>
              </a:rPr>
              <a:t>値の取り出しが可能</a:t>
            </a:r>
            <a:endParaRPr b="0" lang="en-US" sz="1400" spc="-1" strike="noStrike">
              <a:latin typeface="Arial"/>
            </a:endParaRPr>
          </a:p>
        </p:txBody>
      </p:sp>
      <p:sp>
        <p:nvSpPr>
          <p:cNvPr id="172" name="CustomShape 8"/>
          <p:cNvSpPr/>
          <p:nvPr/>
        </p:nvSpPr>
        <p:spPr>
          <a:xfrm>
            <a:off x="5320080" y="3832560"/>
            <a:ext cx="1896120" cy="605160"/>
          </a:xfrm>
          <a:prstGeom prst="rect">
            <a:avLst/>
          </a:prstGeom>
          <a:solidFill>
            <a:srgbClr val="b6d7a8"/>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ja" sz="1400" spc="-1" strike="noStrike">
                <a:solidFill>
                  <a:srgbClr val="000000"/>
                </a:solidFill>
                <a:latin typeface="Arial"/>
                <a:ea typeface="Arial"/>
              </a:rPr>
              <a:t>値の追加が可能</a:t>
            </a:r>
            <a:endParaRPr b="0" lang="en-US" sz="1400" spc="-1" strike="noStrike">
              <a:latin typeface="Arial"/>
            </a:endParaRPr>
          </a:p>
        </p:txBody>
      </p:sp>
      <p:sp>
        <p:nvSpPr>
          <p:cNvPr id="173" name="CustomShape 9"/>
          <p:cNvSpPr/>
          <p:nvPr/>
        </p:nvSpPr>
        <p:spPr>
          <a:xfrm>
            <a:off x="5350680" y="1681920"/>
            <a:ext cx="1896120" cy="605160"/>
          </a:xfrm>
          <a:prstGeom prst="rect">
            <a:avLst/>
          </a:prstGeom>
          <a:solidFill>
            <a:srgbClr val="6fa8dc"/>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ja" sz="1400" spc="-1" strike="noStrike">
                <a:solidFill>
                  <a:srgbClr val="000000"/>
                </a:solidFill>
                <a:latin typeface="Arial"/>
                <a:ea typeface="Arial"/>
              </a:rPr>
              <a:t>宣言した順番で</a:t>
            </a:r>
            <a:endParaRPr b="0" lang="en-US" sz="1400" spc="-1" strike="noStrike">
              <a:latin typeface="Arial"/>
            </a:endParaRPr>
          </a:p>
          <a:p>
            <a:pPr algn="ctr">
              <a:lnSpc>
                <a:spcPct val="100000"/>
              </a:lnSpc>
              <a:tabLst>
                <a:tab algn="l" pos="0"/>
              </a:tabLst>
            </a:pPr>
            <a:r>
              <a:rPr b="0" lang="ja" sz="1400" spc="-1" strike="noStrike">
                <a:solidFill>
                  <a:srgbClr val="000000"/>
                </a:solidFill>
                <a:latin typeface="Arial"/>
                <a:ea typeface="Arial"/>
              </a:rPr>
              <a:t>格納される</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91000"/>
          </a:bodyPr>
          <a:p>
            <a:pPr>
              <a:lnSpc>
                <a:spcPct val="100000"/>
              </a:lnSpc>
              <a:tabLst>
                <a:tab algn="l" pos="0"/>
              </a:tabLst>
            </a:pPr>
            <a:r>
              <a:rPr b="0" lang="en-US" sz="3000" spc="-1" strike="noStrike">
                <a:solidFill>
                  <a:srgbClr val="0000ff"/>
                </a:solidFill>
                <a:latin typeface="Nunito"/>
                <a:ea typeface="Nunito"/>
              </a:rPr>
              <a:t>Agenda</a:t>
            </a:r>
            <a:endParaRPr b="0" lang="en-US" sz="3000" spc="-1" strike="noStrike">
              <a:solidFill>
                <a:srgbClr val="000000"/>
              </a:solidFill>
              <a:latin typeface="Arial"/>
            </a:endParaRPr>
          </a:p>
        </p:txBody>
      </p:sp>
      <p:sp>
        <p:nvSpPr>
          <p:cNvPr id="108"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r>
              <a:rPr b="0" lang="ja" sz="2000" spc="-1" strike="noStrike">
                <a:solidFill>
                  <a:srgbClr val="233a44"/>
                </a:solidFill>
                <a:latin typeface="Calibri"/>
                <a:ea typeface="Calibri"/>
              </a:rPr>
              <a:t>　</a:t>
            </a:r>
            <a:r>
              <a:rPr b="0" lang="en-US" sz="2000" spc="-1" strike="noStrike">
                <a:solidFill>
                  <a:srgbClr val="233a44"/>
                </a:solidFill>
                <a:latin typeface="Calibri"/>
                <a:ea typeface="Calibri"/>
              </a:rPr>
              <a:t>1. </a:t>
            </a:r>
            <a:r>
              <a:rPr b="0" lang="ja" sz="2000" spc="-1" strike="noStrike">
                <a:solidFill>
                  <a:srgbClr val="233a44"/>
                </a:solidFill>
                <a:latin typeface="Calibri"/>
                <a:ea typeface="Calibri"/>
              </a:rPr>
              <a:t>目的</a:t>
            </a:r>
            <a:endParaRPr b="0" lang="en-US" sz="2000" spc="-1" strike="noStrike">
              <a:solidFill>
                <a:srgbClr val="000000"/>
              </a:solidFill>
              <a:latin typeface="Arial"/>
            </a:endParaRPr>
          </a:p>
          <a:p>
            <a:pPr>
              <a:lnSpc>
                <a:spcPct val="115000"/>
              </a:lnSpc>
              <a:spcBef>
                <a:spcPts val="1199"/>
              </a:spcBef>
              <a:tabLst>
                <a:tab algn="l" pos="0"/>
              </a:tabLst>
            </a:pPr>
            <a:r>
              <a:rPr b="0" lang="ja" sz="2000" spc="-1" strike="noStrike">
                <a:solidFill>
                  <a:srgbClr val="233a44"/>
                </a:solidFill>
                <a:latin typeface="Calibri"/>
                <a:ea typeface="Calibri"/>
              </a:rPr>
              <a:t>　</a:t>
            </a:r>
            <a:r>
              <a:rPr b="0" lang="en-US" sz="2000" spc="-1" strike="noStrike">
                <a:solidFill>
                  <a:srgbClr val="233a44"/>
                </a:solidFill>
                <a:latin typeface="Calibri"/>
                <a:ea typeface="Calibri"/>
              </a:rPr>
              <a:t>2. </a:t>
            </a:r>
            <a:r>
              <a:rPr b="0" lang="ja-JP" sz="2000" spc="-1" strike="noStrike">
                <a:solidFill>
                  <a:srgbClr val="233a44"/>
                </a:solidFill>
                <a:latin typeface="Calibri"/>
                <a:ea typeface="Calibri"/>
              </a:rPr>
              <a:t>前回の復習</a:t>
            </a:r>
            <a:endParaRPr b="0" lang="en-US" sz="2000" spc="-1" strike="noStrike">
              <a:solidFill>
                <a:srgbClr val="000000"/>
              </a:solidFill>
              <a:latin typeface="Arial"/>
            </a:endParaRPr>
          </a:p>
          <a:p>
            <a:pPr>
              <a:lnSpc>
                <a:spcPct val="115000"/>
              </a:lnSpc>
              <a:spcBef>
                <a:spcPts val="1199"/>
              </a:spcBef>
              <a:tabLst>
                <a:tab algn="l" pos="0"/>
              </a:tabLst>
            </a:pPr>
            <a:r>
              <a:rPr b="0" lang="ja-JP" sz="2000" spc="-1" strike="noStrike">
                <a:solidFill>
                  <a:srgbClr val="233a44"/>
                </a:solidFill>
                <a:latin typeface="Calibri"/>
                <a:ea typeface="Calibri"/>
              </a:rPr>
              <a:t>　</a:t>
            </a:r>
            <a:r>
              <a:rPr b="0" lang="en-US" sz="2000" spc="-1" strike="noStrike">
                <a:solidFill>
                  <a:srgbClr val="233a44"/>
                </a:solidFill>
                <a:latin typeface="Calibri"/>
                <a:ea typeface="Calibri"/>
              </a:rPr>
              <a:t>3. Python</a:t>
            </a:r>
            <a:r>
              <a:rPr b="0" lang="ja-JP" sz="2000" spc="-1" strike="noStrike">
                <a:solidFill>
                  <a:srgbClr val="233a44"/>
                </a:solidFill>
                <a:latin typeface="Calibri"/>
                <a:ea typeface="Calibri"/>
              </a:rPr>
              <a:t>の実例</a:t>
            </a:r>
            <a:endParaRPr b="0" lang="en-US" sz="2000" spc="-1" strike="noStrike">
              <a:solidFill>
                <a:srgbClr val="000000"/>
              </a:solidFill>
              <a:latin typeface="Arial"/>
            </a:endParaRPr>
          </a:p>
          <a:p>
            <a:pPr>
              <a:lnSpc>
                <a:spcPct val="115000"/>
              </a:lnSpc>
              <a:spcBef>
                <a:spcPts val="1199"/>
              </a:spcBef>
              <a:tabLst>
                <a:tab algn="l" pos="0"/>
              </a:tabLst>
            </a:pPr>
            <a:r>
              <a:rPr b="0" lang="ja-JP" sz="2000" spc="-1" strike="noStrike">
                <a:solidFill>
                  <a:srgbClr val="233a44"/>
                </a:solidFill>
                <a:latin typeface="Calibri"/>
                <a:ea typeface="Calibri"/>
              </a:rPr>
              <a:t>　</a:t>
            </a:r>
            <a:r>
              <a:rPr b="0" lang="en-US" sz="2000" spc="-1" strike="noStrike">
                <a:solidFill>
                  <a:srgbClr val="233a44"/>
                </a:solidFill>
                <a:latin typeface="Calibri"/>
                <a:ea typeface="Calibri"/>
              </a:rPr>
              <a:t>4. </a:t>
            </a:r>
            <a:r>
              <a:rPr b="0" lang="ja" sz="2000" spc="-1" strike="noStrike">
                <a:solidFill>
                  <a:srgbClr val="233a44"/>
                </a:solidFill>
                <a:latin typeface="Calibri"/>
                <a:ea typeface="Calibri"/>
              </a:rPr>
              <a:t>情報の格納 </a:t>
            </a:r>
            <a:r>
              <a:rPr b="0" lang="en-US" sz="2000" spc="-1" strike="noStrike">
                <a:solidFill>
                  <a:srgbClr val="233a44"/>
                </a:solidFill>
                <a:latin typeface="Calibri"/>
                <a:ea typeface="Calibri"/>
              </a:rPr>
              <a:t>(</a:t>
            </a:r>
            <a:r>
              <a:rPr b="0" lang="ja" sz="2000" spc="-1" strike="noStrike">
                <a:solidFill>
                  <a:srgbClr val="233a44"/>
                </a:solidFill>
                <a:latin typeface="Calibri"/>
                <a:ea typeface="Calibri"/>
              </a:rPr>
              <a:t>リスト</a:t>
            </a:r>
            <a:r>
              <a:rPr b="0" lang="en-US" sz="2000" spc="-1" strike="noStrike">
                <a:solidFill>
                  <a:srgbClr val="233a44"/>
                </a:solidFill>
                <a:latin typeface="Calibri"/>
                <a:ea typeface="Calibri"/>
              </a:rPr>
              <a:t>, </a:t>
            </a:r>
            <a:r>
              <a:rPr b="0" lang="ja" sz="2000" spc="-1" strike="noStrike">
                <a:solidFill>
                  <a:srgbClr val="233a44"/>
                </a:solidFill>
                <a:latin typeface="Calibri"/>
                <a:ea typeface="Calibri"/>
              </a:rPr>
              <a:t>タプル</a:t>
            </a:r>
            <a:r>
              <a:rPr b="0" lang="en-US" sz="2000" spc="-1" strike="noStrike">
                <a:solidFill>
                  <a:srgbClr val="233a44"/>
                </a:solidFill>
                <a:latin typeface="Calibri"/>
                <a:ea typeface="Calibri"/>
              </a:rPr>
              <a:t>)</a:t>
            </a:r>
            <a:endParaRPr b="0" lang="en-US" sz="2000" spc="-1" strike="noStrike">
              <a:solidFill>
                <a:srgbClr val="000000"/>
              </a:solidFill>
              <a:latin typeface="Arial"/>
            </a:endParaRPr>
          </a:p>
          <a:p>
            <a:pPr>
              <a:lnSpc>
                <a:spcPct val="115000"/>
              </a:lnSpc>
              <a:spcBef>
                <a:spcPts val="1199"/>
              </a:spcBef>
              <a:tabLst>
                <a:tab algn="l" pos="0"/>
              </a:tabLst>
            </a:pPr>
            <a:r>
              <a:rPr b="0" lang="ja" sz="2000" spc="-1" strike="noStrike">
                <a:solidFill>
                  <a:srgbClr val="233a44"/>
                </a:solidFill>
                <a:latin typeface="Calibri"/>
                <a:ea typeface="Calibri"/>
              </a:rPr>
              <a:t>　</a:t>
            </a:r>
            <a:r>
              <a:rPr b="0" lang="en-US" sz="2000" spc="-1" strike="noStrike">
                <a:solidFill>
                  <a:srgbClr val="233a44"/>
                </a:solidFill>
                <a:latin typeface="Calibri"/>
                <a:ea typeface="Calibri"/>
              </a:rPr>
              <a:t>5. </a:t>
            </a:r>
            <a:r>
              <a:rPr b="0" lang="ja" sz="2000" spc="-1" strike="noStrike">
                <a:solidFill>
                  <a:srgbClr val="233a44"/>
                </a:solidFill>
                <a:latin typeface="Calibri"/>
                <a:ea typeface="Calibri"/>
              </a:rPr>
              <a:t>次回について</a:t>
            </a:r>
            <a:endParaRPr b="0" lang="en-US" sz="2000" spc="-1" strike="noStrike">
              <a:solidFill>
                <a:srgbClr val="000000"/>
              </a:solidFill>
              <a:latin typeface="Arial"/>
            </a:endParaRPr>
          </a:p>
          <a:p>
            <a:pPr>
              <a:lnSpc>
                <a:spcPct val="115000"/>
              </a:lnSpc>
              <a:spcBef>
                <a:spcPts val="1199"/>
              </a:spcBef>
              <a:spcAft>
                <a:spcPts val="1199"/>
              </a:spcAft>
              <a:tabLst>
                <a:tab algn="l" pos="0"/>
              </a:tabLst>
            </a:pPr>
            <a:r>
              <a:rPr b="0" lang="ja" sz="2000" spc="-1" strike="noStrike">
                <a:solidFill>
                  <a:srgbClr val="233a44"/>
                </a:solidFill>
                <a:latin typeface="Calibri"/>
                <a:ea typeface="Calibri"/>
              </a:rPr>
              <a:t>　　　おまけ　：　</a:t>
            </a:r>
            <a:r>
              <a:rPr b="0" lang="en-US" sz="2000" spc="-1" strike="noStrike">
                <a:solidFill>
                  <a:srgbClr val="233a44"/>
                </a:solidFill>
                <a:latin typeface="Calibri"/>
                <a:ea typeface="Calibri"/>
              </a:rPr>
              <a:t>SenseHat</a:t>
            </a:r>
            <a:r>
              <a:rPr b="0" lang="ja" sz="2000" spc="-1" strike="noStrike">
                <a:solidFill>
                  <a:srgbClr val="233a44"/>
                </a:solidFill>
                <a:latin typeface="Calibri"/>
                <a:ea typeface="Calibri"/>
              </a:rPr>
              <a:t>の準備と組み立て　</a:t>
            </a:r>
            <a:r>
              <a:rPr b="0" lang="en-US" sz="2000" spc="-1" strike="noStrike">
                <a:solidFill>
                  <a:srgbClr val="233a44"/>
                </a:solidFill>
                <a:latin typeface="Calibri"/>
                <a:ea typeface="Calibri"/>
              </a:rPr>
              <a:t>(</a:t>
            </a:r>
            <a:r>
              <a:rPr b="0" lang="ja" sz="2000" spc="-1" strike="noStrike">
                <a:solidFill>
                  <a:srgbClr val="233a44"/>
                </a:solidFill>
                <a:latin typeface="Calibri"/>
                <a:ea typeface="Calibri"/>
              </a:rPr>
              <a:t>時間あれば</a:t>
            </a:r>
            <a:r>
              <a:rPr b="0" lang="en-US" sz="2000" spc="-1" strike="noStrike">
                <a:solidFill>
                  <a:srgbClr val="233a44"/>
                </a:solidFill>
                <a:latin typeface="Calibri"/>
                <a:ea typeface="Calibri"/>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4-2. </a:t>
            </a:r>
            <a:r>
              <a:rPr b="0" lang="ja" sz="3000" spc="-1" strike="noStrike">
                <a:solidFill>
                  <a:srgbClr val="0000ff"/>
                </a:solidFill>
                <a:latin typeface="Nunito"/>
                <a:ea typeface="Nunito"/>
              </a:rPr>
              <a:t>リスト</a:t>
            </a:r>
            <a:endParaRPr b="0" lang="en-US" sz="3000" spc="-1" strike="noStrike">
              <a:solidFill>
                <a:srgbClr val="000000"/>
              </a:solidFill>
              <a:latin typeface="Arial"/>
            </a:endParaRPr>
          </a:p>
        </p:txBody>
      </p:sp>
      <p:sp>
        <p:nvSpPr>
          <p:cNvPr id="175" name="TextShape 2"/>
          <p:cNvSpPr txBox="1"/>
          <p:nvPr/>
        </p:nvSpPr>
        <p:spPr>
          <a:xfrm>
            <a:off x="366120" y="1215360"/>
            <a:ext cx="8415720" cy="3536280"/>
          </a:xfrm>
          <a:prstGeom prst="rect">
            <a:avLst/>
          </a:prstGeom>
          <a:noFill/>
          <a:ln>
            <a:noFill/>
          </a:ln>
        </p:spPr>
        <p:txBody>
          <a:bodyPr tIns="91440" bIns="91440">
            <a:normAutofit/>
          </a:bodyPr>
          <a:p>
            <a:pPr>
              <a:lnSpc>
                <a:spcPct val="115000"/>
              </a:lnSpc>
              <a:spcAft>
                <a:spcPts val="1199"/>
              </a:spcAft>
              <a:tabLst>
                <a:tab algn="l" pos="0"/>
              </a:tabLst>
            </a:pPr>
            <a:r>
              <a:rPr b="0" lang="ja" sz="1300" spc="-1" strike="noStrike">
                <a:solidFill>
                  <a:srgbClr val="233a44"/>
                </a:solidFill>
                <a:latin typeface="Calibri"/>
                <a:ea typeface="Calibri"/>
              </a:rPr>
              <a:t>リストのスライス　</a:t>
            </a:r>
            <a:r>
              <a:rPr b="0" lang="en-US" sz="1300" spc="-1" strike="noStrike">
                <a:solidFill>
                  <a:srgbClr val="233a44"/>
                </a:solidFill>
                <a:latin typeface="Calibri"/>
                <a:ea typeface="Calibri"/>
              </a:rPr>
              <a:t>(</a:t>
            </a:r>
            <a:r>
              <a:rPr b="0" lang="ja" sz="1300" spc="-1" strike="noStrike">
                <a:solidFill>
                  <a:srgbClr val="233a44"/>
                </a:solidFill>
                <a:latin typeface="Calibri"/>
                <a:ea typeface="Calibri"/>
              </a:rPr>
              <a:t>指定した部分を取り出す</a:t>
            </a:r>
            <a:r>
              <a:rPr b="0" lang="en-US" sz="1300" spc="-1" strike="noStrike">
                <a:solidFill>
                  <a:srgbClr val="233a44"/>
                </a:solidFill>
                <a:latin typeface="Calibri"/>
                <a:ea typeface="Calibri"/>
              </a:rPr>
              <a:t>)</a:t>
            </a:r>
            <a:endParaRPr b="0" lang="en-US" sz="1300" spc="-1" strike="noStrike">
              <a:solidFill>
                <a:srgbClr val="000000"/>
              </a:solidFill>
              <a:latin typeface="Arial"/>
            </a:endParaRPr>
          </a:p>
        </p:txBody>
      </p:sp>
      <p:sp>
        <p:nvSpPr>
          <p:cNvPr id="176" name="CustomShape 3"/>
          <p:cNvSpPr/>
          <p:nvPr/>
        </p:nvSpPr>
        <p:spPr>
          <a:xfrm>
            <a:off x="721800" y="1713240"/>
            <a:ext cx="7185240" cy="2931840"/>
          </a:xfrm>
          <a:prstGeom prst="bevel">
            <a:avLst>
              <a:gd name="adj" fmla="val 4051"/>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宣言</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list_sample = [1, 2, 4, 8, 16, 32]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1</a:t>
            </a:r>
            <a:r>
              <a:rPr b="0" lang="ja" sz="1200" spc="-1" strike="noStrike">
                <a:solidFill>
                  <a:srgbClr val="000000"/>
                </a:solidFill>
                <a:latin typeface="Arial"/>
                <a:ea typeface="Arial"/>
              </a:rPr>
              <a:t>〜</a:t>
            </a:r>
            <a:r>
              <a:rPr b="0" lang="en-US" sz="1200" spc="-1" strike="noStrike">
                <a:solidFill>
                  <a:srgbClr val="000000"/>
                </a:solidFill>
                <a:latin typeface="Arial"/>
                <a:ea typeface="Arial"/>
              </a:rPr>
              <a:t>3</a:t>
            </a:r>
            <a:r>
              <a:rPr b="0" lang="ja" sz="1200" spc="-1" strike="noStrike">
                <a:solidFill>
                  <a:srgbClr val="000000"/>
                </a:solidFill>
                <a:latin typeface="Arial"/>
                <a:ea typeface="Arial"/>
              </a:rPr>
              <a:t>個目の要素だけ取り出したい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 = list_sample[1:3]</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奇数の要素だけ取り出したい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new_list2 = list_sample[0::2]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偶数の要素だけ取り出したい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new_list3 = list_sample[1::2]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3</a:t>
            </a:r>
            <a:r>
              <a:rPr b="0" lang="ja" sz="1200" spc="-1" strike="noStrike">
                <a:solidFill>
                  <a:srgbClr val="000000"/>
                </a:solidFill>
                <a:latin typeface="Arial"/>
                <a:ea typeface="Arial"/>
              </a:rPr>
              <a:t>番目から最後の要素まで取り出したい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new_list4 = list_sample[3:-1]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4-3. </a:t>
            </a:r>
            <a:r>
              <a:rPr b="0" lang="ja" sz="3000" spc="-1" strike="noStrike">
                <a:solidFill>
                  <a:srgbClr val="0000ff"/>
                </a:solidFill>
                <a:latin typeface="Nunito"/>
                <a:ea typeface="Nunito"/>
              </a:rPr>
              <a:t>タプル</a:t>
            </a:r>
            <a:endParaRPr b="0" lang="en-US" sz="3000" spc="-1" strike="noStrike">
              <a:solidFill>
                <a:srgbClr val="000000"/>
              </a:solidFill>
              <a:latin typeface="Arial"/>
            </a:endParaRPr>
          </a:p>
        </p:txBody>
      </p:sp>
      <p:sp>
        <p:nvSpPr>
          <p:cNvPr id="178" name="TextShape 2"/>
          <p:cNvSpPr txBox="1"/>
          <p:nvPr/>
        </p:nvSpPr>
        <p:spPr>
          <a:xfrm>
            <a:off x="366120" y="1215360"/>
            <a:ext cx="8415720" cy="3536280"/>
          </a:xfrm>
          <a:prstGeom prst="rect">
            <a:avLst/>
          </a:prstGeom>
          <a:noFill/>
          <a:ln>
            <a:noFill/>
          </a:ln>
        </p:spPr>
        <p:txBody>
          <a:bodyPr tIns="91440" bIns="91440">
            <a:normAutofit/>
          </a:bodyPr>
          <a:p>
            <a:pPr>
              <a:lnSpc>
                <a:spcPct val="115000"/>
              </a:lnSpc>
              <a:spcAft>
                <a:spcPts val="1199"/>
              </a:spcAft>
              <a:tabLst>
                <a:tab algn="l" pos="0"/>
              </a:tabLst>
            </a:pPr>
            <a:r>
              <a:rPr b="0" lang="ja" sz="1300" spc="-1" strike="noStrike">
                <a:solidFill>
                  <a:srgbClr val="233a44"/>
                </a:solidFill>
                <a:latin typeface="Calibri"/>
                <a:ea typeface="Calibri"/>
              </a:rPr>
              <a:t>　タプルはリストと似ています。リストに比べて使用するメモリが少なくなるというメリットが有ります。ただし一点だけ大きな違いが有ります。まずは下記コードで違いを体感してみて下さい。</a:t>
            </a:r>
            <a:endParaRPr b="0" lang="en-US" sz="1300" spc="-1" strike="noStrike">
              <a:solidFill>
                <a:srgbClr val="000000"/>
              </a:solidFill>
              <a:latin typeface="Arial"/>
            </a:endParaRPr>
          </a:p>
        </p:txBody>
      </p:sp>
      <p:sp>
        <p:nvSpPr>
          <p:cNvPr id="179" name="CustomShape 3"/>
          <p:cNvSpPr/>
          <p:nvPr/>
        </p:nvSpPr>
        <p:spPr>
          <a:xfrm>
            <a:off x="721800" y="1941840"/>
            <a:ext cx="7185240" cy="2931840"/>
          </a:xfrm>
          <a:prstGeom prst="bevel">
            <a:avLst>
              <a:gd name="adj" fmla="val 4051"/>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宣言と値の表示</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 = (1, 2, 4, 8)        ← </a:t>
            </a:r>
            <a:r>
              <a:rPr b="0" lang="ja" sz="1400" spc="-1" strike="noStrike">
                <a:solidFill>
                  <a:srgbClr val="000000"/>
                </a:solidFill>
                <a:latin typeface="Arial"/>
                <a:ea typeface="Arial"/>
              </a:rPr>
              <a:t>丸括弧で定義する。</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print(tuple_sample[0], tuple_sample[1])</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値の変更</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tuple_sample[0] =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値の追加</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tuple_sample.append(16)</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print(tuple_sample)TypeError: 'tuple' object does not support item assignment</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4-3. </a:t>
            </a:r>
            <a:r>
              <a:rPr b="0" lang="ja" sz="3000" spc="-1" strike="noStrike">
                <a:solidFill>
                  <a:srgbClr val="0000ff"/>
                </a:solidFill>
                <a:latin typeface="Nunito"/>
                <a:ea typeface="Nunito"/>
              </a:rPr>
              <a:t>タプル</a:t>
            </a:r>
            <a:endParaRPr b="0" lang="en-US" sz="3000" spc="-1" strike="noStrike">
              <a:solidFill>
                <a:srgbClr val="000000"/>
              </a:solidFill>
              <a:latin typeface="Arial"/>
            </a:endParaRPr>
          </a:p>
        </p:txBody>
      </p:sp>
      <p:sp>
        <p:nvSpPr>
          <p:cNvPr id="181"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r>
              <a:rPr b="0" lang="ja" sz="1800" spc="-1" strike="noStrike">
                <a:solidFill>
                  <a:srgbClr val="233a44"/>
                </a:solidFill>
                <a:latin typeface="Calibri"/>
                <a:ea typeface="Calibri"/>
              </a:rPr>
              <a:t>　タプルの特徴は、一回宣言を行うと値を変更したり追加したりすることはできません。これがリストよりメモリ</a:t>
            </a:r>
            <a:r>
              <a:rPr b="0" lang="ja-JP" sz="1800" spc="-1" strike="noStrike">
                <a:solidFill>
                  <a:srgbClr val="233a44"/>
                </a:solidFill>
                <a:latin typeface="Calibri"/>
                <a:ea typeface="Calibri"/>
              </a:rPr>
              <a:t>が</a:t>
            </a:r>
            <a:r>
              <a:rPr b="0" lang="ja" sz="1800" spc="-1" strike="noStrike">
                <a:solidFill>
                  <a:srgbClr val="233a44"/>
                </a:solidFill>
                <a:latin typeface="Calibri"/>
                <a:ea typeface="Calibri"/>
              </a:rPr>
              <a:t>節約できる理由になっていると思います。</a:t>
            </a:r>
            <a:endParaRPr b="0" lang="en-US" sz="1800" spc="-1" strike="noStrike">
              <a:solidFill>
                <a:srgbClr val="000000"/>
              </a:solidFill>
              <a:latin typeface="Arial"/>
            </a:endParaRPr>
          </a:p>
          <a:p>
            <a:pPr>
              <a:lnSpc>
                <a:spcPct val="115000"/>
              </a:lnSpc>
              <a:spcBef>
                <a:spcPts val="1199"/>
              </a:spcBef>
              <a:spcAft>
                <a:spcPts val="1199"/>
              </a:spcAft>
              <a:tabLst>
                <a:tab algn="l" pos="0"/>
              </a:tabLst>
            </a:pPr>
            <a:r>
              <a:rPr b="0" lang="ja" sz="1800" spc="-1" strike="noStrike">
                <a:solidFill>
                  <a:srgbClr val="233a44"/>
                </a:solidFill>
                <a:latin typeface="Calibri"/>
                <a:ea typeface="Calibri"/>
              </a:rPr>
              <a:t>　変更可能なものはリストで定義しましょう。</a:t>
            </a:r>
            <a:endParaRPr b="0" lang="en-US" sz="1800" spc="-1" strike="noStrike">
              <a:solidFill>
                <a:srgbClr val="000000"/>
              </a:solidFill>
              <a:latin typeface="Arial"/>
            </a:endParaRPr>
          </a:p>
        </p:txBody>
      </p:sp>
      <p:sp>
        <p:nvSpPr>
          <p:cNvPr id="182" name="CustomShape 3"/>
          <p:cNvSpPr/>
          <p:nvPr/>
        </p:nvSpPr>
        <p:spPr>
          <a:xfrm>
            <a:off x="721800" y="2481840"/>
            <a:ext cx="7185240" cy="2257200"/>
          </a:xfrm>
          <a:prstGeom prst="bevel">
            <a:avLst>
              <a:gd name="adj" fmla="val 4051"/>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値の変更</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tuple_sample[0] = 0</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r>
              <a:rPr b="0" lang="ja" sz="1400" spc="-1" strike="noStrike">
                <a:solidFill>
                  <a:srgbClr val="ff0000"/>
                </a:solidFill>
                <a:latin typeface="Arial"/>
                <a:ea typeface="Arial"/>
              </a:rPr>
              <a:t>　　</a:t>
            </a:r>
            <a:r>
              <a:rPr b="0" lang="en-US" sz="1400" spc="-1" strike="noStrike">
                <a:solidFill>
                  <a:srgbClr val="ff0000"/>
                </a:solidFill>
                <a:latin typeface="Arial"/>
                <a:ea typeface="Arial"/>
              </a:rPr>
              <a:t>TypeError: 'tuple' object does not support item assignment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 </a:t>
            </a:r>
            <a:r>
              <a:rPr b="0" lang="ja" sz="1400" spc="-1" strike="noStrike">
                <a:solidFill>
                  <a:srgbClr val="000000"/>
                </a:solidFill>
                <a:latin typeface="Arial"/>
                <a:ea typeface="Arial"/>
              </a:rPr>
              <a:t>値の追加</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tuple_sample.append(16)</a:t>
            </a:r>
            <a:endParaRPr b="0" lang="en-US" sz="1400" spc="-1" strike="noStrike">
              <a:latin typeface="Arial"/>
            </a:endParaRPr>
          </a:p>
          <a:p>
            <a:pPr>
              <a:lnSpc>
                <a:spcPct val="100000"/>
              </a:lnSpc>
              <a:tabLst>
                <a:tab algn="l" pos="0"/>
              </a:tabLst>
            </a:pPr>
            <a:r>
              <a:rPr b="0" lang="en-US" sz="1400" spc="-1" strike="noStrike">
                <a:solidFill>
                  <a:srgbClr val="000000"/>
                </a:solidFill>
                <a:latin typeface="Arial"/>
                <a:ea typeface="Arial"/>
              </a:rPr>
              <a:t>print(tuple_sample)</a:t>
            </a:r>
            <a:endParaRPr b="0" lang="en-US" sz="1400" spc="-1" strike="noStrike">
              <a:latin typeface="Arial"/>
            </a:endParaRPr>
          </a:p>
          <a:p>
            <a:pPr>
              <a:lnSpc>
                <a:spcPct val="100000"/>
              </a:lnSpc>
              <a:tabLst>
                <a:tab algn="l" pos="0"/>
              </a:tabLst>
            </a:pPr>
            <a:r>
              <a:rPr b="0" lang="ja" sz="1400" spc="-1" strike="noStrike">
                <a:solidFill>
                  <a:srgbClr val="000000"/>
                </a:solidFill>
                <a:latin typeface="Arial"/>
                <a:ea typeface="Arial"/>
              </a:rPr>
              <a:t>　　</a:t>
            </a:r>
            <a:r>
              <a:rPr b="0" lang="en-US" sz="1400" spc="-1" strike="noStrike">
                <a:solidFill>
                  <a:srgbClr val="ff0000"/>
                </a:solidFill>
                <a:latin typeface="Arial"/>
                <a:ea typeface="Arial"/>
              </a:rPr>
              <a:t>AttributeError: 'tuple' object has no attribute 'append'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4-3. </a:t>
            </a:r>
            <a:r>
              <a:rPr b="0" lang="ja" sz="3000" spc="-1" strike="noStrike">
                <a:solidFill>
                  <a:srgbClr val="0000ff"/>
                </a:solidFill>
                <a:latin typeface="Nunito"/>
                <a:ea typeface="Nunito"/>
              </a:rPr>
              <a:t>タプル</a:t>
            </a:r>
            <a:endParaRPr b="0" lang="en-US" sz="3000" spc="-1" strike="noStrike">
              <a:solidFill>
                <a:srgbClr val="000000"/>
              </a:solidFill>
              <a:latin typeface="Arial"/>
            </a:endParaRPr>
          </a:p>
        </p:txBody>
      </p:sp>
      <p:sp>
        <p:nvSpPr>
          <p:cNvPr id="184" name="TextShape 2"/>
          <p:cNvSpPr txBox="1"/>
          <p:nvPr/>
        </p:nvSpPr>
        <p:spPr>
          <a:xfrm>
            <a:off x="366120" y="1215360"/>
            <a:ext cx="8415720" cy="3536280"/>
          </a:xfrm>
          <a:prstGeom prst="rect">
            <a:avLst/>
          </a:prstGeom>
          <a:noFill/>
          <a:ln>
            <a:noFill/>
          </a:ln>
        </p:spPr>
        <p:txBody>
          <a:bodyPr tIns="91440" bIns="91440">
            <a:normAutofit/>
          </a:bodyPr>
          <a:p>
            <a:pPr>
              <a:lnSpc>
                <a:spcPct val="115000"/>
              </a:lnSpc>
              <a:spcAft>
                <a:spcPts val="1199"/>
              </a:spcAft>
              <a:tabLst>
                <a:tab algn="l" pos="0"/>
              </a:tabLst>
            </a:pPr>
            <a:r>
              <a:rPr b="0" lang="ja" sz="1800" spc="-1" strike="noStrike">
                <a:solidFill>
                  <a:srgbClr val="233a44"/>
                </a:solidFill>
                <a:latin typeface="Calibri"/>
                <a:ea typeface="Calibri"/>
              </a:rPr>
              <a:t>タプルのスライス　</a:t>
            </a:r>
            <a:r>
              <a:rPr b="0" lang="en-US" sz="1800" spc="-1" strike="noStrike">
                <a:solidFill>
                  <a:srgbClr val="233a44"/>
                </a:solidFill>
                <a:latin typeface="Calibri"/>
                <a:ea typeface="Calibri"/>
              </a:rPr>
              <a:t>(</a:t>
            </a:r>
            <a:r>
              <a:rPr b="0" lang="ja" sz="1800" spc="-1" strike="noStrike">
                <a:solidFill>
                  <a:srgbClr val="233a44"/>
                </a:solidFill>
                <a:latin typeface="Calibri"/>
                <a:ea typeface="Calibri"/>
              </a:rPr>
              <a:t>指定した部分を取り出す</a:t>
            </a:r>
            <a:r>
              <a:rPr b="0" lang="en-US" sz="1800" spc="-1" strike="noStrike">
                <a:solidFill>
                  <a:srgbClr val="233a44"/>
                </a:solidFill>
                <a:latin typeface="Calibri"/>
                <a:ea typeface="Calibri"/>
              </a:rPr>
              <a:t>)</a:t>
            </a:r>
            <a:endParaRPr b="0" lang="en-US" sz="1800" spc="-1" strike="noStrike">
              <a:solidFill>
                <a:srgbClr val="000000"/>
              </a:solidFill>
              <a:latin typeface="Arial"/>
            </a:endParaRPr>
          </a:p>
        </p:txBody>
      </p:sp>
      <p:sp>
        <p:nvSpPr>
          <p:cNvPr id="185" name="CustomShape 3"/>
          <p:cNvSpPr/>
          <p:nvPr/>
        </p:nvSpPr>
        <p:spPr>
          <a:xfrm>
            <a:off x="721800" y="1713240"/>
            <a:ext cx="7185240" cy="2931840"/>
          </a:xfrm>
          <a:prstGeom prst="bevel">
            <a:avLst>
              <a:gd name="adj" fmla="val 4051"/>
            </a:avLst>
          </a:prstGeom>
          <a:solidFill>
            <a:schemeClr val="lt2"/>
          </a:solidFill>
          <a:ln w="9360">
            <a:solidFill>
              <a:schemeClr val="dk2"/>
            </a:solidFill>
            <a:round/>
          </a:ln>
        </p:spPr>
        <p:style>
          <a:lnRef idx="0"/>
          <a:fillRef idx="0"/>
          <a:effectRef idx="0"/>
          <a:fontRef idx="minor"/>
        </p:style>
        <p:txBody>
          <a:bodyPr tIns="91440" bIns="91440">
            <a:noAutofit/>
          </a:bodyPr>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宣言</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tuple_sample = </a:t>
            </a:r>
            <a:r>
              <a:rPr b="0" lang="en-US" sz="1200" spc="-1" strike="noStrike">
                <a:solidFill>
                  <a:srgbClr val="000000"/>
                </a:solidFill>
                <a:latin typeface="Arial"/>
                <a:ea typeface="Arial"/>
              </a:rPr>
              <a:t>(1, 2, 4, 8, 16, 32)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1</a:t>
            </a:r>
            <a:r>
              <a:rPr b="0" lang="ja" sz="1200" spc="-1" strike="noStrike">
                <a:solidFill>
                  <a:srgbClr val="000000"/>
                </a:solidFill>
                <a:latin typeface="Arial"/>
                <a:ea typeface="Arial"/>
              </a:rPr>
              <a:t>〜</a:t>
            </a:r>
            <a:r>
              <a:rPr b="0" lang="en-US" sz="1200" spc="-1" strike="noStrike">
                <a:solidFill>
                  <a:srgbClr val="000000"/>
                </a:solidFill>
                <a:latin typeface="Arial"/>
                <a:ea typeface="Arial"/>
              </a:rPr>
              <a:t>3</a:t>
            </a:r>
            <a:r>
              <a:rPr b="0" lang="ja" sz="1200" spc="-1" strike="noStrike">
                <a:solidFill>
                  <a:srgbClr val="000000"/>
                </a:solidFill>
                <a:latin typeface="Arial"/>
                <a:ea typeface="Arial"/>
              </a:rPr>
              <a:t>個目の要素だけ取り出したい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 = tuple_sample[1:3]</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奇数の要素だけ取り出したい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new_tuple2 = tuple_sample[0::2]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a:t>
            </a:r>
            <a:r>
              <a:rPr b="0" lang="ja" sz="1200" spc="-1" strike="noStrike">
                <a:solidFill>
                  <a:srgbClr val="000000"/>
                </a:solidFill>
                <a:latin typeface="Arial"/>
                <a:ea typeface="Arial"/>
              </a:rPr>
              <a:t>偶数の要素だけ取り出したい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new_tuple3 = tuple_sample[1::2]</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 3</a:t>
            </a:r>
            <a:r>
              <a:rPr b="0" lang="ja" sz="1200" spc="-1" strike="noStrike">
                <a:solidFill>
                  <a:srgbClr val="000000"/>
                </a:solidFill>
                <a:latin typeface="Arial"/>
                <a:ea typeface="Arial"/>
              </a:rPr>
              <a:t>番目から最後の要素まで取り出したい</a:t>
            </a:r>
            <a:endParaRPr b="0" lang="en-US" sz="1200" spc="-1" strike="noStrike">
              <a:latin typeface="Arial"/>
            </a:endParaRPr>
          </a:p>
          <a:p>
            <a:pPr>
              <a:lnSpc>
                <a:spcPct val="100000"/>
              </a:lnSpc>
              <a:tabLst>
                <a:tab algn="l" pos="0"/>
              </a:tabLst>
            </a:pPr>
            <a:r>
              <a:rPr b="0" lang="en-US" sz="1200" spc="-1" strike="noStrike">
                <a:solidFill>
                  <a:srgbClr val="000000"/>
                </a:solidFill>
                <a:latin typeface="Arial"/>
                <a:ea typeface="Arial"/>
              </a:rPr>
              <a:t>new_tuple4 = tuple_sample[3:-1]</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5. </a:t>
            </a:r>
            <a:r>
              <a:rPr b="0" lang="ja" sz="3000" spc="-1" strike="noStrike">
                <a:solidFill>
                  <a:srgbClr val="0000ff"/>
                </a:solidFill>
                <a:latin typeface="Nunito"/>
                <a:ea typeface="Nunito"/>
              </a:rPr>
              <a:t>本日のまとめ</a:t>
            </a:r>
            <a:endParaRPr b="0" lang="en-US" sz="3000" spc="-1" strike="noStrike">
              <a:solidFill>
                <a:srgbClr val="000000"/>
              </a:solidFill>
              <a:latin typeface="Arial"/>
            </a:endParaRPr>
          </a:p>
        </p:txBody>
      </p:sp>
      <p:sp>
        <p:nvSpPr>
          <p:cNvPr id="187"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endParaRPr b="0" lang="en-US" sz="1400" spc="-1" strike="noStrike">
              <a:solidFill>
                <a:srgbClr val="000000"/>
              </a:solidFill>
              <a:latin typeface="Arial"/>
            </a:endParaRPr>
          </a:p>
          <a:p>
            <a:pPr>
              <a:lnSpc>
                <a:spcPct val="115000"/>
              </a:lnSpc>
              <a:spcBef>
                <a:spcPts val="1199"/>
              </a:spcBef>
              <a:tabLst>
                <a:tab algn="l" pos="0"/>
              </a:tabLst>
            </a:pPr>
            <a:r>
              <a:rPr b="0" lang="ja" sz="1800" spc="-1" strike="noStrike">
                <a:solidFill>
                  <a:srgbClr val="233a44"/>
                </a:solidFill>
                <a:latin typeface="Calibri"/>
                <a:ea typeface="Calibri"/>
              </a:rPr>
              <a:t>　リスト</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　情報を順番に格納できるもの。</a:t>
            </a:r>
            <a:endParaRPr b="0" lang="en-US" sz="1800" spc="-1" strike="noStrike">
              <a:solidFill>
                <a:srgbClr val="000000"/>
              </a:solidFill>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既存の情報の変更や追加が可能。</a:t>
            </a:r>
            <a:endParaRPr b="0" lang="en-US" sz="1800" spc="-1" strike="noStrike">
              <a:solidFill>
                <a:srgbClr val="000000"/>
              </a:solidFill>
              <a:latin typeface="Arial"/>
            </a:endParaRPr>
          </a:p>
          <a:p>
            <a:pPr>
              <a:lnSpc>
                <a:spcPct val="115000"/>
              </a:lnSpc>
              <a:spcBef>
                <a:spcPts val="1199"/>
              </a:spcBef>
              <a:tabLst>
                <a:tab algn="l" pos="0"/>
              </a:tabLst>
            </a:pPr>
            <a:r>
              <a:rPr b="0" lang="ja" sz="1800" spc="-1" strike="noStrike">
                <a:solidFill>
                  <a:srgbClr val="233a44"/>
                </a:solidFill>
                <a:latin typeface="Calibri"/>
                <a:ea typeface="Calibri"/>
              </a:rPr>
              <a:t>　タプル</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　リストとほぼ同じ様に使用可能。</a:t>
            </a:r>
            <a:endParaRPr b="0" lang="en-US" sz="1800" spc="-1" strike="noStrike">
              <a:solidFill>
                <a:srgbClr val="000000"/>
              </a:solidFill>
              <a:latin typeface="Arial"/>
            </a:endParaRPr>
          </a:p>
          <a:p>
            <a:pPr>
              <a:lnSpc>
                <a:spcPct val="115000"/>
              </a:lnSpc>
              <a:spcBef>
                <a:spcPts val="1199"/>
              </a:spcBef>
              <a:tabLst>
                <a:tab algn="l" pos="0"/>
              </a:tabLst>
            </a:pP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ただし、編集ができない。</a:t>
            </a:r>
            <a:r>
              <a:rPr b="0" lang="en-US" sz="1800" spc="-1" strike="noStrike">
                <a:solidFill>
                  <a:srgbClr val="233a44"/>
                </a:solidFill>
                <a:latin typeface="Calibri"/>
                <a:ea typeface="Calibri"/>
              </a:rPr>
              <a:t>(</a:t>
            </a:r>
            <a:r>
              <a:rPr b="0" lang="ja" sz="1800" spc="-1" strike="noStrike">
                <a:solidFill>
                  <a:srgbClr val="233a44"/>
                </a:solidFill>
                <a:latin typeface="Calibri"/>
                <a:ea typeface="Calibri"/>
              </a:rPr>
              <a:t>メモリ</a:t>
            </a:r>
            <a:r>
              <a:rPr b="0" lang="ja-JP" sz="1800" spc="-1" strike="noStrike">
                <a:solidFill>
                  <a:srgbClr val="233a44"/>
                </a:solidFill>
                <a:latin typeface="Calibri"/>
                <a:ea typeface="Calibri"/>
              </a:rPr>
              <a:t>使用</a:t>
            </a:r>
            <a:r>
              <a:rPr b="0" lang="ja" sz="1800" spc="-1" strike="noStrike">
                <a:solidFill>
                  <a:srgbClr val="233a44"/>
                </a:solidFill>
                <a:latin typeface="Calibri"/>
                <a:ea typeface="Calibri"/>
              </a:rPr>
              <a:t>は</a:t>
            </a:r>
            <a:r>
              <a:rPr b="0" lang="ja-JP" sz="1800" spc="-1" strike="noStrike">
                <a:solidFill>
                  <a:srgbClr val="233a44"/>
                </a:solidFill>
                <a:latin typeface="Calibri"/>
                <a:ea typeface="Calibri"/>
              </a:rPr>
              <a:t>少ない</a:t>
            </a:r>
            <a:r>
              <a:rPr b="0" lang="ja" sz="1800" spc="-1" strike="noStrike">
                <a:solidFill>
                  <a:srgbClr val="233a44"/>
                </a:solidFill>
                <a:latin typeface="Calibri"/>
                <a:ea typeface="Calibri"/>
              </a:rPr>
              <a:t>模様</a:t>
            </a:r>
            <a:r>
              <a:rPr b="0" lang="en-US" sz="1800" spc="-1" strike="noStrike">
                <a:solidFill>
                  <a:srgbClr val="233a44"/>
                </a:solidFill>
                <a:latin typeface="Calibri"/>
                <a:ea typeface="Calibri"/>
              </a:rPr>
              <a:t>)</a:t>
            </a: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5. </a:t>
            </a:r>
            <a:r>
              <a:rPr b="0" lang="ja-JP" sz="3000" spc="-1" strike="noStrike">
                <a:solidFill>
                  <a:srgbClr val="0000ff"/>
                </a:solidFill>
                <a:latin typeface="Nunito"/>
                <a:ea typeface="Nunito"/>
              </a:rPr>
              <a:t>本日のまとめ</a:t>
            </a:r>
            <a:endParaRPr b="0" lang="en-US" sz="3000" spc="-1" strike="noStrike">
              <a:solidFill>
                <a:srgbClr val="000000"/>
              </a:solidFill>
              <a:latin typeface="Arial"/>
            </a:endParaRPr>
          </a:p>
        </p:txBody>
      </p:sp>
      <p:sp>
        <p:nvSpPr>
          <p:cNvPr id="189" name="TextShape 2"/>
          <p:cNvSpPr txBox="1"/>
          <p:nvPr/>
        </p:nvSpPr>
        <p:spPr>
          <a:xfrm>
            <a:off x="366120" y="1215360"/>
            <a:ext cx="8415720" cy="3536280"/>
          </a:xfrm>
          <a:prstGeom prst="rect">
            <a:avLst/>
          </a:prstGeom>
          <a:noFill/>
          <a:ln>
            <a:noFill/>
          </a:ln>
        </p:spPr>
        <p:txBody>
          <a:bodyPr tIns="91440" bIns="91440">
            <a:normAutofit/>
          </a:bodyPr>
          <a:p>
            <a:pPr>
              <a:lnSpc>
                <a:spcPct val="115000"/>
              </a:lnSpc>
              <a:tabLst>
                <a:tab algn="l" pos="0"/>
              </a:tabLst>
            </a:pPr>
            <a:endParaRPr b="0" lang="en-US" sz="1400" spc="-1" strike="noStrike">
              <a:solidFill>
                <a:srgbClr val="000000"/>
              </a:solidFill>
              <a:latin typeface="Arial"/>
            </a:endParaRPr>
          </a:p>
          <a:p>
            <a:pPr>
              <a:lnSpc>
                <a:spcPct val="115000"/>
              </a:lnSpc>
              <a:tabLst>
                <a:tab algn="l" pos="0"/>
              </a:tabLst>
            </a:pPr>
            <a:r>
              <a:rPr b="0" lang="ja-JP" sz="1800" spc="-1" strike="noStrike">
                <a:solidFill>
                  <a:srgbClr val="233a44"/>
                </a:solidFill>
                <a:latin typeface="Calibri"/>
                <a:ea typeface="Calibri"/>
              </a:rPr>
              <a:t>次回</a:t>
            </a:r>
            <a:r>
              <a:rPr b="0" lang="en-US" sz="1800" spc="-1" strike="noStrike">
                <a:solidFill>
                  <a:srgbClr val="233a44"/>
                </a:solidFill>
                <a:latin typeface="Calibri"/>
                <a:ea typeface="Calibri"/>
              </a:rPr>
              <a:t>4/20(</a:t>
            </a:r>
            <a:r>
              <a:rPr b="0" lang="ja-JP" sz="1800" spc="-1" strike="noStrike">
                <a:solidFill>
                  <a:srgbClr val="233a44"/>
                </a:solidFill>
                <a:latin typeface="Calibri"/>
                <a:ea typeface="Calibri"/>
              </a:rPr>
              <a:t>火</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について</a:t>
            </a: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4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Python</a:t>
            </a:r>
            <a:r>
              <a:rPr b="0" lang="ja-JP" sz="1800" spc="-1" strike="noStrike">
                <a:solidFill>
                  <a:srgbClr val="233a44"/>
                </a:solidFill>
                <a:latin typeface="Calibri"/>
                <a:ea typeface="Calibri"/>
              </a:rPr>
              <a:t>実例紹介　</a:t>
            </a:r>
            <a:r>
              <a:rPr b="0" lang="en-US" sz="1800" spc="-1" strike="noStrike">
                <a:solidFill>
                  <a:srgbClr val="233a44"/>
                </a:solidFill>
                <a:latin typeface="Calibri"/>
                <a:ea typeface="Calibri"/>
              </a:rPr>
              <a:t>RPA</a:t>
            </a:r>
            <a:r>
              <a:rPr b="0" lang="ja-JP" sz="1800" spc="-1" strike="noStrike">
                <a:solidFill>
                  <a:srgbClr val="233a44"/>
                </a:solidFill>
                <a:latin typeface="Calibri"/>
                <a:ea typeface="Calibri"/>
              </a:rPr>
              <a:t>、スクレイピング</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・ディクショナリ型を学ぶ</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・統計データを取得してみよう</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おまけ</a:t>
            </a:r>
            <a:r>
              <a:rPr b="0" lang="en-US" sz="3000" spc="-1" strike="noStrike">
                <a:solidFill>
                  <a:srgbClr val="0000ff"/>
                </a:solidFill>
                <a:latin typeface="Nunito"/>
                <a:ea typeface="Nunito"/>
              </a:rPr>
              <a:t>. SenseHat</a:t>
            </a:r>
            <a:r>
              <a:rPr b="0" lang="ja" sz="3000" spc="-1" strike="noStrike">
                <a:solidFill>
                  <a:srgbClr val="0000ff"/>
                </a:solidFill>
                <a:latin typeface="Nunito"/>
                <a:ea typeface="Nunito"/>
              </a:rPr>
              <a:t>組み立て</a:t>
            </a:r>
            <a:endParaRPr b="0" lang="en-US" sz="3000" spc="-1" strike="noStrike">
              <a:solidFill>
                <a:srgbClr val="000000"/>
              </a:solidFill>
              <a:latin typeface="Arial"/>
            </a:endParaRPr>
          </a:p>
        </p:txBody>
      </p:sp>
      <p:sp>
        <p:nvSpPr>
          <p:cNvPr id="191" name="TextShape 2"/>
          <p:cNvSpPr txBox="1"/>
          <p:nvPr/>
        </p:nvSpPr>
        <p:spPr>
          <a:xfrm>
            <a:off x="366120" y="1215360"/>
            <a:ext cx="8415720" cy="3536280"/>
          </a:xfrm>
          <a:prstGeom prst="rect">
            <a:avLst/>
          </a:prstGeom>
          <a:noFill/>
          <a:ln>
            <a:noFill/>
          </a:ln>
        </p:spPr>
        <p:txBody>
          <a:bodyPr tIns="91440" bIns="91440">
            <a:normAutofit/>
          </a:bodyPr>
          <a:p>
            <a:pPr>
              <a:lnSpc>
                <a:spcPct val="115000"/>
              </a:lnSpc>
              <a:spcAft>
                <a:spcPts val="1199"/>
              </a:spcAft>
              <a:tabLst>
                <a:tab algn="l" pos="0"/>
              </a:tabLst>
            </a:pPr>
            <a:r>
              <a:rPr b="0" lang="en-US" sz="1300" spc="-1" strike="noStrike">
                <a:solidFill>
                  <a:srgbClr val="233a44"/>
                </a:solidFill>
                <a:latin typeface="Calibri"/>
                <a:ea typeface="Calibri"/>
              </a:rPr>
              <a:t>GPIO</a:t>
            </a:r>
            <a:r>
              <a:rPr b="0" lang="ja" sz="1300" spc="-1" strike="noStrike">
                <a:solidFill>
                  <a:srgbClr val="233a44"/>
                </a:solidFill>
                <a:latin typeface="Calibri"/>
                <a:ea typeface="Calibri"/>
              </a:rPr>
              <a:t>延長ケーブルとピンを使って下記のように組み立てます。</a:t>
            </a:r>
            <a:endParaRPr b="0" lang="en-US" sz="1300" spc="-1" strike="noStrike">
              <a:solidFill>
                <a:srgbClr val="000000"/>
              </a:solidFill>
              <a:latin typeface="Arial"/>
            </a:endParaRPr>
          </a:p>
        </p:txBody>
      </p:sp>
      <p:pic>
        <p:nvPicPr>
          <p:cNvPr id="192" name="Google Shape;316;p38" descr=""/>
          <p:cNvPicPr/>
          <p:nvPr/>
        </p:nvPicPr>
        <p:blipFill>
          <a:blip r:embed="rId1"/>
          <a:stretch/>
        </p:blipFill>
        <p:spPr>
          <a:xfrm>
            <a:off x="3903480" y="1834920"/>
            <a:ext cx="3907800" cy="2525400"/>
          </a:xfrm>
          <a:prstGeom prst="rect">
            <a:avLst/>
          </a:prstGeom>
          <a:ln>
            <a:noFill/>
          </a:ln>
        </p:spPr>
      </p:pic>
      <p:pic>
        <p:nvPicPr>
          <p:cNvPr id="193" name="Google Shape;318;p38" descr=""/>
          <p:cNvPicPr/>
          <p:nvPr/>
        </p:nvPicPr>
        <p:blipFill>
          <a:blip r:embed="rId2"/>
          <a:stretch/>
        </p:blipFill>
        <p:spPr>
          <a:xfrm>
            <a:off x="943200" y="3034440"/>
            <a:ext cx="1811160" cy="1815120"/>
          </a:xfrm>
          <a:prstGeom prst="rect">
            <a:avLst/>
          </a:prstGeom>
          <a:ln>
            <a:noFill/>
          </a:ln>
        </p:spPr>
      </p:pic>
      <p:pic>
        <p:nvPicPr>
          <p:cNvPr id="194" name="Google Shape;319;p38" descr=""/>
          <p:cNvPicPr/>
          <p:nvPr/>
        </p:nvPicPr>
        <p:blipFill>
          <a:blip r:embed="rId3"/>
          <a:srcRect l="0" t="17220" r="0" b="21158"/>
          <a:stretch/>
        </p:blipFill>
        <p:spPr>
          <a:xfrm>
            <a:off x="656280" y="1758960"/>
            <a:ext cx="1945800" cy="11991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1. </a:t>
            </a:r>
            <a:r>
              <a:rPr b="0" lang="ja" sz="3000" spc="-1" strike="noStrike">
                <a:solidFill>
                  <a:srgbClr val="0000ff"/>
                </a:solidFill>
                <a:latin typeface="Nunito"/>
                <a:ea typeface="Nunito"/>
              </a:rPr>
              <a:t>今回の目的</a:t>
            </a:r>
            <a:endParaRPr b="0" lang="en-US" sz="3000" spc="-1" strike="noStrike">
              <a:solidFill>
                <a:srgbClr val="000000"/>
              </a:solidFill>
              <a:latin typeface="Arial"/>
            </a:endParaRPr>
          </a:p>
        </p:txBody>
      </p:sp>
      <p:sp>
        <p:nvSpPr>
          <p:cNvPr id="110" name="TextShape 2"/>
          <p:cNvSpPr txBox="1"/>
          <p:nvPr/>
        </p:nvSpPr>
        <p:spPr>
          <a:xfrm>
            <a:off x="366120" y="1215360"/>
            <a:ext cx="8415720" cy="3536280"/>
          </a:xfrm>
          <a:prstGeom prst="rect">
            <a:avLst/>
          </a:prstGeom>
          <a:noFill/>
          <a:ln>
            <a:noFill/>
          </a:ln>
        </p:spPr>
        <p:txBody>
          <a:bodyPr tIns="91440" bIns="91440">
            <a:noAutofit/>
          </a:bodyPr>
          <a:p>
            <a:pPr>
              <a:lnSpc>
                <a:spcPct val="115000"/>
              </a:lnSpc>
              <a:tabLst>
                <a:tab algn="l" pos="0"/>
              </a:tabLst>
            </a:pPr>
            <a:r>
              <a:rPr b="0" lang="ja" sz="1800" spc="-1" strike="noStrike">
                <a:solidFill>
                  <a:srgbClr val="233a44"/>
                </a:solidFill>
                <a:latin typeface="Calibri"/>
                <a:ea typeface="Calibri"/>
              </a:rPr>
              <a:t>＜目的＞</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今後</a:t>
            </a:r>
            <a:r>
              <a:rPr b="0" lang="en-US" sz="1800" spc="-1" strike="noStrike">
                <a:solidFill>
                  <a:srgbClr val="233a44"/>
                </a:solidFill>
                <a:latin typeface="Calibri"/>
                <a:ea typeface="Calibri"/>
              </a:rPr>
              <a:t>IoT</a:t>
            </a:r>
            <a:r>
              <a:rPr b="0" lang="ja" sz="1800" spc="-1" strike="noStrike">
                <a:solidFill>
                  <a:srgbClr val="233a44"/>
                </a:solidFill>
                <a:latin typeface="Calibri"/>
                <a:ea typeface="Calibri"/>
              </a:rPr>
              <a:t>活用の一つの手段としてラズパイの使用を考えていきたいと思います。</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活用の一つに連続監視があり、リアルタイムで変化するグラフがイメージされます。そのための基礎技術として、配列を</a:t>
            </a:r>
            <a:r>
              <a:rPr b="0" lang="ja-JP" sz="1800" spc="-1" strike="noStrike">
                <a:solidFill>
                  <a:srgbClr val="233a44"/>
                </a:solidFill>
                <a:latin typeface="Calibri"/>
                <a:ea typeface="Calibri"/>
              </a:rPr>
              <a:t>学習することを</a:t>
            </a:r>
            <a:r>
              <a:rPr b="0" lang="ja" sz="1800" spc="-1" strike="noStrike">
                <a:solidFill>
                  <a:srgbClr val="233a44"/>
                </a:solidFill>
                <a:latin typeface="Calibri"/>
                <a:ea typeface="Calibri"/>
              </a:rPr>
              <a:t>目的とします。</a:t>
            </a:r>
            <a:endParaRPr b="0" lang="en-US" sz="1800" spc="-1" strike="noStrike">
              <a:solidFill>
                <a:srgbClr val="000000"/>
              </a:solidFill>
              <a:latin typeface="Arial"/>
            </a:endParaRPr>
          </a:p>
          <a:p>
            <a:pPr>
              <a:lnSpc>
                <a:spcPct val="115000"/>
              </a:lnSpc>
              <a:spcBef>
                <a:spcPts val="1199"/>
              </a:spcBef>
              <a:tabLst>
                <a:tab algn="l" pos="0"/>
              </a:tabLst>
            </a:pPr>
            <a:r>
              <a:rPr b="0" lang="ja" sz="1800" spc="-1" strike="noStrike">
                <a:solidFill>
                  <a:srgbClr val="233a44"/>
                </a:solidFill>
                <a:latin typeface="Calibri"/>
                <a:ea typeface="Calibri"/>
              </a:rPr>
              <a:t>＜今回の目標＞</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ja" sz="1800" spc="-1" strike="noStrike">
                <a:solidFill>
                  <a:srgbClr val="233a44"/>
                </a:solidFill>
                <a:latin typeface="Calibri"/>
                <a:ea typeface="Calibri"/>
              </a:rPr>
              <a:t>前回に引き続いて</a:t>
            </a:r>
            <a:r>
              <a:rPr b="0" lang="en-US" sz="1800" spc="-1" strike="noStrike">
                <a:solidFill>
                  <a:srgbClr val="233a44"/>
                </a:solidFill>
                <a:latin typeface="Calibri"/>
                <a:ea typeface="Calibri"/>
              </a:rPr>
              <a:t>Python</a:t>
            </a:r>
            <a:r>
              <a:rPr b="0" lang="ja" sz="1800" spc="-1" strike="noStrike">
                <a:solidFill>
                  <a:srgbClr val="233a44"/>
                </a:solidFill>
                <a:latin typeface="Calibri"/>
                <a:ea typeface="Calibri"/>
              </a:rPr>
              <a:t>の基礎となるリスト等を学習します。</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これができるようになると応用の幅が広がります。</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2. </a:t>
            </a:r>
            <a:r>
              <a:rPr b="0" lang="ja-JP" sz="3000" spc="-1" strike="noStrike">
                <a:solidFill>
                  <a:srgbClr val="0000ff"/>
                </a:solidFill>
                <a:latin typeface="Nunito"/>
                <a:ea typeface="Nunito"/>
              </a:rPr>
              <a:t>前回の復習</a:t>
            </a:r>
            <a:endParaRPr b="0" lang="en-US" sz="3000" spc="-1" strike="noStrike">
              <a:solidFill>
                <a:srgbClr val="000000"/>
              </a:solidFill>
              <a:latin typeface="Arial"/>
            </a:endParaRPr>
          </a:p>
        </p:txBody>
      </p:sp>
      <p:sp>
        <p:nvSpPr>
          <p:cNvPr id="112" name="TextShape 2"/>
          <p:cNvSpPr txBox="1"/>
          <p:nvPr/>
        </p:nvSpPr>
        <p:spPr>
          <a:xfrm>
            <a:off x="366120" y="1215360"/>
            <a:ext cx="8415720" cy="3536280"/>
          </a:xfrm>
          <a:prstGeom prst="rect">
            <a:avLst/>
          </a:prstGeom>
          <a:noFill/>
          <a:ln>
            <a:noFill/>
          </a:ln>
        </p:spPr>
        <p:txBody>
          <a:bodyPr tIns="91440" bIns="91440">
            <a:normAutofit fontScale="97000"/>
          </a:bodyPr>
          <a:p>
            <a:pPr>
              <a:lnSpc>
                <a:spcPct val="115000"/>
              </a:lnSpc>
              <a:tabLst>
                <a:tab algn="l" pos="0"/>
              </a:tabLst>
            </a:pP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Python</a:t>
            </a:r>
            <a:r>
              <a:rPr b="0" lang="ja-JP" sz="1800" spc="-1" strike="noStrike">
                <a:solidFill>
                  <a:srgbClr val="233a44"/>
                </a:solidFill>
                <a:latin typeface="Calibri"/>
                <a:ea typeface="Calibri"/>
              </a:rPr>
              <a:t>とは＞</a:t>
            </a:r>
            <a:endParaRPr b="0" lang="en-US" sz="1800" spc="-1" strike="noStrike">
              <a:solidFill>
                <a:srgbClr val="000000"/>
              </a:solidFill>
              <a:latin typeface="Arial"/>
            </a:endParaRPr>
          </a:p>
          <a:p>
            <a:pPr>
              <a:lnSpc>
                <a:spcPct val="115000"/>
              </a:lnSpc>
              <a:tabLst>
                <a:tab algn="l" pos="0"/>
              </a:tabLst>
            </a:pPr>
            <a:r>
              <a:rPr b="0" lang="ja-JP" sz="1800" spc="-1" strike="noStrike">
                <a:solidFill>
                  <a:srgbClr val="233a44"/>
                </a:solidFill>
                <a:latin typeface="Calibri"/>
                <a:ea typeface="Calibri"/>
              </a:rPr>
              <a:t>　少し前に流行ったプログラミング言語。豊富なライブラリ</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モジュール</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があり、様々なことで使える。記法がシンプルで初心者から上級者まで親しめる。</a:t>
            </a:r>
            <a:endParaRPr b="0" lang="en-US" sz="1800" spc="-1" strike="noStrike">
              <a:solidFill>
                <a:srgbClr val="000000"/>
              </a:solidFill>
              <a:latin typeface="Arial"/>
            </a:endParaRPr>
          </a:p>
          <a:p>
            <a:pPr>
              <a:lnSpc>
                <a:spcPct val="115000"/>
              </a:lnSpc>
              <a:tabLst>
                <a:tab algn="l" pos="0"/>
              </a:tabLst>
            </a:pPr>
            <a:r>
              <a:rPr b="0" lang="ja-JP" sz="1800" spc="-1" strike="noStrike">
                <a:solidFill>
                  <a:srgbClr val="233a44"/>
                </a:solidFill>
                <a:latin typeface="Calibri"/>
                <a:ea typeface="Calibri"/>
              </a:rPr>
              <a:t>＜文字</a:t>
            </a:r>
            <a:r>
              <a:rPr b="0" lang="en-US" sz="1800" spc="-1" strike="noStrike">
                <a:solidFill>
                  <a:srgbClr val="233a44"/>
                </a:solidFill>
                <a:latin typeface="Calibri"/>
                <a:ea typeface="Calibri"/>
              </a:rPr>
              <a:t>,</a:t>
            </a:r>
            <a:r>
              <a:rPr b="0" lang="ja-JP" sz="1800" spc="-1" strike="noStrike">
                <a:solidFill>
                  <a:srgbClr val="233a44"/>
                </a:solidFill>
                <a:latin typeface="Calibri"/>
                <a:ea typeface="Calibri"/>
              </a:rPr>
              <a:t>数字の入力＞</a:t>
            </a:r>
            <a:endParaRPr b="0" lang="en-US" sz="1800" spc="-1" strike="noStrike">
              <a:solidFill>
                <a:srgbClr val="000000"/>
              </a:solidFill>
              <a:latin typeface="Arial"/>
            </a:endParaRPr>
          </a:p>
          <a:p>
            <a:pPr>
              <a:lnSpc>
                <a:spcPct val="115000"/>
              </a:lnSpc>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Print</a:t>
            </a:r>
            <a:r>
              <a:rPr b="0" lang="ja-JP" sz="1800" spc="-1" strike="noStrike">
                <a:solidFill>
                  <a:srgbClr val="233a44"/>
                </a:solidFill>
                <a:latin typeface="Calibri"/>
                <a:ea typeface="Calibri"/>
              </a:rPr>
              <a:t>関数で、文字や数字を表示させることができる。文字はダブルクォーテーションかシングルクォーテーションで囲うルール。</a:t>
            </a:r>
            <a:endParaRPr b="0" lang="en-US" sz="1800" spc="-1" strike="noStrike">
              <a:solidFill>
                <a:srgbClr val="000000"/>
              </a:solidFill>
              <a:latin typeface="Arial"/>
            </a:endParaRPr>
          </a:p>
          <a:p>
            <a:pPr>
              <a:lnSpc>
                <a:spcPct val="114000"/>
              </a:lnSpc>
              <a:tabLst>
                <a:tab algn="l" pos="0"/>
              </a:tabLst>
            </a:pPr>
            <a:r>
              <a:rPr b="0" lang="ja-JP" sz="1800" spc="-1" strike="noStrike">
                <a:solidFill>
                  <a:srgbClr val="233a44"/>
                </a:solidFill>
                <a:latin typeface="Calibri"/>
                <a:ea typeface="Calibri"/>
              </a:rPr>
              <a:t>＜変数＞</a:t>
            </a:r>
            <a:endParaRPr b="0" lang="en-US" sz="1800" spc="-1" strike="noStrike">
              <a:solidFill>
                <a:srgbClr val="000000"/>
              </a:solidFill>
              <a:latin typeface="Arial"/>
            </a:endParaRPr>
          </a:p>
          <a:p>
            <a:pPr>
              <a:lnSpc>
                <a:spcPct val="114000"/>
              </a:lnSpc>
              <a:tabLst>
                <a:tab algn="l" pos="0"/>
              </a:tabLst>
            </a:pPr>
            <a:r>
              <a:rPr b="0" lang="ja-JP" sz="1800" spc="-1" strike="noStrike">
                <a:solidFill>
                  <a:srgbClr val="233a44"/>
                </a:solidFill>
                <a:latin typeface="Calibri"/>
                <a:ea typeface="Calibri"/>
              </a:rPr>
              <a:t>　一時的に文字を記憶するための入れ物のようなもの。コンピュータ周りでいうと</a:t>
            </a:r>
            <a:r>
              <a:rPr b="0" lang="en-US" sz="1800" spc="-1" strike="noStrike">
                <a:solidFill>
                  <a:srgbClr val="233a44"/>
                </a:solidFill>
                <a:latin typeface="Calibri"/>
                <a:ea typeface="Calibri"/>
              </a:rPr>
              <a:t>CD-RW</a:t>
            </a:r>
            <a:r>
              <a:rPr b="0" lang="ja-JP" sz="1800" spc="-1" strike="noStrike">
                <a:solidFill>
                  <a:srgbClr val="233a44"/>
                </a:solidFill>
                <a:latin typeface="Calibri"/>
                <a:ea typeface="Calibri"/>
              </a:rPr>
              <a:t>とか</a:t>
            </a:r>
            <a:r>
              <a:rPr b="0" lang="en-US" sz="1800" spc="-1" strike="noStrike">
                <a:solidFill>
                  <a:srgbClr val="233a44"/>
                </a:solidFill>
                <a:latin typeface="Calibri"/>
                <a:ea typeface="Calibri"/>
              </a:rPr>
              <a:t>DVD-RW</a:t>
            </a:r>
            <a:r>
              <a:rPr b="0" lang="ja-JP" sz="1800" spc="-1" strike="noStrike">
                <a:solidFill>
                  <a:srgbClr val="233a44"/>
                </a:solidFill>
                <a:latin typeface="Calibri"/>
                <a:ea typeface="Calibri"/>
              </a:rPr>
              <a:t>に近いかも。</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 Python</a:t>
            </a:r>
            <a:r>
              <a:rPr b="0" lang="ja-JP" sz="3000" spc="-1" strike="noStrike">
                <a:solidFill>
                  <a:srgbClr val="0000ff"/>
                </a:solidFill>
                <a:latin typeface="Nunito"/>
                <a:ea typeface="Nunito"/>
              </a:rPr>
              <a:t>を使った実例</a:t>
            </a:r>
            <a:endParaRPr b="0" lang="en-US" sz="3000" spc="-1" strike="noStrike">
              <a:solidFill>
                <a:srgbClr val="000000"/>
              </a:solidFill>
              <a:latin typeface="Arial"/>
            </a:endParaRPr>
          </a:p>
        </p:txBody>
      </p:sp>
      <p:sp>
        <p:nvSpPr>
          <p:cNvPr id="114" name="TextShape 2"/>
          <p:cNvSpPr txBox="1"/>
          <p:nvPr/>
        </p:nvSpPr>
        <p:spPr>
          <a:xfrm>
            <a:off x="366120" y="1215360"/>
            <a:ext cx="8415720" cy="3536280"/>
          </a:xfrm>
          <a:prstGeom prst="rect">
            <a:avLst/>
          </a:prstGeom>
          <a:noFill/>
          <a:ln>
            <a:noFill/>
          </a:ln>
        </p:spPr>
        <p:txBody>
          <a:bodyPr tIns="91440" bIns="91440">
            <a:noAutofit/>
          </a:bodyPr>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3-1. RPA (Robotic Process Automation)</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Selenium, Beutifulsoup, Request</a:t>
            </a:r>
            <a:r>
              <a:rPr b="0" lang="ja-JP" sz="1800" spc="-1" strike="noStrike">
                <a:solidFill>
                  <a:srgbClr val="233a44"/>
                </a:solidFill>
                <a:latin typeface="Calibri"/>
                <a:ea typeface="Calibri"/>
              </a:rPr>
              <a:t>】</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a:t>
            </a:r>
            <a:r>
              <a:rPr b="0" lang="en-US" sz="1800" spc="-1" strike="noStrike">
                <a:solidFill>
                  <a:srgbClr val="233a44"/>
                </a:solidFill>
                <a:latin typeface="Calibri"/>
                <a:ea typeface="Calibri"/>
              </a:rPr>
              <a:t>-2. </a:t>
            </a:r>
            <a:r>
              <a:rPr b="0" lang="ja-JP" sz="1800" spc="-1" strike="noStrike">
                <a:solidFill>
                  <a:srgbClr val="233a44"/>
                </a:solidFill>
                <a:latin typeface="Calibri"/>
                <a:ea typeface="Calibri"/>
              </a:rPr>
              <a:t>粒子のカウントプログラム</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OpenCV, numpy</a:t>
            </a:r>
            <a:r>
              <a:rPr b="0" lang="ja-JP" sz="1800" spc="-1" strike="noStrike">
                <a:solidFill>
                  <a:srgbClr val="233a44"/>
                </a:solidFill>
                <a:latin typeface="Calibri"/>
                <a:ea typeface="Calibri"/>
              </a:rPr>
              <a:t>】</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3-3. </a:t>
            </a:r>
            <a:r>
              <a:rPr b="0" lang="ja-JP" sz="1800" spc="-1" strike="noStrike">
                <a:solidFill>
                  <a:srgbClr val="233a44"/>
                </a:solidFill>
                <a:latin typeface="Calibri"/>
                <a:ea typeface="Calibri"/>
              </a:rPr>
              <a:t>改善提案取り込み</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Pandas</a:t>
            </a:r>
            <a:r>
              <a:rPr b="0" lang="ja-JP" sz="1800" spc="-1" strike="noStrike">
                <a:solidFill>
                  <a:srgbClr val="233a44"/>
                </a:solidFill>
                <a:latin typeface="Calibri"/>
                <a:ea typeface="Calibri"/>
              </a:rPr>
              <a:t>】</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3-4. </a:t>
            </a:r>
            <a:r>
              <a:rPr b="0" lang="ja-JP" sz="1800" spc="-1" strike="noStrike">
                <a:solidFill>
                  <a:srgbClr val="233a44"/>
                </a:solidFill>
                <a:latin typeface="Calibri"/>
                <a:ea typeface="Calibri"/>
              </a:rPr>
              <a:t>ディープラーニングによる欠陥検出</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TensorFlow</a:t>
            </a:r>
            <a:r>
              <a:rPr b="0" lang="ja-JP" sz="1800" spc="-1" strike="noStrike">
                <a:solidFill>
                  <a:srgbClr val="233a44"/>
                </a:solidFill>
                <a:latin typeface="Calibri"/>
                <a:ea typeface="Calibri"/>
              </a:rPr>
              <a:t>】</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3-5. Web</a:t>
            </a:r>
            <a:r>
              <a:rPr b="0" lang="ja-JP" sz="1800" spc="-1" strike="noStrike">
                <a:solidFill>
                  <a:srgbClr val="233a44"/>
                </a:solidFill>
                <a:latin typeface="Calibri"/>
                <a:ea typeface="Calibri"/>
              </a:rPr>
              <a:t>サービス開発</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en-US" sz="1800" spc="-1" strike="noStrike">
                <a:solidFill>
                  <a:srgbClr val="233a44"/>
                </a:solidFill>
                <a:latin typeface="Calibri"/>
                <a:ea typeface="Calibri"/>
              </a:rPr>
              <a:t>	</a:t>
            </a:r>
            <a:r>
              <a:rPr b="0" lang="ja-JP" sz="1800" spc="-1" strike="noStrike">
                <a:solidFill>
                  <a:srgbClr val="233a44"/>
                </a:solidFill>
                <a:latin typeface="Calibri"/>
                <a:ea typeface="Calibri"/>
              </a:rPr>
              <a:t>【</a:t>
            </a:r>
            <a:r>
              <a:rPr b="0" lang="en-US" sz="1800" spc="-1" strike="noStrike">
                <a:solidFill>
                  <a:srgbClr val="233a44"/>
                </a:solidFill>
                <a:latin typeface="Calibri"/>
                <a:ea typeface="Calibri"/>
              </a:rPr>
              <a:t>Django, flask</a:t>
            </a:r>
            <a:r>
              <a:rPr b="0" lang="ja-JP" sz="1800" spc="-1" strike="noStrike">
                <a:solidFill>
                  <a:srgbClr val="233a44"/>
                </a:solidFill>
                <a:latin typeface="Calibri"/>
                <a:ea typeface="Calibri"/>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3-1. RPA </a:t>
            </a:r>
            <a:r>
              <a:rPr b="0" lang="en-US" sz="2000" spc="-1" strike="noStrike">
                <a:solidFill>
                  <a:srgbClr val="0000ff"/>
                </a:solidFill>
                <a:latin typeface="Nunito"/>
                <a:ea typeface="Nunito"/>
              </a:rPr>
              <a:t>(Robotic Process Automation</a:t>
            </a:r>
            <a:r>
              <a:rPr b="0" lang="en-US" sz="2200" spc="-1" strike="noStrike">
                <a:solidFill>
                  <a:srgbClr val="0000ff"/>
                </a:solidFill>
                <a:latin typeface="Nunito"/>
                <a:ea typeface="Nunito"/>
              </a:rPr>
              <a:t>)</a:t>
            </a:r>
            <a:endParaRPr b="0" lang="en-US" sz="2200" spc="-1" strike="noStrike">
              <a:solidFill>
                <a:srgbClr val="000000"/>
              </a:solidFill>
              <a:latin typeface="Arial"/>
            </a:endParaRPr>
          </a:p>
        </p:txBody>
      </p:sp>
      <p:sp>
        <p:nvSpPr>
          <p:cNvPr id="116" name="TextShape 2"/>
          <p:cNvSpPr txBox="1"/>
          <p:nvPr/>
        </p:nvSpPr>
        <p:spPr>
          <a:xfrm>
            <a:off x="366120" y="934920"/>
            <a:ext cx="8415720" cy="3536280"/>
          </a:xfrm>
          <a:prstGeom prst="rect">
            <a:avLst/>
          </a:prstGeom>
          <a:noFill/>
          <a:ln>
            <a:noFill/>
          </a:ln>
        </p:spPr>
        <p:txBody>
          <a:bodyPr tIns="91440" bIns="91440">
            <a:noAutofit/>
          </a:bodyPr>
          <a:p>
            <a:pPr>
              <a:lnSpc>
                <a:spcPct val="100000"/>
              </a:lnSpc>
              <a:spcBef>
                <a:spcPts val="1199"/>
              </a:spcBef>
              <a:tabLst>
                <a:tab algn="l" pos="0"/>
              </a:tabLst>
            </a:pPr>
            <a:r>
              <a:rPr b="0" lang="zh-CN" sz="1800" spc="-1" strike="noStrike">
                <a:solidFill>
                  <a:srgbClr val="233a44"/>
                </a:solidFill>
                <a:latin typeface="Calibri"/>
                <a:ea typeface="Calibri"/>
              </a:rPr>
              <a:t>【</a:t>
            </a:r>
            <a:r>
              <a:rPr b="0" lang="ja-JP" sz="1800" spc="-1" strike="noStrike">
                <a:solidFill>
                  <a:srgbClr val="233a44"/>
                </a:solidFill>
                <a:latin typeface="Calibri"/>
                <a:ea typeface="Calibri"/>
              </a:rPr>
              <a:t>目的】パソコン操作の自動化</a:t>
            </a:r>
            <a:endParaRPr b="0" lang="en-US" sz="1800" spc="-1" strike="noStrike">
              <a:solidFill>
                <a:srgbClr val="000000"/>
              </a:solidFill>
              <a:latin typeface="Arial"/>
            </a:endParaRPr>
          </a:p>
          <a:p>
            <a:pPr>
              <a:lnSpc>
                <a:spcPct val="100000"/>
              </a:lnSpc>
              <a:spcBef>
                <a:spcPts val="1199"/>
              </a:spcBef>
              <a:tabLst>
                <a:tab algn="l" pos="0"/>
              </a:tabLst>
            </a:pPr>
            <a:r>
              <a:rPr b="0" lang="ja-JP" sz="1800" spc="-1" strike="noStrike">
                <a:solidFill>
                  <a:srgbClr val="233a44"/>
                </a:solidFill>
                <a:latin typeface="Calibri"/>
                <a:ea typeface="Calibri"/>
              </a:rPr>
              <a:t>【課題】スキルの上がらない単純入力作業などが多い</a:t>
            </a:r>
            <a:endParaRPr b="0" lang="en-US" sz="1800" spc="-1" strike="noStrike">
              <a:solidFill>
                <a:srgbClr val="000000"/>
              </a:solidFill>
              <a:latin typeface="Arial"/>
            </a:endParaRPr>
          </a:p>
          <a:p>
            <a:pPr>
              <a:lnSpc>
                <a:spcPct val="100000"/>
              </a:lnSpc>
              <a:spcBef>
                <a:spcPts val="1199"/>
              </a:spcBef>
              <a:tabLst>
                <a:tab algn="l" pos="0"/>
              </a:tabLst>
            </a:pPr>
            <a:r>
              <a:rPr b="0" lang="ja-JP" sz="1800" spc="-1" strike="noStrike">
                <a:solidFill>
                  <a:srgbClr val="233a44"/>
                </a:solidFill>
                <a:latin typeface="Calibri"/>
                <a:ea typeface="Calibri"/>
              </a:rPr>
              <a:t>【アプローチ】</a:t>
            </a:r>
            <a:r>
              <a:rPr b="0" lang="en-US" sz="1800" spc="-1" strike="noStrike">
                <a:solidFill>
                  <a:srgbClr val="233a44"/>
                </a:solidFill>
                <a:latin typeface="Calibri"/>
                <a:ea typeface="Calibri"/>
              </a:rPr>
              <a:t>Python</a:t>
            </a:r>
            <a:r>
              <a:rPr b="0" lang="ja-JP" sz="1800" spc="-1" strike="noStrike">
                <a:solidFill>
                  <a:srgbClr val="233a44"/>
                </a:solidFill>
                <a:latin typeface="Calibri"/>
                <a:ea typeface="Calibri"/>
              </a:rPr>
              <a:t>に準備されたモジュールを使ってコードを組む</a:t>
            </a:r>
            <a:endParaRPr b="0" lang="en-US" sz="1800" spc="-1" strike="noStrike">
              <a:solidFill>
                <a:srgbClr val="000000"/>
              </a:solidFill>
              <a:latin typeface="Arial"/>
            </a:endParaRPr>
          </a:p>
          <a:p>
            <a:pPr>
              <a:lnSpc>
                <a:spcPct val="100000"/>
              </a:lnSpc>
              <a:spcBef>
                <a:spcPts val="1199"/>
              </a:spcBef>
              <a:tabLst>
                <a:tab algn="l" pos="0"/>
              </a:tabLst>
            </a:pPr>
            <a:endParaRPr b="0" lang="en-US" sz="1800" spc="-1" strike="noStrike">
              <a:solidFill>
                <a:srgbClr val="000000"/>
              </a:solidFill>
              <a:latin typeface="Arial"/>
            </a:endParaRPr>
          </a:p>
          <a:p>
            <a:pPr>
              <a:lnSpc>
                <a:spcPct val="100000"/>
              </a:lnSpc>
              <a:spcBef>
                <a:spcPts val="1199"/>
              </a:spcBef>
              <a:tabLst>
                <a:tab algn="l" pos="0"/>
              </a:tabLst>
            </a:pPr>
            <a:endParaRPr b="0" lang="en-US" sz="1800" spc="-1" strike="noStrike">
              <a:solidFill>
                <a:srgbClr val="000000"/>
              </a:solidFill>
              <a:latin typeface="Arial"/>
            </a:endParaRPr>
          </a:p>
          <a:p>
            <a:pPr>
              <a:lnSpc>
                <a:spcPct val="100000"/>
              </a:lnSpc>
              <a:spcBef>
                <a:spcPts val="1199"/>
              </a:spcBef>
              <a:tabLst>
                <a:tab algn="l" pos="0"/>
              </a:tabLst>
            </a:pPr>
            <a:endParaRPr b="0" lang="en-US" sz="1800" spc="-1" strike="noStrike">
              <a:solidFill>
                <a:srgbClr val="000000"/>
              </a:solidFill>
              <a:latin typeface="Arial"/>
            </a:endParaRPr>
          </a:p>
          <a:p>
            <a:pPr>
              <a:lnSpc>
                <a:spcPct val="114000"/>
              </a:lnSpc>
              <a:spcBef>
                <a:spcPts val="1199"/>
              </a:spcBef>
              <a:tabLst>
                <a:tab algn="l" pos="0"/>
              </a:tabLst>
            </a:pPr>
            <a:r>
              <a:rPr b="1" lang="ja-JP" sz="1800" spc="-1" strike="noStrike">
                <a:solidFill>
                  <a:srgbClr val="ff0000"/>
                </a:solidFill>
                <a:latin typeface="Calibri"/>
                <a:ea typeface="Calibri"/>
              </a:rPr>
              <a:t>強力なツールなので、時間を十分にとり次回お話します。</a:t>
            </a:r>
            <a:endParaRPr b="0" lang="en-US" sz="1800" spc="-1" strike="noStrike">
              <a:solidFill>
                <a:srgbClr val="000000"/>
              </a:solidFill>
              <a:latin typeface="Arial"/>
            </a:endParaRPr>
          </a:p>
        </p:txBody>
      </p:sp>
      <p:pic>
        <p:nvPicPr>
          <p:cNvPr id="117" name="Google Shape;125;p6" descr="Icon&#10;&#10;Description automatically generated"/>
          <p:cNvPicPr/>
          <p:nvPr/>
        </p:nvPicPr>
        <p:blipFill>
          <a:blip r:embed="rId1"/>
          <a:stretch/>
        </p:blipFill>
        <p:spPr>
          <a:xfrm>
            <a:off x="3926160" y="2368800"/>
            <a:ext cx="1077840" cy="1129320"/>
          </a:xfrm>
          <a:prstGeom prst="rect">
            <a:avLst/>
          </a:prstGeom>
          <a:ln>
            <a:noFill/>
          </a:ln>
        </p:spPr>
      </p:pic>
      <p:pic>
        <p:nvPicPr>
          <p:cNvPr id="118" name="Google Shape;126;p6" descr=""/>
          <p:cNvPicPr/>
          <p:nvPr/>
        </p:nvPicPr>
        <p:blipFill>
          <a:blip r:embed="rId2"/>
          <a:stretch/>
        </p:blipFill>
        <p:spPr>
          <a:xfrm>
            <a:off x="5484960" y="2157840"/>
            <a:ext cx="3366360" cy="14421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3-2. </a:t>
            </a:r>
            <a:r>
              <a:rPr b="0" lang="ja-JP" sz="3000" spc="-1" strike="noStrike">
                <a:solidFill>
                  <a:srgbClr val="0000ff"/>
                </a:solidFill>
                <a:latin typeface="Nunito"/>
                <a:ea typeface="Nunito"/>
              </a:rPr>
              <a:t>粒子のカウントプログラム</a:t>
            </a:r>
            <a:endParaRPr b="0" lang="en-US" sz="3000" spc="-1" strike="noStrike">
              <a:solidFill>
                <a:srgbClr val="000000"/>
              </a:solidFill>
              <a:latin typeface="Arial"/>
            </a:endParaRPr>
          </a:p>
        </p:txBody>
      </p:sp>
      <p:sp>
        <p:nvSpPr>
          <p:cNvPr id="120" name="TextShape 2"/>
          <p:cNvSpPr txBox="1"/>
          <p:nvPr/>
        </p:nvSpPr>
        <p:spPr>
          <a:xfrm>
            <a:off x="366120" y="1215360"/>
            <a:ext cx="8415720" cy="3536280"/>
          </a:xfrm>
          <a:prstGeom prst="rect">
            <a:avLst/>
          </a:prstGeom>
          <a:noFill/>
          <a:ln>
            <a:noFill/>
          </a:ln>
        </p:spPr>
        <p:txBody>
          <a:bodyPr tIns="91440" bIns="91440">
            <a:noAutofit/>
          </a:bodyPr>
          <a:p>
            <a:pPr>
              <a:lnSpc>
                <a:spcPct val="115000"/>
              </a:lnSpc>
              <a:spcBef>
                <a:spcPts val="1199"/>
              </a:spcBef>
              <a:tabLst>
                <a:tab algn="l" pos="0"/>
              </a:tabLst>
            </a:pPr>
            <a:r>
              <a:rPr b="0" lang="zh-CN" sz="1800" spc="-1" strike="noStrike">
                <a:solidFill>
                  <a:srgbClr val="233a44"/>
                </a:solidFill>
                <a:latin typeface="Calibri"/>
                <a:ea typeface="Calibri"/>
              </a:rPr>
              <a:t>【</a:t>
            </a:r>
            <a:r>
              <a:rPr b="0" lang="ja-JP" sz="1800" spc="-1" strike="noStrike">
                <a:solidFill>
                  <a:srgbClr val="233a44"/>
                </a:solidFill>
                <a:latin typeface="Calibri"/>
                <a:ea typeface="Calibri"/>
              </a:rPr>
              <a:t>課題】</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画像に写っている粒子をカウントする業務があるとのことで、粒子数を楽に知りたい。</a:t>
            </a: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4000"/>
              </a:lnSpc>
              <a:spcBef>
                <a:spcPts val="1199"/>
              </a:spcBef>
              <a:tabLst>
                <a:tab algn="l" pos="0"/>
              </a:tabLst>
            </a:pPr>
            <a:r>
              <a:rPr b="0" lang="ja-JP" sz="1800" spc="-1" strike="noStrike">
                <a:solidFill>
                  <a:srgbClr val="233a44"/>
                </a:solidFill>
                <a:latin typeface="Calibri"/>
                <a:ea typeface="Calibri"/>
              </a:rPr>
              <a:t>【アプローチ】</a:t>
            </a:r>
            <a:endParaRPr b="0" lang="en-US" sz="1800" spc="-1" strike="noStrike">
              <a:solidFill>
                <a:srgbClr val="000000"/>
              </a:solidFill>
              <a:latin typeface="Arial"/>
            </a:endParaRPr>
          </a:p>
          <a:p>
            <a:pPr>
              <a:lnSpc>
                <a:spcPct val="114000"/>
              </a:lnSpc>
              <a:spcBef>
                <a:spcPts val="1199"/>
              </a:spcBef>
              <a:tabLst>
                <a:tab algn="l" pos="0"/>
              </a:tabLst>
            </a:pPr>
            <a:r>
              <a:rPr b="0" lang="ja-JP" sz="1800" spc="-1" strike="noStrike">
                <a:solidFill>
                  <a:srgbClr val="233a44"/>
                </a:solidFill>
                <a:latin typeface="Calibri"/>
                <a:ea typeface="Calibri"/>
              </a:rPr>
              <a:t>　粒子は径が揃って、円形に近いという前提条件を使用。円を検出することに特化した画像解析を行い、カウントする。</a:t>
            </a:r>
            <a:endParaRPr b="0" lang="en-US" sz="1800" spc="-1" strike="noStrike">
              <a:solidFill>
                <a:srgbClr val="000000"/>
              </a:solidFill>
              <a:latin typeface="Arial"/>
            </a:endParaRPr>
          </a:p>
        </p:txBody>
      </p:sp>
      <p:pic>
        <p:nvPicPr>
          <p:cNvPr id="121" name="Picture 2" descr="OpenCV"/>
          <p:cNvPicPr/>
          <p:nvPr/>
        </p:nvPicPr>
        <p:blipFill>
          <a:blip r:embed="rId1"/>
          <a:stretch/>
        </p:blipFill>
        <p:spPr>
          <a:xfrm>
            <a:off x="7907760" y="208440"/>
            <a:ext cx="1035000" cy="1369800"/>
          </a:xfrm>
          <a:prstGeom prst="rect">
            <a:avLst/>
          </a:prstGeom>
          <a:ln>
            <a:noFill/>
          </a:ln>
        </p:spPr>
      </p:pic>
      <p:pic>
        <p:nvPicPr>
          <p:cNvPr id="122" name="Google Shape;115;p6" descr=""/>
          <p:cNvPicPr/>
          <p:nvPr/>
        </p:nvPicPr>
        <p:blipFill>
          <a:blip r:embed="rId2"/>
          <a:stretch/>
        </p:blipFill>
        <p:spPr>
          <a:xfrm>
            <a:off x="5344200" y="654120"/>
            <a:ext cx="2361240" cy="9342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3-3. </a:t>
            </a:r>
            <a:r>
              <a:rPr b="0" lang="ja-JP" sz="3000" spc="-1" strike="noStrike">
                <a:solidFill>
                  <a:srgbClr val="0000ff"/>
                </a:solidFill>
                <a:latin typeface="Nunito"/>
                <a:ea typeface="Nunito"/>
              </a:rPr>
              <a:t>改善提案取り込み</a:t>
            </a:r>
            <a:endParaRPr b="0" lang="en-US" sz="3000" spc="-1" strike="noStrike">
              <a:solidFill>
                <a:srgbClr val="000000"/>
              </a:solidFill>
              <a:latin typeface="Arial"/>
            </a:endParaRPr>
          </a:p>
        </p:txBody>
      </p:sp>
      <p:sp>
        <p:nvSpPr>
          <p:cNvPr id="124" name="TextShape 2"/>
          <p:cNvSpPr txBox="1"/>
          <p:nvPr/>
        </p:nvSpPr>
        <p:spPr>
          <a:xfrm>
            <a:off x="366120" y="1215360"/>
            <a:ext cx="8415720" cy="3536280"/>
          </a:xfrm>
          <a:prstGeom prst="rect">
            <a:avLst/>
          </a:prstGeom>
          <a:noFill/>
          <a:ln>
            <a:noFill/>
          </a:ln>
        </p:spPr>
        <p:txBody>
          <a:bodyPr tIns="91440" bIns="91440">
            <a:noAutofit/>
          </a:bodyPr>
          <a:p>
            <a:pPr>
              <a:lnSpc>
                <a:spcPct val="115000"/>
              </a:lnSpc>
              <a:spcBef>
                <a:spcPts val="1199"/>
              </a:spcBef>
              <a:tabLst>
                <a:tab algn="l" pos="0"/>
              </a:tabLst>
            </a:pPr>
            <a:r>
              <a:rPr b="0" lang="zh-CN" sz="1800" spc="-1" strike="noStrike">
                <a:solidFill>
                  <a:srgbClr val="233a44"/>
                </a:solidFill>
                <a:latin typeface="Calibri"/>
                <a:ea typeface="Calibri"/>
              </a:rPr>
              <a:t>【</a:t>
            </a:r>
            <a:r>
              <a:rPr b="0" lang="ja-JP" sz="1800" spc="-1" strike="noStrike">
                <a:solidFill>
                  <a:srgbClr val="233a44"/>
                </a:solidFill>
                <a:latin typeface="Calibri"/>
                <a:ea typeface="Calibri"/>
              </a:rPr>
              <a:t>課題】</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月次処理で時間がかかる。紙で保管されているもので、電子データとして管理されておらず、内容の共有化がされていない。</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【アプローチ】</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ベースとなるエクセルフォーマットを整え、取り込みプログラムを作成し、一覧表に出力するようにした。</a:t>
            </a:r>
            <a:endParaRPr b="0" lang="en-US" sz="1800" spc="-1" strike="noStrike">
              <a:solidFill>
                <a:srgbClr val="000000"/>
              </a:solidFill>
              <a:latin typeface="Arial"/>
            </a:endParaRPr>
          </a:p>
        </p:txBody>
      </p:sp>
      <p:pic>
        <p:nvPicPr>
          <p:cNvPr id="125" name="Google Shape;113;p6" descr=""/>
          <p:cNvPicPr/>
          <p:nvPr/>
        </p:nvPicPr>
        <p:blipFill>
          <a:blip r:embed="rId1"/>
          <a:stretch/>
        </p:blipFill>
        <p:spPr>
          <a:xfrm>
            <a:off x="6152760" y="183240"/>
            <a:ext cx="2683440" cy="10821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204840" y="208440"/>
            <a:ext cx="8737920" cy="605160"/>
          </a:xfrm>
          <a:prstGeom prst="rect">
            <a:avLst/>
          </a:prstGeom>
          <a:gradFill rotWithShape="0">
            <a:gsLst>
              <a:gs pos="0">
                <a:srgbClr val="54f8b3"/>
              </a:gs>
              <a:gs pos="100000">
                <a:srgbClr val="10b972"/>
              </a:gs>
            </a:gsLst>
            <a:lin ang="5400000"/>
          </a:gradFill>
          <a:ln>
            <a:noFill/>
          </a:ln>
        </p:spPr>
        <p:txBody>
          <a:bodyPr tIns="91440" bIns="91440">
            <a:normAutofit fontScale="66000"/>
          </a:bodyPr>
          <a:p>
            <a:pPr>
              <a:lnSpc>
                <a:spcPct val="100000"/>
              </a:lnSpc>
              <a:tabLst>
                <a:tab algn="l" pos="0"/>
              </a:tabLst>
            </a:pPr>
            <a:r>
              <a:rPr b="0" lang="ja" sz="3000" spc="-1" strike="noStrike">
                <a:solidFill>
                  <a:srgbClr val="0000ff"/>
                </a:solidFill>
                <a:latin typeface="Nunito"/>
                <a:ea typeface="Nunito"/>
              </a:rPr>
              <a:t>　</a:t>
            </a:r>
            <a:r>
              <a:rPr b="0" lang="en-US" sz="3000" spc="-1" strike="noStrike">
                <a:solidFill>
                  <a:srgbClr val="0000ff"/>
                </a:solidFill>
                <a:latin typeface="Nunito"/>
                <a:ea typeface="Nunito"/>
              </a:rPr>
              <a:t>3-4. </a:t>
            </a:r>
            <a:r>
              <a:rPr b="0" lang="ja-JP" sz="3000" spc="-1" strike="noStrike">
                <a:solidFill>
                  <a:srgbClr val="0000ff"/>
                </a:solidFill>
                <a:latin typeface="Nunito"/>
                <a:ea typeface="Nunito"/>
              </a:rPr>
              <a:t>ディープラーニングによる欠陥検出</a:t>
            </a:r>
            <a:endParaRPr b="0" lang="en-US" sz="3000" spc="-1" strike="noStrike">
              <a:solidFill>
                <a:srgbClr val="000000"/>
              </a:solidFill>
              <a:latin typeface="Arial"/>
            </a:endParaRPr>
          </a:p>
        </p:txBody>
      </p:sp>
      <p:sp>
        <p:nvSpPr>
          <p:cNvPr id="127" name="TextShape 2"/>
          <p:cNvSpPr txBox="1"/>
          <p:nvPr/>
        </p:nvSpPr>
        <p:spPr>
          <a:xfrm>
            <a:off x="366120" y="1215360"/>
            <a:ext cx="8415720" cy="3536280"/>
          </a:xfrm>
          <a:prstGeom prst="rect">
            <a:avLst/>
          </a:prstGeom>
          <a:noFill/>
          <a:ln>
            <a:noFill/>
          </a:ln>
        </p:spPr>
        <p:txBody>
          <a:bodyPr tIns="91440" bIns="91440">
            <a:noAutofit/>
          </a:bodyPr>
          <a:p>
            <a:pPr>
              <a:lnSpc>
                <a:spcPct val="115000"/>
              </a:lnSpc>
              <a:spcBef>
                <a:spcPts val="1199"/>
              </a:spcBef>
              <a:tabLst>
                <a:tab algn="l" pos="0"/>
              </a:tabLst>
            </a:pPr>
            <a:r>
              <a:rPr b="0" lang="ja-JP" sz="1800" spc="-1" strike="noStrike">
                <a:solidFill>
                  <a:srgbClr val="233a44"/>
                </a:solidFill>
                <a:latin typeface="Calibri"/>
                <a:ea typeface="Calibri"/>
              </a:rPr>
              <a:t>　</a:t>
            </a:r>
            <a:r>
              <a:rPr b="0" lang="en-US" sz="1800" spc="-1" strike="noStrike">
                <a:solidFill>
                  <a:srgbClr val="233a44"/>
                </a:solidFill>
                <a:latin typeface="Calibri"/>
                <a:ea typeface="Calibri"/>
              </a:rPr>
              <a:t>Kaggle</a:t>
            </a:r>
            <a:r>
              <a:rPr b="0" lang="ja-JP" sz="1800" spc="-1" strike="noStrike">
                <a:solidFill>
                  <a:srgbClr val="233a44"/>
                </a:solidFill>
                <a:latin typeface="Calibri"/>
                <a:ea typeface="Calibri"/>
              </a:rPr>
              <a:t>のコンペに参加して、検出用のコード書いてみました。</a:t>
            </a: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コードは長いので、興味あれば個別に聞いてください。</a:t>
            </a:r>
            <a:endParaRPr b="0" lang="en-US" sz="1800" spc="-1" strike="noStrike">
              <a:solidFill>
                <a:srgbClr val="000000"/>
              </a:solidFill>
              <a:latin typeface="Arial"/>
            </a:endParaRPr>
          </a:p>
          <a:p>
            <a:pPr>
              <a:lnSpc>
                <a:spcPct val="115000"/>
              </a:lnSpc>
              <a:spcBef>
                <a:spcPts val="1199"/>
              </a:spcBef>
              <a:tabLst>
                <a:tab algn="l" pos="0"/>
              </a:tabLst>
            </a:pPr>
            <a:endParaRPr b="0" lang="en-US" sz="1800" spc="-1" strike="noStrike">
              <a:solidFill>
                <a:srgbClr val="000000"/>
              </a:solidFill>
              <a:latin typeface="Arial"/>
            </a:endParaRPr>
          </a:p>
          <a:p>
            <a:pPr>
              <a:lnSpc>
                <a:spcPct val="115000"/>
              </a:lnSpc>
              <a:spcBef>
                <a:spcPts val="1199"/>
              </a:spcBef>
              <a:tabLst>
                <a:tab algn="l" pos="0"/>
              </a:tabLst>
            </a:pPr>
            <a:r>
              <a:rPr b="0" lang="ja-JP" sz="1800" spc="-1" strike="noStrike">
                <a:solidFill>
                  <a:srgbClr val="233a44"/>
                </a:solidFill>
                <a:latin typeface="Calibri"/>
                <a:ea typeface="Calibri"/>
              </a:rPr>
              <a:t>　現時点で</a:t>
            </a:r>
            <a:r>
              <a:rPr b="0" lang="en-US" sz="1800" spc="-1" strike="noStrike">
                <a:solidFill>
                  <a:srgbClr val="233a44"/>
                </a:solidFill>
                <a:latin typeface="Calibri"/>
                <a:ea typeface="Calibri"/>
              </a:rPr>
              <a:t>100</a:t>
            </a:r>
            <a:r>
              <a:rPr b="0" lang="ja-JP" sz="1800" spc="-1" strike="noStrike">
                <a:solidFill>
                  <a:srgbClr val="233a44"/>
                </a:solidFill>
                <a:latin typeface="Calibri"/>
                <a:ea typeface="Calibri"/>
              </a:rPr>
              <a:t>％の精度が難しいことが分かったことと、どのような対象なら適用できそうかのレベル感は掴めました。</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FF741638185DE5479390FCCCF559675D" ma:contentTypeVersion="2" ma:contentTypeDescription="新しいドキュメントを作成します。" ma:contentTypeScope="" ma:versionID="d8c9842bd4f24ed822c8fa85f0f6955b">
  <xsd:schema xmlns:xsd="http://www.w3.org/2001/XMLSchema" xmlns:xs="http://www.w3.org/2001/XMLSchema" xmlns:p="http://schemas.microsoft.com/office/2006/metadata/properties" xmlns:ns2="c4372634-735e-4a0c-a680-bafc97075093" targetNamespace="http://schemas.microsoft.com/office/2006/metadata/properties" ma:root="true" ma:fieldsID="c1d85ba225305a30c8614779a63bdf6d" ns2:_="">
    <xsd:import namespace="c4372634-735e-4a0c-a680-bafc9707509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72634-735e-4a0c-a680-bafc97075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555C98-56E1-4C13-9D84-921017FA54DF}">
  <ds:schemaRefs>
    <ds:schemaRef ds:uri="http://schemas.microsoft.com/sharepoint/v3/contenttype/forms"/>
  </ds:schemaRefs>
</ds:datastoreItem>
</file>

<file path=customXml/itemProps2.xml><?xml version="1.0" encoding="utf-8"?>
<ds:datastoreItem xmlns:ds="http://schemas.openxmlformats.org/officeDocument/2006/customXml" ds:itemID="{590F3EF4-7FCA-4430-BA14-7D1A1B6CDB2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C4E44C-4725-4E55-BFD1-80A473A646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72634-735e-4a0c-a680-bafc970750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145</TotalTime>
  <Application>LibreOffice/6.4.7.2$Linux_X86_64 LibreOffice_project/40$Build-2</Application>
  <Words>2052</Words>
  <Paragraphs>253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MIO Fumito（三尾 文人）</dc:creator>
  <dc:description/>
  <dc:language>en-US</dc:language>
  <cp:lastModifiedBy/>
  <dcterms:modified xsi:type="dcterms:W3CDTF">2021-06-09T22:41:44Z</dcterms:modified>
  <cp:revision>111</cp:revision>
  <dc:subject/>
  <dc:title>ICT同好会</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0x010100FF741638185DE5479390FCCCF559675D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28</vt:i4>
  </property>
  <property fmtid="{D5CDD505-2E9C-101B-9397-08002B2CF9AE}" pid="9" name="PresentationFormat">
    <vt:lpwstr>画面に合わせる (16:9)</vt:lpwstr>
  </property>
  <property fmtid="{D5CDD505-2E9C-101B-9397-08002B2CF9AE}" pid="10" name="ScaleCrop">
    <vt:bool>0</vt:bool>
  </property>
  <property fmtid="{D5CDD505-2E9C-101B-9397-08002B2CF9AE}" pid="11" name="ShareDoc">
    <vt:bool>0</vt:bool>
  </property>
  <property fmtid="{D5CDD505-2E9C-101B-9397-08002B2CF9AE}" pid="12" name="Slides">
    <vt:i4>28</vt:i4>
  </property>
</Properties>
</file>