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" name="CustomShape 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0800000">
              <a:off x="6098760" y="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rot="10800000">
              <a:off x="8129160" y="101520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B248C38-A584-4996-AAA8-C03C8F0CB0E8}" type="slidenum">
              <a:rPr b="0" lang="en-US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3903840"/>
            <a:ext cx="9144000" cy="1239480"/>
            <a:chOff x="0" y="3903840"/>
            <a:chExt cx="9144000" cy="1239480"/>
          </a:xfrm>
        </p:grpSpPr>
        <p:sp>
          <p:nvSpPr>
            <p:cNvPr id="46" name="CustomShape 2"/>
            <p:cNvSpPr/>
            <p:nvPr/>
          </p:nvSpPr>
          <p:spPr>
            <a:xfrm>
              <a:off x="815472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 flipH="1">
              <a:off x="618048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"/>
            <p:cNvSpPr/>
            <p:nvPr/>
          </p:nvSpPr>
          <p:spPr>
            <a:xfrm>
              <a:off x="7170120" y="3903840"/>
              <a:ext cx="988920" cy="987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"/>
            <p:cNvSpPr/>
            <p:nvPr/>
          </p:nvSpPr>
          <p:spPr>
            <a:xfrm rot="10800000">
              <a:off x="8155080" y="3904200"/>
              <a:ext cx="988920" cy="98748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6"/>
            <p:cNvSpPr/>
            <p:nvPr/>
          </p:nvSpPr>
          <p:spPr>
            <a:xfrm>
              <a:off x="0" y="4891680"/>
              <a:ext cx="9143640" cy="2516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7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AEAD291-1E3B-4656-B555-557EB0590465}" type="slidenum">
              <a:rPr b="0" lang="en-US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pythonhosted.org/sense-hat/api/#get_temperature" TargetMode="External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pythonhosted.org/sense-hat/api/#get_humidity" TargetMode="External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pythonhosted.org/sense-hat/api/#get_pressure" TargetMode="External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astro-pi/python-sense-hat" TargetMode="External"/><Relationship Id="rId2" Type="http://schemas.openxmlformats.org/officeDocument/2006/relationships/hyperlink" Target="https://pythonhosted.org/sense-hat/api/" TargetMode="External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ocs.python.org/ja/3/tutorial/classes.html#python-scopes-and-namespaces" TargetMode="External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324240" y="1223280"/>
            <a:ext cx="42217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5000" spc="-1" strike="noStrike">
                <a:solidFill>
                  <a:srgbClr val="ffffff"/>
                </a:solidFill>
                <a:latin typeface="Roboto"/>
                <a:ea typeface="Roboto"/>
              </a:rPr>
              <a:t>ICT</a:t>
            </a:r>
            <a:r>
              <a:rPr b="0" lang="ja" sz="5000" spc="-1" strike="noStrike">
                <a:solidFill>
                  <a:srgbClr val="ffffff"/>
                </a:solidFill>
                <a:latin typeface="Roboto"/>
                <a:ea typeface="Roboto"/>
              </a:rPr>
              <a:t>同</a:t>
            </a:r>
            <a:r>
              <a:rPr b="0" lang="ja" sz="5000" spc="-1" strike="noStrike">
                <a:solidFill>
                  <a:srgbClr val="ffffff"/>
                </a:solidFill>
                <a:latin typeface="Roboto"/>
                <a:ea typeface="Roboto"/>
              </a:rPr>
              <a:t>好会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245200" y="3992040"/>
            <a:ext cx="3470400" cy="621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80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Roboto"/>
                <a:ea typeface="Roboto"/>
              </a:rPr>
              <a:t>2021.5.27</a:t>
            </a:r>
            <a:endParaRPr b="0" lang="en-US" sz="1900" spc="-1" strike="noStrike">
              <a:latin typeface="Arial"/>
            </a:endParaRPr>
          </a:p>
          <a:p>
            <a:pPr algn="r">
              <a:lnSpc>
                <a:spcPct val="80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Roboto"/>
                <a:ea typeface="Roboto"/>
              </a:rPr>
              <a:t>mio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2. sensehat</a:t>
            </a: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でのデータ取り込み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＜本日やること＞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2-1. 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気温を測定してみよう　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(sensehat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の温度精度は怪しそう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2-2. 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湿度を測定してみよう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2-3. 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気圧を測定してみよう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2. sensehat</a:t>
            </a: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でのデータ取り込み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2-1. 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気温を測定してみよう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68080" y="1709280"/>
            <a:ext cx="7231320" cy="2369880"/>
          </a:xfrm>
          <a:prstGeom prst="bevel">
            <a:avLst>
              <a:gd name="adj" fmla="val 4352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sense_hat import SenseHat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sensehat = SenseHat()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temp = sensehat.get_temperature() #</a:t>
            </a: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　←　ここで変数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temp</a:t>
            </a: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に気温データを挿入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print(temp)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ff"/>
                </a:solidFill>
                <a:latin typeface="Arial"/>
                <a:ea typeface="Arial"/>
              </a:rPr>
              <a:t>余裕があったら下記のように記載すると見栄えはいいです。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Arial"/>
              </a:rPr>
              <a:t>print(“</a:t>
            </a:r>
            <a:r>
              <a:rPr b="0" lang="ja" sz="1400" spc="-1" strike="noStrike">
                <a:solidFill>
                  <a:srgbClr val="0000ff"/>
                </a:solidFill>
                <a:latin typeface="Arial"/>
                <a:ea typeface="Arial"/>
              </a:rPr>
              <a:t>気温は</a:t>
            </a: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Arial"/>
              </a:rPr>
              <a:t>{:.1f}℃</a:t>
            </a:r>
            <a:r>
              <a:rPr b="0" lang="ja" sz="1400" spc="-1" strike="noStrike">
                <a:solidFill>
                  <a:srgbClr val="0000ff"/>
                </a:solidFill>
                <a:latin typeface="Arial"/>
                <a:ea typeface="Arial"/>
              </a:rPr>
              <a:t>です”</a:t>
            </a: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Arial"/>
              </a:rPr>
              <a:t>.format(temp))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2. sensehat</a:t>
            </a: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でのデータ取り込み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2-1. 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気温を測定してみよう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76480" y="1296720"/>
            <a:ext cx="8390520" cy="3546720"/>
          </a:xfrm>
          <a:prstGeom prst="bevel">
            <a:avLst>
              <a:gd name="adj" fmla="val 2550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sense_hat import SenseHat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　→　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sense_hat</a:t>
            </a:r>
            <a:r>
              <a:rPr b="0" lang="ja" sz="1400" spc="-1" strike="noStrike">
                <a:solidFill>
                  <a:srgbClr val="ff0000"/>
                </a:solidFill>
                <a:latin typeface="Arial"/>
                <a:ea typeface="Arial"/>
              </a:rPr>
              <a:t>というモジュールの中から、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SenseHat</a:t>
            </a:r>
            <a:r>
              <a:rPr b="0" lang="ja" sz="1400" spc="-1" strike="noStrike">
                <a:solidFill>
                  <a:srgbClr val="ff0000"/>
                </a:solidFill>
                <a:latin typeface="Arial"/>
                <a:ea typeface="Arial"/>
              </a:rPr>
              <a:t>というクラスを取り出しています。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ff0000"/>
                </a:solidFill>
                <a:latin typeface="Arial"/>
                <a:ea typeface="Arial"/>
              </a:rPr>
              <a:t>　　　はじめはおまじない位に考えていただいて構いません。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sensehat = SenseHat()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　→　</a:t>
            </a:r>
            <a:r>
              <a:rPr b="0" lang="ja" sz="1400" spc="-1" strike="noStrike">
                <a:solidFill>
                  <a:srgbClr val="ff0000"/>
                </a:solidFill>
                <a:latin typeface="Arial"/>
                <a:ea typeface="Arial"/>
              </a:rPr>
              <a:t>呼び出した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SenseHat</a:t>
            </a:r>
            <a:r>
              <a:rPr b="0" lang="ja" sz="1400" spc="-1" strike="noStrike">
                <a:solidFill>
                  <a:srgbClr val="ff0000"/>
                </a:solidFill>
                <a:latin typeface="Arial"/>
                <a:ea typeface="Arial"/>
              </a:rPr>
              <a:t>というものをプログラムの中で使えるようにしています。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ff0000"/>
                </a:solidFill>
                <a:latin typeface="Arial"/>
                <a:ea typeface="Arial"/>
              </a:rPr>
              <a:t>　　　プログラミングの用語ではインスタンスを作成するといいます。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temp = sensehat.get_temperature()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　→　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SenseHat</a:t>
            </a:r>
            <a:r>
              <a:rPr b="0" lang="ja" sz="1400" spc="-1" strike="noStrike">
                <a:solidFill>
                  <a:srgbClr val="ff0000"/>
                </a:solidFill>
                <a:latin typeface="Arial"/>
                <a:ea typeface="Arial"/>
              </a:rPr>
              <a:t>の中の関数の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get_temperature</a:t>
            </a:r>
            <a:r>
              <a:rPr b="0" lang="ja" sz="1400" spc="-1" strike="noStrike">
                <a:solidFill>
                  <a:srgbClr val="ff0000"/>
                </a:solidFill>
                <a:latin typeface="Arial"/>
                <a:ea typeface="Arial"/>
              </a:rPr>
              <a:t>を使用しています。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ff0000"/>
                </a:solidFill>
                <a:latin typeface="Arial"/>
                <a:ea typeface="Arial"/>
              </a:rPr>
              <a:t>　　　これを使うことで気温を測定できます。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ff0000"/>
                </a:solidFill>
                <a:latin typeface="Arial"/>
                <a:ea typeface="Arial"/>
              </a:rPr>
              <a:t>　　　</a:t>
            </a:r>
            <a:r>
              <a:rPr b="0" lang="en-US" sz="1400" spc="-1" strike="noStrike" u="sng">
                <a:solidFill>
                  <a:srgbClr val="f06292"/>
                </a:solidFill>
                <a:uFillTx/>
                <a:latin typeface="Arial"/>
                <a:ea typeface="Arial"/>
                <a:hlinkClick r:id="rId1"/>
              </a:rPr>
              <a:t>https://pythonhosted.org/sense-hat/api/#get_temperature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print(temp)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　→　</a:t>
            </a:r>
            <a:r>
              <a:rPr b="0" lang="ja" sz="1400" spc="-1" strike="noStrike">
                <a:solidFill>
                  <a:srgbClr val="ff0000"/>
                </a:solidFill>
                <a:latin typeface="Arial"/>
                <a:ea typeface="Arial"/>
              </a:rPr>
              <a:t>毎度おなじみのコンソールに何かを表示させるコマンドです。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2. sensehat</a:t>
            </a: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でのデータ取り込み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2-1. 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気温を測定してみよう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174;p25" descr=""/>
          <p:cNvPicPr/>
          <p:nvPr/>
        </p:nvPicPr>
        <p:blipFill>
          <a:blip r:embed="rId1"/>
          <a:stretch/>
        </p:blipFill>
        <p:spPr>
          <a:xfrm>
            <a:off x="276480" y="1261080"/>
            <a:ext cx="5043240" cy="378252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6160680" y="3100680"/>
            <a:ext cx="2402280" cy="82188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Roboto"/>
                <a:ea typeface="Roboto"/>
              </a:rPr>
              <a:t>Thony Python IDE</a:t>
            </a:r>
            <a:r>
              <a:rPr b="0" lang="ja" sz="1400" spc="-1" strike="noStrike">
                <a:solidFill>
                  <a:srgbClr val="000000"/>
                </a:solidFill>
                <a:latin typeface="Roboto"/>
                <a:ea typeface="Roboto"/>
              </a:rPr>
              <a:t>を使うと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Roboto"/>
                <a:ea typeface="Roboto"/>
              </a:rPr>
              <a:t>このように出力されます。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734840" y="2978640"/>
            <a:ext cx="4306320" cy="8593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2ffb">
              <a:alpha val="42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2. sensehat</a:t>
            </a: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でのデータ取り込み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2-1. 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気温を測定してみよう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気温の表示をコンソールから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sensehat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の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LED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ディスプレイにしよう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68080" y="2090160"/>
            <a:ext cx="7231320" cy="1653120"/>
          </a:xfrm>
          <a:prstGeom prst="bevel">
            <a:avLst>
              <a:gd name="adj" fmla="val 4352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sense_hat import SenseHat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sensehat = SenseHat()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temp = sensehat.get_temperature()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sense.show_message("{:.1f} Celsius".format(temp))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2. sensehat</a:t>
            </a: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でのデータ取り込み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2-1. 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気温を測定してみよう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気温の表示をコンソールから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sensehat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の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LED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ディスプレイにしよう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568080" y="1719720"/>
            <a:ext cx="7231320" cy="3139560"/>
          </a:xfrm>
          <a:prstGeom prst="bevel">
            <a:avLst>
              <a:gd name="adj" fmla="val 2690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from sense_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hat import SenseHat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sensehat = SenseHat()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temp = sensehat.get_temperature()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text_color  = [0,0,0]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back_color = [255,255,255]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sense.show_message("{:.1f} Celsius".format(temp),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scroll_speed=0.05,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text_colour=text_color,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back_colour=back_color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4997520" y="2149560"/>
            <a:ext cx="1535040" cy="421920"/>
          </a:xfrm>
          <a:prstGeom prst="rect">
            <a:avLst/>
          </a:prstGeom>
          <a:solidFill>
            <a:srgbClr val="ea999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434343"/>
                </a:solidFill>
                <a:latin typeface="Arial"/>
                <a:ea typeface="Arial"/>
              </a:rPr>
              <a:t>余裕のある人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2. sensehat</a:t>
            </a: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でのデータ取り込み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2-2. 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湿度を測定してみよう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06292"/>
                </a:solidFill>
                <a:uFillTx/>
                <a:latin typeface="Roboto"/>
                <a:ea typeface="Roboto"/>
                <a:hlinkClick r:id="rId1"/>
              </a:rPr>
              <a:t>https://pythonhosted.org/sense-hat/api/#get_humidity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68080" y="1709280"/>
            <a:ext cx="7231320" cy="2369880"/>
          </a:xfrm>
          <a:prstGeom prst="bevel">
            <a:avLst>
              <a:gd name="adj" fmla="val 4352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sense_hat import SenseHat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sensehat = SenseHat()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humi = sensehat.get_humidity() #</a:t>
            </a: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　←　ここで変数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temp</a:t>
            </a: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に気温データを挿入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print(humi)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ff"/>
                </a:solidFill>
                <a:latin typeface="Arial"/>
                <a:ea typeface="Arial"/>
              </a:rPr>
              <a:t>余裕があったら下記のように記載すると見栄えはいいです。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Arial"/>
              </a:rPr>
              <a:t>print(“</a:t>
            </a:r>
            <a:r>
              <a:rPr b="0" lang="ja" sz="1400" spc="-1" strike="noStrike">
                <a:solidFill>
                  <a:srgbClr val="0000ff"/>
                </a:solidFill>
                <a:latin typeface="Arial"/>
                <a:ea typeface="Arial"/>
              </a:rPr>
              <a:t>気温は</a:t>
            </a: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Arial"/>
              </a:rPr>
              <a:t>{:.1f}</a:t>
            </a:r>
            <a:r>
              <a:rPr b="0" lang="ja" sz="1400" spc="-1" strike="noStrike">
                <a:solidFill>
                  <a:srgbClr val="0000ff"/>
                </a:solidFill>
                <a:latin typeface="Arial"/>
                <a:ea typeface="Arial"/>
              </a:rPr>
              <a:t>％です”</a:t>
            </a: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Arial"/>
              </a:rPr>
              <a:t>.format(humi))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2. sensehat</a:t>
            </a: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でのデータ取り込み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2-2. 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湿度を測定してみよう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Google Shape;205;p29" descr=""/>
          <p:cNvPicPr/>
          <p:nvPr/>
        </p:nvPicPr>
        <p:blipFill>
          <a:blip r:embed="rId1"/>
          <a:stretch/>
        </p:blipFill>
        <p:spPr>
          <a:xfrm>
            <a:off x="683280" y="1276920"/>
            <a:ext cx="4899240" cy="367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2. sensehat</a:t>
            </a: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でのデータ取り込み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2-3. 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気圧を測定してみよう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06292"/>
                </a:solidFill>
                <a:uFillTx/>
                <a:latin typeface="Roboto"/>
                <a:ea typeface="Roboto"/>
                <a:hlinkClick r:id="rId1"/>
              </a:rPr>
              <a:t>https://pythonhosted.org/sense-hat/api/#get_pressure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568080" y="1709280"/>
            <a:ext cx="7231320" cy="2369880"/>
          </a:xfrm>
          <a:prstGeom prst="bevel">
            <a:avLst>
              <a:gd name="adj" fmla="val 4352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sense_hat import SenseHat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sensehat = SenseHat()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press = sensehat.get_pressure() #</a:t>
            </a: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　←　ここで変数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temp</a:t>
            </a: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に気温データを挿入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print(press)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ff"/>
                </a:solidFill>
                <a:latin typeface="Arial"/>
                <a:ea typeface="Arial"/>
              </a:rPr>
              <a:t>余裕があったら下記のように記載すると見栄えはいいです。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Arial"/>
              </a:rPr>
              <a:t>print(“</a:t>
            </a:r>
            <a:r>
              <a:rPr b="0" lang="ja" sz="1400" spc="-1" strike="noStrike">
                <a:solidFill>
                  <a:srgbClr val="0000ff"/>
                </a:solidFill>
                <a:latin typeface="Arial"/>
                <a:ea typeface="Arial"/>
              </a:rPr>
              <a:t>気圧は</a:t>
            </a: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Arial"/>
              </a:rPr>
              <a:t>{:.1f}m bar</a:t>
            </a:r>
            <a:r>
              <a:rPr b="0" lang="ja" sz="1400" spc="-1" strike="noStrike">
                <a:solidFill>
                  <a:srgbClr val="0000ff"/>
                </a:solidFill>
                <a:latin typeface="Arial"/>
                <a:ea typeface="Arial"/>
              </a:rPr>
              <a:t>です”</a:t>
            </a: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Arial"/>
              </a:rPr>
              <a:t>.format(press))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3. </a:t>
            </a: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連続使用プログラム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これまでの応用で、温度、湿度、気圧のデータを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1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秒おきに測定するプログラムを作成しましょう。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ほぼほぼコピペになってしまうと思いますが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新しく使うモジュールは下記のものです。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・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datetime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・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csv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Agenda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1. 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前回の振り返り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2. sensehat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でのデータ取り込み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3. 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連続使用プログラム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4. 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次回について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3. </a:t>
            </a: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連続使用プログラム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431520" y="718920"/>
            <a:ext cx="5611320" cy="3917520"/>
          </a:xfrm>
          <a:prstGeom prst="bevel">
            <a:avLst>
              <a:gd name="adj" fmla="val 2239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### </a:t>
            </a:r>
            <a:r>
              <a:rPr b="0" lang="ja" sz="1000" spc="-1" strike="noStrike">
                <a:solidFill>
                  <a:srgbClr val="434343"/>
                </a:solidFill>
                <a:latin typeface="Roboto"/>
                <a:ea typeface="Roboto"/>
              </a:rPr>
              <a:t>測定プログラム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while 1: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t = sense.get_temperature()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h = sense.get_humidity()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p = sense.get_pressure()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time = datetime.datetime.now()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data.append([time, str(t), str(h), str(p)])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### csv</a:t>
            </a:r>
            <a:r>
              <a:rPr b="0" lang="ja" sz="1000" spc="-1" strike="noStrike">
                <a:solidFill>
                  <a:srgbClr val="434343"/>
                </a:solidFill>
                <a:latin typeface="Roboto"/>
                <a:ea typeface="Roboto"/>
              </a:rPr>
              <a:t>データの取り出し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if len(data) &gt; output_datasize: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        </a:t>
            </a: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with open("test_"+datetime.datetime.now().strftime('%Y%m%d%H%M')+".csv", "w") as f: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            </a:t>
            </a: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writer = csv.writer(f)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            </a:t>
            </a: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for record in data: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                </a:t>
            </a: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writer.writerow(record)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                </a:t>
            </a: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data = []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### </a:t>
            </a:r>
            <a:r>
              <a:rPr b="0" lang="ja" sz="1000" spc="-1" strike="noStrike">
                <a:solidFill>
                  <a:srgbClr val="434343"/>
                </a:solidFill>
                <a:latin typeface="Roboto"/>
                <a:ea typeface="Roboto"/>
              </a:rPr>
              <a:t>待ち時間処理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sleep(sampling_time)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58680" y="718920"/>
            <a:ext cx="3280320" cy="3917520"/>
          </a:xfrm>
          <a:prstGeom prst="bevel">
            <a:avLst>
              <a:gd name="adj" fmla="val 2239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from sense_hat import SenseHat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from time import sleep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import csv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import datetime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### </a:t>
            </a:r>
            <a:r>
              <a:rPr b="0" lang="ja" sz="1000" spc="-1" strike="noStrike">
                <a:solidFill>
                  <a:srgbClr val="434343"/>
                </a:solidFill>
                <a:latin typeface="Roboto"/>
                <a:ea typeface="Roboto"/>
              </a:rPr>
              <a:t>インスタンスの設定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sense = SenseHat()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### </a:t>
            </a:r>
            <a:r>
              <a:rPr b="0" lang="ja" sz="1000" spc="-1" strike="noStrike">
                <a:solidFill>
                  <a:srgbClr val="434343"/>
                </a:solidFill>
                <a:latin typeface="Roboto"/>
                <a:ea typeface="Roboto"/>
              </a:rPr>
              <a:t>初期設定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# </a:t>
            </a:r>
            <a:r>
              <a:rPr b="0" lang="ja" sz="1000" spc="-1" strike="noStrike">
                <a:solidFill>
                  <a:srgbClr val="434343"/>
                </a:solidFill>
                <a:latin typeface="Roboto"/>
                <a:ea typeface="Roboto"/>
              </a:rPr>
              <a:t>処理の待ち時間 </a:t>
            </a: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(</a:t>
            </a:r>
            <a:r>
              <a:rPr b="0" lang="ja" sz="1000" spc="-1" strike="noStrike">
                <a:solidFill>
                  <a:srgbClr val="434343"/>
                </a:solidFill>
                <a:latin typeface="Roboto"/>
                <a:ea typeface="Roboto"/>
              </a:rPr>
              <a:t>単位：秒</a:t>
            </a: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sampling_time   = 1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# </a:t>
            </a:r>
            <a:r>
              <a:rPr b="0" lang="ja" sz="1000" spc="-1" strike="noStrike">
                <a:solidFill>
                  <a:srgbClr val="434343"/>
                </a:solidFill>
                <a:latin typeface="Roboto"/>
                <a:ea typeface="Roboto"/>
              </a:rPr>
              <a:t>処理全体時間 </a:t>
            </a: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(</a:t>
            </a:r>
            <a:r>
              <a:rPr b="0" lang="ja" sz="1000" spc="-1" strike="noStrike">
                <a:solidFill>
                  <a:srgbClr val="434343"/>
                </a:solidFill>
                <a:latin typeface="Roboto"/>
                <a:ea typeface="Roboto"/>
              </a:rPr>
              <a:t>単位：分</a:t>
            </a: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measuring_time  = 0.5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# </a:t>
            </a:r>
            <a:r>
              <a:rPr b="0" lang="ja" sz="1000" spc="-1" strike="noStrike">
                <a:solidFill>
                  <a:srgbClr val="434343"/>
                </a:solidFill>
                <a:latin typeface="Roboto"/>
                <a:ea typeface="Roboto"/>
              </a:rPr>
              <a:t>出力する</a:t>
            </a: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csv</a:t>
            </a:r>
            <a:r>
              <a:rPr b="0" lang="ja" sz="1000" spc="-1" strike="noStrike">
                <a:solidFill>
                  <a:srgbClr val="434343"/>
                </a:solidFill>
                <a:latin typeface="Roboto"/>
                <a:ea typeface="Roboto"/>
              </a:rPr>
              <a:t>のレコード数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output_datasize = int(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measuring_time * 60 / sampling_time)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434343"/>
                </a:solidFill>
                <a:latin typeface="Roboto"/>
                <a:ea typeface="Roboto"/>
              </a:rPr>
              <a:t>data = []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3. </a:t>
            </a: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連続使用プログラム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出来上がったら、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csv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ファイルが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本当に出力されているかどうかを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確認してみましょう。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今回のプログラムのファイルが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あるディレクトリに保存されます。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239;p34" descr=""/>
          <p:cNvPicPr/>
          <p:nvPr/>
        </p:nvPicPr>
        <p:blipFill>
          <a:blip r:embed="rId1"/>
          <a:stretch/>
        </p:blipFill>
        <p:spPr>
          <a:xfrm>
            <a:off x="4080240" y="912960"/>
            <a:ext cx="5005800" cy="375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4. </a:t>
            </a: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次回について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今回、データ取得までを行いました。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次回は、下記を考えております。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　・最後の集計プログラムの解説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　・今回の取得データのグラフ化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時間があれば、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e-stat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からデータを取り出してグラフ化の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実習をやってみたいと思います。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1. </a:t>
            </a: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前回の振り返り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＜前回の実施事項＞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　・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sensehat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の機能紹介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　・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sensehat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組み立て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　・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sensehat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での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LED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点灯、メッセージ表示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1. </a:t>
            </a: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前回の振り返り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5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＜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sensehat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とは＞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Raspberry Pi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上で動作する複数のセンサーを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搭載したボードです。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＜センサー＞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400" spc="-1" strike="noStrike">
                <a:solidFill>
                  <a:srgbClr val="434343"/>
                </a:solidFill>
                <a:latin typeface="Roboto"/>
                <a:ea typeface="Roboto"/>
              </a:rPr>
              <a:t>　ジャイロスコープ【</a:t>
            </a:r>
            <a:r>
              <a:rPr b="0" lang="en-US" sz="1400" spc="-1" strike="noStrike">
                <a:solidFill>
                  <a:srgbClr val="434343"/>
                </a:solidFill>
                <a:latin typeface="Roboto"/>
                <a:ea typeface="Roboto"/>
              </a:rPr>
              <a:t>Gyroscope</a:t>
            </a:r>
            <a:r>
              <a:rPr b="0" lang="ja" sz="1400" spc="-1" strike="noStrike">
                <a:solidFill>
                  <a:srgbClr val="434343"/>
                </a:solidFill>
                <a:latin typeface="Roboto"/>
                <a:ea typeface="Roboto"/>
              </a:rPr>
              <a:t>】、加速度計【</a:t>
            </a:r>
            <a:r>
              <a:rPr b="0" lang="en-US" sz="1400" spc="-1" strike="noStrike">
                <a:solidFill>
                  <a:srgbClr val="434343"/>
                </a:solidFill>
                <a:latin typeface="Roboto"/>
                <a:ea typeface="Roboto"/>
              </a:rPr>
              <a:t>Accelerometer</a:t>
            </a:r>
            <a:r>
              <a:rPr b="0" lang="ja" sz="1400" spc="-1" strike="noStrike">
                <a:solidFill>
                  <a:srgbClr val="434343"/>
                </a:solidFill>
                <a:latin typeface="Roboto"/>
                <a:ea typeface="Roboto"/>
              </a:rPr>
              <a:t>】、磁力計【</a:t>
            </a:r>
            <a:r>
              <a:rPr b="0" lang="en-US" sz="1400" spc="-1" strike="noStrike">
                <a:solidFill>
                  <a:srgbClr val="434343"/>
                </a:solidFill>
                <a:latin typeface="Roboto"/>
                <a:ea typeface="Roboto"/>
              </a:rPr>
              <a:t>Magnetometer</a:t>
            </a:r>
            <a:r>
              <a:rPr b="0" lang="ja" sz="1400" spc="-1" strike="noStrike">
                <a:solidFill>
                  <a:srgbClr val="434343"/>
                </a:solidFill>
                <a:latin typeface="Roboto"/>
                <a:ea typeface="Roboto"/>
              </a:rPr>
              <a:t>】、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400" spc="-1" strike="noStrike">
                <a:solidFill>
                  <a:srgbClr val="434343"/>
                </a:solidFill>
                <a:latin typeface="Roboto"/>
                <a:ea typeface="Roboto"/>
              </a:rPr>
              <a:t>　</a:t>
            </a:r>
            <a:r>
              <a:rPr b="0" lang="ja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温度計【</a:t>
            </a:r>
            <a:r>
              <a:rPr b="0" lang="en-US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Temperature</a:t>
            </a:r>
            <a:r>
              <a:rPr b="0" lang="ja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】、気圧計【</a:t>
            </a:r>
            <a:r>
              <a:rPr b="0" lang="en-US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Barometric pressure</a:t>
            </a:r>
            <a:r>
              <a:rPr b="0" lang="ja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】、湿度計【</a:t>
            </a:r>
            <a:r>
              <a:rPr b="0" lang="en-US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Humidity</a:t>
            </a:r>
            <a:r>
              <a:rPr b="0" lang="ja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】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　ジョイスティック </a:t>
            </a:r>
            <a:r>
              <a:rPr b="0" lang="en-US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(</a:t>
            </a:r>
            <a:r>
              <a:rPr b="0" lang="ja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押込</a:t>
            </a:r>
            <a:r>
              <a:rPr b="0" lang="en-US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,</a:t>
            </a:r>
            <a:r>
              <a:rPr b="0" lang="ja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上下左右ボタン</a:t>
            </a:r>
            <a:r>
              <a:rPr b="0" lang="en-US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) </a:t>
            </a:r>
            <a:r>
              <a:rPr b="0" lang="ja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【</a:t>
            </a:r>
            <a:r>
              <a:rPr b="0" lang="en-US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a five-button joystick</a:t>
            </a:r>
            <a:r>
              <a:rPr b="0" lang="ja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】、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　</a:t>
            </a:r>
            <a:r>
              <a:rPr b="0" lang="en-US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LED</a:t>
            </a:r>
            <a:r>
              <a:rPr b="0" lang="ja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ディスプレイ【</a:t>
            </a:r>
            <a:r>
              <a:rPr b="0" lang="en-US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8×8 RGB LED matrix</a:t>
            </a:r>
            <a:r>
              <a:rPr b="0" lang="ja" sz="1400" spc="-1" strike="noStrike">
                <a:solidFill>
                  <a:srgbClr val="434343"/>
                </a:solidFill>
                <a:highlight>
                  <a:srgbClr val="4a86e8"/>
                </a:highlight>
                <a:latin typeface="Roboto"/>
                <a:ea typeface="Roboto"/>
              </a:rPr>
              <a:t>】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105;p16" descr=""/>
          <p:cNvPicPr/>
          <p:nvPr/>
        </p:nvPicPr>
        <p:blipFill>
          <a:blip r:embed="rId1"/>
          <a:stretch/>
        </p:blipFill>
        <p:spPr>
          <a:xfrm>
            <a:off x="5527440" y="775440"/>
            <a:ext cx="3408120" cy="227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1. </a:t>
            </a: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前回の振り返り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＜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LED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の点灯＞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06600" y="1367640"/>
            <a:ext cx="7231320" cy="1019160"/>
          </a:xfrm>
          <a:prstGeom prst="bevel">
            <a:avLst>
              <a:gd name="adj" fmla="val 9037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sense_hat import SenseHat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hat = SenseHat()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hat.clear([255, 255, 255])         #</a:t>
            </a: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白く光る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06600" y="2516760"/>
            <a:ext cx="7231320" cy="2434320"/>
          </a:xfrm>
          <a:prstGeom prst="bevel">
            <a:avLst>
              <a:gd name="adj" fmla="val 3856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from sensehat_hat import SenseHat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import time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hat = SenseHat()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red = [255, 0, 0]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green = [0, 255, 0]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blue = [0, 0, 255]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ff0000"/>
                </a:solidFill>
                <a:latin typeface="Arial"/>
                <a:ea typeface="Arial"/>
              </a:rPr>
              <a:t>colors = [red, green, blue]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ff0000"/>
                </a:solidFill>
                <a:latin typeface="Arial"/>
                <a:ea typeface="Arial"/>
              </a:rPr>
              <a:t>while 1: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ff0000"/>
                </a:solid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ff0000"/>
                </a:solidFill>
                <a:latin typeface="Arial"/>
                <a:ea typeface="Arial"/>
              </a:rPr>
              <a:t>for color in colors: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ff0000"/>
                </a:solidFill>
                <a:latin typeface="Arial"/>
                <a:ea typeface="Arial"/>
              </a:rPr>
              <a:t>        </a:t>
            </a:r>
            <a:r>
              <a:rPr b="0" lang="en-US" sz="1100" spc="-1" strike="noStrike">
                <a:solidFill>
                  <a:srgbClr val="ff0000"/>
                </a:solidFill>
                <a:latin typeface="Arial"/>
                <a:ea typeface="Arial"/>
              </a:rPr>
              <a:t>hat.clear(color)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ff0000"/>
                </a:solidFill>
                <a:latin typeface="Arial"/>
                <a:ea typeface="Arial"/>
              </a:rPr>
              <a:t>        </a:t>
            </a:r>
            <a:r>
              <a:rPr b="0" lang="en-US" sz="1100" spc="-1" strike="noStrike">
                <a:solidFill>
                  <a:srgbClr val="ff0000"/>
                </a:solidFill>
                <a:latin typeface="Arial"/>
                <a:ea typeface="Arial"/>
              </a:rPr>
              <a:t>time.sleep(1)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# 1</a:t>
            </a:r>
            <a:r>
              <a:rPr b="0" lang="ja" sz="1100" spc="-1" strike="noStrike">
                <a:solidFill>
                  <a:srgbClr val="000000"/>
                </a:solidFill>
                <a:latin typeface="Arial"/>
                <a:ea typeface="Arial"/>
              </a:rPr>
              <a:t>秒スリープ。時間は調整してみて下さい。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1. </a:t>
            </a: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前回の振り返り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＜メッセージの表示＞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文字は英数字のみです。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06600" y="1406880"/>
            <a:ext cx="7231320" cy="1243440"/>
          </a:xfrm>
          <a:prstGeom prst="bevel">
            <a:avLst>
              <a:gd name="adj" fmla="val 7407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sense_hat import SenseHat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hat = SenseHat()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hat.show_message(“Hello World!”)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1. </a:t>
            </a: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前回の振り返り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8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＜前回のご質問＞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Q. show_messages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等の関数は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sensehat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固有のものか？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A. 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固有のものです。詳しく話すと、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from sense_hat import SenseHat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Python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で書かれたプログラムコードを呼び出しています。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show_messages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等はこのプログラムの中のみで定義された関数ですので、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固有なものとなります。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(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参考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) </a:t>
            </a:r>
            <a:r>
              <a:rPr b="0" lang="en-US" sz="1800" spc="-1" strike="noStrike" u="sng">
                <a:solidFill>
                  <a:srgbClr val="f06292"/>
                </a:solidFill>
                <a:uFillTx/>
                <a:latin typeface="Roboto"/>
                <a:ea typeface="Roboto"/>
                <a:hlinkClick r:id="rId1"/>
              </a:rPr>
              <a:t>https://github.com/astro-pi/python-sense-hat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　　　　</a:t>
            </a:r>
            <a:r>
              <a:rPr b="0" lang="en-US" sz="1800" spc="-1" strike="noStrike" u="sng">
                <a:solidFill>
                  <a:srgbClr val="f06292"/>
                </a:solidFill>
                <a:uFillTx/>
                <a:latin typeface="Roboto"/>
                <a:ea typeface="Roboto"/>
                <a:hlinkClick r:id="rId2"/>
              </a:rPr>
              <a:t>https://pythonhosted.org/sense-hat/api/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1. </a:t>
            </a: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前回の振り返り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＜前回のご質問＞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【イメージ】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29560" y="2226240"/>
            <a:ext cx="2709720" cy="2479320"/>
          </a:xfrm>
          <a:prstGeom prst="rect">
            <a:avLst/>
          </a:prstGeom>
          <a:solidFill>
            <a:schemeClr val="lt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・標準で使用可能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例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. print, len, shape, etc)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・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SenseHat</a:t>
            </a:r>
            <a:r>
              <a:rPr b="0" lang="ja" sz="1400" spc="-1" strike="noStrike">
                <a:solidFill>
                  <a:srgbClr val="ff0000"/>
                </a:solidFill>
                <a:latin typeface="Arial"/>
                <a:ea typeface="Arial"/>
              </a:rPr>
              <a:t>が追加される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ff0000"/>
                </a:solidFill>
                <a:latin typeface="Arial"/>
                <a:ea typeface="Arial"/>
              </a:rPr>
              <a:t>　 →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show_message</a:t>
            </a:r>
            <a:r>
              <a:rPr b="0" lang="ja" sz="1400" spc="-1" strike="noStrike">
                <a:solidFill>
                  <a:srgbClr val="ff0000"/>
                </a:solidFill>
                <a:latin typeface="Arial"/>
                <a:ea typeface="Arial"/>
              </a:rPr>
              <a:t>や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ff0000"/>
                </a:solidFill>
                <a:latin typeface="Arial"/>
                <a:ea typeface="Arial"/>
              </a:rPr>
              <a:t>　　  </a:t>
            </a: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clear</a:t>
            </a:r>
            <a:r>
              <a:rPr b="0" lang="ja" sz="1400" spc="-1" strike="noStrike">
                <a:solidFill>
                  <a:srgbClr val="ff0000"/>
                </a:solidFill>
                <a:latin typeface="Arial"/>
                <a:ea typeface="Arial"/>
              </a:rPr>
              <a:t>が使用可能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631080" y="1988280"/>
            <a:ext cx="2525400" cy="398880"/>
          </a:xfrm>
          <a:prstGeom prst="rect">
            <a:avLst/>
          </a:prstGeom>
          <a:solidFill>
            <a:schemeClr val="lt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 u="sng">
                <a:solidFill>
                  <a:srgbClr val="f06292"/>
                </a:solidFill>
                <a:uFillTx/>
                <a:latin typeface="Arial"/>
                <a:ea typeface="Arial"/>
                <a:hlinkClick r:id="rId1"/>
              </a:rPr>
              <a:t>プログラミングで使えるもの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6348960" y="1512000"/>
            <a:ext cx="2709720" cy="3185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6"/>
          <p:cNvSpPr/>
          <p:nvPr/>
        </p:nvSpPr>
        <p:spPr>
          <a:xfrm>
            <a:off x="6562440" y="1290600"/>
            <a:ext cx="2295000" cy="3988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sense_hat(</a:t>
            </a: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モジュール名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3519360" y="2063520"/>
            <a:ext cx="2763360" cy="451440"/>
          </a:xfrm>
          <a:prstGeom prst="bevel">
            <a:avLst>
              <a:gd name="adj" fmla="val 9037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from sense_hat import SenseHat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6562440" y="2216520"/>
            <a:ext cx="2373120" cy="2329920"/>
          </a:xfrm>
          <a:prstGeom prst="rect">
            <a:avLst/>
          </a:prstGeom>
          <a:solidFill>
            <a:srgbClr val="c9daf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　　・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show_message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　　・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clear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　　　　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etc.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6663960" y="2005560"/>
            <a:ext cx="2195280" cy="398880"/>
          </a:xfrm>
          <a:prstGeom prst="rect">
            <a:avLst/>
          </a:prstGeom>
          <a:solidFill>
            <a:srgbClr val="c9daf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SenseHat(</a:t>
            </a: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モジュール名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3099240" y="2387520"/>
            <a:ext cx="3647520" cy="49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fc9d2">
              <a:alpha val="46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使いたいです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2932560" y="3190320"/>
            <a:ext cx="3814200" cy="5335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fc9d2">
              <a:alpha val="46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Arial"/>
                <a:ea typeface="Arial"/>
              </a:rPr>
              <a:t>使って下さい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0" y="0"/>
            <a:ext cx="9143640" cy="583200"/>
          </a:xfrm>
          <a:prstGeom prst="rect">
            <a:avLst/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tIns="91440" bIns="91440">
            <a:normAutofit fontScale="6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　　</a:t>
            </a:r>
            <a:r>
              <a:rPr b="0" lang="en-US" sz="3000" spc="-1" strike="noStrike">
                <a:solidFill>
                  <a:srgbClr val="0000ff"/>
                </a:solidFill>
                <a:latin typeface="Roboto"/>
                <a:ea typeface="Roboto"/>
              </a:rPr>
              <a:t>1. </a:t>
            </a:r>
            <a:r>
              <a:rPr b="0" lang="ja" sz="3000" spc="-1" strike="noStrike">
                <a:solidFill>
                  <a:srgbClr val="0000ff"/>
                </a:solidFill>
                <a:latin typeface="Roboto"/>
                <a:ea typeface="Roboto"/>
              </a:rPr>
              <a:t>前回の振り返り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276480" y="836640"/>
            <a:ext cx="8659080" cy="402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これまでで、</a:t>
            </a:r>
            <a:r>
              <a:rPr b="1" lang="en-US" sz="1800" spc="-1" strike="noStrike">
                <a:solidFill>
                  <a:srgbClr val="0000ff"/>
                </a:solidFill>
                <a:latin typeface="Roboto"/>
                <a:ea typeface="Roboto"/>
              </a:rPr>
              <a:t>LED</a:t>
            </a:r>
            <a:r>
              <a:rPr b="1" lang="ja" sz="1800" spc="-1" strike="noStrike">
                <a:solidFill>
                  <a:srgbClr val="0000ff"/>
                </a:solidFill>
                <a:latin typeface="Roboto"/>
                <a:ea typeface="Roboto"/>
              </a:rPr>
              <a:t>点灯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と</a:t>
            </a:r>
            <a:r>
              <a:rPr b="1" lang="ja" sz="1800" spc="-1" strike="noStrike">
                <a:solidFill>
                  <a:srgbClr val="0000ff"/>
                </a:solidFill>
                <a:latin typeface="Roboto"/>
                <a:ea typeface="Roboto"/>
              </a:rPr>
              <a:t>メッセージ表示</a:t>
            </a: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について基礎的なことができました。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　本日は、これを使い、センサーデータを取得して、ディスプレイに表示する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434343"/>
                </a:solidFill>
                <a:latin typeface="Roboto"/>
                <a:ea typeface="Roboto"/>
              </a:rPr>
              <a:t>までを体験してみようと思います。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F741638185DE5479390FCCCF559675D" ma:contentTypeVersion="2" ma:contentTypeDescription="新しいドキュメントを作成します。" ma:contentTypeScope="" ma:versionID="d8c9842bd4f24ed822c8fa85f0f6955b">
  <xsd:schema xmlns:xsd="http://www.w3.org/2001/XMLSchema" xmlns:xs="http://www.w3.org/2001/XMLSchema" xmlns:p="http://schemas.microsoft.com/office/2006/metadata/properties" xmlns:ns2="c4372634-735e-4a0c-a680-bafc97075093" targetNamespace="http://schemas.microsoft.com/office/2006/metadata/properties" ma:root="true" ma:fieldsID="c1d85ba225305a30c8614779a63bdf6d" ns2:_="">
    <xsd:import namespace="c4372634-735e-4a0c-a680-bafc970750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72634-735e-4a0c-a680-bafc97075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74523A-6107-47D7-B026-F6B1E7F62F44}">
  <ds:schemaRefs>
    <ds:schemaRef ds:uri="c4372634-735e-4a0c-a680-bafc970750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5CB40FD-AA33-413D-8DCC-6317FDC93F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C4D9D2-23F6-423F-9AC3-FFA122CB7A2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2021-06-09T22:38:12Z</dcterms:modified>
  <cp:revision>20</cp:revision>
  <dc:subject/>
  <dc:title>ICT同好会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0x010100FF741638185DE5479390FCCCF559675D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22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