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2.jpeg" ContentType="image/jpeg"/>
  <Override PartName="/ppt/media/image3.png" ContentType="image/png"/>
  <Override PartName="/ppt/media/image4.jpeg" ContentType="image/jpeg"/>
  <Override PartName="/ppt/media/image6.png" ContentType="image/png"/>
  <Override PartName="/ppt/media/image7.jpeg" ContentType="image/jpeg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rmAutofit/>
          </a:bodyPr>
          <a:p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908DC01-9578-4BC1-B166-82BDA6195E14}" type="slidenum">
              <a:rPr b="0" lang="en-US" sz="1000" spc="-1" strike="noStrike">
                <a:solidFill>
                  <a:srgbClr val="adadad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rmAutofit fontScale="97000"/>
          </a:bodyPr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0684DE1-8E64-4794-B899-658864568734}" type="slidenum">
              <a:rPr b="0" lang="en-US" sz="1000" spc="-1" strike="noStrike">
                <a:solidFill>
                  <a:srgbClr val="adadad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pythonhosted.org/sense-hat/api/#get_compass" TargetMode="External"/><Relationship Id="rId2" Type="http://schemas.openxmlformats.org/officeDocument/2006/relationships/hyperlink" Target="https://pythonhosted.org/sense-hat/api/#get_compass_raw" TargetMode="External"/><Relationship Id="rId3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pythonhosted.org/sense-hat/api/#get_temperature" TargetMode="External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pythonhosted.org/sense-hat/api/#get_compass" TargetMode="Externa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45800" y="1269000"/>
            <a:ext cx="5074200" cy="1184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5200" spc="-1" strike="noStrike">
                <a:solidFill>
                  <a:srgbClr val="ffffff"/>
                </a:solidFill>
                <a:latin typeface="Arial"/>
                <a:ea typeface="Arial"/>
              </a:rPr>
              <a:t>ICT</a:t>
            </a:r>
            <a:r>
              <a:rPr b="0" lang="ja" sz="5200" spc="-1" strike="noStrike">
                <a:solidFill>
                  <a:srgbClr val="ffffff"/>
                </a:solidFill>
                <a:latin typeface="Arial"/>
                <a:ea typeface="Arial"/>
              </a:rPr>
              <a:t>同好会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337680" y="3229920"/>
            <a:ext cx="442152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adadad"/>
                </a:solidFill>
                <a:latin typeface="Arial"/>
                <a:ea typeface="Arial"/>
              </a:rPr>
              <a:t>2021.6.15</a:t>
            </a:r>
            <a:r>
              <a:rPr b="0" lang="ja" sz="2800" spc="-1" strike="noStrike">
                <a:solidFill>
                  <a:srgbClr val="adadad"/>
                </a:solidFill>
                <a:latin typeface="Arial"/>
                <a:ea typeface="Arial"/>
              </a:rPr>
              <a:t>　</a:t>
            </a:r>
            <a:r>
              <a:rPr b="0" lang="en-US" sz="2800" spc="-1" strike="noStrike">
                <a:solidFill>
                  <a:srgbClr val="adadad"/>
                </a:solidFill>
                <a:latin typeface="Arial"/>
                <a:ea typeface="Arial"/>
              </a:rPr>
              <a:t>mio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0" name="Google Shape;56;p13" descr=""/>
          <p:cNvPicPr/>
          <p:nvPr/>
        </p:nvPicPr>
        <p:blipFill>
          <a:blip r:embed="rId1"/>
          <a:stretch/>
        </p:blipFill>
        <p:spPr>
          <a:xfrm>
            <a:off x="5097600" y="2108520"/>
            <a:ext cx="4046040" cy="3034440"/>
          </a:xfrm>
          <a:prstGeom prst="rect">
            <a:avLst/>
          </a:prstGeom>
          <a:ln>
            <a:noFill/>
          </a:ln>
        </p:spPr>
      </p:pic>
      <p:pic>
        <p:nvPicPr>
          <p:cNvPr id="81" name="Google Shape;57;p13" descr=""/>
          <p:cNvPicPr/>
          <p:nvPr/>
        </p:nvPicPr>
        <p:blipFill>
          <a:blip r:embed="rId2"/>
          <a:stretch/>
        </p:blipFill>
        <p:spPr>
          <a:xfrm>
            <a:off x="5097600" y="0"/>
            <a:ext cx="4046040" cy="2697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0" y="0"/>
            <a:ext cx="9143640" cy="636840"/>
          </a:xfrm>
          <a:prstGeom prst="rect">
            <a:avLst/>
          </a:prstGeom>
          <a:gradFill rotWithShape="0">
            <a:gsLst>
              <a:gs pos="0">
                <a:srgbClr val="adadad"/>
              </a:gs>
              <a:gs pos="100000">
                <a:srgbClr val="737373"/>
              </a:gs>
            </a:gsLst>
            <a:path path="circle">
              <a:fillToRect l="50000" t="50000" r="50000" b="50000"/>
            </a:path>
          </a:gradFill>
          <a:ln w="19080">
            <a:solidFill>
              <a:srgbClr val="0000ff"/>
            </a:solidFill>
            <a:round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ja" sz="2800" spc="-1" strike="noStrike">
                <a:solidFill>
                  <a:srgbClr val="cc4125"/>
                </a:solidFill>
                <a:latin typeface="Arial"/>
                <a:ea typeface="Arial"/>
              </a:rPr>
              <a:t>　</a:t>
            </a:r>
            <a:r>
              <a:rPr b="1" lang="en-US" sz="2800" spc="-1" strike="noStrike">
                <a:solidFill>
                  <a:srgbClr val="cc4125"/>
                </a:solidFill>
                <a:latin typeface="Arial"/>
                <a:ea typeface="Arial"/>
              </a:rPr>
              <a:t>3. </a:t>
            </a:r>
            <a:r>
              <a:rPr b="1" lang="ja" sz="2800" spc="-1" strike="noStrike">
                <a:solidFill>
                  <a:srgbClr val="cc4125"/>
                </a:solidFill>
                <a:latin typeface="Arial"/>
                <a:ea typeface="Arial"/>
              </a:rPr>
              <a:t>金属探知機を作ってみよう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11760" y="928800"/>
            <a:ext cx="8520120" cy="3861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800" spc="-1" strike="noStrike">
                <a:solidFill>
                  <a:srgbClr val="adadad"/>
                </a:solidFill>
                <a:latin typeface="Arial"/>
                <a:ea typeface="Arial"/>
              </a:rPr>
              <a:t>　金属探知機を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ja" sz="1800" spc="-1" strike="noStrike">
                <a:solidFill>
                  <a:srgbClr val="adadad"/>
                </a:solidFill>
                <a:latin typeface="Arial"/>
                <a:ea typeface="Arial"/>
              </a:rPr>
              <a:t>　作ってみよう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5" name="Google Shape;127;p22" descr=""/>
          <p:cNvPicPr/>
          <p:nvPr/>
        </p:nvPicPr>
        <p:blipFill>
          <a:blip r:embed="rId1"/>
          <a:stretch/>
        </p:blipFill>
        <p:spPr>
          <a:xfrm>
            <a:off x="3436200" y="852840"/>
            <a:ext cx="5508360" cy="4131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0" y="0"/>
            <a:ext cx="9143640" cy="636840"/>
          </a:xfrm>
          <a:prstGeom prst="rect">
            <a:avLst/>
          </a:prstGeom>
          <a:gradFill rotWithShape="0">
            <a:gsLst>
              <a:gs pos="0">
                <a:srgbClr val="adadad"/>
              </a:gs>
              <a:gs pos="100000">
                <a:srgbClr val="737373"/>
              </a:gs>
            </a:gsLst>
            <a:path path="circle">
              <a:fillToRect l="50000" t="50000" r="50000" b="50000"/>
            </a:path>
          </a:gradFill>
          <a:ln w="19080">
            <a:solidFill>
              <a:srgbClr val="0000ff"/>
            </a:solidFill>
            <a:round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ja" sz="2800" spc="-1" strike="noStrike">
                <a:solidFill>
                  <a:srgbClr val="cc4125"/>
                </a:solidFill>
                <a:latin typeface="Arial"/>
                <a:ea typeface="Arial"/>
              </a:rPr>
              <a:t>　</a:t>
            </a:r>
            <a:r>
              <a:rPr b="1" lang="en-US" sz="2800" spc="-1" strike="noStrike">
                <a:solidFill>
                  <a:srgbClr val="cc4125"/>
                </a:solidFill>
                <a:latin typeface="Arial"/>
                <a:ea typeface="Arial"/>
              </a:rPr>
              <a:t>3. </a:t>
            </a:r>
            <a:r>
              <a:rPr b="1" lang="ja" sz="2800" spc="-1" strike="noStrike">
                <a:solidFill>
                  <a:srgbClr val="cc4125"/>
                </a:solidFill>
                <a:latin typeface="Arial"/>
                <a:ea typeface="Arial"/>
              </a:rPr>
              <a:t>金属探知機を作ってみよう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311760" y="928800"/>
            <a:ext cx="8520120" cy="3861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800" spc="-1" strike="noStrike">
                <a:solidFill>
                  <a:srgbClr val="adadad"/>
                </a:solidFill>
                <a:latin typeface="Arial"/>
                <a:ea typeface="Arial"/>
              </a:rPr>
              <a:t>　先程は</a:t>
            </a:r>
            <a:r>
              <a:rPr b="0" lang="en-US" sz="1800" spc="-1" strike="noStrike" u="sng">
                <a:solidFill>
                  <a:srgbClr val="4dd0e1"/>
                </a:solidFill>
                <a:uFillTx/>
                <a:latin typeface="Arial"/>
                <a:ea typeface="Arial"/>
                <a:hlinkClick r:id="rId1"/>
              </a:rPr>
              <a:t>get_compass関数</a:t>
            </a:r>
            <a:r>
              <a:rPr b="0" lang="ja" sz="1800" spc="-1" strike="noStrike">
                <a:solidFill>
                  <a:srgbClr val="adadad"/>
                </a:solidFill>
                <a:latin typeface="Arial"/>
                <a:ea typeface="Arial"/>
              </a:rPr>
              <a:t>でコンパスを作成しました。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800" spc="-1" strike="noStrike">
                <a:solidFill>
                  <a:srgbClr val="adadad"/>
                </a:solidFill>
                <a:latin typeface="Arial"/>
                <a:ea typeface="Arial"/>
              </a:rPr>
              <a:t>　実は、</a:t>
            </a:r>
            <a:r>
              <a:rPr b="0" lang="en-US" sz="1800" spc="-1" strike="noStrike">
                <a:solidFill>
                  <a:srgbClr val="adadad"/>
                </a:solidFill>
                <a:latin typeface="Arial"/>
                <a:ea typeface="Arial"/>
              </a:rPr>
              <a:t>sensehat</a:t>
            </a:r>
            <a:r>
              <a:rPr b="0" lang="ja" sz="1800" spc="-1" strike="noStrike">
                <a:solidFill>
                  <a:srgbClr val="adadad"/>
                </a:solidFill>
                <a:latin typeface="Arial"/>
                <a:ea typeface="Arial"/>
              </a:rPr>
              <a:t>の</a:t>
            </a:r>
            <a:r>
              <a:rPr b="0" lang="en-US" sz="1800" spc="-1" strike="noStrike" u="sng">
                <a:solidFill>
                  <a:srgbClr val="4dd0e1"/>
                </a:solidFill>
                <a:uFillTx/>
                <a:latin typeface="Arial"/>
                <a:ea typeface="Arial"/>
                <a:hlinkClick r:id="rId2"/>
              </a:rPr>
              <a:t>get_compass_raw関数</a:t>
            </a:r>
            <a:r>
              <a:rPr b="0" lang="ja" sz="1800" spc="-1" strike="noStrike">
                <a:solidFill>
                  <a:srgbClr val="adadad"/>
                </a:solidFill>
                <a:latin typeface="Arial"/>
                <a:ea typeface="Arial"/>
              </a:rPr>
              <a:t>で、磁場の生データで取り出し可能です。具体的には、</a:t>
            </a:r>
            <a:r>
              <a:rPr b="0" lang="en-US" sz="1800" spc="-1" strike="noStrike">
                <a:solidFill>
                  <a:srgbClr val="adadad"/>
                </a:solidFill>
                <a:latin typeface="Arial"/>
                <a:ea typeface="Arial"/>
              </a:rPr>
              <a:t>sensehat</a:t>
            </a:r>
            <a:r>
              <a:rPr b="0" lang="ja" sz="1800" spc="-1" strike="noStrike">
                <a:solidFill>
                  <a:srgbClr val="adadad"/>
                </a:solidFill>
                <a:latin typeface="Arial"/>
                <a:ea typeface="Arial"/>
              </a:rPr>
              <a:t>から見て</a:t>
            </a:r>
            <a:r>
              <a:rPr b="0" lang="en-US" sz="1800" spc="-1" strike="noStrike">
                <a:solidFill>
                  <a:srgbClr val="adadad"/>
                </a:solidFill>
                <a:latin typeface="Arial"/>
                <a:ea typeface="Arial"/>
              </a:rPr>
              <a:t>x,y,z</a:t>
            </a:r>
            <a:r>
              <a:rPr b="0" lang="ja" sz="1800" spc="-1" strike="noStrike">
                <a:solidFill>
                  <a:srgbClr val="adadad"/>
                </a:solidFill>
                <a:latin typeface="Arial"/>
                <a:ea typeface="Arial"/>
              </a:rPr>
              <a:t>の</a:t>
            </a:r>
            <a:r>
              <a:rPr b="0" lang="en-US" sz="1800" spc="-1" strike="noStrike">
                <a:solidFill>
                  <a:srgbClr val="adadad"/>
                </a:solidFill>
                <a:latin typeface="Arial"/>
                <a:ea typeface="Arial"/>
              </a:rPr>
              <a:t>3</a:t>
            </a:r>
            <a:r>
              <a:rPr b="0" lang="ja" sz="1800" spc="-1" strike="noStrike">
                <a:solidFill>
                  <a:srgbClr val="adadad"/>
                </a:solidFill>
                <a:latin typeface="Arial"/>
                <a:ea typeface="Arial"/>
              </a:rPr>
              <a:t>方向の値が取得可能です。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ja" sz="1800" spc="-1" strike="noStrike">
                <a:solidFill>
                  <a:srgbClr val="adadad"/>
                </a:solidFill>
                <a:latin typeface="Arial"/>
                <a:ea typeface="Arial"/>
              </a:rPr>
              <a:t>　それでは、このベクトル値を取り出して磁場の値を取得しましょう。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0" y="0"/>
            <a:ext cx="9143640" cy="636840"/>
          </a:xfrm>
          <a:prstGeom prst="rect">
            <a:avLst/>
          </a:prstGeom>
          <a:gradFill rotWithShape="0">
            <a:gsLst>
              <a:gs pos="0">
                <a:srgbClr val="adadad"/>
              </a:gs>
              <a:gs pos="100000">
                <a:srgbClr val="737373"/>
              </a:gs>
            </a:gsLst>
            <a:path path="circle">
              <a:fillToRect l="50000" t="50000" r="50000" b="50000"/>
            </a:path>
          </a:gradFill>
          <a:ln w="19080">
            <a:solidFill>
              <a:srgbClr val="0000ff"/>
            </a:solidFill>
            <a:round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ja" sz="2800" spc="-1" strike="noStrike">
                <a:solidFill>
                  <a:srgbClr val="cc4125"/>
                </a:solidFill>
                <a:latin typeface="Arial"/>
                <a:ea typeface="Arial"/>
              </a:rPr>
              <a:t>　</a:t>
            </a:r>
            <a:r>
              <a:rPr b="1" lang="en-US" sz="2800" spc="-1" strike="noStrike">
                <a:solidFill>
                  <a:srgbClr val="cc4125"/>
                </a:solidFill>
                <a:latin typeface="Arial"/>
                <a:ea typeface="Arial"/>
              </a:rPr>
              <a:t>3. </a:t>
            </a:r>
            <a:r>
              <a:rPr b="1" lang="ja" sz="2800" spc="-1" strike="noStrike">
                <a:solidFill>
                  <a:srgbClr val="cc4125"/>
                </a:solidFill>
                <a:latin typeface="Arial"/>
                <a:ea typeface="Arial"/>
              </a:rPr>
              <a:t>金属探知機を作ってみよう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311760" y="928800"/>
            <a:ext cx="8520120" cy="3861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-US" sz="1800" spc="-1" strike="noStrike">
                <a:solidFill>
                  <a:srgbClr val="adadad"/>
                </a:solidFill>
                <a:latin typeface="Arial"/>
                <a:ea typeface="Arial"/>
              </a:rPr>
              <a:t>code1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1120680" y="806040"/>
            <a:ext cx="7899120" cy="4083840"/>
          </a:xfrm>
          <a:prstGeom prst="bevel">
            <a:avLst>
              <a:gd name="adj" fmla="val 3773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from sense_hat import SenseHat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import numpy as np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from time import sleep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sense = SenseHat()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none_color     = [0, 150, 0]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detect_1_color = [100, 0, 100]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detect_2_color = [100, 0, 0]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sense.set_imu_config(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   </a:t>
            </a: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compass_enabled=True,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   </a:t>
            </a: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gyro_enabled=False,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   </a:t>
            </a: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accel_enabled=False)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# </a:t>
            </a:r>
            <a:r>
              <a:rPr b="0" lang="ja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次ページに続く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0" y="0"/>
            <a:ext cx="9143640" cy="636840"/>
          </a:xfrm>
          <a:prstGeom prst="rect">
            <a:avLst/>
          </a:prstGeom>
          <a:gradFill rotWithShape="0">
            <a:gsLst>
              <a:gs pos="0">
                <a:srgbClr val="adadad"/>
              </a:gs>
              <a:gs pos="100000">
                <a:srgbClr val="737373"/>
              </a:gs>
            </a:gsLst>
            <a:path path="circle">
              <a:fillToRect l="50000" t="50000" r="50000" b="50000"/>
            </a:path>
          </a:gradFill>
          <a:ln w="19080">
            <a:solidFill>
              <a:srgbClr val="0000ff"/>
            </a:solidFill>
            <a:round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ja" sz="2800" spc="-1" strike="noStrike">
                <a:solidFill>
                  <a:srgbClr val="cc4125"/>
                </a:solidFill>
                <a:latin typeface="Arial"/>
                <a:ea typeface="Arial"/>
              </a:rPr>
              <a:t>　</a:t>
            </a:r>
            <a:r>
              <a:rPr b="1" lang="en-US" sz="2800" spc="-1" strike="noStrike">
                <a:solidFill>
                  <a:srgbClr val="cc4125"/>
                </a:solidFill>
                <a:latin typeface="Arial"/>
                <a:ea typeface="Arial"/>
              </a:rPr>
              <a:t>3. </a:t>
            </a:r>
            <a:r>
              <a:rPr b="1" lang="ja" sz="2800" spc="-1" strike="noStrike">
                <a:solidFill>
                  <a:srgbClr val="cc4125"/>
                </a:solidFill>
                <a:latin typeface="Arial"/>
                <a:ea typeface="Arial"/>
              </a:rPr>
              <a:t>金属探知機を作ってみよう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311760" y="928800"/>
            <a:ext cx="8520120" cy="3861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-US" sz="1800" spc="-1" strike="noStrike">
                <a:solidFill>
                  <a:srgbClr val="adadad"/>
                </a:solidFill>
                <a:latin typeface="Arial"/>
                <a:ea typeface="Arial"/>
              </a:rPr>
              <a:t>code2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1120680" y="806040"/>
            <a:ext cx="7899120" cy="4083840"/>
          </a:xfrm>
          <a:prstGeom prst="bevel">
            <a:avLst>
              <a:gd name="adj" fmla="val 3773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while 1: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   </a:t>
            </a: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mag_raw = sense.get_compass_raw()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   </a:t>
            </a: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mag = np.sqrt(mag_raw["x"]**2 + mag_raw["y"]**2 + mag_raw["z"]**2)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   </a:t>
            </a: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print("{:.1f}?T".format(mag))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   </a:t>
            </a: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if mag &gt; 300: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       </a:t>
            </a: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sense.clear(detect_2_color)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   </a:t>
            </a: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elif mag &gt; 200: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       </a:t>
            </a: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sense.clear(detect_1_color)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   </a:t>
            </a: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else: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       </a:t>
            </a: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sense.clear(none_color)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   </a:t>
            </a: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sleep(0.5)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   </a:t>
            </a: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event = sense.stick.get_events()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   </a:t>
            </a: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if len(event) &gt; 0 and event[0].direction == "middle":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       </a:t>
            </a: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break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sense.clear()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0" y="0"/>
            <a:ext cx="9143640" cy="636840"/>
          </a:xfrm>
          <a:prstGeom prst="rect">
            <a:avLst/>
          </a:prstGeom>
          <a:gradFill rotWithShape="0">
            <a:gsLst>
              <a:gs pos="0">
                <a:srgbClr val="adadad"/>
              </a:gs>
              <a:gs pos="100000">
                <a:srgbClr val="737373"/>
              </a:gs>
            </a:gsLst>
            <a:path path="circle">
              <a:fillToRect l="50000" t="50000" r="50000" b="50000"/>
            </a:path>
          </a:gradFill>
          <a:ln w="19080">
            <a:solidFill>
              <a:srgbClr val="0000ff"/>
            </a:solidFill>
            <a:round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ja" sz="2800" spc="-1" strike="noStrike">
                <a:solidFill>
                  <a:srgbClr val="cc4125"/>
                </a:solidFill>
                <a:latin typeface="Arial"/>
                <a:ea typeface="Arial"/>
              </a:rPr>
              <a:t>　</a:t>
            </a:r>
            <a:r>
              <a:rPr b="1" lang="en-US" sz="2800" spc="-1" strike="noStrike">
                <a:solidFill>
                  <a:srgbClr val="cc4125"/>
                </a:solidFill>
                <a:latin typeface="Arial"/>
                <a:ea typeface="Arial"/>
              </a:rPr>
              <a:t>4. </a:t>
            </a:r>
            <a:r>
              <a:rPr b="1" lang="ja" sz="2800" spc="-1" strike="noStrike">
                <a:solidFill>
                  <a:srgbClr val="cc4125"/>
                </a:solidFill>
                <a:latin typeface="Arial"/>
                <a:ea typeface="Arial"/>
              </a:rPr>
              <a:t>次回について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311760" y="928800"/>
            <a:ext cx="8520120" cy="3861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800" spc="-1" strike="noStrike">
                <a:solidFill>
                  <a:srgbClr val="adadad"/>
                </a:solidFill>
                <a:latin typeface="Arial"/>
                <a:ea typeface="Arial"/>
              </a:rPr>
              <a:t>　これまでの経験で　</a:t>
            </a:r>
            <a:r>
              <a:rPr b="1" lang="ja" sz="1800" spc="-1" strike="noStrike">
                <a:solidFill>
                  <a:srgbClr val="00ff00"/>
                </a:solidFill>
                <a:latin typeface="Arial"/>
                <a:ea typeface="Arial"/>
              </a:rPr>
              <a:t>気温</a:t>
            </a:r>
            <a:r>
              <a:rPr b="0" lang="ja" sz="1800" spc="-1" strike="noStrike">
                <a:solidFill>
                  <a:srgbClr val="adadad"/>
                </a:solidFill>
                <a:latin typeface="Arial"/>
                <a:ea typeface="Arial"/>
              </a:rPr>
              <a:t>、</a:t>
            </a:r>
            <a:r>
              <a:rPr b="1" lang="ja" sz="1800" spc="-1" strike="noStrike">
                <a:solidFill>
                  <a:srgbClr val="00ff00"/>
                </a:solidFill>
                <a:latin typeface="Arial"/>
                <a:ea typeface="Arial"/>
              </a:rPr>
              <a:t>気圧</a:t>
            </a:r>
            <a:r>
              <a:rPr b="0" lang="ja" sz="1800" spc="-1" strike="noStrike">
                <a:solidFill>
                  <a:srgbClr val="adadad"/>
                </a:solidFill>
                <a:latin typeface="Arial"/>
                <a:ea typeface="Arial"/>
              </a:rPr>
              <a:t>、</a:t>
            </a:r>
            <a:r>
              <a:rPr b="1" lang="ja" sz="1800" spc="-1" strike="noStrike">
                <a:solidFill>
                  <a:srgbClr val="00ff00"/>
                </a:solidFill>
                <a:latin typeface="Arial"/>
                <a:ea typeface="Arial"/>
              </a:rPr>
              <a:t>湿度</a:t>
            </a:r>
            <a:r>
              <a:rPr b="0" lang="ja" sz="1800" spc="-1" strike="noStrike">
                <a:solidFill>
                  <a:srgbClr val="adadad"/>
                </a:solidFill>
                <a:latin typeface="Arial"/>
                <a:ea typeface="Arial"/>
              </a:rPr>
              <a:t>、</a:t>
            </a:r>
            <a:r>
              <a:rPr b="1" lang="ja" sz="1800" spc="-1" strike="noStrike">
                <a:solidFill>
                  <a:srgbClr val="00ff00"/>
                </a:solidFill>
                <a:latin typeface="Arial"/>
                <a:ea typeface="Arial"/>
              </a:rPr>
              <a:t>磁場</a:t>
            </a:r>
            <a:r>
              <a:rPr b="0" lang="ja" sz="1800" spc="-1" strike="noStrike">
                <a:solidFill>
                  <a:srgbClr val="adadad"/>
                </a:solidFill>
                <a:latin typeface="Arial"/>
                <a:ea typeface="Arial"/>
              </a:rPr>
              <a:t>　のデータ取得が可能に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800" spc="-1" strike="noStrike">
                <a:solidFill>
                  <a:srgbClr val="adadad"/>
                </a:solidFill>
                <a:latin typeface="Arial"/>
                <a:ea typeface="Arial"/>
              </a:rPr>
              <a:t>なりました。これだけでも様々なことができそうですね。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800" spc="-1" strike="noStrike">
                <a:solidFill>
                  <a:srgbClr val="adadad"/>
                </a:solidFill>
                <a:latin typeface="Arial"/>
                <a:ea typeface="Arial"/>
              </a:rPr>
              <a:t>　次回は、これらのデータを連続的に取り出して保存し、グラフ化するまでを行いたいと考えます。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ja" sz="1800" spc="-1" strike="noStrike">
                <a:solidFill>
                  <a:srgbClr val="adadad"/>
                </a:solidFill>
                <a:latin typeface="Arial"/>
                <a:ea typeface="Arial"/>
              </a:rPr>
              <a:t>　数回先にはグループワークをやっていただくので、皆さんのアイデアを披露して下さい。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0" y="0"/>
            <a:ext cx="9143640" cy="636840"/>
          </a:xfrm>
          <a:prstGeom prst="rect">
            <a:avLst/>
          </a:prstGeom>
          <a:gradFill rotWithShape="0">
            <a:gsLst>
              <a:gs pos="0">
                <a:srgbClr val="adadad"/>
              </a:gs>
              <a:gs pos="100000">
                <a:srgbClr val="737373"/>
              </a:gs>
            </a:gsLst>
            <a:path path="circle">
              <a:fillToRect l="50000" t="50000" r="50000" b="50000"/>
            </a:path>
          </a:gradFill>
          <a:ln w="19080">
            <a:solidFill>
              <a:srgbClr val="0000ff"/>
            </a:solidFill>
            <a:round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ja" sz="2800" spc="-1" strike="noStrike">
                <a:solidFill>
                  <a:srgbClr val="cc4125"/>
                </a:solidFill>
                <a:latin typeface="Arial"/>
                <a:ea typeface="Arial"/>
              </a:rPr>
              <a:t>　</a:t>
            </a:r>
            <a:r>
              <a:rPr b="1" lang="en-US" sz="2800" spc="-1" strike="noStrike">
                <a:solidFill>
                  <a:srgbClr val="cc4125"/>
                </a:solidFill>
                <a:latin typeface="Arial"/>
                <a:ea typeface="Arial"/>
              </a:rPr>
              <a:t>Agenda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311760" y="928800"/>
            <a:ext cx="8520120" cy="3861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800" spc="-1" strike="noStrike">
                <a:solidFill>
                  <a:srgbClr val="adadad"/>
                </a:solidFill>
                <a:latin typeface="Arial"/>
                <a:ea typeface="Arial"/>
              </a:rPr>
              <a:t>　</a:t>
            </a:r>
            <a:r>
              <a:rPr b="0" lang="en-US" sz="1800" spc="-1" strike="noStrike">
                <a:solidFill>
                  <a:srgbClr val="adadad"/>
                </a:solidFill>
                <a:latin typeface="Arial"/>
                <a:ea typeface="Arial"/>
              </a:rPr>
              <a:t>1.</a:t>
            </a:r>
            <a:r>
              <a:rPr b="0" lang="ja" sz="1800" spc="-1" strike="noStrike">
                <a:solidFill>
                  <a:srgbClr val="adadad"/>
                </a:solidFill>
                <a:latin typeface="Arial"/>
                <a:ea typeface="Arial"/>
              </a:rPr>
              <a:t>　前回の復習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800" spc="-1" strike="noStrike">
                <a:solidFill>
                  <a:srgbClr val="adadad"/>
                </a:solidFill>
                <a:latin typeface="Arial"/>
                <a:ea typeface="Arial"/>
              </a:rPr>
              <a:t>　</a:t>
            </a:r>
            <a:r>
              <a:rPr b="0" lang="en-US" sz="1800" spc="-1" strike="noStrike">
                <a:solidFill>
                  <a:srgbClr val="adadad"/>
                </a:solidFill>
                <a:latin typeface="Arial"/>
                <a:ea typeface="Arial"/>
              </a:rPr>
              <a:t>2.</a:t>
            </a:r>
            <a:r>
              <a:rPr b="0" lang="ja" sz="1800" spc="-1" strike="noStrike">
                <a:solidFill>
                  <a:srgbClr val="adadad"/>
                </a:solidFill>
                <a:latin typeface="Arial"/>
                <a:ea typeface="Arial"/>
              </a:rPr>
              <a:t>　</a:t>
            </a:r>
            <a:r>
              <a:rPr b="0" lang="en-US" sz="1800" spc="-1" strike="noStrike">
                <a:solidFill>
                  <a:srgbClr val="adadad"/>
                </a:solidFill>
                <a:latin typeface="Arial"/>
                <a:ea typeface="Arial"/>
              </a:rPr>
              <a:t>sensehat</a:t>
            </a:r>
            <a:r>
              <a:rPr b="0" lang="ja" sz="1800" spc="-1" strike="noStrike">
                <a:solidFill>
                  <a:srgbClr val="adadad"/>
                </a:solidFill>
                <a:latin typeface="Arial"/>
                <a:ea typeface="Arial"/>
              </a:rPr>
              <a:t>のコンパス機能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800" spc="-1" strike="noStrike">
                <a:solidFill>
                  <a:srgbClr val="adadad"/>
                </a:solidFill>
                <a:latin typeface="Arial"/>
                <a:ea typeface="Arial"/>
              </a:rPr>
              <a:t>　</a:t>
            </a:r>
            <a:r>
              <a:rPr b="0" lang="en-US" sz="1800" spc="-1" strike="noStrike">
                <a:solidFill>
                  <a:srgbClr val="adadad"/>
                </a:solidFill>
                <a:latin typeface="Arial"/>
                <a:ea typeface="Arial"/>
              </a:rPr>
              <a:t>3.</a:t>
            </a:r>
            <a:r>
              <a:rPr b="0" lang="ja" sz="1800" spc="-1" strike="noStrike">
                <a:solidFill>
                  <a:srgbClr val="adadad"/>
                </a:solidFill>
                <a:latin typeface="Arial"/>
                <a:ea typeface="Arial"/>
              </a:rPr>
              <a:t>　金属探知機を作ってみよう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ja" sz="1800" spc="-1" strike="noStrike">
                <a:solidFill>
                  <a:srgbClr val="adadad"/>
                </a:solidFill>
                <a:latin typeface="Arial"/>
                <a:ea typeface="Arial"/>
              </a:rPr>
              <a:t>　</a:t>
            </a:r>
            <a:r>
              <a:rPr b="0" lang="en-US" sz="1800" spc="-1" strike="noStrike">
                <a:solidFill>
                  <a:srgbClr val="adadad"/>
                </a:solidFill>
                <a:latin typeface="Arial"/>
                <a:ea typeface="Arial"/>
              </a:rPr>
              <a:t>4.</a:t>
            </a:r>
            <a:r>
              <a:rPr b="0" lang="ja" sz="1800" spc="-1" strike="noStrike">
                <a:solidFill>
                  <a:srgbClr val="adadad"/>
                </a:solidFill>
                <a:latin typeface="Arial"/>
                <a:ea typeface="Arial"/>
              </a:rPr>
              <a:t>　次回について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276480" y="836640"/>
            <a:ext cx="8659080" cy="4022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800" spc="-1" strike="noStrike">
                <a:solidFill>
                  <a:srgbClr val="adadad"/>
                </a:solidFill>
                <a:latin typeface="Arial"/>
                <a:ea typeface="Arial"/>
              </a:rPr>
              <a:t>　＜前回の実施事項＞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800" spc="-1" strike="noStrike">
                <a:solidFill>
                  <a:srgbClr val="adadad"/>
                </a:solidFill>
                <a:latin typeface="Arial"/>
                <a:ea typeface="Arial"/>
              </a:rPr>
              <a:t>　　・</a:t>
            </a:r>
            <a:r>
              <a:rPr b="0" lang="en-US" sz="1800" spc="-1" strike="noStrike">
                <a:solidFill>
                  <a:srgbClr val="adadad"/>
                </a:solidFill>
                <a:latin typeface="Arial"/>
                <a:ea typeface="Arial"/>
              </a:rPr>
              <a:t>sensehat</a:t>
            </a:r>
            <a:r>
              <a:rPr b="0" lang="ja" sz="1800" spc="-1" strike="noStrike">
                <a:solidFill>
                  <a:srgbClr val="adadad"/>
                </a:solidFill>
                <a:latin typeface="Arial"/>
                <a:ea typeface="Arial"/>
              </a:rPr>
              <a:t>内蔵センサーからのデータ取り出し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ja" sz="1800" spc="-1" strike="noStrike">
                <a:solidFill>
                  <a:srgbClr val="adadad"/>
                </a:solidFill>
                <a:latin typeface="Arial"/>
                <a:ea typeface="Arial"/>
              </a:rPr>
              <a:t>　　・</a:t>
            </a:r>
            <a:r>
              <a:rPr b="0" lang="en-US" sz="1800" spc="-1" strike="noStrike">
                <a:solidFill>
                  <a:srgbClr val="adadad"/>
                </a:solidFill>
                <a:latin typeface="Arial"/>
                <a:ea typeface="Arial"/>
              </a:rPr>
              <a:t>sensehat</a:t>
            </a:r>
            <a:r>
              <a:rPr b="0" lang="ja" sz="1800" spc="-1" strike="noStrike">
                <a:solidFill>
                  <a:srgbClr val="adadad"/>
                </a:solidFill>
                <a:latin typeface="Arial"/>
                <a:ea typeface="Arial"/>
              </a:rPr>
              <a:t>センサーデータの</a:t>
            </a:r>
            <a:r>
              <a:rPr b="0" lang="en-US" sz="1800" spc="-1" strike="noStrike">
                <a:solidFill>
                  <a:srgbClr val="adadad"/>
                </a:solidFill>
                <a:latin typeface="Arial"/>
                <a:ea typeface="Arial"/>
              </a:rPr>
              <a:t>LED</a:t>
            </a:r>
            <a:r>
              <a:rPr b="0" lang="ja" sz="1800" spc="-1" strike="noStrike">
                <a:solidFill>
                  <a:srgbClr val="adadad"/>
                </a:solidFill>
                <a:latin typeface="Arial"/>
                <a:ea typeface="Arial"/>
              </a:rPr>
              <a:t>ディスプレイへの表示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5" name="Google Shape;69;p15" descr=""/>
          <p:cNvPicPr/>
          <p:nvPr/>
        </p:nvPicPr>
        <p:blipFill>
          <a:blip r:embed="rId1"/>
          <a:stretch/>
        </p:blipFill>
        <p:spPr>
          <a:xfrm>
            <a:off x="6448680" y="3221640"/>
            <a:ext cx="2525400" cy="1683360"/>
          </a:xfrm>
          <a:prstGeom prst="rect">
            <a:avLst/>
          </a:prstGeom>
          <a:ln>
            <a:noFill/>
          </a:ln>
        </p:spPr>
      </p:pic>
      <p:sp>
        <p:nvSpPr>
          <p:cNvPr id="86" name="TextShape 2"/>
          <p:cNvSpPr txBox="1"/>
          <p:nvPr/>
        </p:nvSpPr>
        <p:spPr>
          <a:xfrm>
            <a:off x="0" y="0"/>
            <a:ext cx="9143640" cy="636840"/>
          </a:xfrm>
          <a:prstGeom prst="rect">
            <a:avLst/>
          </a:prstGeom>
          <a:gradFill rotWithShape="0">
            <a:gsLst>
              <a:gs pos="0">
                <a:srgbClr val="adadad"/>
              </a:gs>
              <a:gs pos="100000">
                <a:srgbClr val="737373"/>
              </a:gs>
            </a:gsLst>
            <a:path path="circle">
              <a:fillToRect l="50000" t="50000" r="50000" b="50000"/>
            </a:path>
          </a:gradFill>
          <a:ln w="19080">
            <a:solidFill>
              <a:srgbClr val="0000ff"/>
            </a:solidFill>
            <a:round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ja" sz="2800" spc="-1" strike="noStrike">
                <a:solidFill>
                  <a:srgbClr val="cc4125"/>
                </a:solidFill>
                <a:latin typeface="Arial"/>
                <a:ea typeface="Arial"/>
              </a:rPr>
              <a:t>　</a:t>
            </a:r>
            <a:r>
              <a:rPr b="1" lang="en-US" sz="2800" spc="-1" strike="noStrike">
                <a:solidFill>
                  <a:srgbClr val="cc4125"/>
                </a:solidFill>
                <a:latin typeface="Arial"/>
                <a:ea typeface="Arial"/>
              </a:rPr>
              <a:t>1. </a:t>
            </a:r>
            <a:r>
              <a:rPr b="1" lang="ja" sz="2800" spc="-1" strike="noStrike">
                <a:solidFill>
                  <a:srgbClr val="cc4125"/>
                </a:solidFill>
                <a:latin typeface="Arial"/>
                <a:ea typeface="Arial"/>
              </a:rPr>
              <a:t>前回の復習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276480" y="836640"/>
            <a:ext cx="8659080" cy="4022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ja" sz="1800" spc="-1" strike="noStrike">
                <a:solidFill>
                  <a:srgbClr val="adadad"/>
                </a:solidFill>
                <a:latin typeface="Arial"/>
                <a:ea typeface="Arial"/>
              </a:rPr>
              <a:t>　＜気温の測定についての解説＞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276480" y="1296720"/>
            <a:ext cx="8390520" cy="3546720"/>
          </a:xfrm>
          <a:prstGeom prst="bevel">
            <a:avLst>
              <a:gd name="adj" fmla="val 2550"/>
            </a:avLst>
          </a:prstGeom>
          <a:solidFill>
            <a:srgbClr val="bfc7ca"/>
          </a:solidFill>
          <a:ln w="9360">
            <a:solidFill>
              <a:srgbClr val="5e696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from sense_hat import SenseHat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ja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　→　</a:t>
            </a:r>
            <a:r>
              <a:rPr b="0" lang="en-US" sz="1400" spc="-1" strike="noStrike">
                <a:solidFill>
                  <a:srgbClr val="ff0000"/>
                </a:solidFill>
                <a:latin typeface="Source Code Pro"/>
                <a:ea typeface="Source Code Pro"/>
              </a:rPr>
              <a:t>sense_hat</a:t>
            </a:r>
            <a:r>
              <a:rPr b="0" lang="ja" sz="1400" spc="-1" strike="noStrike">
                <a:solidFill>
                  <a:srgbClr val="ff0000"/>
                </a:solidFill>
                <a:latin typeface="Source Code Pro"/>
                <a:ea typeface="Source Code Pro"/>
              </a:rPr>
              <a:t>というモジュールの中から、</a:t>
            </a:r>
            <a:r>
              <a:rPr b="0" lang="en-US" sz="1400" spc="-1" strike="noStrike">
                <a:solidFill>
                  <a:srgbClr val="ff0000"/>
                </a:solidFill>
                <a:latin typeface="Source Code Pro"/>
                <a:ea typeface="Source Code Pro"/>
              </a:rPr>
              <a:t>SenseHat</a:t>
            </a:r>
            <a:r>
              <a:rPr b="0" lang="ja" sz="1400" spc="-1" strike="noStrike">
                <a:solidFill>
                  <a:srgbClr val="ff0000"/>
                </a:solidFill>
                <a:latin typeface="Source Code Pro"/>
                <a:ea typeface="Source Code Pro"/>
              </a:rPr>
              <a:t>というクラスを取り出しています。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ja" sz="1400" spc="-1" strike="noStrike">
                <a:solidFill>
                  <a:srgbClr val="ff0000"/>
                </a:solidFill>
                <a:latin typeface="Source Code Pro"/>
                <a:ea typeface="Source Code Pro"/>
              </a:rPr>
              <a:t>　　　はじめはおまじない位に考えていただいて構いません。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sensehat = SenseHat()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ja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　→　</a:t>
            </a:r>
            <a:r>
              <a:rPr b="0" lang="ja" sz="1400" spc="-1" strike="noStrike">
                <a:solidFill>
                  <a:srgbClr val="ff0000"/>
                </a:solidFill>
                <a:latin typeface="Source Code Pro"/>
                <a:ea typeface="Source Code Pro"/>
              </a:rPr>
              <a:t>呼び出した</a:t>
            </a:r>
            <a:r>
              <a:rPr b="0" lang="en-US" sz="1400" spc="-1" strike="noStrike">
                <a:solidFill>
                  <a:srgbClr val="ff0000"/>
                </a:solidFill>
                <a:latin typeface="Source Code Pro"/>
                <a:ea typeface="Source Code Pro"/>
              </a:rPr>
              <a:t>SenseHat</a:t>
            </a:r>
            <a:r>
              <a:rPr b="0" lang="ja" sz="1400" spc="-1" strike="noStrike">
                <a:solidFill>
                  <a:srgbClr val="ff0000"/>
                </a:solidFill>
                <a:latin typeface="Source Code Pro"/>
                <a:ea typeface="Source Code Pro"/>
              </a:rPr>
              <a:t>というものをプログラムの中で使えるようにしています。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ja" sz="1400" spc="-1" strike="noStrike">
                <a:solidFill>
                  <a:srgbClr val="ff0000"/>
                </a:solidFill>
                <a:latin typeface="Source Code Pro"/>
                <a:ea typeface="Source Code Pro"/>
              </a:rPr>
              <a:t>　　　プログラミングの用語ではインスタンスを作成するといいます。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temp = sensehat.get_temperature()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ja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　→　</a:t>
            </a:r>
            <a:r>
              <a:rPr b="0" lang="en-US" sz="1400" spc="-1" strike="noStrike">
                <a:solidFill>
                  <a:srgbClr val="ff0000"/>
                </a:solidFill>
                <a:latin typeface="Source Code Pro"/>
                <a:ea typeface="Source Code Pro"/>
              </a:rPr>
              <a:t>SenseHat</a:t>
            </a:r>
            <a:r>
              <a:rPr b="0" lang="ja" sz="1400" spc="-1" strike="noStrike">
                <a:solidFill>
                  <a:srgbClr val="ff0000"/>
                </a:solidFill>
                <a:latin typeface="Source Code Pro"/>
                <a:ea typeface="Source Code Pro"/>
              </a:rPr>
              <a:t>の中の関数の</a:t>
            </a:r>
            <a:r>
              <a:rPr b="0" lang="en-US" sz="1400" spc="-1" strike="noStrike">
                <a:solidFill>
                  <a:srgbClr val="ff0000"/>
                </a:solidFill>
                <a:latin typeface="Source Code Pro"/>
                <a:ea typeface="Source Code Pro"/>
              </a:rPr>
              <a:t>get_temperature</a:t>
            </a:r>
            <a:r>
              <a:rPr b="0" lang="ja" sz="1400" spc="-1" strike="noStrike">
                <a:solidFill>
                  <a:srgbClr val="ff0000"/>
                </a:solidFill>
                <a:latin typeface="Source Code Pro"/>
                <a:ea typeface="Source Code Pro"/>
              </a:rPr>
              <a:t>を使用しています。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ja" sz="1400" spc="-1" strike="noStrike">
                <a:solidFill>
                  <a:srgbClr val="ff0000"/>
                </a:solidFill>
                <a:latin typeface="Source Code Pro"/>
                <a:ea typeface="Source Code Pro"/>
              </a:rPr>
              <a:t>　　　これを使うことで気温を測定できます。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ja" sz="1400" spc="-1" strike="noStrike">
                <a:solidFill>
                  <a:srgbClr val="ff0000"/>
                </a:solidFill>
                <a:latin typeface="Source Code Pro"/>
                <a:ea typeface="Source Code Pro"/>
              </a:rPr>
              <a:t>　　　</a:t>
            </a:r>
            <a:r>
              <a:rPr b="0" lang="en-US" sz="1400" spc="-1" strike="noStrike" u="sng">
                <a:solidFill>
                  <a:srgbClr val="4dd0e1"/>
                </a:solidFill>
                <a:uFillTx/>
                <a:latin typeface="Source Code Pro"/>
                <a:ea typeface="Source Code Pro"/>
                <a:hlinkClick r:id="rId1"/>
              </a:rPr>
              <a:t>https://pythonhosted.org/sense-hat/api/#get_temperature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sensehat.show_message(“{:.1f} celsius”.format(temp))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ja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　→　</a:t>
            </a:r>
            <a:r>
              <a:rPr b="0" lang="en-US" sz="1400" spc="-1" strike="noStrike">
                <a:solidFill>
                  <a:srgbClr val="ff0000"/>
                </a:solidFill>
                <a:latin typeface="Source Code Pro"/>
                <a:ea typeface="Source Code Pro"/>
              </a:rPr>
              <a:t>LED</a:t>
            </a:r>
            <a:r>
              <a:rPr b="0" lang="ja" sz="1400" spc="-1" strike="noStrike">
                <a:solidFill>
                  <a:srgbClr val="ff0000"/>
                </a:solidFill>
                <a:latin typeface="Source Code Pro"/>
                <a:ea typeface="Source Code Pro"/>
              </a:rPr>
              <a:t>ディスプレイに温度を表示する。　</a:t>
            </a:r>
            <a:r>
              <a:rPr b="0" lang="en-US" sz="1400" spc="-1" strike="noStrike">
                <a:solidFill>
                  <a:srgbClr val="ff0000"/>
                </a:solidFill>
                <a:latin typeface="Source Code Pro"/>
                <a:ea typeface="Source Code Pro"/>
              </a:rPr>
              <a:t>(celsius→</a:t>
            </a:r>
            <a:r>
              <a:rPr b="0" lang="ja" sz="1400" spc="-1" strike="noStrike">
                <a:solidFill>
                  <a:srgbClr val="ff0000"/>
                </a:solidFill>
                <a:latin typeface="Source Code Pro"/>
                <a:ea typeface="Source Code Pro"/>
              </a:rPr>
              <a:t>摂氏【℃】</a:t>
            </a:r>
            <a:r>
              <a:rPr b="0" lang="en-US" sz="1400" spc="-1" strike="noStrike">
                <a:solidFill>
                  <a:srgbClr val="ff0000"/>
                </a:solidFill>
                <a:latin typeface="Source Code Pro"/>
                <a:ea typeface="Source Code Pro"/>
              </a:rPr>
              <a:t>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9" name="TextShape 3"/>
          <p:cNvSpPr txBox="1"/>
          <p:nvPr/>
        </p:nvSpPr>
        <p:spPr>
          <a:xfrm>
            <a:off x="0" y="0"/>
            <a:ext cx="9143640" cy="636840"/>
          </a:xfrm>
          <a:prstGeom prst="rect">
            <a:avLst/>
          </a:prstGeom>
          <a:gradFill rotWithShape="0">
            <a:gsLst>
              <a:gs pos="0">
                <a:srgbClr val="adadad"/>
              </a:gs>
              <a:gs pos="100000">
                <a:srgbClr val="737373"/>
              </a:gs>
            </a:gsLst>
            <a:path path="circle">
              <a:fillToRect l="50000" t="50000" r="50000" b="50000"/>
            </a:path>
          </a:gradFill>
          <a:ln w="19080">
            <a:solidFill>
              <a:srgbClr val="0000ff"/>
            </a:solidFill>
            <a:round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ja" sz="2800" spc="-1" strike="noStrike">
                <a:solidFill>
                  <a:srgbClr val="cc4125"/>
                </a:solidFill>
                <a:latin typeface="Arial"/>
                <a:ea typeface="Arial"/>
              </a:rPr>
              <a:t>　</a:t>
            </a:r>
            <a:r>
              <a:rPr b="1" lang="en-US" sz="2800" spc="-1" strike="noStrike">
                <a:solidFill>
                  <a:srgbClr val="cc4125"/>
                </a:solidFill>
                <a:latin typeface="Arial"/>
                <a:ea typeface="Arial"/>
              </a:rPr>
              <a:t>1. </a:t>
            </a:r>
            <a:r>
              <a:rPr b="1" lang="ja" sz="2800" spc="-1" strike="noStrike">
                <a:solidFill>
                  <a:srgbClr val="cc4125"/>
                </a:solidFill>
                <a:latin typeface="Arial"/>
                <a:ea typeface="Arial"/>
              </a:rPr>
              <a:t>前回の復習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276480" y="836640"/>
            <a:ext cx="8659080" cy="4022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ja" sz="1800" spc="-1" strike="noStrike">
                <a:solidFill>
                  <a:srgbClr val="adadad"/>
                </a:solidFill>
                <a:latin typeface="Arial"/>
                <a:ea typeface="Arial"/>
              </a:rPr>
              <a:t>　＜センサーデータの取得＞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568080" y="1266840"/>
            <a:ext cx="7231320" cy="2812320"/>
          </a:xfrm>
          <a:prstGeom prst="bevel">
            <a:avLst>
              <a:gd name="adj" fmla="val 3002"/>
            </a:avLst>
          </a:prstGeom>
          <a:solidFill>
            <a:srgbClr val="bfc7ca"/>
          </a:solidFill>
          <a:ln w="9360">
            <a:solidFill>
              <a:srgbClr val="5e696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from sense_hat import SenseHat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sensehat = SenseHat()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# </a:t>
            </a:r>
            <a:r>
              <a:rPr b="0" lang="ja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気温データの取得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temp = sensehat.get_temperature()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# </a:t>
            </a:r>
            <a:r>
              <a:rPr b="0" lang="ja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湿度データの取得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humi = sensehat.get_humidity()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# </a:t>
            </a:r>
            <a:r>
              <a:rPr b="0" lang="ja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気圧データの取得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press = sensehat.get_pressure()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92" name="TextShape 3"/>
          <p:cNvSpPr txBox="1"/>
          <p:nvPr/>
        </p:nvSpPr>
        <p:spPr>
          <a:xfrm>
            <a:off x="0" y="0"/>
            <a:ext cx="9143640" cy="636840"/>
          </a:xfrm>
          <a:prstGeom prst="rect">
            <a:avLst/>
          </a:prstGeom>
          <a:gradFill rotWithShape="0">
            <a:gsLst>
              <a:gs pos="0">
                <a:srgbClr val="adadad"/>
              </a:gs>
              <a:gs pos="100000">
                <a:srgbClr val="737373"/>
              </a:gs>
            </a:gsLst>
            <a:path path="circle">
              <a:fillToRect l="50000" t="50000" r="50000" b="50000"/>
            </a:path>
          </a:gradFill>
          <a:ln w="19080">
            <a:solidFill>
              <a:srgbClr val="0000ff"/>
            </a:solidFill>
            <a:round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ja" sz="2800" spc="-1" strike="noStrike">
                <a:solidFill>
                  <a:srgbClr val="cc4125"/>
                </a:solidFill>
                <a:latin typeface="Arial"/>
                <a:ea typeface="Arial"/>
              </a:rPr>
              <a:t>　</a:t>
            </a:r>
            <a:r>
              <a:rPr b="1" lang="en-US" sz="2800" spc="-1" strike="noStrike">
                <a:solidFill>
                  <a:srgbClr val="cc4125"/>
                </a:solidFill>
                <a:latin typeface="Arial"/>
                <a:ea typeface="Arial"/>
              </a:rPr>
              <a:t>1. </a:t>
            </a:r>
            <a:r>
              <a:rPr b="1" lang="ja" sz="2800" spc="-1" strike="noStrike">
                <a:solidFill>
                  <a:srgbClr val="cc4125"/>
                </a:solidFill>
                <a:latin typeface="Arial"/>
                <a:ea typeface="Arial"/>
              </a:rPr>
              <a:t>前回の復習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0" y="0"/>
            <a:ext cx="9143640" cy="636840"/>
          </a:xfrm>
          <a:prstGeom prst="rect">
            <a:avLst/>
          </a:prstGeom>
          <a:gradFill rotWithShape="0">
            <a:gsLst>
              <a:gs pos="0">
                <a:srgbClr val="adadad"/>
              </a:gs>
              <a:gs pos="100000">
                <a:srgbClr val="737373"/>
              </a:gs>
            </a:gsLst>
            <a:path path="circle">
              <a:fillToRect l="50000" t="50000" r="50000" b="50000"/>
            </a:path>
          </a:gradFill>
          <a:ln w="19080">
            <a:solidFill>
              <a:srgbClr val="0000ff"/>
            </a:solidFill>
            <a:round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ja" sz="2800" spc="-1" strike="noStrike">
                <a:solidFill>
                  <a:srgbClr val="cc4125"/>
                </a:solidFill>
                <a:latin typeface="Arial"/>
                <a:ea typeface="Arial"/>
              </a:rPr>
              <a:t>　</a:t>
            </a:r>
            <a:r>
              <a:rPr b="1" lang="en-US" sz="2800" spc="-1" strike="noStrike">
                <a:solidFill>
                  <a:srgbClr val="cc4125"/>
                </a:solidFill>
                <a:latin typeface="Arial"/>
                <a:ea typeface="Arial"/>
              </a:rPr>
              <a:t>2. sensehat</a:t>
            </a:r>
            <a:r>
              <a:rPr b="1" lang="ja" sz="2800" spc="-1" strike="noStrike">
                <a:solidFill>
                  <a:srgbClr val="cc4125"/>
                </a:solidFill>
                <a:latin typeface="Arial"/>
                <a:ea typeface="Arial"/>
              </a:rPr>
              <a:t>のコンパス機能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311760" y="928800"/>
            <a:ext cx="8520120" cy="3861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800" spc="-1" strike="noStrike">
                <a:solidFill>
                  <a:srgbClr val="adadad"/>
                </a:solidFill>
                <a:latin typeface="Arial"/>
                <a:ea typeface="Arial"/>
              </a:rPr>
              <a:t>　コンパスを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ja" sz="1800" spc="-1" strike="noStrike">
                <a:solidFill>
                  <a:srgbClr val="adadad"/>
                </a:solidFill>
                <a:latin typeface="Arial"/>
                <a:ea typeface="Arial"/>
              </a:rPr>
              <a:t>　　作ってみよう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Google Shape;91;p18" descr=""/>
          <p:cNvPicPr/>
          <p:nvPr/>
        </p:nvPicPr>
        <p:blipFill>
          <a:blip r:embed="rId1"/>
          <a:stretch/>
        </p:blipFill>
        <p:spPr>
          <a:xfrm>
            <a:off x="3155040" y="991800"/>
            <a:ext cx="5603760" cy="3735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0" y="0"/>
            <a:ext cx="9143640" cy="636840"/>
          </a:xfrm>
          <a:prstGeom prst="rect">
            <a:avLst/>
          </a:prstGeom>
          <a:gradFill rotWithShape="0">
            <a:gsLst>
              <a:gs pos="0">
                <a:srgbClr val="adadad"/>
              </a:gs>
              <a:gs pos="100000">
                <a:srgbClr val="737373"/>
              </a:gs>
            </a:gsLst>
            <a:path path="circle">
              <a:fillToRect l="50000" t="50000" r="50000" b="50000"/>
            </a:path>
          </a:gradFill>
          <a:ln w="19080">
            <a:solidFill>
              <a:srgbClr val="0000ff"/>
            </a:solidFill>
            <a:round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ja" sz="2800" spc="-1" strike="noStrike">
                <a:solidFill>
                  <a:srgbClr val="cc4125"/>
                </a:solidFill>
                <a:latin typeface="Arial"/>
                <a:ea typeface="Arial"/>
              </a:rPr>
              <a:t>　</a:t>
            </a:r>
            <a:r>
              <a:rPr b="1" lang="en-US" sz="2800" spc="-1" strike="noStrike">
                <a:solidFill>
                  <a:srgbClr val="cc4125"/>
                </a:solidFill>
                <a:latin typeface="Arial"/>
                <a:ea typeface="Arial"/>
              </a:rPr>
              <a:t>2. sensehat</a:t>
            </a:r>
            <a:r>
              <a:rPr b="1" lang="ja" sz="2800" spc="-1" strike="noStrike">
                <a:solidFill>
                  <a:srgbClr val="cc4125"/>
                </a:solidFill>
                <a:latin typeface="Arial"/>
                <a:ea typeface="Arial"/>
              </a:rPr>
              <a:t>のコンパス機能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311760" y="928800"/>
            <a:ext cx="8520120" cy="3861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-US" sz="1800" spc="-1" strike="noStrike">
                <a:solidFill>
                  <a:srgbClr val="adadad"/>
                </a:solidFill>
                <a:latin typeface="Arial"/>
                <a:ea typeface="Arial"/>
              </a:rPr>
              <a:t>SenseHat</a:t>
            </a:r>
            <a:r>
              <a:rPr b="0" lang="ja" sz="1800" spc="-1" strike="noStrike">
                <a:solidFill>
                  <a:srgbClr val="adadad"/>
                </a:solidFill>
                <a:latin typeface="Arial"/>
                <a:ea typeface="Arial"/>
              </a:rPr>
              <a:t>のコンパス関係のセンサー位置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8" name="Google Shape;98;p19" descr=""/>
          <p:cNvPicPr/>
          <p:nvPr/>
        </p:nvPicPr>
        <p:blipFill>
          <a:blip r:embed="rId1"/>
          <a:srcRect l="14261" t="0" r="13172" b="4413"/>
          <a:stretch/>
        </p:blipFill>
        <p:spPr>
          <a:xfrm>
            <a:off x="1810800" y="1324440"/>
            <a:ext cx="4284720" cy="3762720"/>
          </a:xfrm>
          <a:prstGeom prst="rect">
            <a:avLst/>
          </a:prstGeom>
          <a:ln>
            <a:noFill/>
          </a:ln>
        </p:spPr>
      </p:pic>
      <p:sp>
        <p:nvSpPr>
          <p:cNvPr id="99" name="CustomShape 3"/>
          <p:cNvSpPr/>
          <p:nvPr/>
        </p:nvSpPr>
        <p:spPr>
          <a:xfrm>
            <a:off x="4370760" y="2786400"/>
            <a:ext cx="826920" cy="81936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4"/>
          <p:cNvSpPr/>
          <p:nvPr/>
        </p:nvSpPr>
        <p:spPr>
          <a:xfrm>
            <a:off x="5366160" y="2796480"/>
            <a:ext cx="643320" cy="364320"/>
          </a:xfrm>
          <a:prstGeom prst="rect">
            <a:avLst/>
          </a:prstGeom>
          <a:noFill/>
          <a:ln w="2844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5"/>
          <p:cNvSpPr/>
          <p:nvPr/>
        </p:nvSpPr>
        <p:spPr>
          <a:xfrm>
            <a:off x="5315760" y="3206160"/>
            <a:ext cx="693720" cy="500760"/>
          </a:xfrm>
          <a:prstGeom prst="rect">
            <a:avLst/>
          </a:prstGeom>
          <a:noFill/>
          <a:ln w="2844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0" y="0"/>
            <a:ext cx="9143640" cy="636840"/>
          </a:xfrm>
          <a:prstGeom prst="rect">
            <a:avLst/>
          </a:prstGeom>
          <a:gradFill rotWithShape="0">
            <a:gsLst>
              <a:gs pos="0">
                <a:srgbClr val="adadad"/>
              </a:gs>
              <a:gs pos="100000">
                <a:srgbClr val="737373"/>
              </a:gs>
            </a:gsLst>
            <a:path path="circle">
              <a:fillToRect l="50000" t="50000" r="50000" b="50000"/>
            </a:path>
          </a:gradFill>
          <a:ln w="19080">
            <a:solidFill>
              <a:srgbClr val="0000ff"/>
            </a:solidFill>
            <a:round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ja" sz="2800" spc="-1" strike="noStrike">
                <a:solidFill>
                  <a:srgbClr val="cc4125"/>
                </a:solidFill>
                <a:latin typeface="Arial"/>
                <a:ea typeface="Arial"/>
              </a:rPr>
              <a:t>　</a:t>
            </a:r>
            <a:r>
              <a:rPr b="1" lang="en-US" sz="2800" spc="-1" strike="noStrike">
                <a:solidFill>
                  <a:srgbClr val="cc4125"/>
                </a:solidFill>
                <a:latin typeface="Arial"/>
                <a:ea typeface="Arial"/>
              </a:rPr>
              <a:t>2. sensehat</a:t>
            </a:r>
            <a:r>
              <a:rPr b="1" lang="ja" sz="2800" spc="-1" strike="noStrike">
                <a:solidFill>
                  <a:srgbClr val="cc4125"/>
                </a:solidFill>
                <a:latin typeface="Arial"/>
                <a:ea typeface="Arial"/>
              </a:rPr>
              <a:t>のコンパス機能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311760" y="928800"/>
            <a:ext cx="8520120" cy="3861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ja" sz="1800" spc="-1" strike="noStrike">
                <a:solidFill>
                  <a:srgbClr val="adadad"/>
                </a:solidFill>
                <a:latin typeface="Arial"/>
                <a:ea typeface="Arial"/>
              </a:rPr>
              <a:t>　</a:t>
            </a:r>
            <a:r>
              <a:rPr b="0" lang="en-US" sz="1800" spc="-1" strike="noStrike">
                <a:solidFill>
                  <a:srgbClr val="adadad"/>
                </a:solidFill>
                <a:latin typeface="Arial"/>
                <a:ea typeface="Arial"/>
              </a:rPr>
              <a:t>sensehat</a:t>
            </a:r>
            <a:r>
              <a:rPr b="0" lang="ja" sz="1800" spc="-1" strike="noStrike">
                <a:solidFill>
                  <a:srgbClr val="adadad"/>
                </a:solidFill>
                <a:latin typeface="Arial"/>
                <a:ea typeface="Arial"/>
              </a:rPr>
              <a:t>はコンパスとして使用することができます。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ja" sz="1800" spc="-1" strike="noStrike">
                <a:solidFill>
                  <a:srgbClr val="adadad"/>
                </a:solidFill>
                <a:latin typeface="Arial"/>
                <a:ea typeface="Arial"/>
              </a:rPr>
              <a:t>　</a:t>
            </a:r>
            <a:r>
              <a:rPr b="0" lang="en-US" sz="1800" spc="-1" strike="noStrike" u="sng">
                <a:solidFill>
                  <a:srgbClr val="4dd0e1"/>
                </a:solidFill>
                <a:uFillTx/>
                <a:latin typeface="Arial"/>
                <a:ea typeface="Arial"/>
                <a:hlinkClick r:id="rId1"/>
              </a:rPr>
              <a:t>get_compass関数</a:t>
            </a:r>
            <a:r>
              <a:rPr b="0" lang="ja" sz="1800" spc="-1" strike="noStrike">
                <a:solidFill>
                  <a:srgbClr val="adadad"/>
                </a:solidFill>
                <a:latin typeface="Arial"/>
                <a:ea typeface="Arial"/>
              </a:rPr>
              <a:t>を使います。早速コードを書いてコンパスとして使ってみましょう。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4" name="Google Shape;108;p20" descr=""/>
          <p:cNvPicPr/>
          <p:nvPr/>
        </p:nvPicPr>
        <p:blipFill>
          <a:blip r:embed="rId2"/>
          <a:stretch/>
        </p:blipFill>
        <p:spPr>
          <a:xfrm>
            <a:off x="4659840" y="2364480"/>
            <a:ext cx="3638520" cy="2425680"/>
          </a:xfrm>
          <a:prstGeom prst="rect">
            <a:avLst/>
          </a:prstGeom>
          <a:ln>
            <a:noFill/>
          </a:ln>
        </p:spPr>
      </p:pic>
      <p:sp>
        <p:nvSpPr>
          <p:cNvPr id="105" name="CustomShape 3"/>
          <p:cNvSpPr/>
          <p:nvPr/>
        </p:nvSpPr>
        <p:spPr>
          <a:xfrm flipH="1" rot="10800000">
            <a:off x="4236840" y="2295360"/>
            <a:ext cx="1481400" cy="180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4"/>
          <p:cNvSpPr/>
          <p:nvPr/>
        </p:nvSpPr>
        <p:spPr>
          <a:xfrm>
            <a:off x="273240" y="4061160"/>
            <a:ext cx="4555080" cy="6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ja" sz="1400" spc="-1" strike="noStrike">
                <a:solidFill>
                  <a:srgbClr val="009688"/>
                </a:solidFill>
                <a:latin typeface="Arial"/>
                <a:ea typeface="Arial"/>
              </a:rPr>
              <a:t>上部が</a:t>
            </a:r>
            <a:r>
              <a:rPr b="1" lang="en-US" sz="1400" spc="-1" strike="noStrike">
                <a:solidFill>
                  <a:srgbClr val="009688"/>
                </a:solidFill>
                <a:latin typeface="Arial"/>
                <a:ea typeface="Arial"/>
              </a:rPr>
              <a:t>GPIO</a:t>
            </a:r>
            <a:r>
              <a:rPr b="1" lang="ja" sz="1400" spc="-1" strike="noStrike">
                <a:solidFill>
                  <a:srgbClr val="009688"/>
                </a:solidFill>
                <a:latin typeface="Arial"/>
                <a:ea typeface="Arial"/>
              </a:rPr>
              <a:t>ピンになるように置くと、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ja" sz="1400" spc="-1" strike="noStrike">
                <a:solidFill>
                  <a:srgbClr val="009688"/>
                </a:solidFill>
                <a:latin typeface="Arial"/>
                <a:ea typeface="Arial"/>
              </a:rPr>
              <a:t>上部方向と、北の角度差を出力しているようです。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7" name="CustomShape 5"/>
          <p:cNvSpPr/>
          <p:nvPr/>
        </p:nvSpPr>
        <p:spPr>
          <a:xfrm rot="10800000">
            <a:off x="3193920" y="2272320"/>
            <a:ext cx="1043640" cy="1849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6"/>
          <p:cNvSpPr/>
          <p:nvPr/>
        </p:nvSpPr>
        <p:spPr>
          <a:xfrm>
            <a:off x="2395080" y="2341080"/>
            <a:ext cx="9133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  <a:ea typeface="Arial"/>
              </a:rPr>
              <a:t>North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CustomShape 7"/>
          <p:cNvSpPr/>
          <p:nvPr/>
        </p:nvSpPr>
        <p:spPr>
          <a:xfrm rot="19388400">
            <a:off x="3376440" y="2980800"/>
            <a:ext cx="1696320" cy="1396800"/>
          </a:xfrm>
          <a:prstGeom prst="arc">
            <a:avLst>
              <a:gd name="adj1" fmla="val 16200000"/>
              <a:gd name="adj2" fmla="val 0"/>
            </a:avLst>
          </a:prstGeom>
          <a:noFill/>
          <a:ln w="38160">
            <a:solidFill>
              <a:srgbClr val="00ffff"/>
            </a:solidFill>
            <a:round/>
            <a:headEnd len="sm" type="triangle" w="sm"/>
            <a:tailEnd len="sm" type="triangle" w="sm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0" y="0"/>
            <a:ext cx="9143640" cy="636840"/>
          </a:xfrm>
          <a:prstGeom prst="rect">
            <a:avLst/>
          </a:prstGeom>
          <a:gradFill rotWithShape="0">
            <a:gsLst>
              <a:gs pos="0">
                <a:srgbClr val="adadad"/>
              </a:gs>
              <a:gs pos="100000">
                <a:srgbClr val="737373"/>
              </a:gs>
            </a:gsLst>
            <a:path path="circle">
              <a:fillToRect l="50000" t="50000" r="50000" b="50000"/>
            </a:path>
          </a:gradFill>
          <a:ln w="19080">
            <a:solidFill>
              <a:srgbClr val="0000ff"/>
            </a:solidFill>
            <a:round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ja" sz="2800" spc="-1" strike="noStrike">
                <a:solidFill>
                  <a:srgbClr val="cc4125"/>
                </a:solidFill>
                <a:latin typeface="Arial"/>
                <a:ea typeface="Arial"/>
              </a:rPr>
              <a:t>　</a:t>
            </a:r>
            <a:r>
              <a:rPr b="1" lang="en-US" sz="2800" spc="-1" strike="noStrike">
                <a:solidFill>
                  <a:srgbClr val="cc4125"/>
                </a:solidFill>
                <a:latin typeface="Arial"/>
                <a:ea typeface="Arial"/>
              </a:rPr>
              <a:t>2. sensehat</a:t>
            </a:r>
            <a:r>
              <a:rPr b="1" lang="ja" sz="2800" spc="-1" strike="noStrike">
                <a:solidFill>
                  <a:srgbClr val="cc4125"/>
                </a:solidFill>
                <a:latin typeface="Arial"/>
                <a:ea typeface="Arial"/>
              </a:rPr>
              <a:t>のコンパス機能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311760" y="928800"/>
            <a:ext cx="8520120" cy="3861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-US" sz="1800" spc="-1" strike="noStrike">
                <a:solidFill>
                  <a:srgbClr val="adadad"/>
                </a:solidFill>
                <a:latin typeface="Arial"/>
                <a:ea typeface="Arial"/>
              </a:rPr>
              <a:t>code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692640" y="1420200"/>
            <a:ext cx="7121880" cy="3469680"/>
          </a:xfrm>
          <a:prstGeom prst="bevel">
            <a:avLst>
              <a:gd name="adj" fmla="val 3773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from sense_hat import SenseHat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sense = SenseHat()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sense.set_imu_config(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   </a:t>
            </a: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compass_enabled=True,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   </a:t>
            </a: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gyro_enabled=False,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   </a:t>
            </a: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accel_enabled=False)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compass = sense.get_compass()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print(compass)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2021-06-09T22:34:08Z</dcterms:modified>
  <cp:revision>1</cp:revision>
  <dc:subject/>
  <dc:title/>
</cp:coreProperties>
</file>