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jpeg" ContentType="image/jpeg"/>
  <Override PartName="/ppt/media/image6.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9400" y="1423800"/>
            <a:ext cx="8124480" cy="833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09400" y="1423800"/>
            <a:ext cx="8124480" cy="833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9400" y="1423800"/>
            <a:ext cx="8124480" cy="8335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9400" y="1423800"/>
            <a:ext cx="8124480" cy="179784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1"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PlaceHolder 3"/>
          <p:cNvSpPr>
            <a:spLocks noGrp="1"/>
          </p:cNvSpPr>
          <p:nvPr>
            <p:ph type="title"/>
          </p:nvPr>
        </p:nvSpPr>
        <p:spPr>
          <a:xfrm>
            <a:off x="265680" y="1108080"/>
            <a:ext cx="4044960" cy="1683360"/>
          </a:xfrm>
          <a:prstGeom prst="rect">
            <a:avLst/>
          </a:prstGeom>
        </p:spPr>
        <p:txBody>
          <a:bodyPr tIns="91440" bIns="91440" anchor="b">
            <a:noAutofit/>
          </a:bodyPr>
          <a:p>
            <a:r>
              <a:rPr b="0" lang="en-US" sz="4200" spc="-1" strike="noStrike">
                <a:solidFill>
                  <a:srgbClr val="000000"/>
                </a:solidFill>
                <a:latin typeface="Arial"/>
              </a:rPr>
              <a:t>Click to </a:t>
            </a:r>
            <a:r>
              <a:rPr b="0" lang="en-US" sz="4200" spc="-1" strike="noStrike">
                <a:solidFill>
                  <a:srgbClr val="000000"/>
                </a:solidFill>
                <a:latin typeface="Arial"/>
              </a:rPr>
              <a:t>edit the </a:t>
            </a:r>
            <a:r>
              <a:rPr b="0" lang="en-US" sz="4200" spc="-1" strike="noStrike">
                <a:solidFill>
                  <a:srgbClr val="000000"/>
                </a:solidFill>
                <a:latin typeface="Arial"/>
              </a:rPr>
              <a:t>title text </a:t>
            </a:r>
            <a:r>
              <a:rPr b="0" lang="en-US" sz="4200" spc="-1" strike="noStrike">
                <a:solidFill>
                  <a:srgbClr val="000000"/>
                </a:solidFill>
                <a:latin typeface="Arial"/>
              </a:rPr>
              <a:t>format</a:t>
            </a:r>
            <a:endParaRPr b="0" lang="en-US" sz="4200" spc="-1" strike="noStrike">
              <a:solidFill>
                <a:srgbClr val="000000"/>
              </a:solidFill>
              <a:latin typeface="Arial"/>
            </a:endParaRPr>
          </a:p>
        </p:txBody>
      </p:sp>
      <p:sp>
        <p:nvSpPr>
          <p:cNvPr id="3"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5"/>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tabLst>
                <a:tab algn="l" pos="0"/>
              </a:tabLst>
            </a:pPr>
            <a:fld id="{E34FC09F-F3A6-42A1-B208-99CADB4BB8C0}" type="slidenum">
              <a:rPr b="0" lang="en-US" sz="1000" spc="-1" strike="noStrike">
                <a:solidFill>
                  <a:srgbClr val="ffffff"/>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0" y="5045760"/>
            <a:ext cx="9143640" cy="97560"/>
          </a:xfrm>
          <a:prstGeom prst="rect">
            <a:avLst/>
          </a:prstGeom>
          <a:solidFill>
            <a:schemeClr val="dk1"/>
          </a:solidFill>
          <a:ln>
            <a:noFill/>
          </a:ln>
        </p:spPr>
        <p:style>
          <a:lnRef idx="0"/>
          <a:fillRef idx="0"/>
          <a:effectRef idx="0"/>
          <a:fontRef idx="minor"/>
        </p:style>
      </p:sp>
      <p:sp>
        <p:nvSpPr>
          <p:cNvPr id="42" name="PlaceHolder 2"/>
          <p:cNvSpPr>
            <a:spLocks noGrp="1"/>
          </p:cNvSpPr>
          <p:nvPr>
            <p:ph type="title"/>
          </p:nvPr>
        </p:nvSpPr>
        <p:spPr>
          <a:xfrm>
            <a:off x="311760" y="391320"/>
            <a:ext cx="8520120" cy="625680"/>
          </a:xfrm>
          <a:prstGeom prst="rect">
            <a:avLst/>
          </a:prstGeom>
        </p:spPr>
        <p:txBody>
          <a:bodyPr tIns="91440" bIns="91440">
            <a:noAutofit/>
          </a:bodyPr>
          <a:p>
            <a:r>
              <a:rPr b="0" lang="en-US" sz="3200" spc="-1" strike="noStrike">
                <a:solidFill>
                  <a:srgbClr val="000000"/>
                </a:solidFill>
                <a:latin typeface="Arial"/>
              </a:rPr>
              <a:t>Click to edit the </a:t>
            </a:r>
            <a:r>
              <a:rPr b="0" lang="en-US" sz="3200" spc="-1" strike="noStrike">
                <a:solidFill>
                  <a:srgbClr val="000000"/>
                </a:solidFill>
                <a:latin typeface="Arial"/>
              </a:rPr>
              <a:t>title text format</a:t>
            </a:r>
            <a:endParaRPr b="0" lang="en-US" sz="3200" spc="-1" strike="noStrike">
              <a:solidFill>
                <a:srgbClr val="000000"/>
              </a:solidFill>
              <a:latin typeface="Arial"/>
            </a:endParaRPr>
          </a:p>
        </p:txBody>
      </p:sp>
      <p:sp>
        <p:nvSpPr>
          <p:cNvPr id="43" name="PlaceHolder 3"/>
          <p:cNvSpPr>
            <a:spLocks noGrp="1"/>
          </p:cNvSpPr>
          <p:nvPr>
            <p:ph type="body"/>
          </p:nvPr>
        </p:nvSpPr>
        <p:spPr>
          <a:xfrm>
            <a:off x="311760" y="1152360"/>
            <a:ext cx="8520120" cy="341604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4"/>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tabLst>
                <a:tab algn="l" pos="0"/>
              </a:tabLst>
            </a:pPr>
            <a:fld id="{42E2B8D3-EEED-4CCA-A5F5-5ABE3E6FF5DD}" type="slidenum">
              <a:rPr b="0" lang="en-US" sz="1000" spc="-1" strike="noStrike">
                <a:solidFill>
                  <a:srgbClr val="5e696c"/>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5e61"/>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9400" y="1423800"/>
            <a:ext cx="8124480" cy="1797840"/>
          </a:xfrm>
          <a:prstGeom prst="rect">
            <a:avLst/>
          </a:prstGeom>
        </p:spPr>
        <p:txBody>
          <a:bodyPr tIns="91440" bIns="91440" anchor="ctr">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82" name="PlaceHolder 2"/>
          <p:cNvSpPr>
            <a:spLocks noGrp="1"/>
          </p:cNvSpPr>
          <p:nvPr>
            <p:ph type="sldNum"/>
          </p:nvPr>
        </p:nvSpPr>
        <p:spPr>
          <a:xfrm>
            <a:off x="8490240" y="4681080"/>
            <a:ext cx="548280" cy="393120"/>
          </a:xfrm>
          <a:prstGeom prst="rect">
            <a:avLst/>
          </a:prstGeom>
        </p:spPr>
        <p:txBody>
          <a:bodyPr tIns="91440" bIns="91440" anchor="ctr">
            <a:noAutofit/>
          </a:bodyPr>
          <a:p>
            <a:pPr algn="r">
              <a:lnSpc>
                <a:spcPct val="100000"/>
              </a:lnSpc>
              <a:tabLst>
                <a:tab algn="l" pos="0"/>
              </a:tabLst>
            </a:pPr>
            <a:fld id="{592B2699-5B98-47F6-AD7F-60ABB71F7317}" type="slidenum">
              <a:rPr b="0" lang="en-US" sz="1000" spc="-1" strike="noStrike">
                <a:solidFill>
                  <a:srgbClr val="ffffff"/>
                </a:solidFill>
                <a:latin typeface="Lato"/>
                <a:ea typeface="Lato"/>
              </a:rPr>
              <a:t>&lt;number&gt;</a:t>
            </a:fld>
            <a:endParaRPr b="0" lang="en-US" sz="1000" spc="-1" strike="noStrike">
              <a:latin typeface="Times New Roman"/>
            </a:endParaRPr>
          </a:p>
        </p:txBody>
      </p:sp>
      <p:sp>
        <p:nvSpPr>
          <p:cNvPr id="8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www.raspberrypi.org/products/sense-hat/" TargetMode="External"/><Relationship Id="rId2" Type="http://schemas.openxmlformats.org/officeDocument/2006/relationships/hyperlink" Target="https://astro-pi.org/" TargetMode="External"/><Relationship Id="rId3" Type="http://schemas.openxmlformats.org/officeDocument/2006/relationships/image" Target="../media/image2.png"/><Relationship Id="rId4"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223600" y="1502280"/>
            <a:ext cx="3243600" cy="990000"/>
          </a:xfrm>
          <a:prstGeom prst="rect">
            <a:avLst/>
          </a:prstGeom>
          <a:noFill/>
          <a:ln>
            <a:noFill/>
          </a:ln>
        </p:spPr>
        <p:txBody>
          <a:bodyPr tIns="91440" bIns="91440" anchor="ctr">
            <a:noAutofit/>
          </a:bodyPr>
          <a:p>
            <a:pPr>
              <a:lnSpc>
                <a:spcPct val="115000"/>
              </a:lnSpc>
              <a:spcAft>
                <a:spcPts val="1599"/>
              </a:spcAft>
              <a:tabLst>
                <a:tab algn="l" pos="0"/>
              </a:tabLst>
            </a:pPr>
            <a:r>
              <a:rPr b="0" lang="en-US" sz="3600" spc="-1" strike="noStrike">
                <a:solidFill>
                  <a:srgbClr val="ffffff"/>
                </a:solidFill>
                <a:latin typeface="Lato"/>
                <a:ea typeface="Lato"/>
              </a:rPr>
              <a:t>ICT</a:t>
            </a:r>
            <a:r>
              <a:rPr b="0" lang="ja" sz="3600" spc="-1" strike="noStrike">
                <a:solidFill>
                  <a:srgbClr val="ffffff"/>
                </a:solidFill>
                <a:latin typeface="Lato"/>
                <a:ea typeface="Lato"/>
              </a:rPr>
              <a:t>同好会</a:t>
            </a:r>
            <a:endParaRPr b="0" lang="en-US" sz="3600" spc="-1" strike="noStrike">
              <a:solidFill>
                <a:srgbClr val="000000"/>
              </a:solidFill>
              <a:latin typeface="Arial"/>
            </a:endParaRPr>
          </a:p>
        </p:txBody>
      </p:sp>
      <p:pic>
        <p:nvPicPr>
          <p:cNvPr id="121" name="Google Shape;60;p13" descr="木製テーブルの上のラズベリーが入った白いティーカップを上から写した画像。"/>
          <p:cNvPicPr/>
          <p:nvPr/>
        </p:nvPicPr>
        <p:blipFill>
          <a:blip r:embed="rId1"/>
          <a:srcRect l="49593" t="0" r="8894" b="16960"/>
          <a:stretch/>
        </p:blipFill>
        <p:spPr>
          <a:xfrm flipH="1">
            <a:off x="360" y="0"/>
            <a:ext cx="4571640" cy="5143320"/>
          </a:xfrm>
          <a:prstGeom prst="rect">
            <a:avLst/>
          </a:prstGeom>
          <a:ln>
            <a:noFill/>
          </a:ln>
        </p:spPr>
      </p:pic>
      <p:sp>
        <p:nvSpPr>
          <p:cNvPr id="122" name="CustomShape 2"/>
          <p:cNvSpPr/>
          <p:nvPr/>
        </p:nvSpPr>
        <p:spPr>
          <a:xfrm>
            <a:off x="6444360" y="3690720"/>
            <a:ext cx="2333160" cy="823320"/>
          </a:xfrm>
          <a:prstGeom prst="rect">
            <a:avLst/>
          </a:prstGeom>
          <a:noFill/>
          <a:ln>
            <a:noFill/>
          </a:ln>
        </p:spPr>
        <p:style>
          <a:lnRef idx="0"/>
          <a:fillRef idx="0"/>
          <a:effectRef idx="0"/>
          <a:fontRef idx="minor"/>
        </p:style>
        <p:txBody>
          <a:bodyPr tIns="91440" bIns="91440">
            <a:spAutoFit/>
          </a:bodyPr>
          <a:p>
            <a:pPr algn="r">
              <a:lnSpc>
                <a:spcPct val="100000"/>
              </a:lnSpc>
              <a:tabLst>
                <a:tab algn="l" pos="0"/>
              </a:tabLst>
            </a:pPr>
            <a:r>
              <a:rPr b="0" lang="en-US" sz="2100" spc="-1" strike="noStrike">
                <a:solidFill>
                  <a:srgbClr val="000000"/>
                </a:solidFill>
                <a:latin typeface="Lato"/>
                <a:ea typeface="Lato"/>
              </a:rPr>
              <a:t>2021.4.20</a:t>
            </a:r>
            <a:endParaRPr b="0" lang="en-US" sz="2100" spc="-1" strike="noStrike">
              <a:latin typeface="Arial"/>
            </a:endParaRPr>
          </a:p>
          <a:p>
            <a:pPr algn="r">
              <a:lnSpc>
                <a:spcPct val="100000"/>
              </a:lnSpc>
              <a:tabLst>
                <a:tab algn="l" pos="0"/>
              </a:tabLst>
            </a:pPr>
            <a:r>
              <a:rPr b="0" lang="en-US" sz="2100" spc="-1" strike="noStrike">
                <a:solidFill>
                  <a:srgbClr val="000000"/>
                </a:solidFill>
                <a:latin typeface="Lato"/>
                <a:ea typeface="Lato"/>
              </a:rPr>
              <a:t>mio</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47" name="TextShape 2"/>
          <p:cNvSpPr txBox="1"/>
          <p:nvPr/>
        </p:nvSpPr>
        <p:spPr>
          <a:xfrm>
            <a:off x="311760" y="798480"/>
            <a:ext cx="8520120" cy="4075920"/>
          </a:xfrm>
          <a:prstGeom prst="rect">
            <a:avLst/>
          </a:prstGeom>
          <a:noFill/>
          <a:ln>
            <a:noFill/>
          </a:ln>
        </p:spPr>
        <p:txBody>
          <a:bodyPr tIns="91440" bIns="91440">
            <a:noAutofit/>
          </a:bodyPr>
          <a:p>
            <a:pPr>
              <a:lnSpc>
                <a:spcPct val="115000"/>
              </a:lnSpc>
              <a:spcAft>
                <a:spcPts val="1599"/>
              </a:spcAft>
              <a:tabLst>
                <a:tab algn="l" pos="0"/>
              </a:tabLst>
            </a:pPr>
            <a:r>
              <a:rPr b="0" lang="ja" sz="1800" spc="-1" strike="noStrike">
                <a:solidFill>
                  <a:srgbClr val="5e696c"/>
                </a:solidFill>
                <a:latin typeface="Lato"/>
                <a:ea typeface="Lato"/>
              </a:rPr>
              <a:t>三原色で光らせてみる。</a:t>
            </a:r>
            <a:endParaRPr b="0" lang="en-US" sz="1800" spc="-1" strike="noStrike">
              <a:solidFill>
                <a:srgbClr val="000000"/>
              </a:solidFill>
              <a:latin typeface="Arial"/>
            </a:endParaRPr>
          </a:p>
        </p:txBody>
      </p:sp>
      <p:sp>
        <p:nvSpPr>
          <p:cNvPr id="148" name="CustomShape 3"/>
          <p:cNvSpPr/>
          <p:nvPr/>
        </p:nvSpPr>
        <p:spPr>
          <a:xfrm>
            <a:off x="606600" y="1519920"/>
            <a:ext cx="7231320" cy="298584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red = [255, 0,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green = [0, 255,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blue = [0, 0, 255]</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white = [255, 255, 255]</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hat.clear(red) # </a:t>
            </a:r>
            <a:r>
              <a:rPr b="0" lang="ja" sz="1400" spc="-1" strike="noStrike">
                <a:solidFill>
                  <a:srgbClr val="000000"/>
                </a:solidFill>
                <a:latin typeface="Arial"/>
                <a:ea typeface="Arial"/>
              </a:rPr>
              <a:t>赤く光ります</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別の色でもやってみて下さい。</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50" name="TextShape 2"/>
          <p:cNvSpPr txBox="1"/>
          <p:nvPr/>
        </p:nvSpPr>
        <p:spPr>
          <a:xfrm>
            <a:off x="311760" y="798480"/>
            <a:ext cx="8520120" cy="4075920"/>
          </a:xfrm>
          <a:prstGeom prst="rect">
            <a:avLst/>
          </a:prstGeom>
          <a:noFill/>
          <a:ln>
            <a:noFill/>
          </a:ln>
        </p:spPr>
        <p:txBody>
          <a:bodyPr tIns="91440" bIns="91440">
            <a:noAutofit/>
          </a:bodyPr>
          <a:p>
            <a:pPr>
              <a:lnSpc>
                <a:spcPct val="115000"/>
              </a:lnSpc>
              <a:spcAft>
                <a:spcPts val="1599"/>
              </a:spcAft>
              <a:tabLst>
                <a:tab algn="l" pos="0"/>
              </a:tabLst>
            </a:pPr>
            <a:r>
              <a:rPr b="0" lang="ja" sz="1800" spc="-1" strike="noStrike">
                <a:solidFill>
                  <a:srgbClr val="5e696c"/>
                </a:solidFill>
                <a:latin typeface="Lato"/>
                <a:ea typeface="Lato"/>
              </a:rPr>
              <a:t>時間差を使って光らせてみよう。</a:t>
            </a:r>
            <a:endParaRPr b="0" lang="en-US" sz="1800" spc="-1" strike="noStrike">
              <a:solidFill>
                <a:srgbClr val="000000"/>
              </a:solidFill>
              <a:latin typeface="Arial"/>
            </a:endParaRPr>
          </a:p>
        </p:txBody>
      </p:sp>
      <p:sp>
        <p:nvSpPr>
          <p:cNvPr id="151" name="CustomShape 3"/>
          <p:cNvSpPr/>
          <p:nvPr/>
        </p:nvSpPr>
        <p:spPr>
          <a:xfrm>
            <a:off x="606600" y="1519920"/>
            <a:ext cx="7231320" cy="298584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import time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red = [255, 0,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green = [0, 255,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blue = [0, 0, 255]</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white = [255, 255, 255]</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hat.clear(red) # </a:t>
            </a:r>
            <a:r>
              <a:rPr b="0" lang="ja" sz="1400" spc="-1" strike="noStrike">
                <a:solidFill>
                  <a:srgbClr val="000000"/>
                </a:solidFill>
                <a:latin typeface="Arial"/>
                <a:ea typeface="Arial"/>
              </a:rPr>
              <a:t>赤く光ります</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time.sleep(1)</a:t>
            </a:r>
            <a:r>
              <a:rPr b="0" lang="en-US" sz="1400" spc="-1" strike="noStrike">
                <a:solidFill>
                  <a:srgbClr val="000000"/>
                </a:solidFill>
                <a:latin typeface="Arial"/>
                <a:ea typeface="Arial"/>
              </a:rPr>
              <a:t> # 1</a:t>
            </a:r>
            <a:r>
              <a:rPr b="0" lang="ja" sz="1400" spc="-1" strike="noStrike">
                <a:solidFill>
                  <a:srgbClr val="000000"/>
                </a:solidFill>
                <a:latin typeface="Arial"/>
                <a:ea typeface="Arial"/>
              </a:rPr>
              <a:t>秒プログラムが止まります</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hat.clear(blue) # </a:t>
            </a:r>
            <a:r>
              <a:rPr b="0" lang="ja" sz="1400" spc="-1" strike="noStrike">
                <a:solidFill>
                  <a:srgbClr val="000000"/>
                </a:solidFill>
                <a:latin typeface="Arial"/>
                <a:ea typeface="Arial"/>
              </a:rPr>
              <a:t>青く光ります</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53" name="TextShape 2"/>
          <p:cNvSpPr txBox="1"/>
          <p:nvPr/>
        </p:nvSpPr>
        <p:spPr>
          <a:xfrm>
            <a:off x="311760" y="798480"/>
            <a:ext cx="8520120" cy="4075920"/>
          </a:xfrm>
          <a:prstGeom prst="rect">
            <a:avLst/>
          </a:prstGeom>
          <a:noFill/>
          <a:ln>
            <a:noFill/>
          </a:ln>
        </p:spPr>
        <p:txBody>
          <a:bodyPr tIns="91440" bIns="91440">
            <a:noAutofit/>
          </a:bodyPr>
          <a:p>
            <a:pPr>
              <a:lnSpc>
                <a:spcPct val="115000"/>
              </a:lnSpc>
              <a:spcAft>
                <a:spcPts val="1599"/>
              </a:spcAft>
              <a:tabLst>
                <a:tab algn="l" pos="0"/>
              </a:tabLst>
            </a:pPr>
            <a:r>
              <a:rPr b="0" lang="ja" sz="1800" spc="-1" strike="noStrike">
                <a:solidFill>
                  <a:srgbClr val="5e696c"/>
                </a:solidFill>
                <a:latin typeface="Lato"/>
                <a:ea typeface="Lato"/>
              </a:rPr>
              <a:t>半永久的に点灯させてみよう</a:t>
            </a:r>
            <a:endParaRPr b="0" lang="en-US" sz="1800" spc="-1" strike="noStrike">
              <a:solidFill>
                <a:srgbClr val="000000"/>
              </a:solidFill>
              <a:latin typeface="Arial"/>
            </a:endParaRPr>
          </a:p>
        </p:txBody>
      </p:sp>
      <p:sp>
        <p:nvSpPr>
          <p:cNvPr id="154" name="CustomShape 3"/>
          <p:cNvSpPr/>
          <p:nvPr/>
        </p:nvSpPr>
        <p:spPr>
          <a:xfrm>
            <a:off x="606600" y="1215360"/>
            <a:ext cx="7231320" cy="345960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import time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red = [255, 0,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green = [0, 255,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blue = [0, 0, 255]</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white = [255, 255, 255]</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colors = [red, green, blue, white]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while 1:</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for color in colors:</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hat.clear(color)</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time.sleep(2)</a:t>
            </a:r>
            <a:r>
              <a:rPr b="0" lang="en-US" sz="1400" spc="-1" strike="noStrike">
                <a:solidFill>
                  <a:srgbClr val="000000"/>
                </a:solidFill>
                <a:latin typeface="Arial"/>
                <a:ea typeface="Arial"/>
              </a:rPr>
              <a:t> # 2</a:t>
            </a:r>
            <a:r>
              <a:rPr b="0" lang="ja" sz="1400" spc="-1" strike="noStrike">
                <a:solidFill>
                  <a:srgbClr val="000000"/>
                </a:solidFill>
                <a:latin typeface="Arial"/>
                <a:ea typeface="Arial"/>
              </a:rPr>
              <a:t>秒のスリープ。時間は調整してみて下さい。</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56" name="TextShape 2"/>
          <p:cNvSpPr txBox="1"/>
          <p:nvPr/>
        </p:nvSpPr>
        <p:spPr>
          <a:xfrm>
            <a:off x="311760" y="798480"/>
            <a:ext cx="8520120" cy="4075920"/>
          </a:xfrm>
          <a:prstGeom prst="rect">
            <a:avLst/>
          </a:prstGeom>
          <a:noFill/>
          <a:ln>
            <a:noFill/>
          </a:ln>
        </p:spPr>
        <p:txBody>
          <a:bodyPr tIns="91440" bIns="91440">
            <a:noAutofit/>
          </a:bodyPr>
          <a:p>
            <a:pPr>
              <a:lnSpc>
                <a:spcPct val="115000"/>
              </a:lnSpc>
              <a:spcAft>
                <a:spcPts val="1599"/>
              </a:spcAft>
              <a:tabLst>
                <a:tab algn="l" pos="0"/>
              </a:tabLst>
            </a:pPr>
            <a:r>
              <a:rPr b="0" lang="ja" sz="1800" spc="-1" strike="noStrike">
                <a:solidFill>
                  <a:srgbClr val="5e696c"/>
                </a:solidFill>
                <a:latin typeface="Lato"/>
                <a:ea typeface="Lato"/>
              </a:rPr>
              <a:t>半永久的に点灯させてみよう </a:t>
            </a:r>
            <a:r>
              <a:rPr b="0" lang="en-US" sz="1800" spc="-1" strike="noStrike">
                <a:solidFill>
                  <a:srgbClr val="5e696c"/>
                </a:solidFill>
                <a:latin typeface="Lato"/>
                <a:ea typeface="Lato"/>
              </a:rPr>
              <a:t>(</a:t>
            </a:r>
            <a:r>
              <a:rPr b="0" lang="ja" sz="1800" spc="-1" strike="noStrike">
                <a:solidFill>
                  <a:srgbClr val="5e696c"/>
                </a:solidFill>
                <a:latin typeface="Lato"/>
                <a:ea typeface="Lato"/>
              </a:rPr>
              <a:t>別の書き方</a:t>
            </a:r>
            <a:r>
              <a:rPr b="0" lang="en-US" sz="1800" spc="-1" strike="noStrike">
                <a:solidFill>
                  <a:srgbClr val="5e696c"/>
                </a:solidFill>
                <a:latin typeface="Lato"/>
                <a:ea typeface="Lato"/>
              </a:rPr>
              <a:t>)</a:t>
            </a:r>
            <a:endParaRPr b="0" lang="en-US" sz="1800" spc="-1" strike="noStrike">
              <a:solidFill>
                <a:srgbClr val="000000"/>
              </a:solidFill>
              <a:latin typeface="Arial"/>
            </a:endParaRPr>
          </a:p>
        </p:txBody>
      </p:sp>
      <p:sp>
        <p:nvSpPr>
          <p:cNvPr id="157" name="CustomShape 3"/>
          <p:cNvSpPr/>
          <p:nvPr/>
        </p:nvSpPr>
        <p:spPr>
          <a:xfrm>
            <a:off x="606600" y="1215360"/>
            <a:ext cx="7231320" cy="345960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import time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i = 0</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while 1:</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color = [0,0,0]</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i = ( i + 1 ) % 4</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if i == 3:</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color = [255,255,255]</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else:</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color[i] = 255</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hat.clear(color)</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time.sleep(2)</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59" name="TextShape 2"/>
          <p:cNvSpPr txBox="1"/>
          <p:nvPr/>
        </p:nvSpPr>
        <p:spPr>
          <a:xfrm>
            <a:off x="311760" y="798480"/>
            <a:ext cx="8520120" cy="4075920"/>
          </a:xfrm>
          <a:prstGeom prst="rect">
            <a:avLst/>
          </a:prstGeom>
          <a:noFill/>
          <a:ln>
            <a:noFill/>
          </a:ln>
        </p:spPr>
        <p:txBody>
          <a:bodyPr tIns="91440" bIns="91440">
            <a:noAutofit/>
          </a:bodyPr>
          <a:p>
            <a:pPr>
              <a:lnSpc>
                <a:spcPct val="115000"/>
              </a:lnSpc>
              <a:spcAft>
                <a:spcPts val="1599"/>
              </a:spcAft>
              <a:tabLst>
                <a:tab algn="l" pos="0"/>
              </a:tabLst>
            </a:pPr>
            <a:r>
              <a:rPr b="0" lang="en-US" sz="1800" spc="-1" strike="noStrike">
                <a:solidFill>
                  <a:srgbClr val="5e696c"/>
                </a:solidFill>
                <a:latin typeface="Lato"/>
                <a:ea typeface="Lato"/>
              </a:rPr>
              <a:t>Pythonic</a:t>
            </a:r>
            <a:r>
              <a:rPr b="0" lang="ja" sz="1800" spc="-1" strike="noStrike">
                <a:solidFill>
                  <a:srgbClr val="5e696c"/>
                </a:solidFill>
                <a:latin typeface="Lato"/>
                <a:ea typeface="Lato"/>
              </a:rPr>
              <a:t>なコード</a:t>
            </a:r>
            <a:endParaRPr b="0" lang="en-US" sz="1800" spc="-1" strike="noStrike">
              <a:solidFill>
                <a:srgbClr val="000000"/>
              </a:solidFill>
              <a:latin typeface="Arial"/>
            </a:endParaRPr>
          </a:p>
        </p:txBody>
      </p:sp>
      <p:sp>
        <p:nvSpPr>
          <p:cNvPr id="160" name="CustomShape 3"/>
          <p:cNvSpPr/>
          <p:nvPr/>
        </p:nvSpPr>
        <p:spPr>
          <a:xfrm>
            <a:off x="5025960" y="1589040"/>
            <a:ext cx="3507840" cy="339048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import time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i = 0</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while 1:</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color = [0,0,0]</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i = ( i + 1 ) % 4</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if i == 3:</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color = [255,255,255]</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else:</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color[i] = 255</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hat.clear(color)</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time.sleep(2)</a:t>
            </a:r>
            <a:endParaRPr b="0" lang="en-US" sz="1400" spc="-1" strike="noStrike">
              <a:latin typeface="Arial"/>
            </a:endParaRPr>
          </a:p>
        </p:txBody>
      </p:sp>
      <p:sp>
        <p:nvSpPr>
          <p:cNvPr id="161" name="CustomShape 4"/>
          <p:cNvSpPr/>
          <p:nvPr/>
        </p:nvSpPr>
        <p:spPr>
          <a:xfrm>
            <a:off x="453960" y="1589040"/>
            <a:ext cx="3507840" cy="339048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import time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red = [255, 0,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green = [0, 255,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blue = [0, 0, 255]</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white = [255, 255, 255]</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colors = [red, green, blue, white]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while 1:</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for color in colors:</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hat.clear(color)</a:t>
            </a:r>
            <a:endParaRPr b="0" lang="en-US" sz="1400" spc="-1" strike="noStrike">
              <a:latin typeface="Arial"/>
            </a:endParaRPr>
          </a:p>
          <a:p>
            <a:pPr>
              <a:lnSpc>
                <a:spcPct val="100000"/>
              </a:lnSpc>
              <a:tabLst>
                <a:tab algn="l" pos="0"/>
              </a:tabLst>
            </a:pPr>
            <a:r>
              <a:rPr b="0" lang="en-US" sz="1400" spc="-1" strike="noStrike">
                <a:solidFill>
                  <a:srgbClr val="ff0000"/>
                </a:solidFill>
                <a:latin typeface="Arial"/>
                <a:ea typeface="Arial"/>
              </a:rPr>
              <a:t>        </a:t>
            </a:r>
            <a:r>
              <a:rPr b="0" lang="en-US" sz="1400" spc="-1" strike="noStrike">
                <a:solidFill>
                  <a:srgbClr val="ff0000"/>
                </a:solidFill>
                <a:latin typeface="Arial"/>
                <a:ea typeface="Arial"/>
              </a:rPr>
              <a:t>time.sleep(2)</a:t>
            </a:r>
            <a:endParaRPr b="0" lang="en-US" sz="1400" spc="-1" strike="noStrike">
              <a:latin typeface="Arial"/>
            </a:endParaRPr>
          </a:p>
          <a:p>
            <a:pPr>
              <a:lnSpc>
                <a:spcPct val="100000"/>
              </a:lnSpc>
              <a:tabLst>
                <a:tab algn="l" pos="0"/>
              </a:tabLst>
            </a:pPr>
            <a:endParaRPr b="0" lang="en-US" sz="1400" spc="-1" strike="noStrike">
              <a:latin typeface="Arial"/>
            </a:endParaRPr>
          </a:p>
        </p:txBody>
      </p:sp>
      <p:sp>
        <p:nvSpPr>
          <p:cNvPr id="162" name="CustomShape 5"/>
          <p:cNvSpPr/>
          <p:nvPr/>
        </p:nvSpPr>
        <p:spPr>
          <a:xfrm>
            <a:off x="606600" y="2001600"/>
            <a:ext cx="2985840" cy="2873520"/>
          </a:xfrm>
          <a:prstGeom prst="donut">
            <a:avLst>
              <a:gd name="adj" fmla="val 4617"/>
            </a:avLst>
          </a:prstGeom>
          <a:solidFill>
            <a:srgbClr val="9fc5e8"/>
          </a:solidFill>
          <a:ln w="9360">
            <a:solidFill>
              <a:srgbClr val="0000ff"/>
            </a:solidFill>
            <a:round/>
          </a:ln>
        </p:spPr>
        <p:style>
          <a:lnRef idx="0"/>
          <a:fillRef idx="0"/>
          <a:effectRef idx="0"/>
          <a:fontRef idx="minor"/>
        </p:style>
      </p:sp>
      <p:sp>
        <p:nvSpPr>
          <p:cNvPr id="163" name="CustomShape 6"/>
          <p:cNvSpPr/>
          <p:nvPr/>
        </p:nvSpPr>
        <p:spPr>
          <a:xfrm rot="2700000">
            <a:off x="5608440" y="1765800"/>
            <a:ext cx="2644200" cy="2606040"/>
          </a:xfrm>
          <a:prstGeom prst="plus">
            <a:avLst>
              <a:gd name="adj" fmla="val 44360"/>
            </a:avLst>
          </a:prstGeom>
          <a:solidFill>
            <a:srgbClr val="9fc5e8"/>
          </a:solidFill>
          <a:ln w="9360">
            <a:solidFill>
              <a:srgbClr val="0000ff"/>
            </a:solidFill>
            <a:round/>
          </a:ln>
        </p:spPr>
        <p:style>
          <a:lnRef idx="0"/>
          <a:fillRef idx="0"/>
          <a:effectRef idx="0"/>
          <a:fontRef idx="minor"/>
        </p:style>
      </p:sp>
      <p:sp>
        <p:nvSpPr>
          <p:cNvPr id="164" name="CustomShape 7"/>
          <p:cNvSpPr/>
          <p:nvPr/>
        </p:nvSpPr>
        <p:spPr>
          <a:xfrm>
            <a:off x="1144440" y="1312920"/>
            <a:ext cx="2118600" cy="307800"/>
          </a:xfrm>
          <a:prstGeom prst="rect">
            <a:avLst/>
          </a:prstGeom>
          <a:solidFill>
            <a:srgbClr val="a4c2f4"/>
          </a:solidFill>
          <a:ln>
            <a:noFill/>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Lato"/>
                <a:ea typeface="Lato"/>
              </a:rPr>
              <a:t>Pythonic</a:t>
            </a:r>
            <a:r>
              <a:rPr b="0" lang="ja" sz="1400" spc="-1" strike="noStrike">
                <a:solidFill>
                  <a:srgbClr val="000000"/>
                </a:solidFill>
                <a:latin typeface="Lato"/>
                <a:ea typeface="Lato"/>
              </a:rPr>
              <a:t>なコード</a:t>
            </a:r>
            <a:endParaRPr b="0" lang="en-US" sz="1400" spc="-1" strike="noStrike">
              <a:latin typeface="Arial"/>
            </a:endParaRPr>
          </a:p>
        </p:txBody>
      </p:sp>
      <p:sp>
        <p:nvSpPr>
          <p:cNvPr id="165" name="CustomShape 8"/>
          <p:cNvSpPr/>
          <p:nvPr/>
        </p:nvSpPr>
        <p:spPr>
          <a:xfrm>
            <a:off x="5656680" y="1312920"/>
            <a:ext cx="2118600" cy="307800"/>
          </a:xfrm>
          <a:prstGeom prst="rect">
            <a:avLst/>
          </a:prstGeom>
          <a:solidFill>
            <a:srgbClr val="ea9999"/>
          </a:solidFill>
          <a:ln>
            <a:noFill/>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Lato"/>
                <a:ea typeface="Lato"/>
              </a:rPr>
              <a:t>Pythonic</a:t>
            </a:r>
            <a:r>
              <a:rPr b="0" lang="ja" sz="1400" spc="-1" strike="noStrike">
                <a:solidFill>
                  <a:srgbClr val="000000"/>
                </a:solidFill>
                <a:latin typeface="Lato"/>
                <a:ea typeface="Lato"/>
              </a:rPr>
              <a:t>でないコード</a:t>
            </a:r>
            <a:endParaRPr b="0" lang="en-US" sz="1400" spc="-1" strike="noStrike">
              <a:latin typeface="Arial"/>
            </a:endParaRPr>
          </a:p>
        </p:txBody>
      </p:sp>
      <p:sp>
        <p:nvSpPr>
          <p:cNvPr id="166" name="CustomShape 9"/>
          <p:cNvSpPr/>
          <p:nvPr/>
        </p:nvSpPr>
        <p:spPr>
          <a:xfrm>
            <a:off x="7039800" y="4145400"/>
            <a:ext cx="1972440" cy="729000"/>
          </a:xfrm>
          <a:prstGeom prst="rect">
            <a:avLst/>
          </a:prstGeom>
          <a:solidFill>
            <a:srgbClr val="ea9999"/>
          </a:solidFill>
          <a:ln>
            <a:noFill/>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Lato"/>
                <a:ea typeface="Lato"/>
              </a:rPr>
              <a:t>何をやっているか</a:t>
            </a:r>
            <a:endParaRPr b="0" lang="en-US" sz="1400" spc="-1" strike="noStrike">
              <a:latin typeface="Arial"/>
            </a:endParaRPr>
          </a:p>
          <a:p>
            <a:pPr algn="ctr">
              <a:lnSpc>
                <a:spcPct val="100000"/>
              </a:lnSpc>
              <a:tabLst>
                <a:tab algn="l" pos="0"/>
              </a:tabLst>
            </a:pPr>
            <a:r>
              <a:rPr b="0" lang="ja" sz="1400" spc="-1" strike="noStrike">
                <a:solidFill>
                  <a:srgbClr val="000000"/>
                </a:solidFill>
                <a:latin typeface="Lato"/>
                <a:ea typeface="Lato"/>
              </a:rPr>
              <a:t>一目で分かりにくい</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4. </a:t>
            </a:r>
            <a:r>
              <a:rPr b="1" lang="ja" sz="3200" spc="-1" strike="noStrike">
                <a:solidFill>
                  <a:srgbClr val="f55e61"/>
                </a:solidFill>
                <a:latin typeface="Playfair Display"/>
                <a:ea typeface="Playfair Display"/>
              </a:rPr>
              <a:t>文字を表示してみよう</a:t>
            </a:r>
            <a:endParaRPr b="0" lang="en-US" sz="3200" spc="-1" strike="noStrike">
              <a:solidFill>
                <a:srgbClr val="000000"/>
              </a:solidFill>
              <a:latin typeface="Arial"/>
            </a:endParaRPr>
          </a:p>
        </p:txBody>
      </p:sp>
      <p:sp>
        <p:nvSpPr>
          <p:cNvPr id="168" name="TextShape 2"/>
          <p:cNvSpPr txBox="1"/>
          <p:nvPr/>
        </p:nvSpPr>
        <p:spPr>
          <a:xfrm>
            <a:off x="311760" y="798480"/>
            <a:ext cx="8520120" cy="4075920"/>
          </a:xfrm>
          <a:prstGeom prst="rect">
            <a:avLst/>
          </a:prstGeom>
          <a:noFill/>
          <a:ln>
            <a:noFill/>
          </a:ln>
        </p:spPr>
        <p:txBody>
          <a:bodyPr tIns="91440" bIns="91440">
            <a:noAutofit/>
          </a:bodyPr>
          <a:p>
            <a:pPr>
              <a:lnSpc>
                <a:spcPct val="115000"/>
              </a:lnSpc>
              <a:spcAft>
                <a:spcPts val="1599"/>
              </a:spcAft>
              <a:tabLst>
                <a:tab algn="l" pos="0"/>
              </a:tabLst>
            </a:pPr>
            <a:r>
              <a:rPr b="0" lang="ja" sz="1800" spc="-1" strike="noStrike">
                <a:solidFill>
                  <a:srgbClr val="5e696c"/>
                </a:solidFill>
                <a:latin typeface="Lato"/>
                <a:ea typeface="Lato"/>
              </a:rPr>
              <a:t>文字も表示することができます。</a:t>
            </a:r>
            <a:endParaRPr b="0" lang="en-US" sz="1800" spc="-1" strike="noStrike">
              <a:solidFill>
                <a:srgbClr val="000000"/>
              </a:solidFill>
              <a:latin typeface="Arial"/>
            </a:endParaRPr>
          </a:p>
        </p:txBody>
      </p:sp>
      <p:sp>
        <p:nvSpPr>
          <p:cNvPr id="169" name="CustomShape 3"/>
          <p:cNvSpPr/>
          <p:nvPr/>
        </p:nvSpPr>
        <p:spPr>
          <a:xfrm>
            <a:off x="606600" y="1406880"/>
            <a:ext cx="7231320" cy="124344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hat.show_message(“Hello World!”)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5. </a:t>
            </a:r>
            <a:r>
              <a:rPr b="1" lang="ja" sz="3200" spc="-1" strike="noStrike">
                <a:solidFill>
                  <a:srgbClr val="f55e61"/>
                </a:solidFill>
                <a:latin typeface="Playfair Display"/>
                <a:ea typeface="Playfair Display"/>
              </a:rPr>
              <a:t>まとめと次回について</a:t>
            </a:r>
            <a:endParaRPr b="0" lang="en-US" sz="3200" spc="-1" strike="noStrike">
              <a:solidFill>
                <a:srgbClr val="000000"/>
              </a:solidFill>
              <a:latin typeface="Arial"/>
            </a:endParaRPr>
          </a:p>
        </p:txBody>
      </p:sp>
      <p:sp>
        <p:nvSpPr>
          <p:cNvPr id="171"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599"/>
              </a:spcBef>
              <a:tabLst>
                <a:tab algn="l" pos="0"/>
              </a:tabLst>
            </a:pPr>
            <a:r>
              <a:rPr b="0" lang="en-US" sz="1800" spc="-1" strike="noStrike">
                <a:solidFill>
                  <a:srgbClr val="5e696c"/>
                </a:solidFill>
                <a:latin typeface="Lato"/>
                <a:ea typeface="Lato"/>
              </a:rPr>
              <a:t>sensehat</a:t>
            </a:r>
            <a:r>
              <a:rPr b="0" lang="ja" sz="1800" spc="-1" strike="noStrike">
                <a:solidFill>
                  <a:srgbClr val="5e696c"/>
                </a:solidFill>
                <a:latin typeface="Lato"/>
                <a:ea typeface="Lato"/>
              </a:rPr>
              <a:t>は簡単に</a:t>
            </a:r>
            <a:r>
              <a:rPr b="0" lang="en-US" sz="1800" spc="-1" strike="noStrike">
                <a:solidFill>
                  <a:srgbClr val="5e696c"/>
                </a:solidFill>
                <a:latin typeface="Lato"/>
                <a:ea typeface="Lato"/>
              </a:rPr>
              <a:t>LED</a:t>
            </a:r>
            <a:r>
              <a:rPr b="0" lang="ja" sz="1800" spc="-1" strike="noStrike">
                <a:solidFill>
                  <a:srgbClr val="5e696c"/>
                </a:solidFill>
                <a:latin typeface="Lato"/>
                <a:ea typeface="Lato"/>
              </a:rPr>
              <a:t>点灯や測定ができます。</a:t>
            </a:r>
            <a:r>
              <a:rPr b="0" lang="en-US" sz="1800" spc="-1" strike="noStrike">
                <a:solidFill>
                  <a:srgbClr val="5e696c"/>
                </a:solidFill>
                <a:latin typeface="Lato"/>
                <a:ea typeface="Lato"/>
              </a:rPr>
              <a:t>clear</a:t>
            </a:r>
            <a:r>
              <a:rPr b="0" lang="ja" sz="1800" spc="-1" strike="noStrike">
                <a:solidFill>
                  <a:srgbClr val="5e696c"/>
                </a:solidFill>
                <a:latin typeface="Lato"/>
                <a:ea typeface="Lato"/>
              </a:rPr>
              <a:t>や</a:t>
            </a:r>
            <a:r>
              <a:rPr b="0" lang="en-US" sz="1800" spc="-1" strike="noStrike">
                <a:solidFill>
                  <a:srgbClr val="5e696c"/>
                </a:solidFill>
                <a:latin typeface="Lato"/>
                <a:ea typeface="Lato"/>
              </a:rPr>
              <a:t>show_message</a:t>
            </a:r>
            <a:r>
              <a:rPr b="0" lang="ja" sz="1800" spc="-1" strike="noStrike">
                <a:solidFill>
                  <a:srgbClr val="5e696c"/>
                </a:solidFill>
                <a:latin typeface="Lato"/>
                <a:ea typeface="Lato"/>
              </a:rPr>
              <a:t>を使って</a:t>
            </a:r>
            <a:r>
              <a:rPr b="0" lang="en-US" sz="1800" spc="-1" strike="noStrike">
                <a:solidFill>
                  <a:srgbClr val="5e696c"/>
                </a:solidFill>
                <a:latin typeface="Lato"/>
                <a:ea typeface="Lato"/>
              </a:rPr>
              <a:t>LED</a:t>
            </a:r>
            <a:r>
              <a:rPr b="0" lang="ja" sz="1800" spc="-1" strike="noStrike">
                <a:solidFill>
                  <a:srgbClr val="5e696c"/>
                </a:solidFill>
                <a:latin typeface="Lato"/>
                <a:ea typeface="Lato"/>
              </a:rPr>
              <a:t>点灯や、メッセージを表示させることが可能です。</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ご家族</a:t>
            </a:r>
            <a:r>
              <a:rPr b="0" lang="en-US" sz="1800" spc="-1" strike="noStrike">
                <a:solidFill>
                  <a:srgbClr val="5e696c"/>
                </a:solidFill>
                <a:latin typeface="Lato"/>
                <a:ea typeface="Lato"/>
              </a:rPr>
              <a:t>(</a:t>
            </a:r>
            <a:r>
              <a:rPr b="0" lang="ja" sz="1800" spc="-1" strike="noStrike">
                <a:solidFill>
                  <a:srgbClr val="5e696c"/>
                </a:solidFill>
                <a:latin typeface="Lato"/>
                <a:ea typeface="Lato"/>
              </a:rPr>
              <a:t>特にお子さん</a:t>
            </a:r>
            <a:r>
              <a:rPr b="0" lang="en-US" sz="1800" spc="-1" strike="noStrike">
                <a:solidFill>
                  <a:srgbClr val="5e696c"/>
                </a:solidFill>
                <a:latin typeface="Lato"/>
                <a:ea typeface="Lato"/>
              </a:rPr>
              <a:t>)</a:t>
            </a:r>
            <a:r>
              <a:rPr b="0" lang="ja" sz="1800" spc="-1" strike="noStrike">
                <a:solidFill>
                  <a:srgbClr val="5e696c"/>
                </a:solidFill>
                <a:latin typeface="Lato"/>
                <a:ea typeface="Lato"/>
              </a:rPr>
              <a:t>がいらっしゃる方はよろしかったら、一緒に触ってみて下さい。</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ja" sz="1800" spc="-1" strike="noStrike">
                <a:solidFill>
                  <a:srgbClr val="5e696c"/>
                </a:solidFill>
                <a:latin typeface="Lato"/>
                <a:ea typeface="Lato"/>
              </a:rPr>
              <a:t>おもしろい遊び方や気づき等がありましたら共有していただけるとありがたいです。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5. </a:t>
            </a:r>
            <a:r>
              <a:rPr b="1" lang="ja" sz="3200" spc="-1" strike="noStrike">
                <a:solidFill>
                  <a:srgbClr val="f55e61"/>
                </a:solidFill>
                <a:latin typeface="Playfair Display"/>
                <a:ea typeface="Playfair Display"/>
              </a:rPr>
              <a:t>まとめと次回について</a:t>
            </a:r>
            <a:endParaRPr b="0" lang="en-US" sz="3200" spc="-1" strike="noStrike">
              <a:solidFill>
                <a:srgbClr val="000000"/>
              </a:solidFill>
              <a:latin typeface="Arial"/>
            </a:endParaRPr>
          </a:p>
        </p:txBody>
      </p:sp>
      <p:sp>
        <p:nvSpPr>
          <p:cNvPr id="173"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次回は、</a:t>
            </a:r>
            <a:r>
              <a:rPr b="0" lang="en-US" sz="1800" spc="-1" strike="noStrike">
                <a:solidFill>
                  <a:srgbClr val="5e696c"/>
                </a:solidFill>
                <a:latin typeface="Lato"/>
                <a:ea typeface="Lato"/>
              </a:rPr>
              <a:t>sensehat</a:t>
            </a:r>
            <a:r>
              <a:rPr b="0" lang="ja" sz="1800" spc="-1" strike="noStrike">
                <a:solidFill>
                  <a:srgbClr val="5e696c"/>
                </a:solidFill>
                <a:latin typeface="Lato"/>
                <a:ea typeface="Lato"/>
              </a:rPr>
              <a:t>を使ってデータを記録してみましょう。</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これには前回の学習内容のリストを使用します。</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ja" sz="1800" spc="-1" strike="noStrike">
                <a:solidFill>
                  <a:srgbClr val="5e696c"/>
                </a:solidFill>
                <a:latin typeface="Lato"/>
                <a:ea typeface="Lato"/>
              </a:rPr>
              <a:t>　少しずつ手を動かし、視覚的に楽しめる試みをしていきたいと思います！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509400" y="1423800"/>
            <a:ext cx="8124480" cy="1797840"/>
          </a:xfrm>
          <a:prstGeom prst="rect">
            <a:avLst/>
          </a:prstGeom>
          <a:noFill/>
          <a:ln>
            <a:noFill/>
          </a:ln>
        </p:spPr>
        <p:txBody>
          <a:bodyPr tIns="91440" bIns="91440" anchor="ctr">
            <a:noAutofit/>
          </a:bodyPr>
          <a:p>
            <a:pPr>
              <a:lnSpc>
                <a:spcPct val="100000"/>
              </a:lnSpc>
              <a:tabLst>
                <a:tab algn="l" pos="0"/>
              </a:tabLst>
            </a:pPr>
            <a:r>
              <a:rPr b="0" lang="ja" sz="4800" spc="-1" strike="noStrike">
                <a:solidFill>
                  <a:srgbClr val="ffffff"/>
                </a:solidFill>
                <a:latin typeface="Lato"/>
                <a:ea typeface="Lato"/>
              </a:rPr>
              <a:t>ご清聴ありがとう</a:t>
            </a:r>
            <a:br/>
            <a:r>
              <a:rPr b="0" lang="ja" sz="4800" spc="-1" strike="noStrike">
                <a:solidFill>
                  <a:srgbClr val="ffffff"/>
                </a:solidFill>
                <a:latin typeface="Lato"/>
                <a:ea typeface="Lato"/>
              </a:rPr>
              <a:t>　　　　　ございました。</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Agenda</a:t>
            </a:r>
            <a:endParaRPr b="0" lang="en-US" sz="3200" spc="-1" strike="noStrike">
              <a:solidFill>
                <a:srgbClr val="000000"/>
              </a:solidFill>
              <a:latin typeface="Arial"/>
            </a:endParaRPr>
          </a:p>
        </p:txBody>
      </p:sp>
      <p:sp>
        <p:nvSpPr>
          <p:cNvPr id="124" name="TextShape 2"/>
          <p:cNvSpPr txBox="1"/>
          <p:nvPr/>
        </p:nvSpPr>
        <p:spPr>
          <a:xfrm>
            <a:off x="311760" y="1152360"/>
            <a:ext cx="8520120" cy="3416040"/>
          </a:xfrm>
          <a:prstGeom prst="rect">
            <a:avLst/>
          </a:prstGeom>
          <a:noFill/>
          <a:ln>
            <a:noFill/>
          </a:ln>
        </p:spPr>
        <p:txBody>
          <a:bodyPr tIns="91440" bIns="91440">
            <a:noAutofit/>
          </a:bodyPr>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1. sensehat</a:t>
            </a:r>
            <a:r>
              <a:rPr b="0" lang="ja" sz="1800" spc="-1" strike="noStrike">
                <a:solidFill>
                  <a:srgbClr val="5e696c"/>
                </a:solidFill>
                <a:latin typeface="Lato"/>
                <a:ea typeface="Lato"/>
              </a:rPr>
              <a:t>について</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2. </a:t>
            </a:r>
            <a:r>
              <a:rPr b="0" lang="ja" sz="1800" spc="-1" strike="noStrike">
                <a:solidFill>
                  <a:srgbClr val="5e696c"/>
                </a:solidFill>
                <a:latin typeface="Lato"/>
                <a:ea typeface="Lato"/>
              </a:rPr>
              <a:t>組み立て</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3. LED</a:t>
            </a:r>
            <a:r>
              <a:rPr b="0" lang="ja" sz="1800" spc="-1" strike="noStrike">
                <a:solidFill>
                  <a:srgbClr val="5e696c"/>
                </a:solidFill>
                <a:latin typeface="Lato"/>
                <a:ea typeface="Lato"/>
              </a:rPr>
              <a:t>を光らせてみよう</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4. </a:t>
            </a:r>
            <a:r>
              <a:rPr b="0" lang="ja" sz="1800" spc="-1" strike="noStrike">
                <a:solidFill>
                  <a:srgbClr val="5e696c"/>
                </a:solidFill>
                <a:latin typeface="Lato"/>
                <a:ea typeface="Lato"/>
              </a:rPr>
              <a:t>文字を表示してみよう</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5. </a:t>
            </a:r>
            <a:r>
              <a:rPr b="0" lang="ja" sz="1800" spc="-1" strike="noStrike">
                <a:solidFill>
                  <a:srgbClr val="5e696c"/>
                </a:solidFill>
                <a:latin typeface="Lato"/>
                <a:ea typeface="Lato"/>
              </a:rPr>
              <a:t>まとめと次回について</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1. sensehat</a:t>
            </a:r>
            <a:r>
              <a:rPr b="1" lang="ja" sz="3200" spc="-1" strike="noStrike">
                <a:solidFill>
                  <a:srgbClr val="f55e61"/>
                </a:solidFill>
                <a:latin typeface="Playfair Display"/>
                <a:ea typeface="Playfair Display"/>
              </a:rPr>
              <a:t>について</a:t>
            </a:r>
            <a:endParaRPr b="0" lang="en-US" sz="3200" spc="-1" strike="noStrike">
              <a:solidFill>
                <a:srgbClr val="000000"/>
              </a:solidFill>
              <a:latin typeface="Arial"/>
            </a:endParaRPr>
          </a:p>
        </p:txBody>
      </p:sp>
      <p:sp>
        <p:nvSpPr>
          <p:cNvPr id="126"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r>
              <a:rPr b="0" lang="en-US" sz="1800" spc="-1" strike="noStrike">
                <a:solidFill>
                  <a:srgbClr val="5e696c"/>
                </a:solidFill>
                <a:latin typeface="Lato"/>
                <a:ea typeface="Lato"/>
              </a:rPr>
              <a:t>sensehat</a:t>
            </a:r>
            <a:r>
              <a:rPr b="0" lang="ja" sz="1800" spc="-1" strike="noStrike">
                <a:solidFill>
                  <a:srgbClr val="5e696c"/>
                </a:solidFill>
                <a:latin typeface="Lato"/>
                <a:ea typeface="Lato"/>
              </a:rPr>
              <a:t>とは</a:t>
            </a:r>
            <a:r>
              <a:rPr b="0" lang="en-US"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a:t>
            </a:r>
            <a:r>
              <a:rPr b="0" lang="en-US" sz="1800" spc="-1" strike="noStrike" u="sng">
                <a:solidFill>
                  <a:srgbClr val="af4345"/>
                </a:solidFill>
                <a:uFillTx/>
                <a:latin typeface="Lato"/>
                <a:ea typeface="Lato"/>
                <a:hlinkClick r:id="rId1"/>
              </a:rPr>
              <a:t>https://www.raspberrypi.org/products/sense-hat/</a:t>
            </a:r>
            <a:r>
              <a:rPr b="0" lang="en-US"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r>
              <a:rPr b="0" lang="en-US" sz="1800" spc="-1" strike="noStrike">
                <a:solidFill>
                  <a:srgbClr val="5e696c"/>
                </a:solidFill>
                <a:latin typeface="Lato"/>
                <a:ea typeface="Lato"/>
              </a:rPr>
              <a:t>RaspberryPi</a:t>
            </a:r>
            <a:r>
              <a:rPr b="0" lang="ja" sz="1800" spc="-1" strike="noStrike">
                <a:solidFill>
                  <a:srgbClr val="5e696c"/>
                </a:solidFill>
                <a:latin typeface="Lato"/>
                <a:ea typeface="Lato"/>
              </a:rPr>
              <a:t>上で動作するボードになります。</a:t>
            </a:r>
            <a:endParaRPr b="0" lang="en-US" sz="1800" spc="-1" strike="noStrike">
              <a:solidFill>
                <a:srgbClr val="000000"/>
              </a:solidFill>
              <a:latin typeface="Arial"/>
            </a:endParaRPr>
          </a:p>
          <a:p>
            <a:pPr>
              <a:lnSpc>
                <a:spcPct val="115000"/>
              </a:lnSpc>
              <a:spcBef>
                <a:spcPts val="1599"/>
              </a:spcBef>
              <a:tabLst>
                <a:tab algn="l" pos="0"/>
              </a:tabLst>
            </a:pPr>
            <a:r>
              <a:rPr b="0" lang="en-US" sz="1800" spc="-1" strike="noStrike">
                <a:solidFill>
                  <a:srgbClr val="5e696c"/>
                </a:solidFill>
                <a:latin typeface="Lato"/>
                <a:ea typeface="Lato"/>
              </a:rPr>
              <a:t>sensehat</a:t>
            </a:r>
            <a:r>
              <a:rPr b="0" lang="ja" sz="1800" spc="-1" strike="noStrike">
                <a:solidFill>
                  <a:srgbClr val="5e696c"/>
                </a:solidFill>
                <a:latin typeface="Lato"/>
                <a:ea typeface="Lato"/>
              </a:rPr>
              <a:t>は</a:t>
            </a:r>
            <a:r>
              <a:rPr b="0" lang="en-US" sz="1800" spc="-1" strike="noStrike">
                <a:solidFill>
                  <a:srgbClr val="5e696c"/>
                </a:solidFill>
                <a:latin typeface="Lato"/>
                <a:ea typeface="Lato"/>
              </a:rPr>
              <a:t>ASTRO PI (</a:t>
            </a:r>
            <a:r>
              <a:rPr b="0" lang="en-US" sz="1800" spc="-1" strike="noStrike" u="sng">
                <a:solidFill>
                  <a:srgbClr val="af4345"/>
                </a:solidFill>
                <a:uFillTx/>
                <a:latin typeface="Lato"/>
                <a:ea typeface="Lato"/>
                <a:hlinkClick r:id="rId2"/>
              </a:rPr>
              <a:t>https://astro-pi.org/</a:t>
            </a:r>
            <a:r>
              <a:rPr b="0" lang="en-US" sz="1800" spc="-1" strike="noStrike">
                <a:solidFill>
                  <a:srgbClr val="5e696c"/>
                </a:solidFill>
                <a:latin typeface="Lato"/>
                <a:ea typeface="Lato"/>
              </a:rPr>
              <a:t>)</a:t>
            </a:r>
            <a:r>
              <a:rPr b="0" lang="ja" sz="1800" spc="-1" strike="noStrike">
                <a:solidFill>
                  <a:srgbClr val="5e696c"/>
                </a:solidFill>
                <a:latin typeface="Lato"/>
                <a:ea typeface="Lato"/>
              </a:rPr>
              <a:t>で</a:t>
            </a:r>
            <a:r>
              <a:rPr b="0" lang="ja-JP" sz="1800" spc="-1" strike="noStrike">
                <a:solidFill>
                  <a:srgbClr val="5e696c"/>
                </a:solidFill>
                <a:latin typeface="Lato"/>
                <a:ea typeface="Lato"/>
              </a:rPr>
              <a:t>開発</a:t>
            </a:r>
            <a:r>
              <a:rPr b="0" lang="en-US" sz="1800" spc="-1" strike="noStrike">
                <a:solidFill>
                  <a:srgbClr val="5e696c"/>
                </a:solidFill>
                <a:latin typeface="Lato"/>
                <a:ea typeface="Lato"/>
              </a:rPr>
              <a:t>(</a:t>
            </a:r>
            <a:r>
              <a:rPr b="0" lang="ja" sz="1800" spc="-1" strike="noStrike">
                <a:solidFill>
                  <a:srgbClr val="5e696c"/>
                </a:solidFill>
                <a:latin typeface="Lato"/>
                <a:ea typeface="Lato"/>
              </a:rPr>
              <a:t>？</a:t>
            </a:r>
            <a:r>
              <a:rPr b="0" lang="en-US" sz="1800" spc="-1" strike="noStrike">
                <a:solidFill>
                  <a:srgbClr val="5e696c"/>
                </a:solidFill>
                <a:latin typeface="Lato"/>
                <a:ea typeface="Lato"/>
              </a:rPr>
              <a:t>)</a:t>
            </a:r>
            <a:r>
              <a:rPr b="0" lang="ja" sz="1800" spc="-1" strike="noStrike">
                <a:solidFill>
                  <a:srgbClr val="5e696c"/>
                </a:solidFill>
                <a:latin typeface="Lato"/>
                <a:ea typeface="Lato"/>
              </a:rPr>
              <a:t>されたものです。</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n-US" sz="1800" spc="-1" strike="noStrike">
                <a:solidFill>
                  <a:srgbClr val="5e696c"/>
                </a:solidFill>
                <a:latin typeface="Lato"/>
                <a:ea typeface="Lato"/>
              </a:rPr>
              <a:t>European ASTRO PI</a:t>
            </a:r>
            <a:r>
              <a:rPr b="0" lang="ja" sz="1800" spc="-1" strike="noStrike">
                <a:solidFill>
                  <a:srgbClr val="5e696c"/>
                </a:solidFill>
                <a:latin typeface="Lato"/>
                <a:ea typeface="Lato"/>
              </a:rPr>
              <a:t>チャレンジとは、国際宇宙ステーションに搭載された</a:t>
            </a:r>
            <a:r>
              <a:rPr b="0" lang="en-US" sz="1800" spc="-1" strike="noStrike">
                <a:solidFill>
                  <a:srgbClr val="5e696c"/>
                </a:solidFill>
                <a:latin typeface="Lato"/>
                <a:ea typeface="Lato"/>
              </a:rPr>
              <a:t>Raspberry Pi</a:t>
            </a:r>
            <a:r>
              <a:rPr b="0" lang="ja" sz="1800" spc="-1" strike="noStrike">
                <a:solidFill>
                  <a:srgbClr val="5e696c"/>
                </a:solidFill>
                <a:latin typeface="Lato"/>
                <a:ea typeface="Lato"/>
              </a:rPr>
              <a:t>上で動作するコンピュータプログラムを作成し、宇宙で科学調査を行う機会を提供するものです。</a:t>
            </a:r>
            <a:endParaRPr b="0" lang="en-US" sz="1800" spc="-1" strike="noStrike">
              <a:solidFill>
                <a:srgbClr val="000000"/>
              </a:solidFill>
              <a:latin typeface="Arial"/>
            </a:endParaRPr>
          </a:p>
        </p:txBody>
      </p:sp>
      <p:pic>
        <p:nvPicPr>
          <p:cNvPr id="127" name="Google Shape;74;p15" descr=""/>
          <p:cNvPicPr/>
          <p:nvPr/>
        </p:nvPicPr>
        <p:blipFill>
          <a:blip r:embed="rId3"/>
          <a:stretch/>
        </p:blipFill>
        <p:spPr>
          <a:xfrm>
            <a:off x="6479280" y="383400"/>
            <a:ext cx="2318040" cy="23878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1. sensehat</a:t>
            </a:r>
            <a:r>
              <a:rPr b="1" lang="ja" sz="3200" spc="-1" strike="noStrike">
                <a:solidFill>
                  <a:srgbClr val="f55e61"/>
                </a:solidFill>
                <a:latin typeface="Playfair Display"/>
                <a:ea typeface="Playfair Display"/>
              </a:rPr>
              <a:t>について</a:t>
            </a:r>
            <a:endParaRPr b="0" lang="en-US" sz="3200" spc="-1" strike="noStrike">
              <a:solidFill>
                <a:srgbClr val="000000"/>
              </a:solidFill>
              <a:latin typeface="Arial"/>
            </a:endParaRPr>
          </a:p>
        </p:txBody>
      </p:sp>
      <p:sp>
        <p:nvSpPr>
          <p:cNvPr id="129"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LED</a:t>
            </a:r>
            <a:r>
              <a:rPr b="0" lang="ja" sz="1800" spc="-1" strike="noStrike">
                <a:solidFill>
                  <a:srgbClr val="5e696c"/>
                </a:solidFill>
                <a:latin typeface="Lato"/>
                <a:ea typeface="Lato"/>
              </a:rPr>
              <a:t>ディスプレイ【</a:t>
            </a:r>
            <a:r>
              <a:rPr b="0" lang="en-US" sz="1800" spc="-1" strike="noStrike">
                <a:solidFill>
                  <a:srgbClr val="5e696c"/>
                </a:solidFill>
                <a:latin typeface="Lato"/>
                <a:ea typeface="Lato"/>
              </a:rPr>
              <a:t>8×8 RGB LED matrix</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・ジョイスティック </a:t>
            </a:r>
            <a:r>
              <a:rPr b="0" lang="en-US" sz="1800" spc="-1" strike="noStrike">
                <a:solidFill>
                  <a:srgbClr val="5e696c"/>
                </a:solidFill>
                <a:latin typeface="Lato"/>
                <a:ea typeface="Lato"/>
              </a:rPr>
              <a:t>(</a:t>
            </a:r>
            <a:r>
              <a:rPr b="0" lang="ja" sz="1800" spc="-1" strike="noStrike">
                <a:solidFill>
                  <a:srgbClr val="5e696c"/>
                </a:solidFill>
                <a:latin typeface="Lato"/>
                <a:ea typeface="Lato"/>
              </a:rPr>
              <a:t>押込</a:t>
            </a:r>
            <a:r>
              <a:rPr b="0" lang="en-US" sz="1800" spc="-1" strike="noStrike">
                <a:solidFill>
                  <a:srgbClr val="5e696c"/>
                </a:solidFill>
                <a:latin typeface="Lato"/>
                <a:ea typeface="Lato"/>
              </a:rPr>
              <a:t>,</a:t>
            </a:r>
            <a:r>
              <a:rPr b="0" lang="ja" sz="1800" spc="-1" strike="noStrike">
                <a:solidFill>
                  <a:srgbClr val="5e696c"/>
                </a:solidFill>
                <a:latin typeface="Lato"/>
                <a:ea typeface="Lato"/>
              </a:rPr>
              <a:t>上下左右ボタン</a:t>
            </a:r>
            <a:r>
              <a:rPr b="0" lang="en-US" sz="1800" spc="-1" strike="noStrike">
                <a:solidFill>
                  <a:srgbClr val="5e696c"/>
                </a:solidFill>
                <a:latin typeface="Lato"/>
                <a:ea typeface="Lato"/>
              </a:rPr>
              <a:t>) </a:t>
            </a:r>
            <a:r>
              <a:rPr b="0" lang="ja" sz="1800" spc="-1" strike="noStrike">
                <a:solidFill>
                  <a:srgbClr val="5e696c"/>
                </a:solidFill>
                <a:latin typeface="Lato"/>
                <a:ea typeface="Lato"/>
              </a:rPr>
              <a:t>【</a:t>
            </a:r>
            <a:r>
              <a:rPr b="0" lang="en-US" sz="1800" spc="-1" strike="noStrike">
                <a:solidFill>
                  <a:srgbClr val="5e696c"/>
                </a:solidFill>
                <a:latin typeface="Lato"/>
                <a:ea typeface="Lato"/>
              </a:rPr>
              <a:t>a five-button joystick</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・ジャイロスコープ【</a:t>
            </a:r>
            <a:r>
              <a:rPr b="0" lang="en-US" sz="1800" spc="-1" strike="noStrike">
                <a:solidFill>
                  <a:srgbClr val="5e696c"/>
                </a:solidFill>
                <a:latin typeface="Lato"/>
                <a:ea typeface="Lato"/>
              </a:rPr>
              <a:t>Gyroscope</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・加速度計【</a:t>
            </a:r>
            <a:r>
              <a:rPr b="0" lang="en-US" sz="1800" spc="-1" strike="noStrike">
                <a:solidFill>
                  <a:srgbClr val="5e696c"/>
                </a:solidFill>
                <a:latin typeface="Lato"/>
                <a:ea typeface="Lato"/>
              </a:rPr>
              <a:t>Accelerometer</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・磁力計【</a:t>
            </a:r>
            <a:r>
              <a:rPr b="0" lang="en-US" sz="1800" spc="-1" strike="noStrike">
                <a:solidFill>
                  <a:srgbClr val="5e696c"/>
                </a:solidFill>
                <a:latin typeface="Lato"/>
                <a:ea typeface="Lato"/>
              </a:rPr>
              <a:t>Magnetometer</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・温度計【</a:t>
            </a:r>
            <a:r>
              <a:rPr b="0" lang="en-US" sz="1800" spc="-1" strike="noStrike">
                <a:solidFill>
                  <a:srgbClr val="5e696c"/>
                </a:solidFill>
                <a:latin typeface="Lato"/>
                <a:ea typeface="Lato"/>
              </a:rPr>
              <a:t>Temperature</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・気圧計【</a:t>
            </a:r>
            <a:r>
              <a:rPr b="0" lang="en-US" sz="1800" spc="-1" strike="noStrike">
                <a:solidFill>
                  <a:srgbClr val="5e696c"/>
                </a:solidFill>
                <a:latin typeface="Lato"/>
                <a:ea typeface="Lato"/>
              </a:rPr>
              <a:t>Barometric pressure</a:t>
            </a:r>
            <a:r>
              <a:rPr b="0" lang="ja"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ja" sz="1800" spc="-1" strike="noStrike">
                <a:solidFill>
                  <a:srgbClr val="5e696c"/>
                </a:solidFill>
                <a:latin typeface="Lato"/>
                <a:ea typeface="Lato"/>
              </a:rPr>
              <a:t>　　・湿度計【</a:t>
            </a:r>
            <a:r>
              <a:rPr b="0" lang="en-US" sz="1800" spc="-1" strike="noStrike">
                <a:solidFill>
                  <a:srgbClr val="5e696c"/>
                </a:solidFill>
                <a:latin typeface="Lato"/>
                <a:ea typeface="Lato"/>
              </a:rPr>
              <a:t>Humidity</a:t>
            </a:r>
            <a:r>
              <a:rPr b="0" lang="ja" sz="1800" spc="-1" strike="noStrike">
                <a:solidFill>
                  <a:srgbClr val="5e696c"/>
                </a:solidFill>
                <a:latin typeface="Lato"/>
                <a:ea typeface="Lato"/>
              </a:rPr>
              <a:t>】</a:t>
            </a:r>
            <a:endParaRPr b="0" lang="en-US" sz="1800" spc="-1" strike="noStrike">
              <a:solidFill>
                <a:srgbClr val="000000"/>
              </a:solidFill>
              <a:latin typeface="Arial"/>
            </a:endParaRPr>
          </a:p>
        </p:txBody>
      </p:sp>
      <p:pic>
        <p:nvPicPr>
          <p:cNvPr id="130" name="Google Shape;81;p16" descr=""/>
          <p:cNvPicPr/>
          <p:nvPr/>
        </p:nvPicPr>
        <p:blipFill>
          <a:blip r:embed="rId1"/>
          <a:stretch/>
        </p:blipFill>
        <p:spPr>
          <a:xfrm>
            <a:off x="4501080" y="1987200"/>
            <a:ext cx="4330800" cy="2887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1. sensehat</a:t>
            </a:r>
            <a:r>
              <a:rPr b="1" lang="ja" sz="3200" spc="-1" strike="noStrike">
                <a:solidFill>
                  <a:srgbClr val="f55e61"/>
                </a:solidFill>
                <a:latin typeface="Playfair Display"/>
                <a:ea typeface="Playfair Display"/>
              </a:rPr>
              <a:t>について</a:t>
            </a:r>
            <a:endParaRPr b="0" lang="en-US" sz="3200" spc="-1" strike="noStrike">
              <a:solidFill>
                <a:srgbClr val="000000"/>
              </a:solidFill>
              <a:latin typeface="Arial"/>
            </a:endParaRPr>
          </a:p>
        </p:txBody>
      </p:sp>
      <p:sp>
        <p:nvSpPr>
          <p:cNvPr id="132"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Raspberry Pi</a:t>
            </a:r>
            <a:r>
              <a:rPr b="0" lang="ja" sz="1800" spc="-1" strike="noStrike">
                <a:solidFill>
                  <a:srgbClr val="5e696c"/>
                </a:solidFill>
                <a:latin typeface="Lato"/>
                <a:ea typeface="Lato"/>
              </a:rPr>
              <a:t>を使う上で、簡単に測定等が行えます。</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まずは、手を動かして、</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a:t>
            </a:r>
            <a:r>
              <a:rPr b="0" lang="en-US" sz="1800" spc="-1" strike="noStrike">
                <a:solidFill>
                  <a:srgbClr val="5e696c"/>
                </a:solidFill>
                <a:latin typeface="Lato"/>
                <a:ea typeface="Lato"/>
              </a:rPr>
              <a:t>LED</a:t>
            </a:r>
            <a:r>
              <a:rPr b="0" lang="ja" sz="1800" spc="-1" strike="noStrike">
                <a:solidFill>
                  <a:srgbClr val="5e696c"/>
                </a:solidFill>
                <a:latin typeface="Lato"/>
                <a:ea typeface="Lato"/>
              </a:rPr>
              <a:t>の点灯</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　　　　　　　　　　・メッセージの表示</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ja" sz="1800" spc="-1" strike="noStrike">
                <a:solidFill>
                  <a:srgbClr val="5e696c"/>
                </a:solidFill>
                <a:latin typeface="Lato"/>
                <a:ea typeface="Lato"/>
              </a:rPr>
              <a:t>　　　　　　を体験してみましょう。</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2. </a:t>
            </a:r>
            <a:r>
              <a:rPr b="1" lang="ja" sz="3200" spc="-1" strike="noStrike">
                <a:solidFill>
                  <a:srgbClr val="f55e61"/>
                </a:solidFill>
                <a:latin typeface="Playfair Display"/>
                <a:ea typeface="Playfair Display"/>
              </a:rPr>
              <a:t>組み立て</a:t>
            </a:r>
            <a:endParaRPr b="0" lang="en-US" sz="3200" spc="-1" strike="noStrike">
              <a:solidFill>
                <a:srgbClr val="000000"/>
              </a:solidFill>
              <a:latin typeface="Arial"/>
            </a:endParaRPr>
          </a:p>
        </p:txBody>
      </p:sp>
      <p:sp>
        <p:nvSpPr>
          <p:cNvPr id="134"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r>
              <a:rPr b="0" lang="ja" sz="1800" spc="-1" strike="noStrike">
                <a:solidFill>
                  <a:srgbClr val="5e696c"/>
                </a:solidFill>
                <a:latin typeface="Lato"/>
                <a:ea typeface="Lato"/>
              </a:rPr>
              <a:t>組み立てをやってみましょう。</a:t>
            </a: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方向に気をつけて下さい。</a:t>
            </a: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pic>
        <p:nvPicPr>
          <p:cNvPr id="135" name="Google Shape;94;p18" descr=""/>
          <p:cNvPicPr/>
          <p:nvPr/>
        </p:nvPicPr>
        <p:blipFill>
          <a:blip r:embed="rId1"/>
          <a:stretch/>
        </p:blipFill>
        <p:spPr>
          <a:xfrm>
            <a:off x="3383640" y="1289880"/>
            <a:ext cx="5702040" cy="3684960"/>
          </a:xfrm>
          <a:prstGeom prst="rect">
            <a:avLst/>
          </a:prstGeom>
          <a:ln>
            <a:noFill/>
          </a:ln>
        </p:spPr>
      </p:pic>
      <p:pic>
        <p:nvPicPr>
          <p:cNvPr id="136" name="Google Shape;95;p18" descr=""/>
          <p:cNvPicPr/>
          <p:nvPr/>
        </p:nvPicPr>
        <p:blipFill>
          <a:blip r:embed="rId2"/>
          <a:stretch/>
        </p:blipFill>
        <p:spPr>
          <a:xfrm>
            <a:off x="943200" y="3034440"/>
            <a:ext cx="1811160" cy="1815120"/>
          </a:xfrm>
          <a:prstGeom prst="rect">
            <a:avLst/>
          </a:prstGeom>
          <a:ln>
            <a:noFill/>
          </a:ln>
        </p:spPr>
      </p:pic>
      <p:pic>
        <p:nvPicPr>
          <p:cNvPr id="137" name="Google Shape;96;p18" descr=""/>
          <p:cNvPicPr/>
          <p:nvPr/>
        </p:nvPicPr>
        <p:blipFill>
          <a:blip r:embed="rId3"/>
          <a:srcRect l="0" t="17220" r="0" b="21158"/>
          <a:stretch/>
        </p:blipFill>
        <p:spPr>
          <a:xfrm>
            <a:off x="1342080" y="1911240"/>
            <a:ext cx="1945800" cy="1199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2. </a:t>
            </a:r>
            <a:r>
              <a:rPr b="1" lang="ja" sz="3200" spc="-1" strike="noStrike">
                <a:solidFill>
                  <a:srgbClr val="f55e61"/>
                </a:solidFill>
                <a:latin typeface="Playfair Display"/>
                <a:ea typeface="Playfair Display"/>
              </a:rPr>
              <a:t>組み立て</a:t>
            </a:r>
            <a:endParaRPr b="0" lang="en-US" sz="3200" spc="-1" strike="noStrike">
              <a:solidFill>
                <a:srgbClr val="000000"/>
              </a:solidFill>
              <a:latin typeface="Arial"/>
            </a:endParaRPr>
          </a:p>
        </p:txBody>
      </p:sp>
      <p:sp>
        <p:nvSpPr>
          <p:cNvPr id="139"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正しくついた場合は、電源を入れた際に虹色に点灯します。</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r>
              <a:rPr b="0" lang="ja" sz="1800" spc="-1" strike="noStrike">
                <a:solidFill>
                  <a:srgbClr val="5e696c"/>
                </a:solidFill>
                <a:latin typeface="Lato"/>
                <a:ea typeface="Lato"/>
              </a:rPr>
              <a:t>それ以外はすぐに外すか電源を抜いて下さい！</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ja" sz="1800" spc="-1" strike="noStrike">
                <a:solidFill>
                  <a:srgbClr val="5e696c"/>
                </a:solidFill>
                <a:latin typeface="Lato"/>
                <a:ea typeface="Lato"/>
              </a:rPr>
              <a:t>間違えると発熱します。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41"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r>
              <a:rPr b="0" lang="ja" sz="1800" spc="-1" strike="noStrike">
                <a:solidFill>
                  <a:srgbClr val="5e696c"/>
                </a:solidFill>
                <a:latin typeface="Lato"/>
                <a:ea typeface="Lato"/>
              </a:rPr>
              <a:t>最も基礎的なことを行います。</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spcAft>
                <a:spcPts val="1599"/>
              </a:spcAft>
              <a:tabLst>
                <a:tab algn="l" pos="0"/>
              </a:tabLst>
            </a:pPr>
            <a:endParaRPr b="0" lang="en-US" sz="1800" spc="-1" strike="noStrike">
              <a:solidFill>
                <a:srgbClr val="000000"/>
              </a:solidFill>
              <a:latin typeface="Arial"/>
            </a:endParaRPr>
          </a:p>
        </p:txBody>
      </p:sp>
      <p:sp>
        <p:nvSpPr>
          <p:cNvPr id="142" name="CustomShape 3"/>
          <p:cNvSpPr/>
          <p:nvPr/>
        </p:nvSpPr>
        <p:spPr>
          <a:xfrm>
            <a:off x="606600" y="1977120"/>
            <a:ext cx="7231320" cy="155052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hat.clear([255, 255, 255])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0" y="0"/>
            <a:ext cx="9143640" cy="625680"/>
          </a:xfrm>
          <a:prstGeom prst="rect">
            <a:avLst/>
          </a:prstGeom>
          <a:gradFill rotWithShape="0">
            <a:gsLst>
              <a:gs pos="0">
                <a:srgbClr val="facccc"/>
              </a:gs>
              <a:gs pos="100000">
                <a:srgbClr val="ea5959"/>
              </a:gs>
            </a:gsLst>
            <a:lin ang="0"/>
          </a:gradFill>
          <a:ln>
            <a:noFill/>
          </a:ln>
        </p:spPr>
        <p:txBody>
          <a:bodyPr tIns="91440" bIns="91440">
            <a:noAutofit/>
          </a:bodyPr>
          <a:p>
            <a:pPr>
              <a:lnSpc>
                <a:spcPct val="100000"/>
              </a:lnSpc>
              <a:tabLst>
                <a:tab algn="l" pos="0"/>
              </a:tabLst>
            </a:pPr>
            <a:r>
              <a:rPr b="1" lang="en-US" sz="3200" spc="-1" strike="noStrike">
                <a:solidFill>
                  <a:srgbClr val="f55e61"/>
                </a:solidFill>
                <a:latin typeface="Playfair Display"/>
                <a:ea typeface="Playfair Display"/>
              </a:rPr>
              <a:t>   </a:t>
            </a:r>
            <a:r>
              <a:rPr b="1" lang="en-US" sz="3200" spc="-1" strike="noStrike">
                <a:solidFill>
                  <a:srgbClr val="f55e61"/>
                </a:solidFill>
                <a:latin typeface="Playfair Display"/>
                <a:ea typeface="Playfair Display"/>
              </a:rPr>
              <a:t>3. LED</a:t>
            </a:r>
            <a:r>
              <a:rPr b="1" lang="ja" sz="3200" spc="-1" strike="noStrike">
                <a:solidFill>
                  <a:srgbClr val="f55e61"/>
                </a:solidFill>
                <a:latin typeface="Playfair Display"/>
                <a:ea typeface="Playfair Display"/>
              </a:rPr>
              <a:t>を光らせてみよう</a:t>
            </a:r>
            <a:endParaRPr b="0" lang="en-US" sz="3200" spc="-1" strike="noStrike">
              <a:solidFill>
                <a:srgbClr val="000000"/>
              </a:solidFill>
              <a:latin typeface="Arial"/>
            </a:endParaRPr>
          </a:p>
        </p:txBody>
      </p:sp>
      <p:sp>
        <p:nvSpPr>
          <p:cNvPr id="144" name="TextShape 2"/>
          <p:cNvSpPr txBox="1"/>
          <p:nvPr/>
        </p:nvSpPr>
        <p:spPr>
          <a:xfrm>
            <a:off x="311760" y="798480"/>
            <a:ext cx="8520120" cy="4075920"/>
          </a:xfrm>
          <a:prstGeom prst="rect">
            <a:avLst/>
          </a:prstGeom>
          <a:noFill/>
          <a:ln>
            <a:noFill/>
          </a:ln>
        </p:spPr>
        <p:txBody>
          <a:bodyPr tIns="91440" bIns="91440">
            <a:noAutofit/>
          </a:bodyPr>
          <a:p>
            <a:pPr>
              <a:lnSpc>
                <a:spcPct val="115000"/>
              </a:lnSpc>
              <a:tabLst>
                <a:tab algn="l" pos="0"/>
              </a:tabLst>
            </a:pPr>
            <a:r>
              <a:rPr b="0" lang="en-US" sz="1800" spc="-1" strike="noStrike">
                <a:solidFill>
                  <a:srgbClr val="5e696c"/>
                </a:solidFill>
                <a:latin typeface="Lato"/>
                <a:ea typeface="Lato"/>
              </a:rPr>
              <a:t>(</a:t>
            </a:r>
            <a:r>
              <a:rPr b="0" lang="ja" sz="1800" spc="-1" strike="noStrike">
                <a:solidFill>
                  <a:srgbClr val="5e696c"/>
                </a:solidFill>
                <a:latin typeface="Lato"/>
                <a:ea typeface="Lato"/>
              </a:rPr>
              <a:t>解説</a:t>
            </a:r>
            <a:r>
              <a:rPr b="0" lang="en-US" sz="1800" spc="-1" strike="noStrike">
                <a:solidFill>
                  <a:srgbClr val="5e696c"/>
                </a:solidFill>
                <a:latin typeface="Lato"/>
                <a:ea typeface="Lato"/>
              </a:rPr>
              <a:t>)</a:t>
            </a: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endParaRPr b="0" lang="en-US" sz="1800" spc="-1" strike="noStrike">
              <a:solidFill>
                <a:srgbClr val="000000"/>
              </a:solidFill>
              <a:latin typeface="Arial"/>
            </a:endParaRPr>
          </a:p>
          <a:p>
            <a:pPr>
              <a:lnSpc>
                <a:spcPct val="115000"/>
              </a:lnSpc>
              <a:spcBef>
                <a:spcPts val="1599"/>
              </a:spcBef>
              <a:tabLst>
                <a:tab algn="l" pos="0"/>
              </a:tabLst>
            </a:pPr>
            <a:r>
              <a:rPr b="0" lang="en-US" sz="1800" spc="-1" strike="noStrike">
                <a:solidFill>
                  <a:srgbClr val="5e696c"/>
                </a:solidFill>
                <a:latin typeface="Lato"/>
                <a:ea typeface="Lato"/>
              </a:rPr>
              <a:t>1</a:t>
            </a:r>
            <a:r>
              <a:rPr b="0" lang="ja" sz="1800" spc="-1" strike="noStrike">
                <a:solidFill>
                  <a:srgbClr val="5e696c"/>
                </a:solidFill>
                <a:latin typeface="Lato"/>
                <a:ea typeface="Lato"/>
              </a:rPr>
              <a:t>行目でモジュールという予め書いてあるプログラムを読み込んでいます。</a:t>
            </a:r>
            <a:endParaRPr b="0" lang="en-US" sz="1800" spc="-1" strike="noStrike">
              <a:solidFill>
                <a:srgbClr val="000000"/>
              </a:solidFill>
              <a:latin typeface="Arial"/>
            </a:endParaRPr>
          </a:p>
          <a:p>
            <a:pPr>
              <a:lnSpc>
                <a:spcPct val="115000"/>
              </a:lnSpc>
              <a:spcBef>
                <a:spcPts val="1599"/>
              </a:spcBef>
              <a:tabLst>
                <a:tab algn="l" pos="0"/>
              </a:tabLst>
            </a:pPr>
            <a:r>
              <a:rPr b="0" lang="en-US" sz="1800" spc="-1" strike="noStrike">
                <a:solidFill>
                  <a:srgbClr val="5e696c"/>
                </a:solidFill>
                <a:latin typeface="Lato"/>
                <a:ea typeface="Lato"/>
              </a:rPr>
              <a:t>2</a:t>
            </a:r>
            <a:r>
              <a:rPr b="0" lang="ja" sz="1800" spc="-1" strike="noStrike">
                <a:solidFill>
                  <a:srgbClr val="5e696c"/>
                </a:solidFill>
                <a:latin typeface="Lato"/>
                <a:ea typeface="Lato"/>
              </a:rPr>
              <a:t>行目でインスタンスを生成します。インスタンスは、モジュールを自分のプログラムで設定値を書き込んで使用するためのものと考えて下さい。</a:t>
            </a:r>
            <a:endParaRPr b="0" lang="en-US" sz="1800" spc="-1" strike="noStrike">
              <a:solidFill>
                <a:srgbClr val="000000"/>
              </a:solidFill>
              <a:latin typeface="Arial"/>
            </a:endParaRPr>
          </a:p>
          <a:p>
            <a:pPr>
              <a:lnSpc>
                <a:spcPct val="115000"/>
              </a:lnSpc>
              <a:spcBef>
                <a:spcPts val="1599"/>
              </a:spcBef>
              <a:spcAft>
                <a:spcPts val="1599"/>
              </a:spcAft>
              <a:tabLst>
                <a:tab algn="l" pos="0"/>
              </a:tabLst>
            </a:pPr>
            <a:r>
              <a:rPr b="0" lang="en-US" sz="1800" spc="-1" strike="noStrike">
                <a:solidFill>
                  <a:srgbClr val="5e696c"/>
                </a:solidFill>
                <a:latin typeface="Lato"/>
                <a:ea typeface="Lato"/>
              </a:rPr>
              <a:t>3</a:t>
            </a:r>
            <a:r>
              <a:rPr b="0" lang="ja" sz="1800" spc="-1" strike="noStrike">
                <a:solidFill>
                  <a:srgbClr val="5e696c"/>
                </a:solidFill>
                <a:latin typeface="Lato"/>
                <a:ea typeface="Lato"/>
              </a:rPr>
              <a:t>行目で</a:t>
            </a:r>
            <a:r>
              <a:rPr b="0" lang="en-US" sz="1800" spc="-1" strike="noStrike">
                <a:solidFill>
                  <a:srgbClr val="5e696c"/>
                </a:solidFill>
                <a:latin typeface="Lato"/>
                <a:ea typeface="Lato"/>
              </a:rPr>
              <a:t>clear</a:t>
            </a:r>
            <a:r>
              <a:rPr b="0" lang="ja" sz="1800" spc="-1" strike="noStrike">
                <a:solidFill>
                  <a:srgbClr val="5e696c"/>
                </a:solidFill>
                <a:latin typeface="Lato"/>
                <a:ea typeface="Lato"/>
              </a:rPr>
              <a:t>に色を与えています。ここでは白色 </a:t>
            </a:r>
            <a:r>
              <a:rPr b="0" lang="en-US" sz="1800" spc="-1" strike="noStrike">
                <a:solidFill>
                  <a:srgbClr val="5e696c"/>
                </a:solidFill>
                <a:latin typeface="Lato"/>
                <a:ea typeface="Lato"/>
              </a:rPr>
              <a:t>(R, G, B) = (255, 255, 255)</a:t>
            </a:r>
            <a:endParaRPr b="0" lang="en-US" sz="1800" spc="-1" strike="noStrike">
              <a:solidFill>
                <a:srgbClr val="000000"/>
              </a:solidFill>
              <a:latin typeface="Arial"/>
            </a:endParaRPr>
          </a:p>
        </p:txBody>
      </p:sp>
      <p:sp>
        <p:nvSpPr>
          <p:cNvPr id="145" name="CustomShape 3"/>
          <p:cNvSpPr/>
          <p:nvPr/>
        </p:nvSpPr>
        <p:spPr>
          <a:xfrm>
            <a:off x="606600" y="1291320"/>
            <a:ext cx="7231320" cy="1494360"/>
          </a:xfrm>
          <a:prstGeom prst="bevel">
            <a:avLst>
              <a:gd name="adj" fmla="val 3856"/>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from</a:t>
            </a:r>
            <a:r>
              <a:rPr b="0" lang="en-US" sz="1400" spc="-1" strike="noStrike">
                <a:solidFill>
                  <a:srgbClr val="000000"/>
                </a:solidFill>
                <a:latin typeface="Arial"/>
                <a:ea typeface="Arial"/>
              </a:rPr>
              <a:t> sense_hat import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 = SenseHat()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hat.clear([255, 255, 255])</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F741638185DE5479390FCCCF559675D" ma:contentTypeVersion="2" ma:contentTypeDescription="新しいドキュメントを作成します。" ma:contentTypeScope="" ma:versionID="d8c9842bd4f24ed822c8fa85f0f6955b">
  <xsd:schema xmlns:xsd="http://www.w3.org/2001/XMLSchema" xmlns:xs="http://www.w3.org/2001/XMLSchema" xmlns:p="http://schemas.microsoft.com/office/2006/metadata/properties" xmlns:ns2="c4372634-735e-4a0c-a680-bafc97075093" targetNamespace="http://schemas.microsoft.com/office/2006/metadata/properties" ma:root="true" ma:fieldsID="c1d85ba225305a30c8614779a63bdf6d" ns2:_="">
    <xsd:import namespace="c4372634-735e-4a0c-a680-bafc9707509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72634-735e-4a0c-a680-bafc97075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B7140D-3834-4E8B-B646-72E366C8C57E}">
  <ds:schemaRefs>
    <ds:schemaRef ds:uri="c4372634-735e-4a0c-a680-bafc970750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DBEDDB9-98E6-4826-91C5-4B26DFCA102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31FB2B1-0B23-405E-B0C5-D44C6FC837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2021-06-09T22:39:07Z</dcterms:modified>
  <cp:revision>15</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0x010100FF741638185DE5479390FCCCF559675D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20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