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1.xml" ContentType="application/vnd.openxmlformats-officedocument.customXmlProperties+xml"/>
  <Override PartName="/customXml/itemProps3.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1.xml" ContentType="application/xml"/>
  <Override PartName="/customXml/item3.xml" ContentType="application/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5.png" ContentType="image/png"/>
  <Override PartName="/ppt/media/image9.jpeg" ContentType="image/jpeg"/>
  <Override PartName="/ppt/media/image10.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819000" y="1990800"/>
            <a:ext cx="7504920" cy="116712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819000" y="3269160"/>
            <a:ext cx="7504920" cy="116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819000" y="1990800"/>
            <a:ext cx="3662280" cy="116712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64880" y="1990800"/>
            <a:ext cx="3662280" cy="116712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819000" y="3269160"/>
            <a:ext cx="3662280" cy="1167120"/>
          </a:xfrm>
          <a:prstGeom prst="rect">
            <a:avLst/>
          </a:prstGeom>
        </p:spPr>
        <p:txBody>
          <a:bodyPr lIns="0" rIns="0" tIns="0" bIns="0">
            <a:normAutofit/>
          </a:bodyPr>
          <a:p>
            <a:endParaRPr b="0" lang="en-US" sz="3200" spc="-1" strike="noStrike">
              <a:latin typeface="Arial"/>
            </a:endParaRPr>
          </a:p>
        </p:txBody>
      </p:sp>
      <p:sp>
        <p:nvSpPr>
          <p:cNvPr id="54" name="PlaceHolder 5"/>
          <p:cNvSpPr>
            <a:spLocks noGrp="1"/>
          </p:cNvSpPr>
          <p:nvPr>
            <p:ph type="body"/>
          </p:nvPr>
        </p:nvSpPr>
        <p:spPr>
          <a:xfrm>
            <a:off x="4664880" y="3269160"/>
            <a:ext cx="3662280" cy="116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819000" y="1990800"/>
            <a:ext cx="2416320" cy="116712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3356640" y="1990800"/>
            <a:ext cx="2416320" cy="11671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893920" y="1990800"/>
            <a:ext cx="2416320" cy="1167120"/>
          </a:xfrm>
          <a:prstGeom prst="rect">
            <a:avLst/>
          </a:prstGeom>
        </p:spPr>
        <p:txBody>
          <a:bodyPr lIns="0" rIns="0" tIns="0" bIns="0">
            <a:normAutofit/>
          </a:bodyPr>
          <a:p>
            <a:endParaRPr b="0" lang="en-US" sz="3200" spc="-1" strike="noStrike">
              <a:latin typeface="Arial"/>
            </a:endParaRPr>
          </a:p>
        </p:txBody>
      </p:sp>
      <p:sp>
        <p:nvSpPr>
          <p:cNvPr id="59" name="PlaceHolder 5"/>
          <p:cNvSpPr>
            <a:spLocks noGrp="1"/>
          </p:cNvSpPr>
          <p:nvPr>
            <p:ph type="body"/>
          </p:nvPr>
        </p:nvSpPr>
        <p:spPr>
          <a:xfrm>
            <a:off x="819000" y="3269160"/>
            <a:ext cx="2416320" cy="1167120"/>
          </a:xfrm>
          <a:prstGeom prst="rect">
            <a:avLst/>
          </a:prstGeom>
        </p:spPr>
        <p:txBody>
          <a:bodyPr lIns="0" rIns="0" tIns="0" bIns="0">
            <a:normAutofit/>
          </a:bodyPr>
          <a:p>
            <a:endParaRPr b="0" lang="en-US" sz="3200" spc="-1" strike="noStrike">
              <a:latin typeface="Arial"/>
            </a:endParaRPr>
          </a:p>
        </p:txBody>
      </p:sp>
      <p:sp>
        <p:nvSpPr>
          <p:cNvPr id="60" name="PlaceHolder 6"/>
          <p:cNvSpPr>
            <a:spLocks noGrp="1"/>
          </p:cNvSpPr>
          <p:nvPr>
            <p:ph type="body"/>
          </p:nvPr>
        </p:nvSpPr>
        <p:spPr>
          <a:xfrm>
            <a:off x="3356640" y="3269160"/>
            <a:ext cx="2416320" cy="1167120"/>
          </a:xfrm>
          <a:prstGeom prst="rect">
            <a:avLst/>
          </a:prstGeom>
        </p:spPr>
        <p:txBody>
          <a:bodyPr lIns="0" rIns="0" tIns="0" bIns="0">
            <a:normAutofit/>
          </a:bodyPr>
          <a:p>
            <a:endParaRPr b="0" lang="en-US" sz="3200" spc="-1" strike="noStrike">
              <a:latin typeface="Arial"/>
            </a:endParaRPr>
          </a:p>
        </p:txBody>
      </p:sp>
      <p:sp>
        <p:nvSpPr>
          <p:cNvPr id="61" name="PlaceHolder 7"/>
          <p:cNvSpPr>
            <a:spLocks noGrp="1"/>
          </p:cNvSpPr>
          <p:nvPr>
            <p:ph type="body"/>
          </p:nvPr>
        </p:nvSpPr>
        <p:spPr>
          <a:xfrm>
            <a:off x="5893920" y="3269160"/>
            <a:ext cx="2416320" cy="116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subTitle"/>
          </p:nvPr>
        </p:nvSpPr>
        <p:spPr>
          <a:xfrm>
            <a:off x="819000" y="1990800"/>
            <a:ext cx="7504920" cy="244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819000" y="1990800"/>
            <a:ext cx="7504920" cy="244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819000" y="1990800"/>
            <a:ext cx="3662280" cy="244728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664880" y="1990800"/>
            <a:ext cx="3662280" cy="244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819000" y="845640"/>
            <a:ext cx="7504920" cy="4423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77" name="PlaceHolder 2"/>
          <p:cNvSpPr>
            <a:spLocks noGrp="1"/>
          </p:cNvSpPr>
          <p:nvPr>
            <p:ph type="body"/>
          </p:nvPr>
        </p:nvSpPr>
        <p:spPr>
          <a:xfrm>
            <a:off x="819000" y="1990800"/>
            <a:ext cx="3662280" cy="116712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4664880" y="1990800"/>
            <a:ext cx="3662280" cy="244728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819000" y="3269160"/>
            <a:ext cx="3662280" cy="116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subTitle"/>
          </p:nvPr>
        </p:nvSpPr>
        <p:spPr>
          <a:xfrm>
            <a:off x="819000" y="1990800"/>
            <a:ext cx="7504920" cy="244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819000" y="1990800"/>
            <a:ext cx="3662280" cy="244728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4664880" y="1990800"/>
            <a:ext cx="3662280" cy="116712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4664880" y="3269160"/>
            <a:ext cx="3662280" cy="116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body"/>
          </p:nvPr>
        </p:nvSpPr>
        <p:spPr>
          <a:xfrm>
            <a:off x="819000" y="1990800"/>
            <a:ext cx="3662280" cy="116712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4664880" y="1990800"/>
            <a:ext cx="3662280" cy="1167120"/>
          </a:xfrm>
          <a:prstGeom prst="rect">
            <a:avLst/>
          </a:prstGeom>
        </p:spPr>
        <p:txBody>
          <a:bodyPr lIns="0" rIns="0" tIns="0" bIns="0">
            <a:normAutofit/>
          </a:bodyPr>
          <a:p>
            <a:endParaRPr b="0" lang="en-US" sz="3200" spc="-1" strike="noStrike">
              <a:latin typeface="Arial"/>
            </a:endParaRPr>
          </a:p>
        </p:txBody>
      </p:sp>
      <p:sp>
        <p:nvSpPr>
          <p:cNvPr id="87" name="PlaceHolder 4"/>
          <p:cNvSpPr>
            <a:spLocks noGrp="1"/>
          </p:cNvSpPr>
          <p:nvPr>
            <p:ph type="body"/>
          </p:nvPr>
        </p:nvSpPr>
        <p:spPr>
          <a:xfrm>
            <a:off x="819000" y="3269160"/>
            <a:ext cx="7504920" cy="116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819000" y="1990800"/>
            <a:ext cx="7504920" cy="116712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819000" y="3269160"/>
            <a:ext cx="7504920" cy="116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819000" y="1990800"/>
            <a:ext cx="3662280" cy="11671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64880" y="1990800"/>
            <a:ext cx="3662280" cy="11671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819000" y="3269160"/>
            <a:ext cx="3662280" cy="1167120"/>
          </a:xfrm>
          <a:prstGeom prst="rect">
            <a:avLst/>
          </a:prstGeom>
        </p:spPr>
        <p:txBody>
          <a:bodyPr lIns="0" rIns="0" tIns="0" bIns="0">
            <a:normAutofit/>
          </a:bodyPr>
          <a:p>
            <a:endParaRPr b="0" lang="en-US" sz="3200" spc="-1" strike="noStrike">
              <a:latin typeface="Arial"/>
            </a:endParaRPr>
          </a:p>
        </p:txBody>
      </p:sp>
      <p:sp>
        <p:nvSpPr>
          <p:cNvPr id="95" name="PlaceHolder 5"/>
          <p:cNvSpPr>
            <a:spLocks noGrp="1"/>
          </p:cNvSpPr>
          <p:nvPr>
            <p:ph type="body"/>
          </p:nvPr>
        </p:nvSpPr>
        <p:spPr>
          <a:xfrm>
            <a:off x="4664880" y="3269160"/>
            <a:ext cx="3662280" cy="116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819000" y="1990800"/>
            <a:ext cx="2416320" cy="116712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3356640" y="1990800"/>
            <a:ext cx="2416320" cy="116712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893920" y="1990800"/>
            <a:ext cx="2416320" cy="1167120"/>
          </a:xfrm>
          <a:prstGeom prst="rect">
            <a:avLst/>
          </a:prstGeom>
        </p:spPr>
        <p:txBody>
          <a:bodyPr lIns="0" rIns="0" tIns="0" bIns="0">
            <a:normAutofit/>
          </a:bodyPr>
          <a:p>
            <a:endParaRPr b="0" lang="en-US" sz="3200" spc="-1" strike="noStrike">
              <a:latin typeface="Arial"/>
            </a:endParaRPr>
          </a:p>
        </p:txBody>
      </p:sp>
      <p:sp>
        <p:nvSpPr>
          <p:cNvPr id="100" name="PlaceHolder 5"/>
          <p:cNvSpPr>
            <a:spLocks noGrp="1"/>
          </p:cNvSpPr>
          <p:nvPr>
            <p:ph type="body"/>
          </p:nvPr>
        </p:nvSpPr>
        <p:spPr>
          <a:xfrm>
            <a:off x="819000" y="3269160"/>
            <a:ext cx="2416320" cy="1167120"/>
          </a:xfrm>
          <a:prstGeom prst="rect">
            <a:avLst/>
          </a:prstGeom>
        </p:spPr>
        <p:txBody>
          <a:bodyPr lIns="0" rIns="0" tIns="0" bIns="0">
            <a:normAutofit/>
          </a:bodyPr>
          <a:p>
            <a:endParaRPr b="0" lang="en-US" sz="3200" spc="-1" strike="noStrike">
              <a:latin typeface="Arial"/>
            </a:endParaRPr>
          </a:p>
        </p:txBody>
      </p:sp>
      <p:sp>
        <p:nvSpPr>
          <p:cNvPr id="101" name="PlaceHolder 6"/>
          <p:cNvSpPr>
            <a:spLocks noGrp="1"/>
          </p:cNvSpPr>
          <p:nvPr>
            <p:ph type="body"/>
          </p:nvPr>
        </p:nvSpPr>
        <p:spPr>
          <a:xfrm>
            <a:off x="3356640" y="3269160"/>
            <a:ext cx="2416320" cy="1167120"/>
          </a:xfrm>
          <a:prstGeom prst="rect">
            <a:avLst/>
          </a:prstGeom>
        </p:spPr>
        <p:txBody>
          <a:bodyPr lIns="0" rIns="0" tIns="0" bIns="0">
            <a:normAutofit/>
          </a:bodyPr>
          <a:p>
            <a:endParaRPr b="0" lang="en-US" sz="3200" spc="-1" strike="noStrike">
              <a:latin typeface="Arial"/>
            </a:endParaRPr>
          </a:p>
        </p:txBody>
      </p:sp>
      <p:sp>
        <p:nvSpPr>
          <p:cNvPr id="102" name="PlaceHolder 7"/>
          <p:cNvSpPr>
            <a:spLocks noGrp="1"/>
          </p:cNvSpPr>
          <p:nvPr>
            <p:ph type="body"/>
          </p:nvPr>
        </p:nvSpPr>
        <p:spPr>
          <a:xfrm>
            <a:off x="5893920" y="3269160"/>
            <a:ext cx="2416320" cy="116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819000" y="1990800"/>
            <a:ext cx="7504920" cy="244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819000" y="1990800"/>
            <a:ext cx="3662280" cy="244728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64880" y="1990800"/>
            <a:ext cx="3662280" cy="244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819000" y="845640"/>
            <a:ext cx="7504920" cy="4423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819000" y="1990800"/>
            <a:ext cx="3662280" cy="116712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664880" y="1990800"/>
            <a:ext cx="3662280" cy="244728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19000" y="3269160"/>
            <a:ext cx="3662280" cy="116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819000" y="1990800"/>
            <a:ext cx="3662280" cy="244728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4664880" y="1990800"/>
            <a:ext cx="3662280" cy="116712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4664880" y="3269160"/>
            <a:ext cx="3662280" cy="11671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819000" y="845640"/>
            <a:ext cx="7504920" cy="95400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body"/>
          </p:nvPr>
        </p:nvSpPr>
        <p:spPr>
          <a:xfrm>
            <a:off x="819000" y="1990800"/>
            <a:ext cx="3662280" cy="1167120"/>
          </a:xfrm>
          <a:prstGeom prst="rect">
            <a:avLst/>
          </a:prstGeom>
        </p:spPr>
        <p:txBody>
          <a:bodyPr lIns="0" rIns="0" tIns="0" bIns="0">
            <a:normAutofit/>
          </a:bodyPr>
          <a:p>
            <a:endParaRPr b="0" lang="en-US" sz="3200" spc="-1" strike="noStrike">
              <a:latin typeface="Arial"/>
            </a:endParaRPr>
          </a:p>
        </p:txBody>
      </p:sp>
      <p:sp>
        <p:nvSpPr>
          <p:cNvPr id="45" name="PlaceHolder 3"/>
          <p:cNvSpPr>
            <a:spLocks noGrp="1"/>
          </p:cNvSpPr>
          <p:nvPr>
            <p:ph type="body"/>
          </p:nvPr>
        </p:nvSpPr>
        <p:spPr>
          <a:xfrm>
            <a:off x="4664880" y="1990800"/>
            <a:ext cx="3662280" cy="1167120"/>
          </a:xfrm>
          <a:prstGeom prst="rect">
            <a:avLst/>
          </a:prstGeom>
        </p:spPr>
        <p:txBody>
          <a:bodyPr lIns="0" rIns="0" tIns="0" bIns="0">
            <a:normAutofit/>
          </a:bodyPr>
          <a:p>
            <a:endParaRPr b="0" lang="en-US" sz="3200" spc="-1" strike="noStrike">
              <a:latin typeface="Arial"/>
            </a:endParaRPr>
          </a:p>
        </p:txBody>
      </p:sp>
      <p:sp>
        <p:nvSpPr>
          <p:cNvPr id="46" name="PlaceHolder 4"/>
          <p:cNvSpPr>
            <a:spLocks noGrp="1"/>
          </p:cNvSpPr>
          <p:nvPr>
            <p:ph type="body"/>
          </p:nvPr>
        </p:nvSpPr>
        <p:spPr>
          <a:xfrm>
            <a:off x="819000" y="3269160"/>
            <a:ext cx="7504920" cy="11671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63ef5"/>
        </a:solidFill>
      </p:bgPr>
    </p:bg>
    <p:spTree>
      <p:nvGrpSpPr>
        <p:cNvPr id="1" name=""/>
        <p:cNvGrpSpPr/>
        <p:nvPr/>
      </p:nvGrpSpPr>
      <p:grpSpPr>
        <a:xfrm>
          <a:off x="0" y="0"/>
          <a:ext cx="0" cy="0"/>
          <a:chOff x="0" y="0"/>
          <a:chExt cx="0" cy="0"/>
        </a:xfrm>
      </p:grpSpPr>
      <p:sp>
        <p:nvSpPr>
          <p:cNvPr id="0" name="CustomShape 1"/>
          <p:cNvSpPr/>
          <p:nvPr/>
        </p:nvSpPr>
        <p:spPr>
          <a:xfrm>
            <a:off x="0" y="2824560"/>
            <a:ext cx="7369560" cy="2318400"/>
          </a:xfrm>
          <a:prstGeom prst="rtTriangle">
            <a:avLst/>
          </a:prstGeom>
          <a:solidFill>
            <a:schemeClr val="accent1"/>
          </a:solidFill>
          <a:ln w="0">
            <a:noFill/>
          </a:ln>
        </p:spPr>
        <p:style>
          <a:lnRef idx="0"/>
          <a:fillRef idx="0"/>
          <a:effectRef idx="0"/>
          <a:fontRef idx="minor"/>
        </p:style>
      </p:sp>
      <p:sp>
        <p:nvSpPr>
          <p:cNvPr id="1" name="CustomShape 2"/>
          <p:cNvSpPr/>
          <p:nvPr/>
        </p:nvSpPr>
        <p:spPr>
          <a:xfrm flipH="1">
            <a:off x="3582000" y="1550880"/>
            <a:ext cx="5560560" cy="3592080"/>
          </a:xfrm>
          <a:prstGeom prst="rtTriangle">
            <a:avLst/>
          </a:prstGeom>
          <a:solidFill>
            <a:schemeClr val="accent3"/>
          </a:solidFill>
          <a:ln w="0">
            <a:noFill/>
          </a:ln>
        </p:spPr>
        <p:style>
          <a:lnRef idx="0"/>
          <a:fillRef idx="0"/>
          <a:effectRef idx="0"/>
          <a:fontRef idx="minor"/>
        </p:style>
      </p:sp>
      <p:sp>
        <p:nvSpPr>
          <p:cNvPr id="2" name="CustomShape 3"/>
          <p:cNvSpPr/>
          <p:nvPr/>
        </p:nvSpPr>
        <p:spPr>
          <a:xfrm rot="10800000">
            <a:off x="5059440" y="0"/>
            <a:ext cx="4084560" cy="2052000"/>
          </a:xfrm>
          <a:prstGeom prst="rtTriangle">
            <a:avLst/>
          </a:prstGeom>
          <a:solidFill>
            <a:schemeClr val="dk2"/>
          </a:solidFill>
          <a:ln w="0">
            <a:noFill/>
          </a:ln>
        </p:spPr>
        <p:style>
          <a:lnRef idx="0"/>
          <a:fillRef idx="0"/>
          <a:effectRef idx="0"/>
          <a:fontRef idx="minor"/>
        </p:style>
      </p:sp>
      <p:sp>
        <p:nvSpPr>
          <p:cNvPr id="3" name="CustomShape 4"/>
          <p:cNvSpPr/>
          <p:nvPr/>
        </p:nvSpPr>
        <p:spPr>
          <a:xfrm>
            <a:off x="203400" y="206280"/>
            <a:ext cx="8736840" cy="4730400"/>
          </a:xfrm>
          <a:prstGeom prst="rect">
            <a:avLst/>
          </a:prstGeom>
          <a:solidFill>
            <a:schemeClr val="dk1"/>
          </a:solidFill>
          <a:ln w="0">
            <a:noFill/>
          </a:ln>
          <a:effectLst>
            <a:outerShdw algn="ctr" blurRad="228600" rotWithShape="0" sx="101000" sy="101000">
              <a:srgbClr val="000000">
                <a:alpha val="40000"/>
              </a:srgbClr>
            </a:outerShdw>
          </a:effectLst>
        </p:spPr>
        <p:style>
          <a:lnRef idx="0"/>
          <a:fillRef idx="0"/>
          <a:effectRef idx="0"/>
          <a:fontRef idx="minor"/>
        </p:style>
      </p:sp>
      <p:grpSp>
        <p:nvGrpSpPr>
          <p:cNvPr id="4" name="Group 5"/>
          <p:cNvGrpSpPr/>
          <p:nvPr/>
        </p:nvGrpSpPr>
        <p:grpSpPr>
          <a:xfrm>
            <a:off x="255240" y="720"/>
            <a:ext cx="2249640" cy="1043640"/>
            <a:chOff x="255240" y="720"/>
            <a:chExt cx="2249640" cy="1043640"/>
          </a:xfrm>
        </p:grpSpPr>
        <p:sp>
          <p:nvSpPr>
            <p:cNvPr id="5" name="CustomShape 6"/>
            <p:cNvSpPr/>
            <p:nvPr/>
          </p:nvSpPr>
          <p:spPr>
            <a:xfrm>
              <a:off x="763920" y="720"/>
              <a:ext cx="1740960" cy="1043640"/>
            </a:xfrm>
            <a:prstGeom prst="parallelogram">
              <a:avLst>
                <a:gd name="adj" fmla="val 153193"/>
              </a:avLst>
            </a:prstGeom>
            <a:solidFill>
              <a:schemeClr val="dk1"/>
            </a:solidFill>
            <a:ln w="0">
              <a:noFill/>
            </a:ln>
          </p:spPr>
          <p:style>
            <a:lnRef idx="0"/>
            <a:fillRef idx="0"/>
            <a:effectRef idx="0"/>
            <a:fontRef idx="minor"/>
          </p:style>
        </p:sp>
        <p:sp>
          <p:nvSpPr>
            <p:cNvPr id="6" name="CustomShape 7"/>
            <p:cNvSpPr/>
            <p:nvPr/>
          </p:nvSpPr>
          <p:spPr>
            <a:xfrm>
              <a:off x="509760" y="720"/>
              <a:ext cx="1740960" cy="1043640"/>
            </a:xfrm>
            <a:prstGeom prst="parallelogram">
              <a:avLst>
                <a:gd name="adj" fmla="val 153193"/>
              </a:avLst>
            </a:prstGeom>
            <a:solidFill>
              <a:schemeClr val="dk1"/>
            </a:solidFill>
            <a:ln w="0">
              <a:noFill/>
            </a:ln>
          </p:spPr>
          <p:style>
            <a:lnRef idx="0"/>
            <a:fillRef idx="0"/>
            <a:effectRef idx="0"/>
            <a:fontRef idx="minor"/>
          </p:style>
        </p:sp>
        <p:sp>
          <p:nvSpPr>
            <p:cNvPr id="7" name="CustomShape 8"/>
            <p:cNvSpPr/>
            <p:nvPr/>
          </p:nvSpPr>
          <p:spPr>
            <a:xfrm>
              <a:off x="255240" y="720"/>
              <a:ext cx="1740960" cy="1043640"/>
            </a:xfrm>
            <a:prstGeom prst="parallelogram">
              <a:avLst>
                <a:gd name="adj" fmla="val 153193"/>
              </a:avLst>
            </a:prstGeom>
            <a:solidFill>
              <a:schemeClr val="dk1"/>
            </a:solidFill>
            <a:ln w="0">
              <a:noFill/>
            </a:ln>
          </p:spPr>
          <p:style>
            <a:lnRef idx="0"/>
            <a:fillRef idx="0"/>
            <a:effectRef idx="0"/>
            <a:fontRef idx="minor"/>
          </p:style>
        </p:sp>
      </p:grpSp>
      <p:grpSp>
        <p:nvGrpSpPr>
          <p:cNvPr id="8" name="Group 9"/>
          <p:cNvGrpSpPr/>
          <p:nvPr/>
        </p:nvGrpSpPr>
        <p:grpSpPr>
          <a:xfrm>
            <a:off x="905400" y="720"/>
            <a:ext cx="2249640" cy="1043640"/>
            <a:chOff x="905400" y="720"/>
            <a:chExt cx="2249640" cy="1043640"/>
          </a:xfrm>
        </p:grpSpPr>
        <p:sp>
          <p:nvSpPr>
            <p:cNvPr id="9" name="CustomShape 10"/>
            <p:cNvSpPr/>
            <p:nvPr/>
          </p:nvSpPr>
          <p:spPr>
            <a:xfrm>
              <a:off x="1414080" y="720"/>
              <a:ext cx="1740960" cy="1043640"/>
            </a:xfrm>
            <a:prstGeom prst="parallelogram">
              <a:avLst>
                <a:gd name="adj" fmla="val 153193"/>
              </a:avLst>
            </a:prstGeom>
            <a:solidFill>
              <a:schemeClr val="accent6"/>
            </a:solidFill>
            <a:ln w="0">
              <a:noFill/>
            </a:ln>
          </p:spPr>
          <p:style>
            <a:lnRef idx="0"/>
            <a:fillRef idx="0"/>
            <a:effectRef idx="0"/>
            <a:fontRef idx="minor"/>
          </p:style>
        </p:sp>
        <p:sp>
          <p:nvSpPr>
            <p:cNvPr id="10" name="CustomShape 11"/>
            <p:cNvSpPr/>
            <p:nvPr/>
          </p:nvSpPr>
          <p:spPr>
            <a:xfrm>
              <a:off x="1159920" y="720"/>
              <a:ext cx="1740960" cy="1043640"/>
            </a:xfrm>
            <a:prstGeom prst="parallelogram">
              <a:avLst>
                <a:gd name="adj" fmla="val 153193"/>
              </a:avLst>
            </a:prstGeom>
            <a:solidFill>
              <a:schemeClr val="accent6"/>
            </a:solidFill>
            <a:ln w="0">
              <a:noFill/>
            </a:ln>
          </p:spPr>
          <p:style>
            <a:lnRef idx="0"/>
            <a:fillRef idx="0"/>
            <a:effectRef idx="0"/>
            <a:fontRef idx="minor"/>
          </p:style>
        </p:sp>
        <p:sp>
          <p:nvSpPr>
            <p:cNvPr id="11" name="CustomShape 12"/>
            <p:cNvSpPr/>
            <p:nvPr/>
          </p:nvSpPr>
          <p:spPr>
            <a:xfrm>
              <a:off x="905400" y="720"/>
              <a:ext cx="1740960" cy="1043640"/>
            </a:xfrm>
            <a:prstGeom prst="parallelogram">
              <a:avLst>
                <a:gd name="adj" fmla="val 153193"/>
              </a:avLst>
            </a:prstGeom>
            <a:solidFill>
              <a:schemeClr val="accent6"/>
            </a:solidFill>
            <a:ln w="0">
              <a:noFill/>
            </a:ln>
          </p:spPr>
          <p:style>
            <a:lnRef idx="0"/>
            <a:fillRef idx="0"/>
            <a:effectRef idx="0"/>
            <a:fontRef idx="minor"/>
          </p:style>
        </p:sp>
      </p:grpSp>
      <p:grpSp>
        <p:nvGrpSpPr>
          <p:cNvPr id="12" name="Group 13"/>
          <p:cNvGrpSpPr/>
          <p:nvPr/>
        </p:nvGrpSpPr>
        <p:grpSpPr>
          <a:xfrm>
            <a:off x="7057440" y="5040"/>
            <a:ext cx="1850400" cy="751320"/>
            <a:chOff x="7057440" y="5040"/>
            <a:chExt cx="1850400" cy="751320"/>
          </a:xfrm>
        </p:grpSpPr>
        <p:sp>
          <p:nvSpPr>
            <p:cNvPr id="13" name="CustomShape 14"/>
            <p:cNvSpPr/>
            <p:nvPr/>
          </p:nvSpPr>
          <p:spPr>
            <a:xfrm>
              <a:off x="7659360" y="5040"/>
              <a:ext cx="1248480" cy="751320"/>
            </a:xfrm>
            <a:prstGeom prst="parallelogram">
              <a:avLst>
                <a:gd name="adj" fmla="val 158024"/>
              </a:avLst>
            </a:prstGeom>
            <a:solidFill>
              <a:schemeClr val="dk2"/>
            </a:solidFill>
            <a:ln w="0">
              <a:noFill/>
            </a:ln>
          </p:spPr>
          <p:style>
            <a:lnRef idx="0"/>
            <a:fillRef idx="0"/>
            <a:effectRef idx="0"/>
            <a:fontRef idx="minor"/>
          </p:style>
        </p:sp>
        <p:sp>
          <p:nvSpPr>
            <p:cNvPr id="14" name="CustomShape 15"/>
            <p:cNvSpPr/>
            <p:nvPr/>
          </p:nvSpPr>
          <p:spPr>
            <a:xfrm>
              <a:off x="7358400" y="5040"/>
              <a:ext cx="1248480" cy="751320"/>
            </a:xfrm>
            <a:prstGeom prst="parallelogram">
              <a:avLst>
                <a:gd name="adj" fmla="val 158024"/>
              </a:avLst>
            </a:prstGeom>
            <a:solidFill>
              <a:schemeClr val="dk2"/>
            </a:solidFill>
            <a:ln w="0">
              <a:noFill/>
            </a:ln>
          </p:spPr>
          <p:style>
            <a:lnRef idx="0"/>
            <a:fillRef idx="0"/>
            <a:effectRef idx="0"/>
            <a:fontRef idx="minor"/>
          </p:style>
        </p:sp>
        <p:sp>
          <p:nvSpPr>
            <p:cNvPr id="15" name="CustomShape 16"/>
            <p:cNvSpPr/>
            <p:nvPr/>
          </p:nvSpPr>
          <p:spPr>
            <a:xfrm>
              <a:off x="7057440" y="5040"/>
              <a:ext cx="1248480" cy="751320"/>
            </a:xfrm>
            <a:prstGeom prst="parallelogram">
              <a:avLst>
                <a:gd name="adj" fmla="val 158024"/>
              </a:avLst>
            </a:prstGeom>
            <a:solidFill>
              <a:schemeClr val="dk2"/>
            </a:solidFill>
            <a:ln w="0">
              <a:noFill/>
            </a:ln>
          </p:spPr>
          <p:style>
            <a:lnRef idx="0"/>
            <a:fillRef idx="0"/>
            <a:effectRef idx="0"/>
            <a:fontRef idx="minor"/>
          </p:style>
        </p:sp>
      </p:grpSp>
      <p:grpSp>
        <p:nvGrpSpPr>
          <p:cNvPr id="16" name="Group 17"/>
          <p:cNvGrpSpPr/>
          <p:nvPr/>
        </p:nvGrpSpPr>
        <p:grpSpPr>
          <a:xfrm>
            <a:off x="6553080" y="4217760"/>
            <a:ext cx="2388240" cy="924840"/>
            <a:chOff x="6553080" y="4217760"/>
            <a:chExt cx="2388240" cy="924840"/>
          </a:xfrm>
        </p:grpSpPr>
        <p:sp>
          <p:nvSpPr>
            <p:cNvPr id="17" name="CustomShape 18"/>
            <p:cNvSpPr/>
            <p:nvPr/>
          </p:nvSpPr>
          <p:spPr>
            <a:xfrm>
              <a:off x="7329960" y="4217760"/>
              <a:ext cx="1611360" cy="924840"/>
            </a:xfrm>
            <a:prstGeom prst="parallelogram">
              <a:avLst>
                <a:gd name="adj" fmla="val 158024"/>
              </a:avLst>
            </a:prstGeom>
            <a:solidFill>
              <a:schemeClr val="dk1"/>
            </a:solidFill>
            <a:ln w="0">
              <a:noFill/>
            </a:ln>
          </p:spPr>
          <p:style>
            <a:lnRef idx="0"/>
            <a:fillRef idx="0"/>
            <a:effectRef idx="0"/>
            <a:fontRef idx="minor"/>
          </p:style>
        </p:sp>
        <p:sp>
          <p:nvSpPr>
            <p:cNvPr id="18" name="CustomShape 19"/>
            <p:cNvSpPr/>
            <p:nvPr/>
          </p:nvSpPr>
          <p:spPr>
            <a:xfrm>
              <a:off x="6941520" y="4217760"/>
              <a:ext cx="1611360" cy="924840"/>
            </a:xfrm>
            <a:prstGeom prst="parallelogram">
              <a:avLst>
                <a:gd name="adj" fmla="val 158024"/>
              </a:avLst>
            </a:prstGeom>
            <a:solidFill>
              <a:schemeClr val="dk1"/>
            </a:solidFill>
            <a:ln w="0">
              <a:noFill/>
            </a:ln>
          </p:spPr>
          <p:style>
            <a:lnRef idx="0"/>
            <a:fillRef idx="0"/>
            <a:effectRef idx="0"/>
            <a:fontRef idx="minor"/>
          </p:style>
        </p:sp>
        <p:sp>
          <p:nvSpPr>
            <p:cNvPr id="19" name="CustomShape 20"/>
            <p:cNvSpPr/>
            <p:nvPr/>
          </p:nvSpPr>
          <p:spPr>
            <a:xfrm>
              <a:off x="6553080" y="4217760"/>
              <a:ext cx="1611360" cy="924840"/>
            </a:xfrm>
            <a:prstGeom prst="parallelogram">
              <a:avLst>
                <a:gd name="adj" fmla="val 158024"/>
              </a:avLst>
            </a:prstGeom>
            <a:solidFill>
              <a:schemeClr val="dk1"/>
            </a:solidFill>
            <a:ln w="0">
              <a:noFill/>
            </a:ln>
          </p:spPr>
          <p:style>
            <a:lnRef idx="0"/>
            <a:fillRef idx="0"/>
            <a:effectRef idx="0"/>
            <a:fontRef idx="minor"/>
          </p:style>
        </p:sp>
      </p:grpSp>
      <p:grpSp>
        <p:nvGrpSpPr>
          <p:cNvPr id="20" name="Group 21"/>
          <p:cNvGrpSpPr/>
          <p:nvPr/>
        </p:nvGrpSpPr>
        <p:grpSpPr>
          <a:xfrm>
            <a:off x="199080" y="4055760"/>
            <a:ext cx="2794680" cy="1082520"/>
            <a:chOff x="199080" y="4055760"/>
            <a:chExt cx="2794680" cy="1082520"/>
          </a:xfrm>
        </p:grpSpPr>
        <p:sp>
          <p:nvSpPr>
            <p:cNvPr id="21" name="CustomShape 22"/>
            <p:cNvSpPr/>
            <p:nvPr/>
          </p:nvSpPr>
          <p:spPr>
            <a:xfrm>
              <a:off x="1108080" y="4055760"/>
              <a:ext cx="1885680" cy="1082520"/>
            </a:xfrm>
            <a:prstGeom prst="parallelogram">
              <a:avLst>
                <a:gd name="adj" fmla="val 158024"/>
              </a:avLst>
            </a:prstGeom>
            <a:solidFill>
              <a:schemeClr val="accent1"/>
            </a:solidFill>
            <a:ln w="0">
              <a:noFill/>
            </a:ln>
          </p:spPr>
          <p:style>
            <a:lnRef idx="0"/>
            <a:fillRef idx="0"/>
            <a:effectRef idx="0"/>
            <a:fontRef idx="minor"/>
          </p:style>
        </p:sp>
        <p:sp>
          <p:nvSpPr>
            <p:cNvPr id="22" name="CustomShape 23"/>
            <p:cNvSpPr/>
            <p:nvPr/>
          </p:nvSpPr>
          <p:spPr>
            <a:xfrm>
              <a:off x="653760" y="4055760"/>
              <a:ext cx="1885680" cy="1082520"/>
            </a:xfrm>
            <a:prstGeom prst="parallelogram">
              <a:avLst>
                <a:gd name="adj" fmla="val 158024"/>
              </a:avLst>
            </a:prstGeom>
            <a:solidFill>
              <a:schemeClr val="accent1"/>
            </a:solidFill>
            <a:ln w="0">
              <a:noFill/>
            </a:ln>
          </p:spPr>
          <p:style>
            <a:lnRef idx="0"/>
            <a:fillRef idx="0"/>
            <a:effectRef idx="0"/>
            <a:fontRef idx="minor"/>
          </p:style>
        </p:sp>
        <p:sp>
          <p:nvSpPr>
            <p:cNvPr id="23" name="CustomShape 24"/>
            <p:cNvSpPr/>
            <p:nvPr/>
          </p:nvSpPr>
          <p:spPr>
            <a:xfrm>
              <a:off x="199080" y="4055760"/>
              <a:ext cx="1885680" cy="1082520"/>
            </a:xfrm>
            <a:prstGeom prst="parallelogram">
              <a:avLst>
                <a:gd name="adj" fmla="val 158024"/>
              </a:avLst>
            </a:prstGeom>
            <a:solidFill>
              <a:schemeClr val="accent1"/>
            </a:solidFill>
            <a:ln w="0">
              <a:noFill/>
            </a:ln>
          </p:spPr>
          <p:style>
            <a:lnRef idx="0"/>
            <a:fillRef idx="0"/>
            <a:effectRef idx="0"/>
            <a:fontRef idx="minor"/>
          </p:style>
        </p:sp>
      </p:grpSp>
      <p:sp>
        <p:nvSpPr>
          <p:cNvPr id="24" name="PlaceHolder 25"/>
          <p:cNvSpPr>
            <a:spLocks noGrp="1"/>
          </p:cNvSpPr>
          <p:nvPr>
            <p:ph type="title"/>
          </p:nvPr>
        </p:nvSpPr>
        <p:spPr>
          <a:xfrm>
            <a:off x="819000" y="845640"/>
            <a:ext cx="7504920" cy="9540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25" name="PlaceHolder 2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33a44"/>
        </a:solidFill>
      </p:bgPr>
    </p:bg>
    <p:spTree>
      <p:nvGrpSpPr>
        <p:cNvPr id="1" name=""/>
        <p:cNvGrpSpPr/>
        <p:nvPr/>
      </p:nvGrpSpPr>
      <p:grpSpPr>
        <a:xfrm>
          <a:off x="0" y="0"/>
          <a:ext cx="0" cy="0"/>
          <a:chOff x="0" y="0"/>
          <a:chExt cx="0" cy="0"/>
        </a:xfrm>
      </p:grpSpPr>
      <p:sp>
        <p:nvSpPr>
          <p:cNvPr id="62" name="CustomShape 1"/>
          <p:cNvSpPr/>
          <p:nvPr/>
        </p:nvSpPr>
        <p:spPr>
          <a:xfrm flipH="1">
            <a:off x="3582000" y="1550880"/>
            <a:ext cx="5560560" cy="3592080"/>
          </a:xfrm>
          <a:prstGeom prst="rtTriangle">
            <a:avLst/>
          </a:prstGeom>
          <a:solidFill>
            <a:schemeClr val="lt2"/>
          </a:solidFill>
          <a:ln w="0">
            <a:noFill/>
          </a:ln>
        </p:spPr>
        <p:style>
          <a:lnRef idx="0"/>
          <a:fillRef idx="0"/>
          <a:effectRef idx="0"/>
          <a:fontRef idx="minor"/>
        </p:style>
      </p:sp>
      <p:sp>
        <p:nvSpPr>
          <p:cNvPr id="63" name="CustomShape 2"/>
          <p:cNvSpPr/>
          <p:nvPr/>
        </p:nvSpPr>
        <p:spPr>
          <a:xfrm>
            <a:off x="0" y="2824560"/>
            <a:ext cx="7369560" cy="2318400"/>
          </a:xfrm>
          <a:prstGeom prst="rtTriangle">
            <a:avLst/>
          </a:prstGeom>
          <a:solidFill>
            <a:schemeClr val="accent3"/>
          </a:solidFill>
          <a:ln w="0">
            <a:noFill/>
          </a:ln>
        </p:spPr>
        <p:style>
          <a:lnRef idx="0"/>
          <a:fillRef idx="0"/>
          <a:effectRef idx="0"/>
          <a:fontRef idx="minor"/>
        </p:style>
      </p:sp>
      <p:sp>
        <p:nvSpPr>
          <p:cNvPr id="64" name="CustomShape 3"/>
          <p:cNvSpPr/>
          <p:nvPr/>
        </p:nvSpPr>
        <p:spPr>
          <a:xfrm>
            <a:off x="203400" y="206280"/>
            <a:ext cx="8736840" cy="4730400"/>
          </a:xfrm>
          <a:prstGeom prst="rect">
            <a:avLst/>
          </a:prstGeom>
          <a:solidFill>
            <a:schemeClr val="dk1"/>
          </a:solidFill>
          <a:ln w="0">
            <a:noFill/>
          </a:ln>
          <a:effectLst>
            <a:outerShdw algn="ctr" blurRad="228600" rotWithShape="0" sx="101000" sy="101000">
              <a:srgbClr val="000000">
                <a:alpha val="40000"/>
              </a:srgbClr>
            </a:outerShdw>
          </a:effectLst>
        </p:spPr>
        <p:style>
          <a:lnRef idx="0"/>
          <a:fillRef idx="0"/>
          <a:effectRef idx="0"/>
          <a:fontRef idx="minor"/>
        </p:style>
      </p:sp>
      <p:sp>
        <p:nvSpPr>
          <p:cNvPr id="65" name="PlaceHolder 4"/>
          <p:cNvSpPr>
            <a:spLocks noGrp="1"/>
          </p:cNvSpPr>
          <p:nvPr>
            <p:ph type="title"/>
          </p:nvPr>
        </p:nvSpPr>
        <p:spPr>
          <a:xfrm>
            <a:off x="819000" y="845640"/>
            <a:ext cx="7504920" cy="95400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66" name="PlaceHolder 5"/>
          <p:cNvSpPr>
            <a:spLocks noGrp="1"/>
          </p:cNvSpPr>
          <p:nvPr>
            <p:ph type="body"/>
          </p:nvPr>
        </p:nvSpPr>
        <p:spPr>
          <a:xfrm>
            <a:off x="819000" y="1990800"/>
            <a:ext cx="7504920" cy="2447280"/>
          </a:xfrm>
          <a:prstGeom prst="rect">
            <a:avLst/>
          </a:prstGeom>
        </p:spPr>
        <p:txBody>
          <a:bodyPr lIns="0" rIns="0" tIns="0" bIns="0">
            <a:normAutofit/>
          </a:bodyPr>
          <a:p>
            <a:pPr marL="432000" indent="-324000" algn="ctr">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docs.python.org/ja/3/tutorial/datastructures.html"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858680" y="1822680"/>
            <a:ext cx="5360760" cy="1447560"/>
          </a:xfrm>
          <a:prstGeom prst="rect">
            <a:avLst/>
          </a:prstGeom>
          <a:noFill/>
          <a:ln w="0">
            <a:noFill/>
          </a:ln>
        </p:spPr>
        <p:style>
          <a:lnRef idx="0"/>
          <a:fillRef idx="0"/>
          <a:effectRef idx="0"/>
          <a:fontRef idx="minor"/>
        </p:style>
        <p:txBody>
          <a:bodyPr lIns="90000" rIns="90000" tIns="91440" bIns="91440" anchor="ctr">
            <a:normAutofit/>
          </a:bodyPr>
          <a:p>
            <a:pPr algn="ctr">
              <a:lnSpc>
                <a:spcPct val="100000"/>
              </a:lnSpc>
              <a:tabLst>
                <a:tab algn="l" pos="0"/>
              </a:tabLst>
            </a:pPr>
            <a:r>
              <a:rPr b="0" lang="en-US" sz="6000" spc="-1" strike="noStrike">
                <a:solidFill>
                  <a:srgbClr val="af7b51"/>
                </a:solidFill>
                <a:latin typeface="Nunito"/>
                <a:ea typeface="Nunito"/>
              </a:rPr>
              <a:t>ICT</a:t>
            </a:r>
            <a:r>
              <a:rPr b="0" lang="ja" sz="6000" spc="-1" strike="noStrike">
                <a:solidFill>
                  <a:srgbClr val="af7b51"/>
                </a:solidFill>
                <a:latin typeface="Nunito"/>
                <a:ea typeface="Nunito"/>
              </a:rPr>
              <a:t>同好会</a:t>
            </a:r>
            <a:endParaRPr b="0" lang="en-US" sz="6000" spc="-1" strike="noStrike">
              <a:latin typeface="Arial"/>
            </a:endParaRPr>
          </a:p>
        </p:txBody>
      </p:sp>
      <p:sp>
        <p:nvSpPr>
          <p:cNvPr id="104" name="CustomShape 2"/>
          <p:cNvSpPr/>
          <p:nvPr/>
        </p:nvSpPr>
        <p:spPr>
          <a:xfrm>
            <a:off x="3309480" y="3589560"/>
            <a:ext cx="5360760" cy="522000"/>
          </a:xfrm>
          <a:prstGeom prst="rect">
            <a:avLst/>
          </a:prstGeom>
          <a:noFill/>
          <a:ln w="0">
            <a:noFill/>
          </a:ln>
        </p:spPr>
        <p:style>
          <a:lnRef idx="0"/>
          <a:fillRef idx="0"/>
          <a:effectRef idx="0"/>
          <a:fontRef idx="minor"/>
        </p:style>
        <p:txBody>
          <a:bodyPr lIns="90000" rIns="90000" tIns="91440" bIns="91440">
            <a:normAutofit/>
          </a:bodyPr>
          <a:p>
            <a:pPr algn="r">
              <a:lnSpc>
                <a:spcPct val="100000"/>
              </a:lnSpc>
              <a:tabLst>
                <a:tab algn="l" pos="0"/>
              </a:tabLst>
            </a:pPr>
            <a:r>
              <a:rPr b="0" lang="en-US" sz="1600" spc="-1" strike="noStrike">
                <a:solidFill>
                  <a:srgbClr val="af7b51"/>
                </a:solidFill>
                <a:latin typeface="Calibri"/>
                <a:ea typeface="Calibri"/>
              </a:rPr>
              <a:t>2021.4.7 mio</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3-5. Web</a:t>
            </a:r>
            <a:r>
              <a:rPr b="0" lang="ja-JP" sz="3000" spc="-1" strike="noStrike">
                <a:solidFill>
                  <a:srgbClr val="0000ff"/>
                </a:solidFill>
                <a:latin typeface="Nunito"/>
                <a:ea typeface="Nunito"/>
              </a:rPr>
              <a:t>サービス開発</a:t>
            </a:r>
            <a:endParaRPr b="0" lang="en-US" sz="3000" spc="-1" strike="noStrike">
              <a:latin typeface="Arial"/>
            </a:endParaRPr>
          </a:p>
        </p:txBody>
      </p:sp>
      <p:sp>
        <p:nvSpPr>
          <p:cNvPr id="127"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Autofit/>
          </a:bodyPr>
          <a:p>
            <a:pPr>
              <a:lnSpc>
                <a:spcPct val="115000"/>
              </a:lnSpc>
              <a:spcBef>
                <a:spcPts val="1199"/>
              </a:spcBef>
              <a:tabLst>
                <a:tab algn="l" pos="0"/>
              </a:tabLst>
            </a:pPr>
            <a:r>
              <a:rPr b="0" lang="ja-JP" sz="1800" spc="-1" strike="noStrike">
                <a:solidFill>
                  <a:srgbClr val="233a44"/>
                </a:solidFill>
                <a:latin typeface="Calibri"/>
                <a:ea typeface="Calibri"/>
              </a:rPr>
              <a:t>たとえば、、、</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改善提案の取り込みを完全に</a:t>
            </a:r>
            <a:r>
              <a:rPr b="0" lang="en-US" sz="1800" spc="-1" strike="noStrike">
                <a:solidFill>
                  <a:srgbClr val="233a44"/>
                </a:solidFill>
                <a:latin typeface="Calibri"/>
                <a:ea typeface="Calibri"/>
              </a:rPr>
              <a:t>web</a:t>
            </a:r>
            <a:r>
              <a:rPr b="0" lang="ja-JP" sz="1800" spc="-1" strike="noStrike">
                <a:solidFill>
                  <a:srgbClr val="233a44"/>
                </a:solidFill>
                <a:latin typeface="Calibri"/>
                <a:ea typeface="Calibri"/>
              </a:rPr>
              <a:t>で行うとか、</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会社のイントラページを作るとか、</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趣味の</a:t>
            </a:r>
            <a:r>
              <a:rPr b="0" lang="en-US" sz="1800" spc="-1" strike="noStrike">
                <a:solidFill>
                  <a:srgbClr val="233a44"/>
                </a:solidFill>
                <a:latin typeface="Calibri"/>
                <a:ea typeface="Calibri"/>
              </a:rPr>
              <a:t>SNS</a:t>
            </a:r>
            <a:r>
              <a:rPr b="0" lang="ja-JP" sz="1800" spc="-1" strike="noStrike">
                <a:solidFill>
                  <a:srgbClr val="233a44"/>
                </a:solidFill>
                <a:latin typeface="Calibri"/>
                <a:ea typeface="Calibri"/>
              </a:rPr>
              <a:t>サイトを作るとか</a:t>
            </a:r>
            <a:endParaRPr b="0" lang="en-US" sz="1800" spc="-1" strike="noStrike">
              <a:latin typeface="Arial"/>
            </a:endParaRPr>
          </a:p>
        </p:txBody>
      </p:sp>
      <p:pic>
        <p:nvPicPr>
          <p:cNvPr id="128" name="Google Shape;121;p6" descr=""/>
          <p:cNvPicPr/>
          <p:nvPr/>
        </p:nvPicPr>
        <p:blipFill>
          <a:blip r:embed="rId1"/>
          <a:stretch/>
        </p:blipFill>
        <p:spPr>
          <a:xfrm>
            <a:off x="2196360" y="3311280"/>
            <a:ext cx="3062880" cy="1056240"/>
          </a:xfrm>
          <a:prstGeom prst="rect">
            <a:avLst/>
          </a:prstGeom>
          <a:ln w="0">
            <a:noFill/>
          </a:ln>
        </p:spPr>
      </p:pic>
      <p:pic>
        <p:nvPicPr>
          <p:cNvPr id="129" name="Google Shape;122;p6" descr=""/>
          <p:cNvPicPr/>
          <p:nvPr/>
        </p:nvPicPr>
        <p:blipFill>
          <a:blip r:embed="rId2"/>
          <a:stretch/>
        </p:blipFill>
        <p:spPr>
          <a:xfrm>
            <a:off x="5801400" y="1254960"/>
            <a:ext cx="2841480" cy="1111680"/>
          </a:xfrm>
          <a:prstGeom prst="rect">
            <a:avLst/>
          </a:prstGeom>
          <a:ln w="0">
            <a:noFill/>
          </a:ln>
        </p:spPr>
      </p:pic>
      <p:pic>
        <p:nvPicPr>
          <p:cNvPr id="130" name="図 2" descr=""/>
          <p:cNvPicPr/>
          <p:nvPr/>
        </p:nvPicPr>
        <p:blipFill>
          <a:blip r:embed="rId3"/>
          <a:stretch/>
        </p:blipFill>
        <p:spPr>
          <a:xfrm>
            <a:off x="5957280" y="3514680"/>
            <a:ext cx="2685600" cy="10983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 </a:t>
            </a:r>
            <a:r>
              <a:rPr b="0" lang="ja" sz="3000" spc="-1" strike="noStrike">
                <a:solidFill>
                  <a:srgbClr val="0000ff"/>
                </a:solidFill>
                <a:latin typeface="Nunito"/>
                <a:ea typeface="Nunito"/>
              </a:rPr>
              <a:t>情報の格納</a:t>
            </a:r>
            <a:endParaRPr b="0" lang="en-US" sz="3000" spc="-1" strike="noStrike">
              <a:latin typeface="Arial"/>
            </a:endParaRPr>
          </a:p>
        </p:txBody>
      </p:sp>
      <p:sp>
        <p:nvSpPr>
          <p:cNvPr id="132"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4-1. </a:t>
            </a:r>
            <a:r>
              <a:rPr b="0" lang="ja" sz="1800" spc="-1" strike="noStrike">
                <a:solidFill>
                  <a:srgbClr val="233a44"/>
                </a:solidFill>
                <a:latin typeface="Calibri"/>
                <a:ea typeface="Calibri"/>
              </a:rPr>
              <a:t>情報を格納するということ</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4-2.</a:t>
            </a:r>
            <a:r>
              <a:rPr b="0" lang="ja" sz="1800" spc="-1" strike="noStrike">
                <a:solidFill>
                  <a:srgbClr val="233a44"/>
                </a:solidFill>
                <a:latin typeface="Calibri"/>
                <a:ea typeface="Calibri"/>
              </a:rPr>
              <a:t>リスト </a:t>
            </a:r>
            <a:r>
              <a:rPr b="0" lang="en-US" sz="1800" spc="-1" strike="noStrike">
                <a:solidFill>
                  <a:srgbClr val="233a44"/>
                </a:solidFill>
                <a:latin typeface="Calibri"/>
                <a:ea typeface="Calibri"/>
              </a:rPr>
              <a:t>(list)</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4-3. </a:t>
            </a:r>
            <a:r>
              <a:rPr b="0" lang="ja" sz="1800" spc="-1" strike="noStrike">
                <a:solidFill>
                  <a:srgbClr val="233a44"/>
                </a:solidFill>
                <a:latin typeface="Calibri"/>
                <a:ea typeface="Calibri"/>
              </a:rPr>
              <a:t>タプル </a:t>
            </a:r>
            <a:r>
              <a:rPr b="0" lang="en-US" sz="1800" spc="-1" strike="noStrike">
                <a:solidFill>
                  <a:srgbClr val="233a44"/>
                </a:solidFill>
                <a:latin typeface="Calibri"/>
                <a:ea typeface="Calibri"/>
              </a:rPr>
              <a:t>(tuple)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4-1. </a:t>
            </a:r>
            <a:r>
              <a:rPr b="0" lang="ja" sz="3000" spc="-1" strike="noStrike">
                <a:solidFill>
                  <a:srgbClr val="0000ff"/>
                </a:solidFill>
                <a:latin typeface="Nunito"/>
                <a:ea typeface="Nunito"/>
              </a:rPr>
              <a:t>情報を格納するということ</a:t>
            </a:r>
            <a:endParaRPr b="0" lang="en-US" sz="3000" spc="-1" strike="noStrike">
              <a:latin typeface="Arial"/>
            </a:endParaRPr>
          </a:p>
        </p:txBody>
      </p:sp>
      <p:sp>
        <p:nvSpPr>
          <p:cNvPr id="134"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r>
              <a:rPr b="0" lang="ja" sz="1800" spc="-1" strike="noStrike">
                <a:solidFill>
                  <a:srgbClr val="233a44"/>
                </a:solidFill>
                <a:latin typeface="Calibri"/>
                <a:ea typeface="Calibri"/>
              </a:rPr>
              <a:t>　前回、変数を学びました。変数は数字や文字等を入れることができます。</a:t>
            </a:r>
            <a:r>
              <a:rPr b="0" lang="en-US" sz="1800" spc="-1" strike="noStrike">
                <a:solidFill>
                  <a:srgbClr val="233a44"/>
                </a:solidFill>
                <a:latin typeface="Calibri"/>
                <a:ea typeface="Calibri"/>
              </a:rPr>
              <a:t>(※)</a:t>
            </a:r>
            <a:endParaRPr b="0" lang="en-US" sz="1800" spc="-1" strike="noStrike">
              <a:latin typeface="Arial"/>
            </a:endParaRPr>
          </a:p>
          <a:p>
            <a:pPr>
              <a:lnSpc>
                <a:spcPct val="115000"/>
              </a:lnSpc>
              <a:spcBef>
                <a:spcPts val="1199"/>
              </a:spcBef>
              <a:spcAft>
                <a:spcPts val="1199"/>
              </a:spcAft>
              <a:tabLst>
                <a:tab algn="l" pos="0"/>
              </a:tabLst>
            </a:pPr>
            <a:r>
              <a:rPr b="0" lang="ja" sz="1800" spc="-1" strike="noStrike">
                <a:solidFill>
                  <a:srgbClr val="233a44"/>
                </a:solidFill>
                <a:latin typeface="Calibri"/>
                <a:ea typeface="Calibri"/>
              </a:rPr>
              <a:t>　変数に情報を入れ込むと使い勝手がよくなります。たとえば、消費税計算プログラムがあったとします。変数を使わないと、金額と消費税部分で二回入力が必要になって面倒ですよね。</a:t>
            </a:r>
            <a:endParaRPr b="0" lang="en-US" sz="1800" spc="-1" strike="noStrike">
              <a:latin typeface="Arial"/>
            </a:endParaRPr>
          </a:p>
        </p:txBody>
      </p:sp>
      <p:sp>
        <p:nvSpPr>
          <p:cNvPr id="135" name="CustomShape 3"/>
          <p:cNvSpPr/>
          <p:nvPr/>
        </p:nvSpPr>
        <p:spPr>
          <a:xfrm>
            <a:off x="460440" y="4176360"/>
            <a:ext cx="8213760" cy="609120"/>
          </a:xfrm>
          <a:prstGeom prst="rect">
            <a:avLst/>
          </a:prstGeom>
          <a:noFill/>
          <a:ln w="0">
            <a:noFill/>
          </a:ln>
        </p:spPr>
        <p:style>
          <a:lnRef idx="0"/>
          <a:fillRef idx="0"/>
          <a:effectRef idx="0"/>
          <a:fontRef idx="minor"/>
        </p:style>
        <p:txBody>
          <a:bodyPr lIns="90000" rIns="90000" tIns="91440" bIns="91440">
            <a:spAutoFit/>
          </a:bodyPr>
          <a:p>
            <a:pPr>
              <a:lnSpc>
                <a:spcPct val="100000"/>
              </a:lnSpc>
              <a:tabLst>
                <a:tab algn="l" pos="0"/>
              </a:tabLst>
            </a:pPr>
            <a:r>
              <a:rPr b="0" lang="en-US" sz="1400" spc="-1" strike="noStrike">
                <a:solidFill>
                  <a:srgbClr val="000000"/>
                </a:solidFill>
                <a:latin typeface="Calibri"/>
                <a:ea typeface="Calibri"/>
              </a:rPr>
              <a:t>※</a:t>
            </a:r>
            <a:r>
              <a:rPr b="0" lang="en-US" sz="1400" spc="-1" strike="noStrike">
                <a:solidFill>
                  <a:srgbClr val="000000"/>
                </a:solidFill>
                <a:latin typeface="Calibri"/>
                <a:ea typeface="Calibri"/>
              </a:rPr>
              <a:t>. </a:t>
            </a:r>
            <a:r>
              <a:rPr b="0" lang="ja" sz="1400" spc="-1" strike="noStrike">
                <a:solidFill>
                  <a:srgbClr val="000000"/>
                </a:solidFill>
                <a:latin typeface="Calibri"/>
                <a:ea typeface="Calibri"/>
              </a:rPr>
              <a:t>インスタンスという言葉も有りまして、モジュールやライブラリの情報を変数に入れ込むという</a:t>
            </a:r>
            <a:endParaRPr b="0" lang="en-US" sz="1400" spc="-1" strike="noStrike">
              <a:latin typeface="Arial"/>
            </a:endParaRPr>
          </a:p>
          <a:p>
            <a:pPr>
              <a:lnSpc>
                <a:spcPct val="100000"/>
              </a:lnSpc>
              <a:tabLst>
                <a:tab algn="l" pos="0"/>
              </a:tabLst>
            </a:pPr>
            <a:r>
              <a:rPr b="0" lang="ja" sz="1400" spc="-1" strike="noStrike">
                <a:solidFill>
                  <a:srgbClr val="000000"/>
                </a:solidFill>
                <a:latin typeface="Calibri"/>
                <a:ea typeface="Calibri"/>
              </a:rPr>
              <a:t>　　使い方もあります。これはもう少し先に関わることです。</a:t>
            </a:r>
            <a:endParaRPr b="0" lang="en-US" sz="1400" spc="-1" strike="noStrike">
              <a:latin typeface="Arial"/>
            </a:endParaRPr>
          </a:p>
        </p:txBody>
      </p:sp>
      <p:sp>
        <p:nvSpPr>
          <p:cNvPr id="136" name="CustomShape 4"/>
          <p:cNvSpPr/>
          <p:nvPr/>
        </p:nvSpPr>
        <p:spPr>
          <a:xfrm>
            <a:off x="721800" y="2832120"/>
            <a:ext cx="7184880" cy="1119960"/>
          </a:xfrm>
          <a:prstGeom prst="bevel">
            <a:avLst>
              <a:gd name="adj" fmla="val 5142"/>
            </a:avLst>
          </a:prstGeom>
          <a:solidFill>
            <a:schemeClr val="lt2"/>
          </a:solidFill>
          <a:ln w="9360">
            <a:solidFill>
              <a:schemeClr val="dk2"/>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price = input()</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tax = int(price * 0.1)</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a:t>
            </a:r>
            <a:r>
              <a:rPr b="0" lang="ja" sz="1400" spc="-1" strike="noStrike">
                <a:solidFill>
                  <a:srgbClr val="000000"/>
                </a:solidFill>
                <a:latin typeface="Arial"/>
                <a:ea typeface="Arial"/>
              </a:rPr>
              <a:t>会計は</a:t>
            </a:r>
            <a:r>
              <a:rPr b="0" lang="en-US" sz="1400" spc="-1" strike="noStrike">
                <a:solidFill>
                  <a:srgbClr val="000000"/>
                </a:solidFill>
                <a:latin typeface="Arial"/>
                <a:ea typeface="Arial"/>
              </a:rPr>
              <a:t>{}</a:t>
            </a:r>
            <a:r>
              <a:rPr b="0" lang="ja" sz="1400" spc="-1" strike="noStrike">
                <a:solidFill>
                  <a:srgbClr val="000000"/>
                </a:solidFill>
                <a:latin typeface="Arial"/>
                <a:ea typeface="Arial"/>
              </a:rPr>
              <a:t>円</a:t>
            </a:r>
            <a:r>
              <a:rPr b="0" lang="en-US" sz="1400" spc="-1" strike="noStrike">
                <a:solidFill>
                  <a:srgbClr val="000000"/>
                </a:solidFill>
                <a:latin typeface="Arial"/>
                <a:ea typeface="Arial"/>
              </a:rPr>
              <a:t>(</a:t>
            </a:r>
            <a:r>
              <a:rPr b="0" lang="ja" sz="1400" spc="-1" strike="noStrike">
                <a:solidFill>
                  <a:srgbClr val="000000"/>
                </a:solidFill>
                <a:latin typeface="Arial"/>
                <a:ea typeface="Arial"/>
              </a:rPr>
              <a:t>消費税</a:t>
            </a:r>
            <a:r>
              <a:rPr b="0" lang="en-US" sz="1400" spc="-1" strike="noStrike">
                <a:solidFill>
                  <a:srgbClr val="000000"/>
                </a:solidFill>
                <a:latin typeface="Arial"/>
                <a:ea typeface="Arial"/>
              </a:rPr>
              <a:t>{}</a:t>
            </a:r>
            <a:r>
              <a:rPr b="0" lang="ja" sz="1400" spc="-1" strike="noStrike">
                <a:solidFill>
                  <a:srgbClr val="000000"/>
                </a:solidFill>
                <a:latin typeface="Arial"/>
                <a:ea typeface="Arial"/>
              </a:rPr>
              <a:t>円</a:t>
            </a:r>
            <a:r>
              <a:rPr b="0" lang="en-US" sz="1400" spc="-1" strike="noStrike">
                <a:solidFill>
                  <a:srgbClr val="000000"/>
                </a:solidFill>
                <a:latin typeface="Arial"/>
                <a:ea typeface="Arial"/>
              </a:rPr>
              <a:t>)</a:t>
            </a:r>
            <a:r>
              <a:rPr b="0" lang="ja" sz="1400" spc="-1" strike="noStrike">
                <a:solidFill>
                  <a:srgbClr val="000000"/>
                </a:solidFill>
                <a:latin typeface="Arial"/>
                <a:ea typeface="Arial"/>
              </a:rPr>
              <a:t>になります。”</a:t>
            </a:r>
            <a:r>
              <a:rPr b="0" lang="en-US" sz="1400" spc="-1" strike="noStrike">
                <a:solidFill>
                  <a:srgbClr val="000000"/>
                </a:solidFill>
                <a:latin typeface="Arial"/>
                <a:ea typeface="Arial"/>
              </a:rPr>
              <a:t>.format(price+tax, tax))</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4-1. </a:t>
            </a:r>
            <a:r>
              <a:rPr b="0" lang="ja" sz="3000" spc="-1" strike="noStrike">
                <a:solidFill>
                  <a:srgbClr val="0000ff"/>
                </a:solidFill>
                <a:latin typeface="Nunito"/>
                <a:ea typeface="Nunito"/>
              </a:rPr>
              <a:t>情報を格納するということ</a:t>
            </a:r>
            <a:endParaRPr b="0" lang="en-US" sz="3000" spc="-1" strike="noStrike">
              <a:latin typeface="Arial"/>
            </a:endParaRPr>
          </a:p>
        </p:txBody>
      </p:sp>
      <p:sp>
        <p:nvSpPr>
          <p:cNvPr id="138"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Autofit/>
          </a:bodyPr>
          <a:p>
            <a:pPr>
              <a:lnSpc>
                <a:spcPct val="115000"/>
              </a:lnSpc>
              <a:tabLst>
                <a:tab algn="l" pos="0"/>
              </a:tabLst>
            </a:pPr>
            <a:r>
              <a:rPr b="0" lang="ja" sz="1800" spc="-1" strike="noStrike">
                <a:solidFill>
                  <a:srgbClr val="233a44"/>
                </a:solidFill>
                <a:latin typeface="Calibri"/>
                <a:ea typeface="Calibri"/>
              </a:rPr>
              <a:t>簡単なプログラムでは変数だけで事足ります。ただ、少し慣れると情報を入れておく方法を知ったほうが便利です。簡単な例で言いますと、数列があります。</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spcAft>
                <a:spcPts val="1199"/>
              </a:spcAft>
              <a:tabLst>
                <a:tab algn="l" pos="0"/>
              </a:tabLst>
            </a:pPr>
            <a:r>
              <a:rPr b="0" lang="ja" sz="1800" spc="-1" strike="noStrike">
                <a:solidFill>
                  <a:srgbClr val="233a44"/>
                </a:solidFill>
                <a:latin typeface="Calibri"/>
                <a:ea typeface="Calibri"/>
              </a:rPr>
              <a:t>　常時立ち上げているサーバーでは</a:t>
            </a:r>
            <a:r>
              <a:rPr b="0" lang="ja-JP" sz="1800" spc="-1" strike="noStrike">
                <a:solidFill>
                  <a:srgbClr val="233a44"/>
                </a:solidFill>
                <a:latin typeface="Calibri"/>
                <a:ea typeface="Calibri"/>
              </a:rPr>
              <a:t>、一つ一つ</a:t>
            </a:r>
            <a:r>
              <a:rPr b="0" lang="ja" sz="1800" spc="-1" strike="noStrike">
                <a:solidFill>
                  <a:srgbClr val="233a44"/>
                </a:solidFill>
                <a:latin typeface="Calibri"/>
                <a:ea typeface="Calibri"/>
              </a:rPr>
              <a:t>計算するより、予め計算しておいて何が欲しいか聞いて数値を取り出したほうが便利で、処理が早いです。</a:t>
            </a:r>
            <a:endParaRPr b="0" lang="en-US" sz="1800" spc="-1" strike="noStrike">
              <a:latin typeface="Arial"/>
            </a:endParaRPr>
          </a:p>
        </p:txBody>
      </p:sp>
      <p:sp>
        <p:nvSpPr>
          <p:cNvPr id="139" name="CustomShape 3"/>
          <p:cNvSpPr/>
          <p:nvPr/>
        </p:nvSpPr>
        <p:spPr>
          <a:xfrm>
            <a:off x="713880" y="2072880"/>
            <a:ext cx="7200360" cy="1150560"/>
          </a:xfrm>
          <a:prstGeom prst="bevel">
            <a:avLst>
              <a:gd name="adj" fmla="val 5142"/>
            </a:avLst>
          </a:prstGeom>
          <a:solidFill>
            <a:schemeClr val="lt2"/>
          </a:solidFill>
          <a:ln w="9360">
            <a:solidFill>
              <a:schemeClr val="dk2"/>
            </a:solidFill>
            <a:round/>
          </a:ln>
        </p:spPr>
        <p:style>
          <a:lnRef idx="0"/>
          <a:fillRef idx="0"/>
          <a:effectRef idx="0"/>
          <a:fontRef idx="minor"/>
        </p:style>
        <p:txBody>
          <a:bodyPr lIns="90000" rIns="90000" tIns="91440" bIns="91440">
            <a:noAutofit/>
          </a:bodyPr>
          <a:p>
            <a:pPr>
              <a:lnSpc>
                <a:spcPct val="100000"/>
              </a:lnSpc>
              <a:tabLst>
                <a:tab algn="l" pos="0"/>
              </a:tabLst>
            </a:pPr>
            <a:r>
              <a:rPr b="0" lang="ja" sz="1400" spc="-1" strike="noStrike">
                <a:solidFill>
                  <a:srgbClr val="000000"/>
                </a:solidFill>
                <a:latin typeface="Arial"/>
                <a:ea typeface="Arial"/>
              </a:rPr>
              <a:t>【</a:t>
            </a:r>
            <a:r>
              <a:rPr b="0" lang="en-US" sz="1400" spc="-1" strike="noStrike">
                <a:solidFill>
                  <a:srgbClr val="000000"/>
                </a:solidFill>
                <a:latin typeface="Arial"/>
                <a:ea typeface="Arial"/>
              </a:rPr>
              <a:t>2</a:t>
            </a:r>
            <a:r>
              <a:rPr b="0" lang="ja" sz="1400" spc="-1" strike="noStrike">
                <a:solidFill>
                  <a:srgbClr val="000000"/>
                </a:solidFill>
                <a:latin typeface="Arial"/>
                <a:ea typeface="Arial"/>
              </a:rPr>
              <a:t>の倍数】</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a:t>
            </a:r>
            <a:r>
              <a:rPr b="0" lang="en-US" sz="1400" spc="-1" strike="noStrike">
                <a:solidFill>
                  <a:srgbClr val="000000"/>
                </a:solidFill>
                <a:latin typeface="Arial"/>
                <a:ea typeface="Arial"/>
              </a:rPr>
              <a:t>1,2,4,8,16,32,64,128,256,512,1024,2048,4096,8192,16384,32768,65536, ...</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a:t>
            </a:r>
            <a:r>
              <a:rPr b="0" lang="en-US" sz="1400" spc="-1" strike="noStrike">
                <a:solidFill>
                  <a:srgbClr val="000000"/>
                </a:solidFill>
                <a:latin typeface="Arial"/>
                <a:ea typeface="Arial"/>
              </a:rPr>
              <a:t>fibonacci</a:t>
            </a:r>
            <a:r>
              <a:rPr b="0" lang="ja" sz="1400" spc="-1" strike="noStrike">
                <a:solidFill>
                  <a:srgbClr val="000000"/>
                </a:solidFill>
                <a:latin typeface="Arial"/>
                <a:ea typeface="Arial"/>
              </a:rPr>
              <a:t>数列】</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a:t>
            </a:r>
            <a:r>
              <a:rPr b="0" lang="en-US" sz="1400" spc="-1" strike="noStrike">
                <a:solidFill>
                  <a:srgbClr val="000000"/>
                </a:solidFill>
                <a:latin typeface="Arial"/>
                <a:ea typeface="Arial"/>
              </a:rPr>
              <a:t>1,1,2,3,5,8,13,21,34,55,89,144,233,377,610,987,1597,2584,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4-1. </a:t>
            </a:r>
            <a:r>
              <a:rPr b="0" lang="ja" sz="3000" spc="-1" strike="noStrike">
                <a:solidFill>
                  <a:srgbClr val="0000ff"/>
                </a:solidFill>
                <a:latin typeface="Nunito"/>
                <a:ea typeface="Nunito"/>
              </a:rPr>
              <a:t>情報を格納するということ</a:t>
            </a:r>
            <a:endParaRPr b="0" lang="en-US" sz="3000" spc="-1" strike="noStrike">
              <a:latin typeface="Arial"/>
            </a:endParaRPr>
          </a:p>
        </p:txBody>
      </p:sp>
      <p:sp>
        <p:nvSpPr>
          <p:cNvPr id="141"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r>
              <a:rPr b="0" lang="ja" sz="1800" spc="-1" strike="noStrike">
                <a:solidFill>
                  <a:srgbClr val="233a44"/>
                </a:solidFill>
                <a:latin typeface="Calibri"/>
                <a:ea typeface="Calibri"/>
              </a:rPr>
              <a:t>「順番はわならないけど、キーとなる文字列で情報を</a:t>
            </a:r>
            <a:r>
              <a:rPr b="0" lang="ja-JP" sz="1800" spc="-1" strike="noStrike">
                <a:solidFill>
                  <a:srgbClr val="233a44"/>
                </a:solidFill>
                <a:latin typeface="Calibri"/>
                <a:ea typeface="Calibri"/>
              </a:rPr>
              <a:t>取り出したい</a:t>
            </a:r>
            <a:r>
              <a:rPr b="0" lang="ja" sz="1800" spc="-1" strike="noStrike">
                <a:solidFill>
                  <a:srgbClr val="233a44"/>
                </a:solidFill>
                <a:latin typeface="Calibri"/>
                <a:ea typeface="Calibri"/>
              </a:rPr>
              <a:t>」というニーズが有ります。たとえば健康診断結果</a:t>
            </a:r>
            <a:r>
              <a:rPr b="0" lang="ja-JP" sz="1800" spc="-1" strike="noStrike">
                <a:solidFill>
                  <a:srgbClr val="233a44"/>
                </a:solidFill>
                <a:latin typeface="Calibri"/>
                <a:ea typeface="Calibri"/>
              </a:rPr>
              <a:t>の</a:t>
            </a:r>
            <a:r>
              <a:rPr b="0" lang="ja" sz="1800" spc="-1" strike="noStrike">
                <a:solidFill>
                  <a:srgbClr val="233a44"/>
                </a:solidFill>
                <a:latin typeface="Calibri"/>
                <a:ea typeface="Calibri"/>
              </a:rPr>
              <a:t>管理する場合には、どの内容を知りたいか入力したいですよね。</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spcAft>
                <a:spcPts val="1199"/>
              </a:spcAft>
              <a:tabLst>
                <a:tab algn="l" pos="0"/>
              </a:tabLst>
            </a:pPr>
            <a:endParaRPr b="0" lang="en-US" sz="1800" spc="-1" strike="noStrike">
              <a:latin typeface="Arial"/>
            </a:endParaRPr>
          </a:p>
        </p:txBody>
      </p:sp>
      <p:sp>
        <p:nvSpPr>
          <p:cNvPr id="142" name="CustomShape 3"/>
          <p:cNvSpPr/>
          <p:nvPr/>
        </p:nvSpPr>
        <p:spPr>
          <a:xfrm>
            <a:off x="713880" y="2272320"/>
            <a:ext cx="7200360" cy="1123200"/>
          </a:xfrm>
          <a:prstGeom prst="bevel">
            <a:avLst>
              <a:gd name="adj" fmla="val 5142"/>
            </a:avLst>
          </a:prstGeom>
          <a:solidFill>
            <a:schemeClr val="lt2"/>
          </a:solidFill>
          <a:ln w="9360">
            <a:solidFill>
              <a:schemeClr val="dk2"/>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A</a:t>
            </a:r>
            <a:r>
              <a:rPr b="0" lang="ja" sz="1400" spc="-1" strike="noStrike">
                <a:solidFill>
                  <a:srgbClr val="000000"/>
                </a:solidFill>
                <a:latin typeface="Arial"/>
                <a:ea typeface="Arial"/>
              </a:rPr>
              <a:t>さんの健康診断結果</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名前</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山田一郎</a:t>
            </a:r>
            <a:r>
              <a:rPr b="0" lang="ja-JP"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	</a:t>
            </a:r>
            <a:r>
              <a:rPr b="0" lang="ja-JP" sz="1400" spc="-1" strike="noStrike">
                <a:solidFill>
                  <a:srgbClr val="000000"/>
                </a:solidFill>
                <a:latin typeface="Arial"/>
                <a:ea typeface="Arial"/>
              </a:rPr>
              <a:t>　</a:t>
            </a:r>
            <a:r>
              <a:rPr b="0" lang="ja" sz="1400" spc="-1" strike="noStrike">
                <a:solidFill>
                  <a:srgbClr val="000000"/>
                </a:solidFill>
                <a:latin typeface="Arial"/>
                <a:ea typeface="Arial"/>
              </a:rPr>
              <a:t>身長</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170</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体重</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60</a:t>
            </a:r>
            <a:r>
              <a:rPr b="0" lang="ja-JP" sz="1400" spc="-1" strike="noStrike">
                <a:solidFill>
                  <a:srgbClr val="000000"/>
                </a:solidFill>
                <a:latin typeface="Arial"/>
                <a:ea typeface="Arial"/>
              </a:rPr>
              <a:t>　　　　　　　　　</a:t>
            </a:r>
            <a:r>
              <a:rPr b="0" lang="ja" sz="1400" spc="-1" strike="noStrike">
                <a:solidFill>
                  <a:srgbClr val="000000"/>
                </a:solidFill>
                <a:latin typeface="Arial"/>
                <a:ea typeface="Arial"/>
              </a:rPr>
              <a:t>受診日</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2020.4.1</a:t>
            </a:r>
            <a:endParaRPr b="0" lang="en-US" sz="1400" spc="-1" strike="noStrike">
              <a:latin typeface="Arial"/>
            </a:endParaRPr>
          </a:p>
        </p:txBody>
      </p:sp>
      <p:sp>
        <p:nvSpPr>
          <p:cNvPr id="143" name="CustomShape 4"/>
          <p:cNvSpPr/>
          <p:nvPr/>
        </p:nvSpPr>
        <p:spPr>
          <a:xfrm>
            <a:off x="722160" y="3513240"/>
            <a:ext cx="7200360" cy="1246320"/>
          </a:xfrm>
          <a:prstGeom prst="bevel">
            <a:avLst>
              <a:gd name="adj" fmla="val 5142"/>
            </a:avLst>
          </a:prstGeom>
          <a:solidFill>
            <a:schemeClr val="lt2"/>
          </a:solidFill>
          <a:ln w="9360">
            <a:solidFill>
              <a:schemeClr val="dk2"/>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ja" sz="1400" spc="-1" strike="noStrike">
                <a:solidFill>
                  <a:srgbClr val="000000"/>
                </a:solidFill>
                <a:latin typeface="Arial"/>
                <a:ea typeface="Arial"/>
              </a:rPr>
              <a:t>健康診断結果 </a:t>
            </a:r>
            <a:r>
              <a:rPr b="0" lang="en-US" sz="1400" spc="-1" strike="noStrike">
                <a:solidFill>
                  <a:srgbClr val="000000"/>
                </a:solidFill>
                <a:latin typeface="Arial"/>
                <a:ea typeface="Arial"/>
              </a:rPr>
              <a:t>(</a:t>
            </a:r>
            <a:r>
              <a:rPr b="0" lang="ja" sz="1400" spc="-1" strike="noStrike">
                <a:solidFill>
                  <a:srgbClr val="000000"/>
                </a:solidFill>
                <a:latin typeface="Arial"/>
                <a:ea typeface="Arial"/>
              </a:rPr>
              <a:t>ユニークなキーを入力して、健康診断結果を格納する</a:t>
            </a:r>
            <a:r>
              <a:rPr b="0" lang="en-US" sz="1400" spc="-1" strike="noStrike">
                <a:solidFill>
                  <a:srgbClr val="000000"/>
                </a:solidFill>
                <a:latin typeface="Arial"/>
                <a:ea typeface="Arial"/>
              </a:rPr>
              <a:t>)</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番号</a:t>
            </a:r>
            <a:r>
              <a:rPr b="0" lang="en-US" sz="1400" spc="-1" strike="noStrike">
                <a:solidFill>
                  <a:srgbClr val="000000"/>
                </a:solidFill>
                <a:latin typeface="Arial"/>
                <a:ea typeface="Arial"/>
              </a:rPr>
              <a:t>A</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A</a:t>
            </a:r>
            <a:r>
              <a:rPr b="0" lang="ja" sz="1400" spc="-1" strike="noStrike">
                <a:solidFill>
                  <a:srgbClr val="000000"/>
                </a:solidFill>
                <a:latin typeface="Arial"/>
                <a:ea typeface="Arial"/>
              </a:rPr>
              <a:t>さんの健康診断結果</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番号</a:t>
            </a:r>
            <a:r>
              <a:rPr b="0" lang="en-US" sz="1400" spc="-1" strike="noStrike">
                <a:solidFill>
                  <a:srgbClr val="000000"/>
                </a:solidFill>
                <a:latin typeface="Arial"/>
                <a:ea typeface="Arial"/>
              </a:rPr>
              <a:t>B</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B</a:t>
            </a:r>
            <a:r>
              <a:rPr b="0" lang="ja" sz="1400" spc="-1" strike="noStrike">
                <a:solidFill>
                  <a:srgbClr val="000000"/>
                </a:solidFill>
                <a:latin typeface="Arial"/>
                <a:ea typeface="Arial"/>
              </a:rPr>
              <a:t>さんの健康診断結果</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番号</a:t>
            </a:r>
            <a:r>
              <a:rPr b="0" lang="en-US" sz="1400" spc="-1" strike="noStrike">
                <a:solidFill>
                  <a:srgbClr val="000000"/>
                </a:solidFill>
                <a:latin typeface="Arial"/>
                <a:ea typeface="Arial"/>
              </a:rPr>
              <a:t>C</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C</a:t>
            </a:r>
            <a:r>
              <a:rPr b="0" lang="ja" sz="1400" spc="-1" strike="noStrike">
                <a:solidFill>
                  <a:srgbClr val="000000"/>
                </a:solidFill>
                <a:latin typeface="Arial"/>
                <a:ea typeface="Arial"/>
              </a:rPr>
              <a:t>さんの健康診断結果</a:t>
            </a:r>
            <a:endParaRPr b="0" lang="en-US" sz="1400" spc="-1" strike="noStrike">
              <a:latin typeface="Arial"/>
            </a:endParaRPr>
          </a:p>
        </p:txBody>
      </p:sp>
      <p:sp>
        <p:nvSpPr>
          <p:cNvPr id="144" name="CustomShape 5"/>
          <p:cNvSpPr/>
          <p:nvPr/>
        </p:nvSpPr>
        <p:spPr>
          <a:xfrm>
            <a:off x="1942200" y="3923280"/>
            <a:ext cx="1995120" cy="237240"/>
          </a:xfrm>
          <a:prstGeom prst="roundRect">
            <a:avLst>
              <a:gd name="adj" fmla="val 0"/>
            </a:avLst>
          </a:prstGeom>
          <a:noFill/>
          <a:ln w="9360">
            <a:solidFill>
              <a:srgbClr val="ff0000"/>
            </a:solidFill>
            <a:round/>
          </a:ln>
        </p:spPr>
        <p:style>
          <a:lnRef idx="0"/>
          <a:fillRef idx="0"/>
          <a:effectRef idx="0"/>
          <a:fontRef idx="minor"/>
        </p:style>
      </p:sp>
      <p:sp>
        <p:nvSpPr>
          <p:cNvPr id="145" name="CustomShape 6"/>
          <p:cNvSpPr/>
          <p:nvPr/>
        </p:nvSpPr>
        <p:spPr>
          <a:xfrm rot="5823000">
            <a:off x="3816720" y="3181320"/>
            <a:ext cx="1391760" cy="1016640"/>
          </a:xfrm>
          <a:prstGeom prst="curvedDownArrow">
            <a:avLst>
              <a:gd name="adj1" fmla="val 25000"/>
              <a:gd name="adj2" fmla="val 50000"/>
              <a:gd name="adj3" fmla="val 25000"/>
            </a:avLst>
          </a:prstGeom>
          <a:noFill/>
          <a:ln w="9360">
            <a:solidFill>
              <a:srgbClr val="ff0000"/>
            </a:solidFill>
            <a:round/>
          </a:ln>
        </p:spPr>
        <p:style>
          <a:lnRef idx="0"/>
          <a:fillRef idx="0"/>
          <a:effectRef idx="0"/>
          <a:fontRef idx="minor"/>
        </p:style>
      </p:sp>
      <p:sp>
        <p:nvSpPr>
          <p:cNvPr id="146" name="CustomShape 7"/>
          <p:cNvSpPr/>
          <p:nvPr/>
        </p:nvSpPr>
        <p:spPr>
          <a:xfrm>
            <a:off x="5559840" y="4030200"/>
            <a:ext cx="2271960" cy="609120"/>
          </a:xfrm>
          <a:prstGeom prst="rect">
            <a:avLst/>
          </a:prstGeom>
          <a:solidFill>
            <a:srgbClr val="ead1dc"/>
          </a:solidFill>
          <a:ln w="0">
            <a:noFill/>
          </a:ln>
        </p:spPr>
        <p:style>
          <a:lnRef idx="0"/>
          <a:fillRef idx="0"/>
          <a:effectRef idx="0"/>
          <a:fontRef idx="minor"/>
        </p:style>
        <p:txBody>
          <a:bodyPr lIns="90000" rIns="90000" tIns="91440" bIns="91440">
            <a:spAutoFit/>
          </a:bodyPr>
          <a:p>
            <a:pPr>
              <a:lnSpc>
                <a:spcPct val="100000"/>
              </a:lnSpc>
              <a:tabLst>
                <a:tab algn="l" pos="0"/>
              </a:tabLst>
            </a:pPr>
            <a:r>
              <a:rPr b="0" lang="ja" sz="1400" spc="-1" strike="noStrike">
                <a:solidFill>
                  <a:srgbClr val="000000"/>
                </a:solidFill>
                <a:latin typeface="Calibri"/>
                <a:ea typeface="Calibri"/>
              </a:rPr>
              <a:t>キーは社員番号とかが使えると思います。</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4-1. </a:t>
            </a:r>
            <a:r>
              <a:rPr b="0" lang="ja" sz="3000" spc="-1" strike="noStrike">
                <a:solidFill>
                  <a:srgbClr val="0000ff"/>
                </a:solidFill>
                <a:latin typeface="Nunito"/>
                <a:ea typeface="Nunito"/>
              </a:rPr>
              <a:t>情報を格納するということ</a:t>
            </a:r>
            <a:endParaRPr b="0" lang="en-US" sz="3000" spc="-1" strike="noStrike">
              <a:latin typeface="Arial"/>
            </a:endParaRPr>
          </a:p>
        </p:txBody>
      </p:sp>
      <p:sp>
        <p:nvSpPr>
          <p:cNvPr id="148"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spcBef>
                <a:spcPts val="1199"/>
              </a:spcBef>
              <a:tabLst>
                <a:tab algn="l" pos="0"/>
              </a:tabLst>
            </a:pPr>
            <a:endParaRPr b="0" lang="en-US" sz="1800" spc="-1" strike="noStrike">
              <a:latin typeface="Arial"/>
            </a:endParaRPr>
          </a:p>
          <a:p>
            <a:pPr>
              <a:lnSpc>
                <a:spcPct val="115000"/>
              </a:lnSpc>
              <a:spcBef>
                <a:spcPts val="1199"/>
              </a:spcBef>
              <a:tabLst>
                <a:tab algn="l" pos="0"/>
              </a:tabLst>
            </a:pPr>
            <a:r>
              <a:rPr b="0" lang="en-US" sz="1800" spc="-1" strike="noStrike">
                <a:solidFill>
                  <a:srgbClr val="233a44"/>
                </a:solidFill>
                <a:latin typeface="Calibri"/>
                <a:ea typeface="Calibri"/>
              </a:rPr>
              <a:t>1</a:t>
            </a:r>
            <a:r>
              <a:rPr b="0" lang="ja" sz="1800" spc="-1" strike="noStrike">
                <a:solidFill>
                  <a:srgbClr val="233a44"/>
                </a:solidFill>
                <a:latin typeface="Calibri"/>
                <a:ea typeface="Calibri"/>
              </a:rPr>
              <a:t>つ目の例ではリストとタプルというものが使えます。</a:t>
            </a:r>
            <a:endParaRPr b="0" lang="en-US" sz="1800" spc="-1" strike="noStrike">
              <a:latin typeface="Arial"/>
            </a:endParaRPr>
          </a:p>
          <a:p>
            <a:pPr>
              <a:lnSpc>
                <a:spcPct val="115000"/>
              </a:lnSpc>
              <a:spcBef>
                <a:spcPts val="1199"/>
              </a:spcBef>
              <a:tabLst>
                <a:tab algn="l" pos="0"/>
              </a:tabLst>
            </a:pPr>
            <a:r>
              <a:rPr b="0" lang="en-US" sz="1800" spc="-1" strike="noStrike">
                <a:solidFill>
                  <a:srgbClr val="233a44"/>
                </a:solidFill>
                <a:latin typeface="Calibri"/>
                <a:ea typeface="Calibri"/>
              </a:rPr>
              <a:t>2</a:t>
            </a:r>
            <a:r>
              <a:rPr b="0" lang="ja" sz="1800" spc="-1" strike="noStrike">
                <a:solidFill>
                  <a:srgbClr val="233a44"/>
                </a:solidFill>
                <a:latin typeface="Calibri"/>
                <a:ea typeface="Calibri"/>
              </a:rPr>
              <a:t>つ目の例ではディクショナリが使えます。ディクショナリは他の言語ではハッシュ</a:t>
            </a:r>
            <a:r>
              <a:rPr b="0" lang="en-US" sz="1800" spc="-1" strike="noStrike">
                <a:solidFill>
                  <a:srgbClr val="233a44"/>
                </a:solidFill>
                <a:latin typeface="Calibri"/>
                <a:ea typeface="Calibri"/>
              </a:rPr>
              <a:t>(hash)</a:t>
            </a:r>
            <a:r>
              <a:rPr b="0" lang="ja" sz="1800" spc="-1" strike="noStrike">
                <a:solidFill>
                  <a:srgbClr val="233a44"/>
                </a:solidFill>
                <a:latin typeface="Calibri"/>
                <a:ea typeface="Calibri"/>
              </a:rPr>
              <a:t>と呼ばれることもあります。</a:t>
            </a:r>
            <a:endParaRPr b="0" lang="en-US" sz="1800" spc="-1" strike="noStrike">
              <a:latin typeface="Arial"/>
            </a:endParaRPr>
          </a:p>
          <a:p>
            <a:pPr>
              <a:lnSpc>
                <a:spcPct val="115000"/>
              </a:lnSpc>
              <a:spcBef>
                <a:spcPts val="1199"/>
              </a:spcBef>
              <a:spcAft>
                <a:spcPts val="1199"/>
              </a:spcAft>
              <a:tabLst>
                <a:tab algn="l" pos="0"/>
              </a:tabLst>
            </a:pPr>
            <a:r>
              <a:rPr b="0" lang="ja" sz="1800" spc="-1" strike="noStrike">
                <a:solidFill>
                  <a:srgbClr val="233a44"/>
                </a:solidFill>
                <a:latin typeface="Calibri"/>
                <a:ea typeface="Calibri"/>
              </a:rPr>
              <a:t>この</a:t>
            </a:r>
            <a:r>
              <a:rPr b="0" lang="en-US" sz="1800" spc="-1" strike="noStrike">
                <a:solidFill>
                  <a:srgbClr val="233a44"/>
                </a:solidFill>
                <a:latin typeface="Calibri"/>
                <a:ea typeface="Calibri"/>
              </a:rPr>
              <a:t>3</a:t>
            </a:r>
            <a:r>
              <a:rPr b="0" lang="ja" sz="1800" spc="-1" strike="noStrike">
                <a:solidFill>
                  <a:srgbClr val="233a44"/>
                </a:solidFill>
                <a:latin typeface="Calibri"/>
                <a:ea typeface="Calibri"/>
              </a:rPr>
              <a:t>つを順に解説します。</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4-2. </a:t>
            </a:r>
            <a:r>
              <a:rPr b="0" lang="ja" sz="3000" spc="-1" strike="noStrike">
                <a:solidFill>
                  <a:srgbClr val="0000ff"/>
                </a:solidFill>
                <a:latin typeface="Nunito"/>
                <a:ea typeface="Nunito"/>
              </a:rPr>
              <a:t>リスト</a:t>
            </a:r>
            <a:endParaRPr b="0" lang="en-US" sz="3000" spc="-1" strike="noStrike">
              <a:latin typeface="Arial"/>
            </a:endParaRPr>
          </a:p>
        </p:txBody>
      </p:sp>
      <p:sp>
        <p:nvSpPr>
          <p:cNvPr id="150"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endParaRPr b="0" lang="en-US" sz="1800" spc="-1" strike="noStrike">
              <a:latin typeface="Arial"/>
            </a:endParaRPr>
          </a:p>
          <a:p>
            <a:pPr>
              <a:lnSpc>
                <a:spcPct val="115000"/>
              </a:lnSpc>
              <a:tabLst>
                <a:tab algn="l" pos="0"/>
              </a:tabLst>
            </a:pPr>
            <a:r>
              <a:rPr b="0" lang="ja" sz="1800" spc="-1" strike="noStrike">
                <a:solidFill>
                  <a:srgbClr val="233a44"/>
                </a:solidFill>
                <a:latin typeface="Calibri"/>
                <a:ea typeface="Calibri"/>
              </a:rPr>
              <a:t>　タプルとリストは、順番に文字や数字等を格納することができます。</a:t>
            </a:r>
            <a:endParaRPr b="0" lang="en-US" sz="1800" spc="-1" strike="noStrike">
              <a:latin typeface="Arial"/>
            </a:endParaRPr>
          </a:p>
          <a:p>
            <a:pPr>
              <a:lnSpc>
                <a:spcPct val="115000"/>
              </a:lnSpc>
              <a:spcBef>
                <a:spcPts val="1199"/>
              </a:spcBef>
              <a:spcAft>
                <a:spcPts val="1199"/>
              </a:spcAft>
              <a:tabLst>
                <a:tab algn="l" pos="0"/>
              </a:tabLst>
            </a:pPr>
            <a:endParaRPr b="0" lang="en-US" sz="1800" spc="-1" strike="noStrike">
              <a:latin typeface="Arial"/>
            </a:endParaRPr>
          </a:p>
          <a:p>
            <a:pPr>
              <a:lnSpc>
                <a:spcPct val="115000"/>
              </a:lnSpc>
              <a:spcBef>
                <a:spcPts val="1199"/>
              </a:spcBef>
              <a:spcAft>
                <a:spcPts val="1199"/>
              </a:spcAft>
              <a:tabLst>
                <a:tab algn="l" pos="0"/>
              </a:tabLst>
            </a:pPr>
            <a:r>
              <a:rPr b="0" lang="ja" sz="1800" spc="-1" strike="noStrike">
                <a:solidFill>
                  <a:srgbClr val="233a44"/>
                </a:solidFill>
                <a:latin typeface="Calibri"/>
                <a:ea typeface="Calibri"/>
              </a:rPr>
              <a:t>　まずは</a:t>
            </a:r>
            <a:r>
              <a:rPr b="0" lang="ja-JP" sz="1800" spc="-1" strike="noStrike">
                <a:solidFill>
                  <a:srgbClr val="233a44"/>
                </a:solidFill>
                <a:latin typeface="Calibri"/>
                <a:ea typeface="Calibri"/>
              </a:rPr>
              <a:t>リスト</a:t>
            </a:r>
            <a:r>
              <a:rPr b="0" lang="ja" sz="1800" spc="-1" strike="noStrike">
                <a:solidFill>
                  <a:srgbClr val="233a44"/>
                </a:solidFill>
                <a:latin typeface="Calibri"/>
                <a:ea typeface="Calibri"/>
              </a:rPr>
              <a:t>を解説します。</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4-2. </a:t>
            </a:r>
            <a:r>
              <a:rPr b="0" lang="ja" sz="3000" spc="-1" strike="noStrike">
                <a:solidFill>
                  <a:srgbClr val="0000ff"/>
                </a:solidFill>
                <a:latin typeface="Nunito"/>
                <a:ea typeface="Nunito"/>
              </a:rPr>
              <a:t>リスト</a:t>
            </a:r>
            <a:endParaRPr b="0" lang="en-US" sz="3000" spc="-1" strike="noStrike">
              <a:latin typeface="Arial"/>
            </a:endParaRPr>
          </a:p>
        </p:txBody>
      </p:sp>
      <p:sp>
        <p:nvSpPr>
          <p:cNvPr id="152"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r>
              <a:rPr b="0" lang="ja" sz="1800" spc="-1" strike="noStrike">
                <a:solidFill>
                  <a:srgbClr val="233a44"/>
                </a:solidFill>
                <a:latin typeface="Calibri"/>
                <a:ea typeface="Calibri"/>
              </a:rPr>
              <a:t>　</a:t>
            </a:r>
            <a:endParaRPr b="0" lang="en-US" sz="1800" spc="-1" strike="noStrike">
              <a:latin typeface="Arial"/>
            </a:endParaRPr>
          </a:p>
        </p:txBody>
      </p:sp>
      <p:sp>
        <p:nvSpPr>
          <p:cNvPr id="153" name="CustomShape 3"/>
          <p:cNvSpPr/>
          <p:nvPr/>
        </p:nvSpPr>
        <p:spPr>
          <a:xfrm>
            <a:off x="721800" y="1053000"/>
            <a:ext cx="7184880" cy="3820320"/>
          </a:xfrm>
          <a:prstGeom prst="bevel">
            <a:avLst>
              <a:gd name="adj" fmla="val 4051"/>
            </a:avLst>
          </a:prstGeom>
          <a:solidFill>
            <a:schemeClr val="lt2"/>
          </a:solidFill>
          <a:ln w="9360">
            <a:solidFill>
              <a:schemeClr val="dk2"/>
            </a:solidFill>
            <a:round/>
          </a:ln>
        </p:spPr>
        <p:style>
          <a:lnRef idx="0"/>
          <a:fillRef idx="0"/>
          <a:effectRef idx="0"/>
          <a:fontRef idx="minor"/>
        </p:style>
        <p:txBody>
          <a:bodyPr lIns="90000" rIns="90000" tIns="91440" bIns="91440">
            <a:noAutofit/>
          </a:bodyPr>
          <a:p>
            <a:pPr>
              <a:lnSpc>
                <a:spcPct val="100000"/>
              </a:lnSpc>
              <a:tabLst>
                <a:tab algn="l" pos="0"/>
              </a:tabLst>
            </a:pPr>
            <a:r>
              <a:rPr b="0" lang="en-US" sz="1800" spc="-1" strike="noStrike">
                <a:solidFill>
                  <a:srgbClr val="000000"/>
                </a:solidFill>
                <a:latin typeface="Arial"/>
                <a:ea typeface="Arial"/>
              </a:rPr>
              <a:t># </a:t>
            </a:r>
            <a:r>
              <a:rPr b="0" lang="ja" sz="1800" spc="-1" strike="noStrike">
                <a:solidFill>
                  <a:srgbClr val="000000"/>
                </a:solidFill>
                <a:latin typeface="Arial"/>
                <a:ea typeface="Arial"/>
              </a:rPr>
              <a:t>宣言と値の表示</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list_sample = [1, 2, 4, 8]        ← </a:t>
            </a:r>
            <a:r>
              <a:rPr b="0" lang="ja" sz="1800" spc="-1" strike="noStrike">
                <a:solidFill>
                  <a:srgbClr val="000000"/>
                </a:solidFill>
                <a:latin typeface="Arial"/>
                <a:ea typeface="Arial"/>
              </a:rPr>
              <a:t>カギ括弧で定義する。</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print(list_sample)</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print(list_sample[0], list_sample[1])</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 </a:t>
            </a:r>
            <a:r>
              <a:rPr b="0" lang="ja" sz="1800" spc="-1" strike="noStrike">
                <a:solidFill>
                  <a:srgbClr val="000000"/>
                </a:solidFill>
                <a:latin typeface="Arial"/>
                <a:ea typeface="Arial"/>
              </a:rPr>
              <a:t>値の変更</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list_sample[0] = 0</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print(list_sample)</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 </a:t>
            </a:r>
            <a:r>
              <a:rPr b="0" lang="ja" sz="1800" spc="-1" strike="noStrike">
                <a:solidFill>
                  <a:srgbClr val="000000"/>
                </a:solidFill>
                <a:latin typeface="Arial"/>
                <a:ea typeface="Arial"/>
              </a:rPr>
              <a:t>値の追加</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list_sample.append(16)</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print(list_sample)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4-2. </a:t>
            </a:r>
            <a:r>
              <a:rPr b="0" lang="ja" sz="3000" spc="-1" strike="noStrike">
                <a:solidFill>
                  <a:srgbClr val="0000ff"/>
                </a:solidFill>
                <a:latin typeface="Nunito"/>
                <a:ea typeface="Nunito"/>
              </a:rPr>
              <a:t>リスト</a:t>
            </a:r>
            <a:endParaRPr b="0" lang="en-US" sz="3000" spc="-1" strike="noStrike">
              <a:latin typeface="Arial"/>
            </a:endParaRPr>
          </a:p>
        </p:txBody>
      </p:sp>
      <p:sp>
        <p:nvSpPr>
          <p:cNvPr id="155"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endParaRPr b="0" lang="en-US" sz="1800" spc="-1" strike="noStrike">
              <a:latin typeface="Arial"/>
            </a:endParaRPr>
          </a:p>
          <a:p>
            <a:pPr>
              <a:lnSpc>
                <a:spcPct val="115000"/>
              </a:lnSpc>
              <a:spcBef>
                <a:spcPts val="1199"/>
              </a:spcBef>
              <a:spcAft>
                <a:spcPts val="1199"/>
              </a:spcAft>
              <a:tabLst>
                <a:tab algn="l" pos="0"/>
              </a:tabLst>
            </a:pPr>
            <a:endParaRPr b="0" lang="en-US" sz="1800" spc="-1" strike="noStrike">
              <a:latin typeface="Arial"/>
            </a:endParaRPr>
          </a:p>
        </p:txBody>
      </p:sp>
      <p:sp>
        <p:nvSpPr>
          <p:cNvPr id="156" name="CustomShape 3"/>
          <p:cNvSpPr/>
          <p:nvPr/>
        </p:nvSpPr>
        <p:spPr>
          <a:xfrm>
            <a:off x="721800" y="1713240"/>
            <a:ext cx="7184880" cy="2931480"/>
          </a:xfrm>
          <a:prstGeom prst="bevel">
            <a:avLst>
              <a:gd name="adj" fmla="val 4051"/>
            </a:avLst>
          </a:prstGeom>
          <a:solidFill>
            <a:schemeClr val="lt2"/>
          </a:solidFill>
          <a:ln w="9360">
            <a:solidFill>
              <a:schemeClr val="dk2"/>
            </a:solidFill>
            <a:round/>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宣言</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 = [1, 2, 4, 8]</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list_sample[0] = 0</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list_sample.append(16)</a:t>
            </a:r>
            <a:endParaRPr b="0" lang="en-US" sz="1400" spc="-1" strike="noStrike">
              <a:latin typeface="Arial"/>
            </a:endParaRPr>
          </a:p>
        </p:txBody>
      </p:sp>
      <p:sp>
        <p:nvSpPr>
          <p:cNvPr id="157" name="CustomShape 4"/>
          <p:cNvSpPr/>
          <p:nvPr/>
        </p:nvSpPr>
        <p:spPr>
          <a:xfrm>
            <a:off x="3792240" y="1443240"/>
            <a:ext cx="1112400" cy="943560"/>
          </a:xfrm>
          <a:prstGeom prst="rect">
            <a:avLst/>
          </a:prstGeom>
          <a:solidFill>
            <a:srgbClr val="6fa8dc"/>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4</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3</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p:txBody>
      </p:sp>
      <p:sp>
        <p:nvSpPr>
          <p:cNvPr id="158" name="CustomShape 5"/>
          <p:cNvSpPr/>
          <p:nvPr/>
        </p:nvSpPr>
        <p:spPr>
          <a:xfrm>
            <a:off x="3792240" y="2511360"/>
            <a:ext cx="1112400" cy="943560"/>
          </a:xfrm>
          <a:prstGeom prst="rect">
            <a:avLst/>
          </a:prstGeom>
          <a:solidFill>
            <a:srgbClr val="f4cccc"/>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0</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4</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3</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p:txBody>
      </p:sp>
      <p:sp>
        <p:nvSpPr>
          <p:cNvPr id="159" name="CustomShape 6"/>
          <p:cNvSpPr/>
          <p:nvPr/>
        </p:nvSpPr>
        <p:spPr>
          <a:xfrm>
            <a:off x="3792240" y="3579840"/>
            <a:ext cx="1112400" cy="1171800"/>
          </a:xfrm>
          <a:prstGeom prst="rect">
            <a:avLst/>
          </a:prstGeom>
          <a:solidFill>
            <a:srgbClr val="b6d7a8"/>
          </a:solidFill>
          <a:ln w="9360">
            <a:solidFill>
              <a:schemeClr val="dk2"/>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4</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3</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4</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16</a:t>
            </a:r>
            <a:endParaRPr b="0" lang="en-US" sz="1400" spc="-1" strike="noStrike">
              <a:latin typeface="Arial"/>
            </a:endParaRPr>
          </a:p>
        </p:txBody>
      </p:sp>
      <p:sp>
        <p:nvSpPr>
          <p:cNvPr id="160" name="CustomShape 7"/>
          <p:cNvSpPr/>
          <p:nvPr/>
        </p:nvSpPr>
        <p:spPr>
          <a:xfrm>
            <a:off x="5320080" y="2680920"/>
            <a:ext cx="1895760" cy="604800"/>
          </a:xfrm>
          <a:prstGeom prst="rect">
            <a:avLst/>
          </a:prstGeom>
          <a:solidFill>
            <a:srgbClr val="f4cccc"/>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ja" sz="1400" spc="-1" strike="noStrike">
                <a:solidFill>
                  <a:srgbClr val="000000"/>
                </a:solidFill>
                <a:latin typeface="Arial"/>
                <a:ea typeface="Arial"/>
              </a:rPr>
              <a:t>値の変更が可能</a:t>
            </a:r>
            <a:endParaRPr b="0" lang="en-US" sz="1400" spc="-1" strike="noStrike">
              <a:latin typeface="Arial"/>
            </a:endParaRPr>
          </a:p>
        </p:txBody>
      </p:sp>
      <p:sp>
        <p:nvSpPr>
          <p:cNvPr id="161" name="CustomShape 8"/>
          <p:cNvSpPr/>
          <p:nvPr/>
        </p:nvSpPr>
        <p:spPr>
          <a:xfrm>
            <a:off x="5320080" y="3832560"/>
            <a:ext cx="1895760" cy="604800"/>
          </a:xfrm>
          <a:prstGeom prst="rect">
            <a:avLst/>
          </a:prstGeom>
          <a:solidFill>
            <a:srgbClr val="b6d7a8"/>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ja" sz="1400" spc="-1" strike="noStrike">
                <a:solidFill>
                  <a:srgbClr val="000000"/>
                </a:solidFill>
                <a:latin typeface="Arial"/>
                <a:ea typeface="Arial"/>
              </a:rPr>
              <a:t>値の追加が可能</a:t>
            </a:r>
            <a:endParaRPr b="0" lang="en-US" sz="1400" spc="-1" strike="noStrike">
              <a:latin typeface="Arial"/>
            </a:endParaRPr>
          </a:p>
        </p:txBody>
      </p:sp>
      <p:sp>
        <p:nvSpPr>
          <p:cNvPr id="162" name="CustomShape 9"/>
          <p:cNvSpPr/>
          <p:nvPr/>
        </p:nvSpPr>
        <p:spPr>
          <a:xfrm>
            <a:off x="5350680" y="1529640"/>
            <a:ext cx="1895760" cy="604800"/>
          </a:xfrm>
          <a:prstGeom prst="rect">
            <a:avLst/>
          </a:prstGeom>
          <a:solidFill>
            <a:srgbClr val="6fa8dc"/>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ja" sz="1400" spc="-1" strike="noStrike">
                <a:solidFill>
                  <a:srgbClr val="000000"/>
                </a:solidFill>
                <a:latin typeface="Arial"/>
                <a:ea typeface="Arial"/>
              </a:rPr>
              <a:t>宣言した順番で</a:t>
            </a:r>
            <a:endParaRPr b="0" lang="en-US" sz="1400" spc="-1" strike="noStrike">
              <a:latin typeface="Arial"/>
            </a:endParaRPr>
          </a:p>
          <a:p>
            <a:pPr algn="ctr">
              <a:lnSpc>
                <a:spcPct val="100000"/>
              </a:lnSpc>
              <a:tabLst>
                <a:tab algn="l" pos="0"/>
              </a:tabLst>
            </a:pPr>
            <a:r>
              <a:rPr b="0" lang="ja" sz="1400" spc="-1" strike="noStrike">
                <a:solidFill>
                  <a:srgbClr val="000000"/>
                </a:solidFill>
                <a:latin typeface="Arial"/>
                <a:ea typeface="Arial"/>
              </a:rPr>
              <a:t>格納される</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4-2. </a:t>
            </a:r>
            <a:r>
              <a:rPr b="0" lang="ja" sz="3000" spc="-1" strike="noStrike">
                <a:solidFill>
                  <a:srgbClr val="0000ff"/>
                </a:solidFill>
                <a:latin typeface="Nunito"/>
                <a:ea typeface="Nunito"/>
              </a:rPr>
              <a:t>リスト</a:t>
            </a:r>
            <a:endParaRPr b="0" lang="en-US" sz="3000" spc="-1" strike="noStrike">
              <a:latin typeface="Arial"/>
            </a:endParaRPr>
          </a:p>
        </p:txBody>
      </p:sp>
      <p:sp>
        <p:nvSpPr>
          <p:cNvPr id="164"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r>
              <a:rPr b="0" lang="ja" sz="1300" spc="-1" strike="noStrike">
                <a:solidFill>
                  <a:srgbClr val="233a44"/>
                </a:solidFill>
                <a:latin typeface="Calibri"/>
                <a:ea typeface="Calibri"/>
              </a:rPr>
              <a:t>リストその他 </a:t>
            </a:r>
            <a:r>
              <a:rPr b="0" lang="en-US" sz="1300" spc="-1" strike="noStrike">
                <a:solidFill>
                  <a:srgbClr val="233a44"/>
                </a:solidFill>
                <a:latin typeface="Calibri"/>
                <a:ea typeface="Calibri"/>
              </a:rPr>
              <a:t>(</a:t>
            </a:r>
            <a:r>
              <a:rPr b="0" lang="en-US" sz="1300" spc="-1" strike="noStrike" u="sng">
                <a:solidFill>
                  <a:srgbClr val="3d4594"/>
                </a:solidFill>
                <a:uFillTx/>
                <a:latin typeface="Calibri"/>
                <a:ea typeface="Calibri"/>
                <a:hlinkClick r:id="rId1"/>
              </a:rPr>
              <a:t>https://docs.python.org/ja/3/tutorial/datastructures.html</a:t>
            </a:r>
            <a:r>
              <a:rPr b="0" lang="en-US" sz="1300" spc="-1" strike="noStrike">
                <a:solidFill>
                  <a:srgbClr val="233a44"/>
                </a:solidFill>
                <a:latin typeface="Calibri"/>
                <a:ea typeface="Calibri"/>
              </a:rPr>
              <a:t>)</a:t>
            </a:r>
            <a:endParaRPr b="0" lang="en-US" sz="1300" spc="-1" strike="noStrike">
              <a:latin typeface="Arial"/>
            </a:endParaRPr>
          </a:p>
          <a:p>
            <a:pPr>
              <a:lnSpc>
                <a:spcPct val="115000"/>
              </a:lnSpc>
              <a:spcBef>
                <a:spcPts val="1199"/>
              </a:spcBef>
              <a:spcAft>
                <a:spcPts val="1199"/>
              </a:spcAft>
              <a:tabLst>
                <a:tab algn="l" pos="0"/>
              </a:tabLst>
            </a:pPr>
            <a:endParaRPr b="0" lang="en-US" sz="1300" spc="-1" strike="noStrike">
              <a:latin typeface="Arial"/>
            </a:endParaRPr>
          </a:p>
        </p:txBody>
      </p:sp>
      <p:sp>
        <p:nvSpPr>
          <p:cNvPr id="165" name="CustomShape 3"/>
          <p:cNvSpPr/>
          <p:nvPr/>
        </p:nvSpPr>
        <p:spPr>
          <a:xfrm>
            <a:off x="721800" y="1713240"/>
            <a:ext cx="7184880" cy="2931480"/>
          </a:xfrm>
          <a:prstGeom prst="bevel">
            <a:avLst>
              <a:gd name="adj" fmla="val 4051"/>
            </a:avLst>
          </a:prstGeom>
          <a:solidFill>
            <a:schemeClr val="lt2"/>
          </a:solidFill>
          <a:ln w="9360">
            <a:solidFill>
              <a:schemeClr val="dk2"/>
            </a:solidFill>
            <a:round/>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宣言</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 = [1, 2, 4, 8]</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print(list_sample)</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取り出し</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list_sample.pop(2)</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print(list_sample)</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挿入</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 = [1, 2, 4, 8]</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list_sample.insert(2, “</a:t>
            </a:r>
            <a:r>
              <a:rPr b="0" lang="ja" sz="1400" spc="-1" strike="noStrike">
                <a:solidFill>
                  <a:srgbClr val="000000"/>
                </a:solidFill>
                <a:latin typeface="Arial"/>
                <a:ea typeface="Arial"/>
              </a:rPr>
              <a:t>挿入”</a:t>
            </a:r>
            <a:r>
              <a:rPr b="0" lang="en-US" sz="1400" spc="-1" strike="noStrike">
                <a:solidFill>
                  <a:srgbClr val="000000"/>
                </a:solidFill>
                <a:latin typeface="Arial"/>
                <a:ea typeface="Arial"/>
              </a:rPr>
              <a:t>)</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print(list_sample)</a:t>
            </a:r>
            <a:endParaRPr b="0" lang="en-US" sz="1400" spc="-1" strike="noStrike">
              <a:latin typeface="Arial"/>
            </a:endParaRPr>
          </a:p>
        </p:txBody>
      </p:sp>
      <p:sp>
        <p:nvSpPr>
          <p:cNvPr id="166" name="CustomShape 4"/>
          <p:cNvSpPr/>
          <p:nvPr/>
        </p:nvSpPr>
        <p:spPr>
          <a:xfrm>
            <a:off x="3792240" y="1519560"/>
            <a:ext cx="1112400" cy="943560"/>
          </a:xfrm>
          <a:prstGeom prst="rect">
            <a:avLst/>
          </a:prstGeom>
          <a:solidFill>
            <a:srgbClr val="6fa8dc"/>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4</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3</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p:txBody>
      </p:sp>
      <p:sp>
        <p:nvSpPr>
          <p:cNvPr id="167" name="CustomShape 5"/>
          <p:cNvSpPr/>
          <p:nvPr/>
        </p:nvSpPr>
        <p:spPr>
          <a:xfrm>
            <a:off x="3792240" y="2511360"/>
            <a:ext cx="1112400" cy="943560"/>
          </a:xfrm>
          <a:prstGeom prst="rect">
            <a:avLst/>
          </a:prstGeom>
          <a:solidFill>
            <a:srgbClr val="f4cccc"/>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p:txBody>
      </p:sp>
      <p:sp>
        <p:nvSpPr>
          <p:cNvPr id="168" name="CustomShape 6"/>
          <p:cNvSpPr/>
          <p:nvPr/>
        </p:nvSpPr>
        <p:spPr>
          <a:xfrm>
            <a:off x="3792240" y="3531240"/>
            <a:ext cx="1327320" cy="1265760"/>
          </a:xfrm>
          <a:prstGeom prst="rect">
            <a:avLst/>
          </a:prstGeom>
          <a:solidFill>
            <a:srgbClr val="b6d7a8"/>
          </a:solidFill>
          <a:ln w="9360">
            <a:solidFill>
              <a:schemeClr val="dk2"/>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番目：挿入</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3</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4</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4</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5</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16</a:t>
            </a:r>
            <a:endParaRPr b="0" lang="en-US" sz="1400" spc="-1" strike="noStrike">
              <a:latin typeface="Arial"/>
            </a:endParaRPr>
          </a:p>
        </p:txBody>
      </p:sp>
      <p:sp>
        <p:nvSpPr>
          <p:cNvPr id="169" name="CustomShape 7"/>
          <p:cNvSpPr/>
          <p:nvPr/>
        </p:nvSpPr>
        <p:spPr>
          <a:xfrm>
            <a:off x="5320080" y="2680920"/>
            <a:ext cx="1895760" cy="604800"/>
          </a:xfrm>
          <a:prstGeom prst="rect">
            <a:avLst/>
          </a:prstGeom>
          <a:solidFill>
            <a:srgbClr val="f4cccc"/>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ja" sz="1400" spc="-1" strike="noStrike">
                <a:solidFill>
                  <a:srgbClr val="000000"/>
                </a:solidFill>
                <a:latin typeface="Arial"/>
                <a:ea typeface="Arial"/>
              </a:rPr>
              <a:t>値の取り出しが可能</a:t>
            </a:r>
            <a:endParaRPr b="0" lang="en-US" sz="1400" spc="-1" strike="noStrike">
              <a:latin typeface="Arial"/>
            </a:endParaRPr>
          </a:p>
        </p:txBody>
      </p:sp>
      <p:sp>
        <p:nvSpPr>
          <p:cNvPr id="170" name="CustomShape 8"/>
          <p:cNvSpPr/>
          <p:nvPr/>
        </p:nvSpPr>
        <p:spPr>
          <a:xfrm>
            <a:off x="5320080" y="3832560"/>
            <a:ext cx="1895760" cy="604800"/>
          </a:xfrm>
          <a:prstGeom prst="rect">
            <a:avLst/>
          </a:prstGeom>
          <a:solidFill>
            <a:srgbClr val="b6d7a8"/>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ja" sz="1400" spc="-1" strike="noStrike">
                <a:solidFill>
                  <a:srgbClr val="000000"/>
                </a:solidFill>
                <a:latin typeface="Arial"/>
                <a:ea typeface="Arial"/>
              </a:rPr>
              <a:t>値の追加が可能</a:t>
            </a:r>
            <a:endParaRPr b="0" lang="en-US" sz="1400" spc="-1" strike="noStrike">
              <a:latin typeface="Arial"/>
            </a:endParaRPr>
          </a:p>
        </p:txBody>
      </p:sp>
      <p:sp>
        <p:nvSpPr>
          <p:cNvPr id="171" name="CustomShape 9"/>
          <p:cNvSpPr/>
          <p:nvPr/>
        </p:nvSpPr>
        <p:spPr>
          <a:xfrm>
            <a:off x="5350680" y="1681920"/>
            <a:ext cx="1895760" cy="604800"/>
          </a:xfrm>
          <a:prstGeom prst="rect">
            <a:avLst/>
          </a:prstGeom>
          <a:solidFill>
            <a:srgbClr val="6fa8dc"/>
          </a:solidFill>
          <a:ln w="9360">
            <a:solidFill>
              <a:schemeClr val="dk2"/>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0" lang="ja" sz="1400" spc="-1" strike="noStrike">
                <a:solidFill>
                  <a:srgbClr val="000000"/>
                </a:solidFill>
                <a:latin typeface="Arial"/>
                <a:ea typeface="Arial"/>
              </a:rPr>
              <a:t>宣言した順番で</a:t>
            </a:r>
            <a:endParaRPr b="0" lang="en-US" sz="1400" spc="-1" strike="noStrike">
              <a:latin typeface="Arial"/>
            </a:endParaRPr>
          </a:p>
          <a:p>
            <a:pPr algn="ctr">
              <a:lnSpc>
                <a:spcPct val="100000"/>
              </a:lnSpc>
              <a:tabLst>
                <a:tab algn="l" pos="0"/>
              </a:tabLst>
            </a:pPr>
            <a:r>
              <a:rPr b="0" lang="ja" sz="1400" spc="-1" strike="noStrike">
                <a:solidFill>
                  <a:srgbClr val="000000"/>
                </a:solidFill>
                <a:latin typeface="Arial"/>
                <a:ea typeface="Arial"/>
              </a:rPr>
              <a:t>格納される</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en-US" sz="3000" spc="-1" strike="noStrike">
                <a:solidFill>
                  <a:srgbClr val="0000ff"/>
                </a:solidFill>
                <a:latin typeface="Nunito"/>
                <a:ea typeface="Nunito"/>
              </a:rPr>
              <a:t>Agenda</a:t>
            </a:r>
            <a:endParaRPr b="0" lang="en-US" sz="3000" spc="-1" strike="noStrike">
              <a:latin typeface="Arial"/>
            </a:endParaRPr>
          </a:p>
        </p:txBody>
      </p:sp>
      <p:sp>
        <p:nvSpPr>
          <p:cNvPr id="106"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r>
              <a:rPr b="0" lang="ja" sz="2000" spc="-1" strike="noStrike">
                <a:solidFill>
                  <a:srgbClr val="233a44"/>
                </a:solidFill>
                <a:latin typeface="Calibri"/>
                <a:ea typeface="Calibri"/>
              </a:rPr>
              <a:t>　</a:t>
            </a:r>
            <a:r>
              <a:rPr b="0" lang="en-US" sz="2000" spc="-1" strike="noStrike">
                <a:solidFill>
                  <a:srgbClr val="233a44"/>
                </a:solidFill>
                <a:latin typeface="Calibri"/>
                <a:ea typeface="Calibri"/>
              </a:rPr>
              <a:t>1. </a:t>
            </a:r>
            <a:r>
              <a:rPr b="0" lang="ja" sz="2000" spc="-1" strike="noStrike">
                <a:solidFill>
                  <a:srgbClr val="233a44"/>
                </a:solidFill>
                <a:latin typeface="Calibri"/>
                <a:ea typeface="Calibri"/>
              </a:rPr>
              <a:t>目的</a:t>
            </a:r>
            <a:endParaRPr b="0" lang="en-US" sz="2000" spc="-1" strike="noStrike">
              <a:latin typeface="Arial"/>
            </a:endParaRPr>
          </a:p>
          <a:p>
            <a:pPr>
              <a:lnSpc>
                <a:spcPct val="115000"/>
              </a:lnSpc>
              <a:spcBef>
                <a:spcPts val="1199"/>
              </a:spcBef>
              <a:tabLst>
                <a:tab algn="l" pos="0"/>
              </a:tabLst>
            </a:pPr>
            <a:r>
              <a:rPr b="0" lang="ja" sz="2000" spc="-1" strike="noStrike">
                <a:solidFill>
                  <a:srgbClr val="233a44"/>
                </a:solidFill>
                <a:latin typeface="Calibri"/>
                <a:ea typeface="Calibri"/>
              </a:rPr>
              <a:t>　</a:t>
            </a:r>
            <a:r>
              <a:rPr b="0" lang="en-US" sz="2000" spc="-1" strike="noStrike">
                <a:solidFill>
                  <a:srgbClr val="233a44"/>
                </a:solidFill>
                <a:latin typeface="Calibri"/>
                <a:ea typeface="Calibri"/>
              </a:rPr>
              <a:t>2. </a:t>
            </a:r>
            <a:r>
              <a:rPr b="0" lang="ja-JP" sz="2000" spc="-1" strike="noStrike">
                <a:solidFill>
                  <a:srgbClr val="233a44"/>
                </a:solidFill>
                <a:latin typeface="Calibri"/>
                <a:ea typeface="Calibri"/>
              </a:rPr>
              <a:t>前回の復習</a:t>
            </a:r>
            <a:endParaRPr b="0" lang="en-US" sz="2000" spc="-1" strike="noStrike">
              <a:latin typeface="Arial"/>
            </a:endParaRPr>
          </a:p>
          <a:p>
            <a:pPr>
              <a:lnSpc>
                <a:spcPct val="115000"/>
              </a:lnSpc>
              <a:spcBef>
                <a:spcPts val="1199"/>
              </a:spcBef>
              <a:tabLst>
                <a:tab algn="l" pos="0"/>
              </a:tabLst>
            </a:pPr>
            <a:r>
              <a:rPr b="0" lang="ja-JP" sz="2000" spc="-1" strike="noStrike">
                <a:solidFill>
                  <a:srgbClr val="233a44"/>
                </a:solidFill>
                <a:latin typeface="Calibri"/>
                <a:ea typeface="Calibri"/>
              </a:rPr>
              <a:t>　</a:t>
            </a:r>
            <a:r>
              <a:rPr b="0" lang="en-US" sz="2000" spc="-1" strike="noStrike">
                <a:solidFill>
                  <a:srgbClr val="233a44"/>
                </a:solidFill>
                <a:latin typeface="Calibri"/>
                <a:ea typeface="Calibri"/>
              </a:rPr>
              <a:t>3. Python</a:t>
            </a:r>
            <a:r>
              <a:rPr b="0" lang="ja-JP" sz="2000" spc="-1" strike="noStrike">
                <a:solidFill>
                  <a:srgbClr val="233a44"/>
                </a:solidFill>
                <a:latin typeface="Calibri"/>
                <a:ea typeface="Calibri"/>
              </a:rPr>
              <a:t>の実例</a:t>
            </a:r>
            <a:endParaRPr b="0" lang="en-US" sz="2000" spc="-1" strike="noStrike">
              <a:latin typeface="Arial"/>
            </a:endParaRPr>
          </a:p>
          <a:p>
            <a:pPr>
              <a:lnSpc>
                <a:spcPct val="115000"/>
              </a:lnSpc>
              <a:spcBef>
                <a:spcPts val="1199"/>
              </a:spcBef>
              <a:tabLst>
                <a:tab algn="l" pos="0"/>
              </a:tabLst>
            </a:pPr>
            <a:r>
              <a:rPr b="0" lang="ja-JP" sz="2000" spc="-1" strike="noStrike">
                <a:solidFill>
                  <a:srgbClr val="233a44"/>
                </a:solidFill>
                <a:latin typeface="Calibri"/>
                <a:ea typeface="Calibri"/>
              </a:rPr>
              <a:t>　</a:t>
            </a:r>
            <a:r>
              <a:rPr b="0" lang="en-US" sz="2000" spc="-1" strike="noStrike">
                <a:solidFill>
                  <a:srgbClr val="233a44"/>
                </a:solidFill>
                <a:latin typeface="Calibri"/>
                <a:ea typeface="Calibri"/>
              </a:rPr>
              <a:t>4. </a:t>
            </a:r>
            <a:r>
              <a:rPr b="0" lang="ja" sz="2000" spc="-1" strike="noStrike">
                <a:solidFill>
                  <a:srgbClr val="233a44"/>
                </a:solidFill>
                <a:latin typeface="Calibri"/>
                <a:ea typeface="Calibri"/>
              </a:rPr>
              <a:t>情報の格納 </a:t>
            </a:r>
            <a:r>
              <a:rPr b="0" lang="en-US" sz="2000" spc="-1" strike="noStrike">
                <a:solidFill>
                  <a:srgbClr val="233a44"/>
                </a:solidFill>
                <a:latin typeface="Calibri"/>
                <a:ea typeface="Calibri"/>
              </a:rPr>
              <a:t>(</a:t>
            </a:r>
            <a:r>
              <a:rPr b="0" lang="ja" sz="2000" spc="-1" strike="noStrike">
                <a:solidFill>
                  <a:srgbClr val="233a44"/>
                </a:solidFill>
                <a:latin typeface="Calibri"/>
                <a:ea typeface="Calibri"/>
              </a:rPr>
              <a:t>リスト</a:t>
            </a:r>
            <a:r>
              <a:rPr b="0" lang="en-US" sz="2000" spc="-1" strike="noStrike">
                <a:solidFill>
                  <a:srgbClr val="233a44"/>
                </a:solidFill>
                <a:latin typeface="Calibri"/>
                <a:ea typeface="Calibri"/>
              </a:rPr>
              <a:t>, </a:t>
            </a:r>
            <a:r>
              <a:rPr b="0" lang="ja" sz="2000" spc="-1" strike="noStrike">
                <a:solidFill>
                  <a:srgbClr val="233a44"/>
                </a:solidFill>
                <a:latin typeface="Calibri"/>
                <a:ea typeface="Calibri"/>
              </a:rPr>
              <a:t>タプル</a:t>
            </a:r>
            <a:r>
              <a:rPr b="0" lang="en-US" sz="2000" spc="-1" strike="noStrike">
                <a:solidFill>
                  <a:srgbClr val="233a44"/>
                </a:solidFill>
                <a:latin typeface="Calibri"/>
                <a:ea typeface="Calibri"/>
              </a:rPr>
              <a:t>)</a:t>
            </a:r>
            <a:endParaRPr b="0" lang="en-US" sz="2000" spc="-1" strike="noStrike">
              <a:latin typeface="Arial"/>
            </a:endParaRPr>
          </a:p>
          <a:p>
            <a:pPr>
              <a:lnSpc>
                <a:spcPct val="115000"/>
              </a:lnSpc>
              <a:spcBef>
                <a:spcPts val="1199"/>
              </a:spcBef>
              <a:tabLst>
                <a:tab algn="l" pos="0"/>
              </a:tabLst>
            </a:pPr>
            <a:r>
              <a:rPr b="0" lang="ja" sz="2000" spc="-1" strike="noStrike">
                <a:solidFill>
                  <a:srgbClr val="233a44"/>
                </a:solidFill>
                <a:latin typeface="Calibri"/>
                <a:ea typeface="Calibri"/>
              </a:rPr>
              <a:t>　</a:t>
            </a:r>
            <a:r>
              <a:rPr b="0" lang="en-US" sz="2000" spc="-1" strike="noStrike">
                <a:solidFill>
                  <a:srgbClr val="233a44"/>
                </a:solidFill>
                <a:latin typeface="Calibri"/>
                <a:ea typeface="Calibri"/>
              </a:rPr>
              <a:t>5. </a:t>
            </a:r>
            <a:r>
              <a:rPr b="0" lang="ja" sz="2000" spc="-1" strike="noStrike">
                <a:solidFill>
                  <a:srgbClr val="233a44"/>
                </a:solidFill>
                <a:latin typeface="Calibri"/>
                <a:ea typeface="Calibri"/>
              </a:rPr>
              <a:t>次回について</a:t>
            </a:r>
            <a:endParaRPr b="0" lang="en-US" sz="2000" spc="-1" strike="noStrike">
              <a:latin typeface="Arial"/>
            </a:endParaRPr>
          </a:p>
          <a:p>
            <a:pPr>
              <a:lnSpc>
                <a:spcPct val="115000"/>
              </a:lnSpc>
              <a:spcBef>
                <a:spcPts val="1199"/>
              </a:spcBef>
              <a:spcAft>
                <a:spcPts val="1199"/>
              </a:spcAft>
              <a:tabLst>
                <a:tab algn="l" pos="0"/>
              </a:tabLst>
            </a:pPr>
            <a:r>
              <a:rPr b="0" lang="ja" sz="2000" spc="-1" strike="noStrike">
                <a:solidFill>
                  <a:srgbClr val="233a44"/>
                </a:solidFill>
                <a:latin typeface="Calibri"/>
                <a:ea typeface="Calibri"/>
              </a:rPr>
              <a:t>　　　おまけ　：　</a:t>
            </a:r>
            <a:r>
              <a:rPr b="0" lang="en-US" sz="2000" spc="-1" strike="noStrike">
                <a:solidFill>
                  <a:srgbClr val="233a44"/>
                </a:solidFill>
                <a:latin typeface="Calibri"/>
                <a:ea typeface="Calibri"/>
              </a:rPr>
              <a:t>SenseHat</a:t>
            </a:r>
            <a:r>
              <a:rPr b="0" lang="ja" sz="2000" spc="-1" strike="noStrike">
                <a:solidFill>
                  <a:srgbClr val="233a44"/>
                </a:solidFill>
                <a:latin typeface="Calibri"/>
                <a:ea typeface="Calibri"/>
              </a:rPr>
              <a:t>の準備と組み立て　</a:t>
            </a:r>
            <a:r>
              <a:rPr b="0" lang="en-US" sz="2000" spc="-1" strike="noStrike">
                <a:solidFill>
                  <a:srgbClr val="233a44"/>
                </a:solidFill>
                <a:latin typeface="Calibri"/>
                <a:ea typeface="Calibri"/>
              </a:rPr>
              <a:t>(</a:t>
            </a:r>
            <a:r>
              <a:rPr b="0" lang="ja" sz="2000" spc="-1" strike="noStrike">
                <a:solidFill>
                  <a:srgbClr val="233a44"/>
                </a:solidFill>
                <a:latin typeface="Calibri"/>
                <a:ea typeface="Calibri"/>
              </a:rPr>
              <a:t>時間あれば</a:t>
            </a:r>
            <a:r>
              <a:rPr b="0" lang="en-US" sz="2000" spc="-1" strike="noStrike">
                <a:solidFill>
                  <a:srgbClr val="233a44"/>
                </a:solidFill>
                <a:latin typeface="Calibri"/>
                <a:ea typeface="Calibri"/>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4-2. </a:t>
            </a:r>
            <a:r>
              <a:rPr b="0" lang="ja" sz="3000" spc="-1" strike="noStrike">
                <a:solidFill>
                  <a:srgbClr val="0000ff"/>
                </a:solidFill>
                <a:latin typeface="Nunito"/>
                <a:ea typeface="Nunito"/>
              </a:rPr>
              <a:t>リスト</a:t>
            </a:r>
            <a:endParaRPr b="0" lang="en-US" sz="3000" spc="-1" strike="noStrike">
              <a:latin typeface="Arial"/>
            </a:endParaRPr>
          </a:p>
        </p:txBody>
      </p:sp>
      <p:sp>
        <p:nvSpPr>
          <p:cNvPr id="173"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ja" sz="1300" spc="-1" strike="noStrike">
                <a:solidFill>
                  <a:srgbClr val="233a44"/>
                </a:solidFill>
                <a:latin typeface="Calibri"/>
                <a:ea typeface="Calibri"/>
              </a:rPr>
              <a:t>リストのスライス　</a:t>
            </a:r>
            <a:r>
              <a:rPr b="0" lang="en-US" sz="1300" spc="-1" strike="noStrike">
                <a:solidFill>
                  <a:srgbClr val="233a44"/>
                </a:solidFill>
                <a:latin typeface="Calibri"/>
                <a:ea typeface="Calibri"/>
              </a:rPr>
              <a:t>(</a:t>
            </a:r>
            <a:r>
              <a:rPr b="0" lang="ja" sz="1300" spc="-1" strike="noStrike">
                <a:solidFill>
                  <a:srgbClr val="233a44"/>
                </a:solidFill>
                <a:latin typeface="Calibri"/>
                <a:ea typeface="Calibri"/>
              </a:rPr>
              <a:t>指定した部分を取り出す</a:t>
            </a:r>
            <a:r>
              <a:rPr b="0" lang="en-US" sz="1300" spc="-1" strike="noStrike">
                <a:solidFill>
                  <a:srgbClr val="233a44"/>
                </a:solidFill>
                <a:latin typeface="Calibri"/>
                <a:ea typeface="Calibri"/>
              </a:rPr>
              <a:t>)</a:t>
            </a:r>
            <a:endParaRPr b="0" lang="en-US" sz="1300" spc="-1" strike="noStrike">
              <a:latin typeface="Arial"/>
            </a:endParaRPr>
          </a:p>
        </p:txBody>
      </p:sp>
      <p:sp>
        <p:nvSpPr>
          <p:cNvPr id="174" name="CustomShape 3"/>
          <p:cNvSpPr/>
          <p:nvPr/>
        </p:nvSpPr>
        <p:spPr>
          <a:xfrm>
            <a:off x="721800" y="1713240"/>
            <a:ext cx="7184880" cy="2931480"/>
          </a:xfrm>
          <a:prstGeom prst="bevel">
            <a:avLst>
              <a:gd name="adj" fmla="val 4051"/>
            </a:avLst>
          </a:prstGeom>
          <a:solidFill>
            <a:schemeClr val="lt2"/>
          </a:solidFill>
          <a:ln w="9360">
            <a:solidFill>
              <a:schemeClr val="dk2"/>
            </a:solidFill>
            <a:round/>
          </a:ln>
        </p:spPr>
        <p:style>
          <a:lnRef idx="0"/>
          <a:fillRef idx="0"/>
          <a:effectRef idx="0"/>
          <a:fontRef idx="minor"/>
        </p:style>
        <p:txBody>
          <a:bodyPr lIns="90000" rIns="90000" tIns="91440" bIns="91440">
            <a:noAutofit/>
          </a:bodyPr>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宣言</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list_sample = [1, 2, 4, 8, 16, 32]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1</a:t>
            </a:r>
            <a:r>
              <a:rPr b="0" lang="ja" sz="1200" spc="-1" strike="noStrike">
                <a:solidFill>
                  <a:srgbClr val="000000"/>
                </a:solidFill>
                <a:latin typeface="Arial"/>
                <a:ea typeface="Arial"/>
              </a:rPr>
              <a:t>〜</a:t>
            </a:r>
            <a:r>
              <a:rPr b="0" lang="en-US" sz="1200" spc="-1" strike="noStrike">
                <a:solidFill>
                  <a:srgbClr val="000000"/>
                </a:solidFill>
                <a:latin typeface="Arial"/>
                <a:ea typeface="Arial"/>
              </a:rPr>
              <a:t>3</a:t>
            </a:r>
            <a:r>
              <a:rPr b="0" lang="ja" sz="1200" spc="-1" strike="noStrike">
                <a:solidFill>
                  <a:srgbClr val="000000"/>
                </a:solidFill>
                <a:latin typeface="Arial"/>
                <a:ea typeface="Arial"/>
              </a:rPr>
              <a:t>個目の要素だけ取り出したい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new_list = list_sample[1:3]</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奇数の要素だけ取り出したい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new_list2 = list_sample[0::2]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偶数の要素だけ取り出したい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new_list3 = list_sample[1::2]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3</a:t>
            </a:r>
            <a:r>
              <a:rPr b="0" lang="ja" sz="1200" spc="-1" strike="noStrike">
                <a:solidFill>
                  <a:srgbClr val="000000"/>
                </a:solidFill>
                <a:latin typeface="Arial"/>
                <a:ea typeface="Arial"/>
              </a:rPr>
              <a:t>番目から最後の一つ前までの要素まで取り出したい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new_list4 = list_sample[3:-1]</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4-3. </a:t>
            </a:r>
            <a:r>
              <a:rPr b="0" lang="ja" sz="3000" spc="-1" strike="noStrike">
                <a:solidFill>
                  <a:srgbClr val="0000ff"/>
                </a:solidFill>
                <a:latin typeface="Nunito"/>
                <a:ea typeface="Nunito"/>
              </a:rPr>
              <a:t>タプル</a:t>
            </a:r>
            <a:endParaRPr b="0" lang="en-US" sz="3000" spc="-1" strike="noStrike">
              <a:latin typeface="Arial"/>
            </a:endParaRPr>
          </a:p>
        </p:txBody>
      </p:sp>
      <p:sp>
        <p:nvSpPr>
          <p:cNvPr id="176"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ja" sz="1300" spc="-1" strike="noStrike">
                <a:solidFill>
                  <a:srgbClr val="233a44"/>
                </a:solidFill>
                <a:latin typeface="Calibri"/>
                <a:ea typeface="Calibri"/>
              </a:rPr>
              <a:t>　タプルはリストと似ています。リストに比べて使用するメモリが少なくなるというメリットが有ります。ただし一点だけ大きな違いが有ります。まずは下記コードで違いを体感してみて下さい。</a:t>
            </a:r>
            <a:endParaRPr b="0" lang="en-US" sz="1300" spc="-1" strike="noStrike">
              <a:latin typeface="Arial"/>
            </a:endParaRPr>
          </a:p>
        </p:txBody>
      </p:sp>
      <p:sp>
        <p:nvSpPr>
          <p:cNvPr id="177" name="CustomShape 3"/>
          <p:cNvSpPr/>
          <p:nvPr/>
        </p:nvSpPr>
        <p:spPr>
          <a:xfrm>
            <a:off x="721800" y="1941840"/>
            <a:ext cx="7184880" cy="2931480"/>
          </a:xfrm>
          <a:prstGeom prst="bevel">
            <a:avLst>
              <a:gd name="adj" fmla="val 4051"/>
            </a:avLst>
          </a:prstGeom>
          <a:solidFill>
            <a:schemeClr val="lt2"/>
          </a:solidFill>
          <a:ln w="9360">
            <a:solidFill>
              <a:schemeClr val="dk2"/>
            </a:solidFill>
            <a:round/>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宣言と値の表示</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tuple_sample = (1, 2, 4, 8)        ← </a:t>
            </a:r>
            <a:r>
              <a:rPr b="0" lang="ja" sz="1400" spc="-1" strike="noStrike">
                <a:solidFill>
                  <a:srgbClr val="000000"/>
                </a:solidFill>
                <a:latin typeface="Arial"/>
                <a:ea typeface="Arial"/>
              </a:rPr>
              <a:t>丸括弧で定義する。</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print(tuple_sample[0], tuple_sample[1])</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値の変更</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tuple_sample[0] =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値の追加</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tuple_sample.append(16)</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print(tuple_sample)TypeError: 'tuple' object does not support item assignment</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4-3. </a:t>
            </a:r>
            <a:r>
              <a:rPr b="0" lang="ja" sz="3000" spc="-1" strike="noStrike">
                <a:solidFill>
                  <a:srgbClr val="0000ff"/>
                </a:solidFill>
                <a:latin typeface="Nunito"/>
                <a:ea typeface="Nunito"/>
              </a:rPr>
              <a:t>タプル</a:t>
            </a:r>
            <a:endParaRPr b="0" lang="en-US" sz="3000" spc="-1" strike="noStrike">
              <a:latin typeface="Arial"/>
            </a:endParaRPr>
          </a:p>
        </p:txBody>
      </p:sp>
      <p:sp>
        <p:nvSpPr>
          <p:cNvPr id="179"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r>
              <a:rPr b="0" lang="ja" sz="1800" spc="-1" strike="noStrike">
                <a:solidFill>
                  <a:srgbClr val="233a44"/>
                </a:solidFill>
                <a:latin typeface="Calibri"/>
                <a:ea typeface="Calibri"/>
              </a:rPr>
              <a:t>　タプルの特徴は、一回宣言を行うと値を変更したり追加したりすることはできません。これがリストよりメモリ</a:t>
            </a:r>
            <a:r>
              <a:rPr b="0" lang="ja-JP" sz="1800" spc="-1" strike="noStrike">
                <a:solidFill>
                  <a:srgbClr val="233a44"/>
                </a:solidFill>
                <a:latin typeface="Calibri"/>
                <a:ea typeface="Calibri"/>
              </a:rPr>
              <a:t>が</a:t>
            </a:r>
            <a:r>
              <a:rPr b="0" lang="ja" sz="1800" spc="-1" strike="noStrike">
                <a:solidFill>
                  <a:srgbClr val="233a44"/>
                </a:solidFill>
                <a:latin typeface="Calibri"/>
                <a:ea typeface="Calibri"/>
              </a:rPr>
              <a:t>節約できる理由になっていると思います。</a:t>
            </a:r>
            <a:endParaRPr b="0" lang="en-US" sz="1800" spc="-1" strike="noStrike">
              <a:latin typeface="Arial"/>
            </a:endParaRPr>
          </a:p>
          <a:p>
            <a:pPr>
              <a:lnSpc>
                <a:spcPct val="115000"/>
              </a:lnSpc>
              <a:spcBef>
                <a:spcPts val="1199"/>
              </a:spcBef>
              <a:spcAft>
                <a:spcPts val="1199"/>
              </a:spcAft>
              <a:tabLst>
                <a:tab algn="l" pos="0"/>
              </a:tabLst>
            </a:pPr>
            <a:r>
              <a:rPr b="0" lang="ja" sz="1800" spc="-1" strike="noStrike">
                <a:solidFill>
                  <a:srgbClr val="233a44"/>
                </a:solidFill>
                <a:latin typeface="Calibri"/>
                <a:ea typeface="Calibri"/>
              </a:rPr>
              <a:t>　変更可能なものはリストで定義しましょう。</a:t>
            </a:r>
            <a:endParaRPr b="0" lang="en-US" sz="1800" spc="-1" strike="noStrike">
              <a:latin typeface="Arial"/>
            </a:endParaRPr>
          </a:p>
        </p:txBody>
      </p:sp>
      <p:sp>
        <p:nvSpPr>
          <p:cNvPr id="180" name="CustomShape 3"/>
          <p:cNvSpPr/>
          <p:nvPr/>
        </p:nvSpPr>
        <p:spPr>
          <a:xfrm>
            <a:off x="721800" y="2481840"/>
            <a:ext cx="7184880" cy="2256840"/>
          </a:xfrm>
          <a:prstGeom prst="bevel">
            <a:avLst>
              <a:gd name="adj" fmla="val 4051"/>
            </a:avLst>
          </a:prstGeom>
          <a:solidFill>
            <a:schemeClr val="lt2"/>
          </a:solidFill>
          <a:ln w="9360">
            <a:solidFill>
              <a:schemeClr val="dk2"/>
            </a:solidFill>
            <a:round/>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値の変更</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tuple_sample[0] =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a:t>
            </a:r>
            <a:endParaRPr b="0" lang="en-US" sz="1400" spc="-1" strike="noStrike">
              <a:latin typeface="Arial"/>
            </a:endParaRPr>
          </a:p>
          <a:p>
            <a:pPr>
              <a:lnSpc>
                <a:spcPct val="100000"/>
              </a:lnSpc>
              <a:tabLst>
                <a:tab algn="l" pos="0"/>
              </a:tabLst>
            </a:pPr>
            <a:r>
              <a:rPr b="0" lang="ja" sz="1400" spc="-1" strike="noStrike">
                <a:solidFill>
                  <a:srgbClr val="ff0000"/>
                </a:solidFill>
                <a:latin typeface="Arial"/>
                <a:ea typeface="Arial"/>
              </a:rPr>
              <a:t>　　</a:t>
            </a:r>
            <a:r>
              <a:rPr b="0" lang="en-US" sz="1400" spc="-1" strike="noStrike">
                <a:solidFill>
                  <a:srgbClr val="ff0000"/>
                </a:solidFill>
                <a:latin typeface="Arial"/>
                <a:ea typeface="Arial"/>
              </a:rPr>
              <a:t>TypeError: 'tuple' object does not support item assignment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値の追加</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tuple_sample.append(16)</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a:t>
            </a:r>
            <a:r>
              <a:rPr b="0" lang="en-US" sz="1400" spc="-1" strike="noStrike">
                <a:solidFill>
                  <a:srgbClr val="ff0000"/>
                </a:solidFill>
                <a:latin typeface="Arial"/>
                <a:ea typeface="Arial"/>
              </a:rPr>
              <a:t>AttributeError: 'tuple' object has no attribute 'append'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4-3. </a:t>
            </a:r>
            <a:r>
              <a:rPr b="0" lang="ja" sz="3000" spc="-1" strike="noStrike">
                <a:solidFill>
                  <a:srgbClr val="0000ff"/>
                </a:solidFill>
                <a:latin typeface="Nunito"/>
                <a:ea typeface="Nunito"/>
              </a:rPr>
              <a:t>タプル</a:t>
            </a:r>
            <a:endParaRPr b="0" lang="en-US" sz="3000" spc="-1" strike="noStrike">
              <a:latin typeface="Arial"/>
            </a:endParaRPr>
          </a:p>
        </p:txBody>
      </p:sp>
      <p:sp>
        <p:nvSpPr>
          <p:cNvPr id="182"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ja" sz="1800" spc="-1" strike="noStrike">
                <a:solidFill>
                  <a:srgbClr val="233a44"/>
                </a:solidFill>
                <a:latin typeface="Calibri"/>
                <a:ea typeface="Calibri"/>
              </a:rPr>
              <a:t>タプルのスライス　</a:t>
            </a:r>
            <a:r>
              <a:rPr b="0" lang="en-US" sz="1800" spc="-1" strike="noStrike">
                <a:solidFill>
                  <a:srgbClr val="233a44"/>
                </a:solidFill>
                <a:latin typeface="Calibri"/>
                <a:ea typeface="Calibri"/>
              </a:rPr>
              <a:t>(</a:t>
            </a:r>
            <a:r>
              <a:rPr b="0" lang="ja" sz="1800" spc="-1" strike="noStrike">
                <a:solidFill>
                  <a:srgbClr val="233a44"/>
                </a:solidFill>
                <a:latin typeface="Calibri"/>
                <a:ea typeface="Calibri"/>
              </a:rPr>
              <a:t>指定した部分を取り出す</a:t>
            </a:r>
            <a:r>
              <a:rPr b="0" lang="en-US" sz="1800" spc="-1" strike="noStrike">
                <a:solidFill>
                  <a:srgbClr val="233a44"/>
                </a:solidFill>
                <a:latin typeface="Calibri"/>
                <a:ea typeface="Calibri"/>
              </a:rPr>
              <a:t>)</a:t>
            </a:r>
            <a:endParaRPr b="0" lang="en-US" sz="1800" spc="-1" strike="noStrike">
              <a:latin typeface="Arial"/>
            </a:endParaRPr>
          </a:p>
        </p:txBody>
      </p:sp>
      <p:sp>
        <p:nvSpPr>
          <p:cNvPr id="183" name="CustomShape 3"/>
          <p:cNvSpPr/>
          <p:nvPr/>
        </p:nvSpPr>
        <p:spPr>
          <a:xfrm>
            <a:off x="721800" y="1713240"/>
            <a:ext cx="7184880" cy="2931480"/>
          </a:xfrm>
          <a:prstGeom prst="bevel">
            <a:avLst>
              <a:gd name="adj" fmla="val 4051"/>
            </a:avLst>
          </a:prstGeom>
          <a:solidFill>
            <a:schemeClr val="lt2"/>
          </a:solidFill>
          <a:ln w="9360">
            <a:solidFill>
              <a:schemeClr val="dk2"/>
            </a:solidFill>
            <a:round/>
          </a:ln>
        </p:spPr>
        <p:style>
          <a:lnRef idx="0"/>
          <a:fillRef idx="0"/>
          <a:effectRef idx="0"/>
          <a:fontRef idx="minor"/>
        </p:style>
        <p:txBody>
          <a:bodyPr lIns="90000" rIns="90000" tIns="91440" bIns="91440">
            <a:noAutofit/>
          </a:bodyPr>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宣言</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tuple_sample = (1, 2, 4, 8, 16, 32)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1</a:t>
            </a:r>
            <a:r>
              <a:rPr b="0" lang="ja" sz="1200" spc="-1" strike="noStrike">
                <a:solidFill>
                  <a:srgbClr val="000000"/>
                </a:solidFill>
                <a:latin typeface="Arial"/>
                <a:ea typeface="Arial"/>
              </a:rPr>
              <a:t>〜</a:t>
            </a:r>
            <a:r>
              <a:rPr b="0" lang="en-US" sz="1200" spc="-1" strike="noStrike">
                <a:solidFill>
                  <a:srgbClr val="000000"/>
                </a:solidFill>
                <a:latin typeface="Arial"/>
                <a:ea typeface="Arial"/>
              </a:rPr>
              <a:t>3</a:t>
            </a:r>
            <a:r>
              <a:rPr b="0" lang="ja" sz="1200" spc="-1" strike="noStrike">
                <a:solidFill>
                  <a:srgbClr val="000000"/>
                </a:solidFill>
                <a:latin typeface="Arial"/>
                <a:ea typeface="Arial"/>
              </a:rPr>
              <a:t>個目の要素だけ取り出したい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new_tuple = tuple_sample[1:3]</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奇数の要素だけ取り出したい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new_tuple2 = tuple_sample[0::2]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偶数の要素だけ取り出したい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new_tuple3 = tuple_sample[1::2]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3</a:t>
            </a:r>
            <a:r>
              <a:rPr b="0" lang="ja" sz="1200" spc="-1" strike="noStrike">
                <a:solidFill>
                  <a:srgbClr val="000000"/>
                </a:solidFill>
                <a:latin typeface="Arial"/>
                <a:ea typeface="Arial"/>
              </a:rPr>
              <a:t>番目から最後の要素まで取り出したい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new_tuple4 = tuple_sample[3:-1]</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5. </a:t>
            </a:r>
            <a:r>
              <a:rPr b="0" lang="ja" sz="3000" spc="-1" strike="noStrike">
                <a:solidFill>
                  <a:srgbClr val="0000ff"/>
                </a:solidFill>
                <a:latin typeface="Nunito"/>
                <a:ea typeface="Nunito"/>
              </a:rPr>
              <a:t>本日のまとめ</a:t>
            </a:r>
            <a:endParaRPr b="0" lang="en-US" sz="3000" spc="-1" strike="noStrike">
              <a:latin typeface="Arial"/>
            </a:endParaRPr>
          </a:p>
        </p:txBody>
      </p:sp>
      <p:sp>
        <p:nvSpPr>
          <p:cNvPr id="185"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endParaRPr b="0" lang="en-US" sz="1800" spc="-1" strike="noStrike">
              <a:latin typeface="Arial"/>
            </a:endParaRPr>
          </a:p>
          <a:p>
            <a:pPr>
              <a:lnSpc>
                <a:spcPct val="115000"/>
              </a:lnSpc>
              <a:spcBef>
                <a:spcPts val="1199"/>
              </a:spcBef>
              <a:tabLst>
                <a:tab algn="l" pos="0"/>
              </a:tabLst>
            </a:pPr>
            <a:r>
              <a:rPr b="0" lang="ja" sz="1800" spc="-1" strike="noStrike">
                <a:solidFill>
                  <a:srgbClr val="233a44"/>
                </a:solidFill>
                <a:latin typeface="Calibri"/>
                <a:ea typeface="Calibri"/>
              </a:rPr>
              <a:t>　リスト</a:t>
            </a: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　情報を順番に格納できるもの。</a:t>
            </a:r>
            <a:endParaRPr b="0" lang="en-US" sz="1800" spc="-1" strike="noStrike">
              <a:latin typeface="Arial"/>
            </a:endParaRPr>
          </a:p>
          <a:p>
            <a:pPr>
              <a:lnSpc>
                <a:spcPct val="115000"/>
              </a:lnSpc>
              <a:spcBef>
                <a:spcPts val="1199"/>
              </a:spcBef>
              <a:tabLst>
                <a:tab algn="l" pos="0"/>
              </a:tabLst>
            </a:pP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既存の情報の変更や追加が可能。</a:t>
            </a:r>
            <a:endParaRPr b="0" lang="en-US" sz="1800" spc="-1" strike="noStrike">
              <a:latin typeface="Arial"/>
            </a:endParaRPr>
          </a:p>
          <a:p>
            <a:pPr>
              <a:lnSpc>
                <a:spcPct val="115000"/>
              </a:lnSpc>
              <a:spcBef>
                <a:spcPts val="1199"/>
              </a:spcBef>
              <a:tabLst>
                <a:tab algn="l" pos="0"/>
              </a:tabLst>
            </a:pPr>
            <a:r>
              <a:rPr b="0" lang="ja" sz="1800" spc="-1" strike="noStrike">
                <a:solidFill>
                  <a:srgbClr val="233a44"/>
                </a:solidFill>
                <a:latin typeface="Calibri"/>
                <a:ea typeface="Calibri"/>
              </a:rPr>
              <a:t>　タプル</a:t>
            </a: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　リストとほぼ同じ様に使用可能。</a:t>
            </a:r>
            <a:endParaRPr b="0" lang="en-US" sz="1800" spc="-1" strike="noStrike">
              <a:latin typeface="Arial"/>
            </a:endParaRPr>
          </a:p>
          <a:p>
            <a:pPr>
              <a:lnSpc>
                <a:spcPct val="115000"/>
              </a:lnSpc>
              <a:spcBef>
                <a:spcPts val="1199"/>
              </a:spcBef>
              <a:tabLst>
                <a:tab algn="l" pos="0"/>
              </a:tabLst>
            </a:pP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ただし、編集ができない。</a:t>
            </a:r>
            <a:r>
              <a:rPr b="0" lang="en-US" sz="1800" spc="-1" strike="noStrike">
                <a:solidFill>
                  <a:srgbClr val="233a44"/>
                </a:solidFill>
                <a:latin typeface="Calibri"/>
                <a:ea typeface="Calibri"/>
              </a:rPr>
              <a:t>(</a:t>
            </a:r>
            <a:r>
              <a:rPr b="0" lang="ja" sz="1800" spc="-1" strike="noStrike">
                <a:solidFill>
                  <a:srgbClr val="233a44"/>
                </a:solidFill>
                <a:latin typeface="Calibri"/>
                <a:ea typeface="Calibri"/>
              </a:rPr>
              <a:t>メモリ</a:t>
            </a:r>
            <a:r>
              <a:rPr b="0" lang="ja-JP" sz="1800" spc="-1" strike="noStrike">
                <a:solidFill>
                  <a:srgbClr val="233a44"/>
                </a:solidFill>
                <a:latin typeface="Calibri"/>
                <a:ea typeface="Calibri"/>
              </a:rPr>
              <a:t>使用</a:t>
            </a:r>
            <a:r>
              <a:rPr b="0" lang="ja" sz="1800" spc="-1" strike="noStrike">
                <a:solidFill>
                  <a:srgbClr val="233a44"/>
                </a:solidFill>
                <a:latin typeface="Calibri"/>
                <a:ea typeface="Calibri"/>
              </a:rPr>
              <a:t>は</a:t>
            </a:r>
            <a:r>
              <a:rPr b="0" lang="ja-JP" sz="1800" spc="-1" strike="noStrike">
                <a:solidFill>
                  <a:srgbClr val="233a44"/>
                </a:solidFill>
                <a:latin typeface="Calibri"/>
                <a:ea typeface="Calibri"/>
              </a:rPr>
              <a:t>少ない</a:t>
            </a:r>
            <a:r>
              <a:rPr b="0" lang="ja" sz="1800" spc="-1" strike="noStrike">
                <a:solidFill>
                  <a:srgbClr val="233a44"/>
                </a:solidFill>
                <a:latin typeface="Calibri"/>
                <a:ea typeface="Calibri"/>
              </a:rPr>
              <a:t>模様</a:t>
            </a:r>
            <a:r>
              <a:rPr b="0" lang="en-US" sz="1800" spc="-1" strike="noStrike">
                <a:solidFill>
                  <a:srgbClr val="233a44"/>
                </a:solidFill>
                <a:latin typeface="Calibri"/>
                <a:ea typeface="Calibri"/>
              </a:rPr>
              <a:t>)</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5. </a:t>
            </a:r>
            <a:r>
              <a:rPr b="0" lang="ja-JP" sz="3000" spc="-1" strike="noStrike">
                <a:solidFill>
                  <a:srgbClr val="0000ff"/>
                </a:solidFill>
                <a:latin typeface="Nunito"/>
                <a:ea typeface="Nunito"/>
              </a:rPr>
              <a:t>本日のまとめ</a:t>
            </a:r>
            <a:endParaRPr b="0" lang="en-US" sz="3000" spc="-1" strike="noStrike">
              <a:latin typeface="Arial"/>
            </a:endParaRPr>
          </a:p>
        </p:txBody>
      </p:sp>
      <p:sp>
        <p:nvSpPr>
          <p:cNvPr id="187"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endParaRPr b="0" lang="en-US" sz="1800" spc="-1" strike="noStrike">
              <a:latin typeface="Arial"/>
            </a:endParaRPr>
          </a:p>
          <a:p>
            <a:pPr>
              <a:lnSpc>
                <a:spcPct val="115000"/>
              </a:lnSpc>
              <a:tabLst>
                <a:tab algn="l" pos="0"/>
              </a:tabLst>
            </a:pPr>
            <a:r>
              <a:rPr b="0" lang="ja-JP" sz="1800" spc="-1" strike="noStrike">
                <a:solidFill>
                  <a:srgbClr val="233a44"/>
                </a:solidFill>
                <a:latin typeface="Calibri"/>
                <a:ea typeface="Calibri"/>
              </a:rPr>
              <a:t>次回</a:t>
            </a:r>
            <a:r>
              <a:rPr b="0" lang="en-US" sz="1800" spc="-1" strike="noStrike">
                <a:solidFill>
                  <a:srgbClr val="233a44"/>
                </a:solidFill>
                <a:latin typeface="Calibri"/>
                <a:ea typeface="Calibri"/>
              </a:rPr>
              <a:t>4/20(</a:t>
            </a:r>
            <a:r>
              <a:rPr b="0" lang="ja-JP" sz="1800" spc="-1" strike="noStrike">
                <a:solidFill>
                  <a:srgbClr val="233a44"/>
                </a:solidFill>
                <a:latin typeface="Calibri"/>
                <a:ea typeface="Calibri"/>
              </a:rPr>
              <a:t>火</a:t>
            </a:r>
            <a:r>
              <a:rPr b="0" lang="en-US" sz="1800" spc="-1" strike="noStrike">
                <a:solidFill>
                  <a:srgbClr val="233a44"/>
                </a:solidFill>
                <a:latin typeface="Calibri"/>
                <a:ea typeface="Calibri"/>
              </a:rPr>
              <a:t>)</a:t>
            </a:r>
            <a:r>
              <a:rPr b="0" lang="ja-JP" sz="1800" spc="-1" strike="noStrike">
                <a:solidFill>
                  <a:srgbClr val="233a44"/>
                </a:solidFill>
                <a:latin typeface="Calibri"/>
                <a:ea typeface="Calibri"/>
              </a:rPr>
              <a:t>について</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4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Python</a:t>
            </a:r>
            <a:r>
              <a:rPr b="0" lang="ja-JP" sz="1800" spc="-1" strike="noStrike">
                <a:solidFill>
                  <a:srgbClr val="233a44"/>
                </a:solidFill>
                <a:latin typeface="Calibri"/>
                <a:ea typeface="Calibri"/>
              </a:rPr>
              <a:t>実例紹介　</a:t>
            </a:r>
            <a:r>
              <a:rPr b="0" lang="en-US" sz="1800" spc="-1" strike="noStrike">
                <a:solidFill>
                  <a:srgbClr val="233a44"/>
                </a:solidFill>
                <a:latin typeface="Calibri"/>
                <a:ea typeface="Calibri"/>
              </a:rPr>
              <a:t>RPA</a:t>
            </a:r>
            <a:r>
              <a:rPr b="0" lang="ja-JP" sz="1800" spc="-1" strike="noStrike">
                <a:solidFill>
                  <a:srgbClr val="233a44"/>
                </a:solidFill>
                <a:latin typeface="Calibri"/>
                <a:ea typeface="Calibri"/>
              </a:rPr>
              <a:t>、スクレイピング</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・ディクショナリ型を学ぶ</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・統計データを取得してみよう</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おまけ</a:t>
            </a:r>
            <a:r>
              <a:rPr b="0" lang="en-US" sz="3000" spc="-1" strike="noStrike">
                <a:solidFill>
                  <a:srgbClr val="0000ff"/>
                </a:solidFill>
                <a:latin typeface="Nunito"/>
                <a:ea typeface="Nunito"/>
              </a:rPr>
              <a:t>. SenseHat</a:t>
            </a:r>
            <a:r>
              <a:rPr b="0" lang="ja" sz="3000" spc="-1" strike="noStrike">
                <a:solidFill>
                  <a:srgbClr val="0000ff"/>
                </a:solidFill>
                <a:latin typeface="Nunito"/>
                <a:ea typeface="Nunito"/>
              </a:rPr>
              <a:t>組み立て</a:t>
            </a:r>
            <a:endParaRPr b="0" lang="en-US" sz="3000" spc="-1" strike="noStrike">
              <a:latin typeface="Arial"/>
            </a:endParaRPr>
          </a:p>
        </p:txBody>
      </p:sp>
      <p:sp>
        <p:nvSpPr>
          <p:cNvPr id="189"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US" sz="1300" spc="-1" strike="noStrike">
                <a:solidFill>
                  <a:srgbClr val="233a44"/>
                </a:solidFill>
                <a:latin typeface="Calibri"/>
                <a:ea typeface="Calibri"/>
              </a:rPr>
              <a:t>GPIO</a:t>
            </a:r>
            <a:r>
              <a:rPr b="0" lang="ja" sz="1300" spc="-1" strike="noStrike">
                <a:solidFill>
                  <a:srgbClr val="233a44"/>
                </a:solidFill>
                <a:latin typeface="Calibri"/>
                <a:ea typeface="Calibri"/>
              </a:rPr>
              <a:t>延長ケーブルとピンを使って下記のように組み立てます。</a:t>
            </a:r>
            <a:endParaRPr b="0" lang="en-US" sz="1300" spc="-1" strike="noStrike">
              <a:latin typeface="Arial"/>
            </a:endParaRPr>
          </a:p>
        </p:txBody>
      </p:sp>
      <p:pic>
        <p:nvPicPr>
          <p:cNvPr id="190" name="Google Shape;316;p38" descr=""/>
          <p:cNvPicPr/>
          <p:nvPr/>
        </p:nvPicPr>
        <p:blipFill>
          <a:blip r:embed="rId1"/>
          <a:stretch/>
        </p:blipFill>
        <p:spPr>
          <a:xfrm>
            <a:off x="3903480" y="1834920"/>
            <a:ext cx="3907440" cy="2525040"/>
          </a:xfrm>
          <a:prstGeom prst="rect">
            <a:avLst/>
          </a:prstGeom>
          <a:ln w="0">
            <a:noFill/>
          </a:ln>
        </p:spPr>
      </p:pic>
      <p:pic>
        <p:nvPicPr>
          <p:cNvPr id="191" name="Google Shape;318;p38" descr=""/>
          <p:cNvPicPr/>
          <p:nvPr/>
        </p:nvPicPr>
        <p:blipFill>
          <a:blip r:embed="rId2"/>
          <a:stretch/>
        </p:blipFill>
        <p:spPr>
          <a:xfrm>
            <a:off x="943200" y="3034440"/>
            <a:ext cx="1810800" cy="1814760"/>
          </a:xfrm>
          <a:prstGeom prst="rect">
            <a:avLst/>
          </a:prstGeom>
          <a:ln w="0">
            <a:noFill/>
          </a:ln>
        </p:spPr>
      </p:pic>
      <p:pic>
        <p:nvPicPr>
          <p:cNvPr id="192" name="Google Shape;319;p38" descr=""/>
          <p:cNvPicPr/>
          <p:nvPr/>
        </p:nvPicPr>
        <p:blipFill>
          <a:blip r:embed="rId3"/>
          <a:srcRect l="0" t="17219" r="0" b="21160"/>
          <a:stretch/>
        </p:blipFill>
        <p:spPr>
          <a:xfrm>
            <a:off x="656280" y="1758960"/>
            <a:ext cx="1945440" cy="1198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1. </a:t>
            </a:r>
            <a:r>
              <a:rPr b="0" lang="ja" sz="3000" spc="-1" strike="noStrike">
                <a:solidFill>
                  <a:srgbClr val="0000ff"/>
                </a:solidFill>
                <a:latin typeface="Nunito"/>
                <a:ea typeface="Nunito"/>
              </a:rPr>
              <a:t>今回の目的</a:t>
            </a:r>
            <a:endParaRPr b="0" lang="en-US" sz="3000" spc="-1" strike="noStrike">
              <a:latin typeface="Arial"/>
            </a:endParaRPr>
          </a:p>
        </p:txBody>
      </p:sp>
      <p:sp>
        <p:nvSpPr>
          <p:cNvPr id="108"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Autofit/>
          </a:bodyPr>
          <a:p>
            <a:pPr>
              <a:lnSpc>
                <a:spcPct val="115000"/>
              </a:lnSpc>
              <a:tabLst>
                <a:tab algn="l" pos="0"/>
              </a:tabLst>
            </a:pPr>
            <a:r>
              <a:rPr b="0" lang="ja" sz="1800" spc="-1" strike="noStrike">
                <a:solidFill>
                  <a:srgbClr val="233a44"/>
                </a:solidFill>
                <a:latin typeface="Calibri"/>
                <a:ea typeface="Calibri"/>
              </a:rPr>
              <a:t>＜目的＞</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今後</a:t>
            </a:r>
            <a:r>
              <a:rPr b="0" lang="en-US" sz="1800" spc="-1" strike="noStrike">
                <a:solidFill>
                  <a:srgbClr val="233a44"/>
                </a:solidFill>
                <a:latin typeface="Calibri"/>
                <a:ea typeface="Calibri"/>
              </a:rPr>
              <a:t>IoT</a:t>
            </a:r>
            <a:r>
              <a:rPr b="0" lang="ja" sz="1800" spc="-1" strike="noStrike">
                <a:solidFill>
                  <a:srgbClr val="233a44"/>
                </a:solidFill>
                <a:latin typeface="Calibri"/>
                <a:ea typeface="Calibri"/>
              </a:rPr>
              <a:t>活用の一つの手段としてラズパイの使用を考えていきたいと思います。</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活用の一つに連続監視があり、リアルタイムで変化するグラフがイメージされます。そのための基礎技術として、配列を</a:t>
            </a:r>
            <a:r>
              <a:rPr b="0" lang="ja-JP" sz="1800" spc="-1" strike="noStrike">
                <a:solidFill>
                  <a:srgbClr val="233a44"/>
                </a:solidFill>
                <a:latin typeface="Calibri"/>
                <a:ea typeface="Calibri"/>
              </a:rPr>
              <a:t>学習することを</a:t>
            </a:r>
            <a:r>
              <a:rPr b="0" lang="ja" sz="1800" spc="-1" strike="noStrike">
                <a:solidFill>
                  <a:srgbClr val="233a44"/>
                </a:solidFill>
                <a:latin typeface="Calibri"/>
                <a:ea typeface="Calibri"/>
              </a:rPr>
              <a:t>目的とします。</a:t>
            </a:r>
            <a:endParaRPr b="0" lang="en-US" sz="1800" spc="-1" strike="noStrike">
              <a:latin typeface="Arial"/>
            </a:endParaRPr>
          </a:p>
          <a:p>
            <a:pPr>
              <a:lnSpc>
                <a:spcPct val="115000"/>
              </a:lnSpc>
              <a:spcBef>
                <a:spcPts val="1199"/>
              </a:spcBef>
              <a:tabLst>
                <a:tab algn="l" pos="0"/>
              </a:tabLst>
            </a:pPr>
            <a:r>
              <a:rPr b="0" lang="ja" sz="1800" spc="-1" strike="noStrike">
                <a:solidFill>
                  <a:srgbClr val="233a44"/>
                </a:solidFill>
                <a:latin typeface="Calibri"/>
                <a:ea typeface="Calibri"/>
              </a:rPr>
              <a:t>＜今回の目標＞</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前回に引き続いて</a:t>
            </a:r>
            <a:r>
              <a:rPr b="0" lang="en-US" sz="1800" spc="-1" strike="noStrike">
                <a:solidFill>
                  <a:srgbClr val="233a44"/>
                </a:solidFill>
                <a:latin typeface="Calibri"/>
                <a:ea typeface="Calibri"/>
              </a:rPr>
              <a:t>Python</a:t>
            </a:r>
            <a:r>
              <a:rPr b="0" lang="ja" sz="1800" spc="-1" strike="noStrike">
                <a:solidFill>
                  <a:srgbClr val="233a44"/>
                </a:solidFill>
                <a:latin typeface="Calibri"/>
                <a:ea typeface="Calibri"/>
              </a:rPr>
              <a:t>の基礎となるリスト等を学習します。</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これができるようになると応用の幅が広がります。</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2. </a:t>
            </a:r>
            <a:r>
              <a:rPr b="0" lang="ja-JP" sz="3000" spc="-1" strike="noStrike">
                <a:solidFill>
                  <a:srgbClr val="0000ff"/>
                </a:solidFill>
                <a:latin typeface="Nunito"/>
                <a:ea typeface="Nunito"/>
              </a:rPr>
              <a:t>前回の復習</a:t>
            </a:r>
            <a:endParaRPr b="0" lang="en-US" sz="3000" spc="-1" strike="noStrike">
              <a:latin typeface="Arial"/>
            </a:endParaRPr>
          </a:p>
        </p:txBody>
      </p:sp>
      <p:sp>
        <p:nvSpPr>
          <p:cNvPr id="110"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rmAutofit/>
          </a:bodyPr>
          <a:p>
            <a:pPr>
              <a:lnSpc>
                <a:spcPct val="115000"/>
              </a:lnSpc>
              <a:tabLst>
                <a:tab algn="l" pos="0"/>
              </a:tabLst>
            </a:pP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Python</a:t>
            </a:r>
            <a:r>
              <a:rPr b="0" lang="ja-JP" sz="1800" spc="-1" strike="noStrike">
                <a:solidFill>
                  <a:srgbClr val="233a44"/>
                </a:solidFill>
                <a:latin typeface="Calibri"/>
                <a:ea typeface="Calibri"/>
              </a:rPr>
              <a:t>とは＞</a:t>
            </a:r>
            <a:endParaRPr b="0" lang="en-US" sz="1800" spc="-1" strike="noStrike">
              <a:latin typeface="Arial"/>
            </a:endParaRPr>
          </a:p>
          <a:p>
            <a:pPr>
              <a:lnSpc>
                <a:spcPct val="115000"/>
              </a:lnSpc>
              <a:tabLst>
                <a:tab algn="l" pos="0"/>
              </a:tabLst>
            </a:pPr>
            <a:r>
              <a:rPr b="0" lang="ja-JP" sz="1800" spc="-1" strike="noStrike">
                <a:solidFill>
                  <a:srgbClr val="233a44"/>
                </a:solidFill>
                <a:latin typeface="Calibri"/>
                <a:ea typeface="Calibri"/>
              </a:rPr>
              <a:t>　少し前に流行ったプログラミング言語。豊富なライブラリ</a:t>
            </a:r>
            <a:r>
              <a:rPr b="0" lang="en-US" sz="1800" spc="-1" strike="noStrike">
                <a:solidFill>
                  <a:srgbClr val="233a44"/>
                </a:solidFill>
                <a:latin typeface="Calibri"/>
                <a:ea typeface="Calibri"/>
              </a:rPr>
              <a:t>(</a:t>
            </a:r>
            <a:r>
              <a:rPr b="0" lang="ja-JP" sz="1800" spc="-1" strike="noStrike">
                <a:solidFill>
                  <a:srgbClr val="233a44"/>
                </a:solidFill>
                <a:latin typeface="Calibri"/>
                <a:ea typeface="Calibri"/>
              </a:rPr>
              <a:t>モジュール</a:t>
            </a:r>
            <a:r>
              <a:rPr b="0" lang="en-US" sz="1800" spc="-1" strike="noStrike">
                <a:solidFill>
                  <a:srgbClr val="233a44"/>
                </a:solidFill>
                <a:latin typeface="Calibri"/>
                <a:ea typeface="Calibri"/>
              </a:rPr>
              <a:t>)</a:t>
            </a:r>
            <a:r>
              <a:rPr b="0" lang="ja-JP" sz="1800" spc="-1" strike="noStrike">
                <a:solidFill>
                  <a:srgbClr val="233a44"/>
                </a:solidFill>
                <a:latin typeface="Calibri"/>
                <a:ea typeface="Calibri"/>
              </a:rPr>
              <a:t>があり、様々なことで使える。記法がシンプルで初心者から上級者まで親しめる。</a:t>
            </a:r>
            <a:endParaRPr b="0" lang="en-US" sz="1800" spc="-1" strike="noStrike">
              <a:latin typeface="Arial"/>
            </a:endParaRPr>
          </a:p>
          <a:p>
            <a:pPr>
              <a:lnSpc>
                <a:spcPct val="115000"/>
              </a:lnSpc>
              <a:tabLst>
                <a:tab algn="l" pos="0"/>
              </a:tabLst>
            </a:pPr>
            <a:r>
              <a:rPr b="0" lang="ja-JP" sz="1800" spc="-1" strike="noStrike">
                <a:solidFill>
                  <a:srgbClr val="233a44"/>
                </a:solidFill>
                <a:latin typeface="Calibri"/>
                <a:ea typeface="Calibri"/>
              </a:rPr>
              <a:t>＜文字</a:t>
            </a:r>
            <a:r>
              <a:rPr b="0" lang="en-US" sz="1800" spc="-1" strike="noStrike">
                <a:solidFill>
                  <a:srgbClr val="233a44"/>
                </a:solidFill>
                <a:latin typeface="Calibri"/>
                <a:ea typeface="Calibri"/>
              </a:rPr>
              <a:t>,</a:t>
            </a:r>
            <a:r>
              <a:rPr b="0" lang="ja-JP" sz="1800" spc="-1" strike="noStrike">
                <a:solidFill>
                  <a:srgbClr val="233a44"/>
                </a:solidFill>
                <a:latin typeface="Calibri"/>
                <a:ea typeface="Calibri"/>
              </a:rPr>
              <a:t>数字の入力＞</a:t>
            </a:r>
            <a:endParaRPr b="0" lang="en-US" sz="1800" spc="-1" strike="noStrike">
              <a:latin typeface="Arial"/>
            </a:endParaRPr>
          </a:p>
          <a:p>
            <a:pPr>
              <a:lnSpc>
                <a:spcPct val="115000"/>
              </a:lnSpc>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Print</a:t>
            </a:r>
            <a:r>
              <a:rPr b="0" lang="ja-JP" sz="1800" spc="-1" strike="noStrike">
                <a:solidFill>
                  <a:srgbClr val="233a44"/>
                </a:solidFill>
                <a:latin typeface="Calibri"/>
                <a:ea typeface="Calibri"/>
              </a:rPr>
              <a:t>関数で、文字や数字を表示させることができる。文字はダブルクォーテーションかシングルクォーテーションで囲うルール。</a:t>
            </a:r>
            <a:endParaRPr b="0" lang="en-US" sz="1800" spc="-1" strike="noStrike">
              <a:latin typeface="Arial"/>
            </a:endParaRPr>
          </a:p>
          <a:p>
            <a:pPr>
              <a:lnSpc>
                <a:spcPct val="114000"/>
              </a:lnSpc>
              <a:tabLst>
                <a:tab algn="l" pos="0"/>
              </a:tabLst>
            </a:pPr>
            <a:r>
              <a:rPr b="0" lang="ja-JP" sz="1800" spc="-1" strike="noStrike">
                <a:solidFill>
                  <a:srgbClr val="233a44"/>
                </a:solidFill>
                <a:latin typeface="Calibri"/>
                <a:ea typeface="Calibri"/>
              </a:rPr>
              <a:t>＜変数＞</a:t>
            </a:r>
            <a:endParaRPr b="0" lang="en-US" sz="1800" spc="-1" strike="noStrike">
              <a:latin typeface="Arial"/>
            </a:endParaRPr>
          </a:p>
          <a:p>
            <a:pPr>
              <a:lnSpc>
                <a:spcPct val="114000"/>
              </a:lnSpc>
              <a:tabLst>
                <a:tab algn="l" pos="0"/>
              </a:tabLst>
            </a:pPr>
            <a:r>
              <a:rPr b="0" lang="ja-JP" sz="1800" spc="-1" strike="noStrike">
                <a:solidFill>
                  <a:srgbClr val="233a44"/>
                </a:solidFill>
                <a:latin typeface="Calibri"/>
                <a:ea typeface="Calibri"/>
              </a:rPr>
              <a:t>　一時的に文字を記憶するための入れ物のようなもの。コンピュータ周りでいうと</a:t>
            </a:r>
            <a:r>
              <a:rPr b="0" lang="en-US" sz="1800" spc="-1" strike="noStrike">
                <a:solidFill>
                  <a:srgbClr val="233a44"/>
                </a:solidFill>
                <a:latin typeface="Calibri"/>
                <a:ea typeface="Calibri"/>
              </a:rPr>
              <a:t>CD-RW</a:t>
            </a:r>
            <a:r>
              <a:rPr b="0" lang="ja-JP" sz="1800" spc="-1" strike="noStrike">
                <a:solidFill>
                  <a:srgbClr val="233a44"/>
                </a:solidFill>
                <a:latin typeface="Calibri"/>
                <a:ea typeface="Calibri"/>
              </a:rPr>
              <a:t>とか</a:t>
            </a:r>
            <a:r>
              <a:rPr b="0" lang="en-US" sz="1800" spc="-1" strike="noStrike">
                <a:solidFill>
                  <a:srgbClr val="233a44"/>
                </a:solidFill>
                <a:latin typeface="Calibri"/>
                <a:ea typeface="Calibri"/>
              </a:rPr>
              <a:t>DVD-RW</a:t>
            </a:r>
            <a:r>
              <a:rPr b="0" lang="ja-JP" sz="1800" spc="-1" strike="noStrike">
                <a:solidFill>
                  <a:srgbClr val="233a44"/>
                </a:solidFill>
                <a:latin typeface="Calibri"/>
                <a:ea typeface="Calibri"/>
              </a:rPr>
              <a:t>に近いかも。</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 Python</a:t>
            </a:r>
            <a:r>
              <a:rPr b="0" lang="ja-JP" sz="3000" spc="-1" strike="noStrike">
                <a:solidFill>
                  <a:srgbClr val="0000ff"/>
                </a:solidFill>
                <a:latin typeface="Nunito"/>
                <a:ea typeface="Nunito"/>
              </a:rPr>
              <a:t>を使った実例</a:t>
            </a:r>
            <a:endParaRPr b="0" lang="en-US" sz="3000" spc="-1" strike="noStrike">
              <a:latin typeface="Arial"/>
            </a:endParaRPr>
          </a:p>
        </p:txBody>
      </p:sp>
      <p:sp>
        <p:nvSpPr>
          <p:cNvPr id="112"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Autofit/>
          </a:bodyPr>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3-1. RPA (Robotic Process Automation)</a:t>
            </a: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Selenium, Beutifulsoup, Request</a:t>
            </a:r>
            <a:r>
              <a:rPr b="0" lang="ja-JP" sz="1800" spc="-1" strike="noStrike">
                <a:solidFill>
                  <a:srgbClr val="233a44"/>
                </a:solidFill>
                <a:latin typeface="Calibri"/>
                <a:ea typeface="Calibri"/>
              </a:rPr>
              <a:t>】</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3-2. </a:t>
            </a:r>
            <a:r>
              <a:rPr b="0" lang="ja-JP" sz="1800" spc="-1" strike="noStrike">
                <a:solidFill>
                  <a:srgbClr val="233a44"/>
                </a:solidFill>
                <a:latin typeface="Calibri"/>
                <a:ea typeface="Calibri"/>
              </a:rPr>
              <a:t>粒子のカウントプログラム</a:t>
            </a:r>
            <a:r>
              <a:rPr b="0" lang="en-US" sz="1800" spc="-1" strike="noStrike">
                <a:solidFill>
                  <a:srgbClr val="233a44"/>
                </a:solidFill>
                <a:latin typeface="Calibri"/>
                <a:ea typeface="Calibri"/>
              </a:rPr>
              <a:t>	</a:t>
            </a: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OpenCV, numpy</a:t>
            </a:r>
            <a:r>
              <a:rPr b="0" lang="ja-JP" sz="1800" spc="-1" strike="noStrike">
                <a:solidFill>
                  <a:srgbClr val="233a44"/>
                </a:solidFill>
                <a:latin typeface="Calibri"/>
                <a:ea typeface="Calibri"/>
              </a:rPr>
              <a:t>】</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3-3. </a:t>
            </a:r>
            <a:r>
              <a:rPr b="0" lang="ja-JP" sz="1800" spc="-1" strike="noStrike">
                <a:solidFill>
                  <a:srgbClr val="233a44"/>
                </a:solidFill>
                <a:latin typeface="Calibri"/>
                <a:ea typeface="Calibri"/>
              </a:rPr>
              <a:t>改善提案取り込み</a:t>
            </a:r>
            <a:r>
              <a:rPr b="0" lang="en-US" sz="1800" spc="-1" strike="noStrike">
                <a:solidFill>
                  <a:srgbClr val="233a44"/>
                </a:solidFill>
                <a:latin typeface="Calibri"/>
                <a:ea typeface="Calibri"/>
              </a:rPr>
              <a:t>	</a:t>
            </a:r>
            <a:r>
              <a:rPr b="0" lang="en-US" sz="1800" spc="-1" strike="noStrike">
                <a:solidFill>
                  <a:srgbClr val="233a44"/>
                </a:solidFill>
                <a:latin typeface="Calibri"/>
                <a:ea typeface="Calibri"/>
              </a:rPr>
              <a:t>	</a:t>
            </a: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Pandas</a:t>
            </a:r>
            <a:r>
              <a:rPr b="0" lang="ja-JP" sz="1800" spc="-1" strike="noStrike">
                <a:solidFill>
                  <a:srgbClr val="233a44"/>
                </a:solidFill>
                <a:latin typeface="Calibri"/>
                <a:ea typeface="Calibri"/>
              </a:rPr>
              <a:t>】</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3-4. </a:t>
            </a:r>
            <a:r>
              <a:rPr b="0" lang="ja-JP" sz="1800" spc="-1" strike="noStrike">
                <a:solidFill>
                  <a:srgbClr val="233a44"/>
                </a:solidFill>
                <a:latin typeface="Calibri"/>
                <a:ea typeface="Calibri"/>
              </a:rPr>
              <a:t>ディープラーニングによる欠陥検出</a:t>
            </a: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TensorFlow</a:t>
            </a:r>
            <a:r>
              <a:rPr b="0" lang="ja-JP" sz="1800" spc="-1" strike="noStrike">
                <a:solidFill>
                  <a:srgbClr val="233a44"/>
                </a:solidFill>
                <a:latin typeface="Calibri"/>
                <a:ea typeface="Calibri"/>
              </a:rPr>
              <a:t>】</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3-5. Web</a:t>
            </a:r>
            <a:r>
              <a:rPr b="0" lang="ja-JP" sz="1800" spc="-1" strike="noStrike">
                <a:solidFill>
                  <a:srgbClr val="233a44"/>
                </a:solidFill>
                <a:latin typeface="Calibri"/>
                <a:ea typeface="Calibri"/>
              </a:rPr>
              <a:t>サービス開発</a:t>
            </a:r>
            <a:r>
              <a:rPr b="0" lang="en-US" sz="1800" spc="-1" strike="noStrike">
                <a:solidFill>
                  <a:srgbClr val="233a44"/>
                </a:solidFill>
                <a:latin typeface="Calibri"/>
                <a:ea typeface="Calibri"/>
              </a:rPr>
              <a:t>	</a:t>
            </a:r>
            <a:r>
              <a:rPr b="0" lang="en-US" sz="1800" spc="-1" strike="noStrike">
                <a:solidFill>
                  <a:srgbClr val="233a44"/>
                </a:solidFill>
                <a:latin typeface="Calibri"/>
                <a:ea typeface="Calibri"/>
              </a:rPr>
              <a:t>	</a:t>
            </a: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Django, flask</a:t>
            </a:r>
            <a:r>
              <a:rPr b="0" lang="ja-JP" sz="1800" spc="-1" strike="noStrike">
                <a:solidFill>
                  <a:srgbClr val="233a44"/>
                </a:solidFill>
                <a:latin typeface="Calibri"/>
                <a:ea typeface="Calibri"/>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3-1. RPA </a:t>
            </a:r>
            <a:r>
              <a:rPr b="0" lang="en-US" sz="2000" spc="-1" strike="noStrike">
                <a:solidFill>
                  <a:srgbClr val="0000ff"/>
                </a:solidFill>
                <a:latin typeface="Nunito"/>
                <a:ea typeface="Nunito"/>
              </a:rPr>
              <a:t>(Robotic Process Automation</a:t>
            </a:r>
            <a:r>
              <a:rPr b="0" lang="en-US" sz="2200" spc="-1" strike="noStrike">
                <a:solidFill>
                  <a:srgbClr val="0000ff"/>
                </a:solidFill>
                <a:latin typeface="Nunito"/>
                <a:ea typeface="Nunito"/>
              </a:rPr>
              <a:t>)</a:t>
            </a:r>
            <a:endParaRPr b="0" lang="en-US" sz="2200" spc="-1" strike="noStrike">
              <a:latin typeface="Arial"/>
            </a:endParaRPr>
          </a:p>
        </p:txBody>
      </p:sp>
      <p:sp>
        <p:nvSpPr>
          <p:cNvPr id="114" name="CustomShape 2"/>
          <p:cNvSpPr/>
          <p:nvPr/>
        </p:nvSpPr>
        <p:spPr>
          <a:xfrm>
            <a:off x="366120" y="934920"/>
            <a:ext cx="8415360" cy="3535920"/>
          </a:xfrm>
          <a:prstGeom prst="rect">
            <a:avLst/>
          </a:prstGeom>
          <a:noFill/>
          <a:ln w="0">
            <a:noFill/>
          </a:ln>
        </p:spPr>
        <p:style>
          <a:lnRef idx="0"/>
          <a:fillRef idx="0"/>
          <a:effectRef idx="0"/>
          <a:fontRef idx="minor"/>
        </p:style>
        <p:txBody>
          <a:bodyPr lIns="90000" rIns="90000" tIns="91440" bIns="91440">
            <a:noAutofit/>
          </a:bodyPr>
          <a:p>
            <a:pPr>
              <a:lnSpc>
                <a:spcPct val="100000"/>
              </a:lnSpc>
              <a:spcBef>
                <a:spcPts val="1199"/>
              </a:spcBef>
              <a:tabLst>
                <a:tab algn="l" pos="0"/>
              </a:tabLst>
            </a:pPr>
            <a:r>
              <a:rPr b="0" lang="zh-CN" sz="1800" spc="-1" strike="noStrike">
                <a:solidFill>
                  <a:srgbClr val="233a44"/>
                </a:solidFill>
                <a:latin typeface="Calibri"/>
                <a:ea typeface="Calibri"/>
              </a:rPr>
              <a:t>【</a:t>
            </a:r>
            <a:r>
              <a:rPr b="0" lang="ja-JP" sz="1800" spc="-1" strike="noStrike">
                <a:solidFill>
                  <a:srgbClr val="233a44"/>
                </a:solidFill>
                <a:latin typeface="Calibri"/>
                <a:ea typeface="Calibri"/>
              </a:rPr>
              <a:t>目的】パソコン操作の自動化</a:t>
            </a:r>
            <a:endParaRPr b="0" lang="en-US" sz="1800" spc="-1" strike="noStrike">
              <a:latin typeface="Arial"/>
            </a:endParaRPr>
          </a:p>
          <a:p>
            <a:pPr>
              <a:lnSpc>
                <a:spcPct val="100000"/>
              </a:lnSpc>
              <a:spcBef>
                <a:spcPts val="1199"/>
              </a:spcBef>
              <a:tabLst>
                <a:tab algn="l" pos="0"/>
              </a:tabLst>
            </a:pPr>
            <a:r>
              <a:rPr b="0" lang="ja-JP" sz="1800" spc="-1" strike="noStrike">
                <a:solidFill>
                  <a:srgbClr val="233a44"/>
                </a:solidFill>
                <a:latin typeface="Calibri"/>
                <a:ea typeface="Calibri"/>
              </a:rPr>
              <a:t>【課題】スキルの上がらない単純入力作業などが多い</a:t>
            </a:r>
            <a:endParaRPr b="0" lang="en-US" sz="1800" spc="-1" strike="noStrike">
              <a:latin typeface="Arial"/>
            </a:endParaRPr>
          </a:p>
          <a:p>
            <a:pPr>
              <a:lnSpc>
                <a:spcPct val="100000"/>
              </a:lnSpc>
              <a:spcBef>
                <a:spcPts val="1199"/>
              </a:spcBef>
              <a:tabLst>
                <a:tab algn="l" pos="0"/>
              </a:tabLst>
            </a:pPr>
            <a:r>
              <a:rPr b="0" lang="ja-JP" sz="1800" spc="-1" strike="noStrike">
                <a:solidFill>
                  <a:srgbClr val="233a44"/>
                </a:solidFill>
                <a:latin typeface="Calibri"/>
                <a:ea typeface="Calibri"/>
              </a:rPr>
              <a:t>【アプローチ】</a:t>
            </a:r>
            <a:r>
              <a:rPr b="0" lang="en-US" sz="1800" spc="-1" strike="noStrike">
                <a:solidFill>
                  <a:srgbClr val="233a44"/>
                </a:solidFill>
                <a:latin typeface="Calibri"/>
                <a:ea typeface="Calibri"/>
              </a:rPr>
              <a:t>Python</a:t>
            </a:r>
            <a:r>
              <a:rPr b="0" lang="ja-JP" sz="1800" spc="-1" strike="noStrike">
                <a:solidFill>
                  <a:srgbClr val="233a44"/>
                </a:solidFill>
                <a:latin typeface="Calibri"/>
                <a:ea typeface="Calibri"/>
              </a:rPr>
              <a:t>に準備されたモジュールを使ってコードを組む</a:t>
            </a:r>
            <a:endParaRPr b="0" lang="en-US" sz="1800" spc="-1" strike="noStrike">
              <a:latin typeface="Arial"/>
            </a:endParaRPr>
          </a:p>
          <a:p>
            <a:pPr>
              <a:lnSpc>
                <a:spcPct val="100000"/>
              </a:lnSpc>
              <a:spcBef>
                <a:spcPts val="1199"/>
              </a:spcBef>
              <a:tabLst>
                <a:tab algn="l" pos="0"/>
              </a:tabLst>
            </a:pPr>
            <a:endParaRPr b="0" lang="en-US" sz="1800" spc="-1" strike="noStrike">
              <a:latin typeface="Arial"/>
            </a:endParaRPr>
          </a:p>
          <a:p>
            <a:pPr>
              <a:lnSpc>
                <a:spcPct val="100000"/>
              </a:lnSpc>
              <a:spcBef>
                <a:spcPts val="1199"/>
              </a:spcBef>
              <a:tabLst>
                <a:tab algn="l" pos="0"/>
              </a:tabLst>
            </a:pPr>
            <a:endParaRPr b="0" lang="en-US" sz="1800" spc="-1" strike="noStrike">
              <a:latin typeface="Arial"/>
            </a:endParaRPr>
          </a:p>
          <a:p>
            <a:pPr>
              <a:lnSpc>
                <a:spcPct val="100000"/>
              </a:lnSpc>
              <a:spcBef>
                <a:spcPts val="1199"/>
              </a:spcBef>
              <a:tabLst>
                <a:tab algn="l" pos="0"/>
              </a:tabLst>
            </a:pPr>
            <a:endParaRPr b="0" lang="en-US" sz="1800" spc="-1" strike="noStrike">
              <a:latin typeface="Arial"/>
            </a:endParaRPr>
          </a:p>
          <a:p>
            <a:pPr>
              <a:lnSpc>
                <a:spcPct val="114000"/>
              </a:lnSpc>
              <a:spcBef>
                <a:spcPts val="1199"/>
              </a:spcBef>
              <a:tabLst>
                <a:tab algn="l" pos="0"/>
              </a:tabLst>
            </a:pPr>
            <a:r>
              <a:rPr b="1" lang="ja-JP" sz="1800" spc="-1" strike="noStrike">
                <a:solidFill>
                  <a:srgbClr val="ff0000"/>
                </a:solidFill>
                <a:latin typeface="Calibri"/>
                <a:ea typeface="Calibri"/>
              </a:rPr>
              <a:t>強力なツールなので、時間を十分にとり次回お話します。</a:t>
            </a:r>
            <a:endParaRPr b="0" lang="en-US" sz="1800" spc="-1" strike="noStrike">
              <a:latin typeface="Arial"/>
            </a:endParaRPr>
          </a:p>
        </p:txBody>
      </p:sp>
      <p:pic>
        <p:nvPicPr>
          <p:cNvPr id="115" name="Google Shape;125;p6" descr="Icon&#10;&#10;Description automatically generated"/>
          <p:cNvPicPr/>
          <p:nvPr/>
        </p:nvPicPr>
        <p:blipFill>
          <a:blip r:embed="rId1"/>
          <a:stretch/>
        </p:blipFill>
        <p:spPr>
          <a:xfrm>
            <a:off x="3926160" y="2368800"/>
            <a:ext cx="1077480" cy="1128960"/>
          </a:xfrm>
          <a:prstGeom prst="rect">
            <a:avLst/>
          </a:prstGeom>
          <a:ln w="0">
            <a:noFill/>
          </a:ln>
        </p:spPr>
      </p:pic>
      <p:pic>
        <p:nvPicPr>
          <p:cNvPr id="116" name="Google Shape;126;p6" descr=""/>
          <p:cNvPicPr/>
          <p:nvPr/>
        </p:nvPicPr>
        <p:blipFill>
          <a:blip r:embed="rId2"/>
          <a:stretch/>
        </p:blipFill>
        <p:spPr>
          <a:xfrm>
            <a:off x="5484960" y="2157840"/>
            <a:ext cx="3366000" cy="1441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3-2. </a:t>
            </a:r>
            <a:r>
              <a:rPr b="0" lang="ja-JP" sz="3000" spc="-1" strike="noStrike">
                <a:solidFill>
                  <a:srgbClr val="0000ff"/>
                </a:solidFill>
                <a:latin typeface="Nunito"/>
                <a:ea typeface="Nunito"/>
              </a:rPr>
              <a:t>粒子のカウントプログラム</a:t>
            </a:r>
            <a:endParaRPr b="0" lang="en-US" sz="3000" spc="-1" strike="noStrike">
              <a:latin typeface="Arial"/>
            </a:endParaRPr>
          </a:p>
        </p:txBody>
      </p:sp>
      <p:sp>
        <p:nvSpPr>
          <p:cNvPr id="118"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Autofit/>
          </a:bodyPr>
          <a:p>
            <a:pPr>
              <a:lnSpc>
                <a:spcPct val="115000"/>
              </a:lnSpc>
              <a:spcBef>
                <a:spcPts val="1199"/>
              </a:spcBef>
              <a:tabLst>
                <a:tab algn="l" pos="0"/>
              </a:tabLst>
            </a:pPr>
            <a:r>
              <a:rPr b="0" lang="zh-CN" sz="1800" spc="-1" strike="noStrike">
                <a:solidFill>
                  <a:srgbClr val="233a44"/>
                </a:solidFill>
                <a:latin typeface="Calibri"/>
                <a:ea typeface="Calibri"/>
              </a:rPr>
              <a:t>【</a:t>
            </a:r>
            <a:r>
              <a:rPr b="0" lang="ja-JP" sz="1800" spc="-1" strike="noStrike">
                <a:solidFill>
                  <a:srgbClr val="233a44"/>
                </a:solidFill>
                <a:latin typeface="Calibri"/>
                <a:ea typeface="Calibri"/>
              </a:rPr>
              <a:t>課題】</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画像に写っている粒子をカウントする業務があるとのことで、粒子数を楽に知りたい。</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4000"/>
              </a:lnSpc>
              <a:spcBef>
                <a:spcPts val="1199"/>
              </a:spcBef>
              <a:tabLst>
                <a:tab algn="l" pos="0"/>
              </a:tabLst>
            </a:pPr>
            <a:r>
              <a:rPr b="0" lang="ja-JP" sz="1800" spc="-1" strike="noStrike">
                <a:solidFill>
                  <a:srgbClr val="233a44"/>
                </a:solidFill>
                <a:latin typeface="Calibri"/>
                <a:ea typeface="Calibri"/>
              </a:rPr>
              <a:t>【アプローチ】</a:t>
            </a:r>
            <a:endParaRPr b="0" lang="en-US" sz="1800" spc="-1" strike="noStrike">
              <a:latin typeface="Arial"/>
            </a:endParaRPr>
          </a:p>
          <a:p>
            <a:pPr>
              <a:lnSpc>
                <a:spcPct val="114000"/>
              </a:lnSpc>
              <a:spcBef>
                <a:spcPts val="1199"/>
              </a:spcBef>
              <a:tabLst>
                <a:tab algn="l" pos="0"/>
              </a:tabLst>
            </a:pPr>
            <a:r>
              <a:rPr b="0" lang="ja-JP" sz="1800" spc="-1" strike="noStrike">
                <a:solidFill>
                  <a:srgbClr val="233a44"/>
                </a:solidFill>
                <a:latin typeface="Calibri"/>
                <a:ea typeface="Calibri"/>
              </a:rPr>
              <a:t>　粒子は径が揃って、円形に近いという前提条件を使用。円を検出することに特化した画像解析を行い、カウントする。</a:t>
            </a:r>
            <a:endParaRPr b="0" lang="en-US" sz="1800" spc="-1" strike="noStrike">
              <a:latin typeface="Arial"/>
            </a:endParaRPr>
          </a:p>
        </p:txBody>
      </p:sp>
      <p:pic>
        <p:nvPicPr>
          <p:cNvPr id="119" name="Picture 2" descr="OpenCV"/>
          <p:cNvPicPr/>
          <p:nvPr/>
        </p:nvPicPr>
        <p:blipFill>
          <a:blip r:embed="rId1"/>
          <a:stretch/>
        </p:blipFill>
        <p:spPr>
          <a:xfrm>
            <a:off x="7907760" y="208440"/>
            <a:ext cx="1034640" cy="1369440"/>
          </a:xfrm>
          <a:prstGeom prst="rect">
            <a:avLst/>
          </a:prstGeom>
          <a:ln w="0">
            <a:noFill/>
          </a:ln>
        </p:spPr>
      </p:pic>
      <p:pic>
        <p:nvPicPr>
          <p:cNvPr id="120" name="Google Shape;115;p6" descr=""/>
          <p:cNvPicPr/>
          <p:nvPr/>
        </p:nvPicPr>
        <p:blipFill>
          <a:blip r:embed="rId2"/>
          <a:stretch/>
        </p:blipFill>
        <p:spPr>
          <a:xfrm>
            <a:off x="5344200" y="654120"/>
            <a:ext cx="2360880" cy="9338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3-3. </a:t>
            </a:r>
            <a:r>
              <a:rPr b="0" lang="ja-JP" sz="3000" spc="-1" strike="noStrike">
                <a:solidFill>
                  <a:srgbClr val="0000ff"/>
                </a:solidFill>
                <a:latin typeface="Nunito"/>
                <a:ea typeface="Nunito"/>
              </a:rPr>
              <a:t>改善提案取り込み</a:t>
            </a:r>
            <a:endParaRPr b="0" lang="en-US" sz="3000" spc="-1" strike="noStrike">
              <a:latin typeface="Arial"/>
            </a:endParaRPr>
          </a:p>
        </p:txBody>
      </p:sp>
      <p:sp>
        <p:nvSpPr>
          <p:cNvPr id="122"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Autofit/>
          </a:bodyPr>
          <a:p>
            <a:pPr>
              <a:lnSpc>
                <a:spcPct val="115000"/>
              </a:lnSpc>
              <a:spcBef>
                <a:spcPts val="1199"/>
              </a:spcBef>
              <a:tabLst>
                <a:tab algn="l" pos="0"/>
              </a:tabLst>
            </a:pPr>
            <a:r>
              <a:rPr b="0" lang="zh-CN" sz="1800" spc="-1" strike="noStrike">
                <a:solidFill>
                  <a:srgbClr val="233a44"/>
                </a:solidFill>
                <a:latin typeface="Calibri"/>
                <a:ea typeface="Calibri"/>
              </a:rPr>
              <a:t>【</a:t>
            </a:r>
            <a:r>
              <a:rPr b="0" lang="ja-JP" sz="1800" spc="-1" strike="noStrike">
                <a:solidFill>
                  <a:srgbClr val="233a44"/>
                </a:solidFill>
                <a:latin typeface="Calibri"/>
                <a:ea typeface="Calibri"/>
              </a:rPr>
              <a:t>課題】</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月次処理で時間がかかる。紙で保管されているもので、電子データとして管理されておらず、内容の共有化がされていない。</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【アプローチ】</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ベースとなるエクセルフォーマットを整え、取り込みプログラムを作成し、一覧表に出力するようにした。</a:t>
            </a:r>
            <a:endParaRPr b="0" lang="en-US" sz="1800" spc="-1" strike="noStrike">
              <a:latin typeface="Arial"/>
            </a:endParaRPr>
          </a:p>
        </p:txBody>
      </p:sp>
      <p:pic>
        <p:nvPicPr>
          <p:cNvPr id="123" name="Google Shape;113;p6" descr=""/>
          <p:cNvPicPr/>
          <p:nvPr/>
        </p:nvPicPr>
        <p:blipFill>
          <a:blip r:embed="rId1"/>
          <a:stretch/>
        </p:blipFill>
        <p:spPr>
          <a:xfrm>
            <a:off x="6152760" y="183240"/>
            <a:ext cx="2683080" cy="1081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04840" y="208440"/>
            <a:ext cx="8737560" cy="604800"/>
          </a:xfrm>
          <a:prstGeom prst="rect">
            <a:avLst/>
          </a:prstGeom>
          <a:gradFill rotWithShape="0">
            <a:gsLst>
              <a:gs pos="0">
                <a:srgbClr val="54f8b3"/>
              </a:gs>
              <a:gs pos="100000">
                <a:srgbClr val="10b972"/>
              </a:gs>
            </a:gsLst>
            <a:lin ang="5400000"/>
          </a:gradFill>
          <a:ln w="0">
            <a:noFill/>
          </a:ln>
        </p:spPr>
        <p:style>
          <a:lnRef idx="0"/>
          <a:fillRef idx="0"/>
          <a:effectRef idx="0"/>
          <a:fontRef idx="minor"/>
        </p:style>
        <p:txBody>
          <a:bodyPr lIns="90000" rIns="90000" tIns="91440" bIns="91440">
            <a:normAutofit fontScale="73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3-4. </a:t>
            </a:r>
            <a:r>
              <a:rPr b="0" lang="ja-JP" sz="3000" spc="-1" strike="noStrike">
                <a:solidFill>
                  <a:srgbClr val="0000ff"/>
                </a:solidFill>
                <a:latin typeface="Nunito"/>
                <a:ea typeface="Nunito"/>
              </a:rPr>
              <a:t>ディープラーニングによる欠陥検出</a:t>
            </a:r>
            <a:endParaRPr b="0" lang="en-US" sz="3000" spc="-1" strike="noStrike">
              <a:latin typeface="Arial"/>
            </a:endParaRPr>
          </a:p>
        </p:txBody>
      </p:sp>
      <p:sp>
        <p:nvSpPr>
          <p:cNvPr id="125" name="CustomShape 2"/>
          <p:cNvSpPr/>
          <p:nvPr/>
        </p:nvSpPr>
        <p:spPr>
          <a:xfrm>
            <a:off x="366120" y="1215360"/>
            <a:ext cx="8415360" cy="3535920"/>
          </a:xfrm>
          <a:prstGeom prst="rect">
            <a:avLst/>
          </a:prstGeom>
          <a:noFill/>
          <a:ln w="0">
            <a:noFill/>
          </a:ln>
        </p:spPr>
        <p:style>
          <a:lnRef idx="0"/>
          <a:fillRef idx="0"/>
          <a:effectRef idx="0"/>
          <a:fontRef idx="minor"/>
        </p:style>
        <p:txBody>
          <a:bodyPr lIns="90000" rIns="90000" tIns="91440" bIns="91440">
            <a:noAutofit/>
          </a:bodyPr>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Kaggle</a:t>
            </a:r>
            <a:r>
              <a:rPr b="0" lang="ja-JP" sz="1800" spc="-1" strike="noStrike">
                <a:solidFill>
                  <a:srgbClr val="233a44"/>
                </a:solidFill>
                <a:latin typeface="Calibri"/>
                <a:ea typeface="Calibri"/>
              </a:rPr>
              <a:t>のコンペに参加して、検出用のコード書いてみました。</a:t>
            </a: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コードは長いので、興味あれば個別に聞いてください。</a:t>
            </a:r>
            <a:endParaRPr b="0" lang="en-US" sz="1800" spc="-1" strike="noStrike">
              <a:latin typeface="Arial"/>
            </a:endParaRPr>
          </a:p>
          <a:p>
            <a:pPr>
              <a:lnSpc>
                <a:spcPct val="115000"/>
              </a:lnSpc>
              <a:spcBef>
                <a:spcPts val="1199"/>
              </a:spcBef>
              <a:tabLst>
                <a:tab algn="l" pos="0"/>
              </a:tabLst>
            </a:pPr>
            <a:endParaRPr b="0" lang="en-US" sz="1800" spc="-1" strike="noStrike">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現時点で</a:t>
            </a:r>
            <a:r>
              <a:rPr b="0" lang="en-US" sz="1800" spc="-1" strike="noStrike">
                <a:solidFill>
                  <a:srgbClr val="233a44"/>
                </a:solidFill>
                <a:latin typeface="Calibri"/>
                <a:ea typeface="Calibri"/>
              </a:rPr>
              <a:t>100</a:t>
            </a:r>
            <a:r>
              <a:rPr b="0" lang="ja-JP" sz="1800" spc="-1" strike="noStrike">
                <a:solidFill>
                  <a:srgbClr val="233a44"/>
                </a:solidFill>
                <a:latin typeface="Calibri"/>
                <a:ea typeface="Calibri"/>
              </a:rPr>
              <a:t>％の精度が難しいことが分かったことと、どのような対象なら適用できそうかのレベル感は掴めました。</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FF741638185DE5479390FCCCF559675D" ma:contentTypeVersion="2" ma:contentTypeDescription="新しいドキュメントを作成します。" ma:contentTypeScope="" ma:versionID="d8c9842bd4f24ed822c8fa85f0f6955b">
  <xsd:schema xmlns:xsd="http://www.w3.org/2001/XMLSchema" xmlns:xs="http://www.w3.org/2001/XMLSchema" xmlns:p="http://schemas.microsoft.com/office/2006/metadata/properties" xmlns:ns2="c4372634-735e-4a0c-a680-bafc97075093" targetNamespace="http://schemas.microsoft.com/office/2006/metadata/properties" ma:root="true" ma:fieldsID="c1d85ba225305a30c8614779a63bdf6d" ns2:_="">
    <xsd:import namespace="c4372634-735e-4a0c-a680-bafc9707509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72634-735e-4a0c-a680-bafc970750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555C98-56E1-4C13-9D84-921017FA54DF}">
  <ds:schemaRefs>
    <ds:schemaRef ds:uri="http://schemas.microsoft.com/sharepoint/v3/contenttype/forms"/>
  </ds:schemaRefs>
</ds:datastoreItem>
</file>

<file path=customXml/itemProps2.xml><?xml version="1.0" encoding="utf-8"?>
<ds:datastoreItem xmlns:ds="http://schemas.openxmlformats.org/officeDocument/2006/customXml" ds:itemID="{590F3EF4-7FCA-4430-BA14-7D1A1B6CDB2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DC4E44C-4725-4E55-BFD1-80A473A646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372634-735e-4a0c-a680-bafc970750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149</TotalTime>
  <Application>LibreOffice/7.0.0.3$MacOSX_X86_64 LibreOffice_project/8061b3e9204bef6b321a21033174034a5e2ea88e</Application>
  <Words>2052</Words>
  <Paragraphs>253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MIO Fumito（三尾 文人）</dc:creator>
  <dc:description/>
  <dc:language>en-US</dc:language>
  <cp:lastModifiedBy/>
  <dcterms:modified xsi:type="dcterms:W3CDTF">2022-05-07T00:34:28Z</dcterms:modified>
  <cp:revision>113</cp:revision>
  <dc:subject/>
  <dc:title>ICT同好会</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0x010100FF741638185DE5479390FCCCF559675D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28</vt:i4>
  </property>
  <property fmtid="{D5CDD505-2E9C-101B-9397-08002B2CF9AE}" pid="9" name="PresentationFormat">
    <vt:lpwstr>画面に合わせる (16:9)</vt:lpwstr>
  </property>
  <property fmtid="{D5CDD505-2E9C-101B-9397-08002B2CF9AE}" pid="10" name="ScaleCrop">
    <vt:bool>0</vt:bool>
  </property>
  <property fmtid="{D5CDD505-2E9C-101B-9397-08002B2CF9AE}" pid="11" name="ShareDoc">
    <vt:bool>0</vt:bool>
  </property>
  <property fmtid="{D5CDD505-2E9C-101B-9397-08002B2CF9AE}" pid="12" name="Slides">
    <vt:i4>28</vt:i4>
  </property>
</Properties>
</file>